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71" r:id="rId4"/>
    <p:sldId id="284" r:id="rId5"/>
    <p:sldId id="286" r:id="rId6"/>
    <p:sldId id="288" r:id="rId7"/>
    <p:sldId id="297" r:id="rId8"/>
    <p:sldId id="290" r:id="rId9"/>
    <p:sldId id="295" r:id="rId10"/>
    <p:sldId id="296" r:id="rId11"/>
    <p:sldId id="287" r:id="rId12"/>
    <p:sldId id="283" r:id="rId13"/>
    <p:sldId id="293" r:id="rId14"/>
    <p:sldId id="294" r:id="rId15"/>
    <p:sldId id="291" r:id="rId16"/>
    <p:sldId id="292" r:id="rId17"/>
    <p:sldId id="264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0000"/>
    <a:srgbClr val="174275"/>
    <a:srgbClr val="A3222C"/>
    <a:srgbClr val="C83F40"/>
    <a:srgbClr val="1F5D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startowa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0160"/>
            <a:ext cx="9171597" cy="687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96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586" y="1938969"/>
            <a:ext cx="7227064" cy="4237993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219" y="245566"/>
            <a:ext cx="727114" cy="812053"/>
          </a:xfrm>
          <a:prstGeom prst="rect">
            <a:avLst/>
          </a:prstGeom>
        </p:spPr>
        <p:txBody>
          <a:bodyPr/>
          <a:lstStyle/>
          <a:p>
            <a:fld id="{890AFC39-5B66-4BDC-903C-F2862C7A20A7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tekstu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35586" y="1471992"/>
            <a:ext cx="7227064" cy="325593"/>
          </a:xfrm>
        </p:spPr>
        <p:txBody>
          <a:bodyPr>
            <a:normAutofit/>
          </a:bodyPr>
          <a:lstStyle>
            <a:lvl1pPr>
              <a:defRPr lang="pl-PL" sz="1600" kern="1200" baseline="0" dirty="0" smtClean="0">
                <a:solidFill>
                  <a:schemeClr val="tx1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defRPr>
            </a:lvl1pPr>
          </a:lstStyle>
          <a:p>
            <a:pPr lvl="0"/>
            <a:r>
              <a:rPr lang="pl-PL" dirty="0" smtClean="0"/>
              <a:t>KLIKNIJ, ABY EDYTOWAĆ STYLE WZORCA TEKST</a:t>
            </a:r>
          </a:p>
        </p:txBody>
      </p:sp>
    </p:spTree>
    <p:extLst>
      <p:ext uri="{BB962C8B-B14F-4D97-AF65-F5344CB8AC3E}">
        <p14:creationId xmlns:p14="http://schemas.microsoft.com/office/powerpoint/2010/main" val="209903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8946" y="6182531"/>
            <a:ext cx="727114" cy="46001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0AFC39-5B66-4BDC-903C-F2862C7A20A7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80229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13552" y="1709739"/>
            <a:ext cx="7497036" cy="3280902"/>
          </a:xfrm>
        </p:spPr>
        <p:txBody>
          <a:bodyPr anchor="ctr">
            <a:normAutofit/>
          </a:bodyPr>
          <a:lstStyle>
            <a:lvl1pPr>
              <a:defRPr lang="en-US" sz="2600" kern="1200" dirty="0">
                <a:solidFill>
                  <a:schemeClr val="tx1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219" y="245566"/>
            <a:ext cx="727114" cy="812053"/>
          </a:xfrm>
          <a:prstGeom prst="rect">
            <a:avLst/>
          </a:prstGeom>
        </p:spPr>
        <p:txBody>
          <a:bodyPr/>
          <a:lstStyle/>
          <a:p>
            <a:fld id="{890AFC39-5B66-4BDC-903C-F2862C7A20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862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3040" y="1825625"/>
            <a:ext cx="3368052" cy="4187900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1698" y="1825625"/>
            <a:ext cx="3410951" cy="4187900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3219" y="245566"/>
            <a:ext cx="727114" cy="812053"/>
          </a:xfrm>
          <a:prstGeom prst="rect">
            <a:avLst/>
          </a:prstGeom>
        </p:spPr>
        <p:txBody>
          <a:bodyPr/>
          <a:lstStyle/>
          <a:p>
            <a:fld id="{890AFC39-5B66-4BDC-903C-F2862C7A20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782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5586" y="1954717"/>
            <a:ext cx="3420000" cy="4187900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1698" y="1954717"/>
            <a:ext cx="3420000" cy="4187900"/>
          </a:xfrm>
        </p:spPr>
        <p:txBody>
          <a:bodyPr/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3219" y="245566"/>
            <a:ext cx="727114" cy="812053"/>
          </a:xfrm>
          <a:prstGeom prst="rect">
            <a:avLst/>
          </a:prstGeom>
        </p:spPr>
        <p:txBody>
          <a:bodyPr/>
          <a:lstStyle/>
          <a:p>
            <a:fld id="{890AFC39-5B66-4BDC-903C-F2862C7A20A7}" type="slidenum">
              <a:rPr lang="pl-PL" smtClean="0"/>
              <a:t>‹#›</a:t>
            </a:fld>
            <a:endParaRPr lang="pl-PL"/>
          </a:p>
        </p:txBody>
      </p:sp>
      <p:sp>
        <p:nvSpPr>
          <p:cNvPr id="6" name="Symbol zastępczy tekstu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35586" y="1471992"/>
            <a:ext cx="3420000" cy="325593"/>
          </a:xfrm>
        </p:spPr>
        <p:txBody>
          <a:bodyPr>
            <a:normAutofit/>
          </a:bodyPr>
          <a:lstStyle>
            <a:lvl1pPr>
              <a:defRPr lang="pl-PL" sz="1600" kern="1200" baseline="0" dirty="0" smtClean="0">
                <a:solidFill>
                  <a:schemeClr val="tx1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defRPr>
            </a:lvl1pPr>
          </a:lstStyle>
          <a:p>
            <a:pPr lvl="0"/>
            <a:r>
              <a:rPr lang="pl-PL" dirty="0" smtClean="0"/>
              <a:t>KLIKNIJ, ABY EDYTOWAĆ STYLE WZORCA TEKST</a:t>
            </a:r>
          </a:p>
        </p:txBody>
      </p:sp>
      <p:sp>
        <p:nvSpPr>
          <p:cNvPr id="8" name="Symbol zastępczy tekstu 10"/>
          <p:cNvSpPr>
            <a:spLocks noGrp="1"/>
          </p:cNvSpPr>
          <p:nvPr>
            <p:ph type="body" sz="quarter" idx="14" hasCustomPrompt="1"/>
          </p:nvPr>
        </p:nvSpPr>
        <p:spPr>
          <a:xfrm>
            <a:off x="4842650" y="1471992"/>
            <a:ext cx="3420000" cy="325593"/>
          </a:xfrm>
        </p:spPr>
        <p:txBody>
          <a:bodyPr>
            <a:normAutofit/>
          </a:bodyPr>
          <a:lstStyle>
            <a:lvl1pPr>
              <a:defRPr lang="pl-PL" sz="1600" kern="1200" baseline="0" dirty="0" smtClean="0">
                <a:solidFill>
                  <a:schemeClr val="tx1"/>
                </a:solidFill>
                <a:latin typeface="Open sans bold" panose="020B0806030504020204" pitchFamily="34" charset="0"/>
                <a:ea typeface="Open sans bold" panose="020B0806030504020204" pitchFamily="34" charset="0"/>
                <a:cs typeface="Open sans bold" panose="020B0806030504020204" pitchFamily="34" charset="0"/>
              </a:defRPr>
            </a:lvl1pPr>
          </a:lstStyle>
          <a:p>
            <a:pPr lvl="0"/>
            <a:r>
              <a:rPr lang="pl-PL" dirty="0" smtClean="0"/>
              <a:t>KLIKNIJ, ABY EDYTOWAĆ STYLE WZORCA TEKST</a:t>
            </a:r>
          </a:p>
        </p:txBody>
      </p:sp>
    </p:spTree>
    <p:extLst>
      <p:ext uri="{BB962C8B-B14F-4D97-AF65-F5344CB8AC3E}">
        <p14:creationId xmlns:p14="http://schemas.microsoft.com/office/powerpoint/2010/main" val="3182858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3219" y="245566"/>
            <a:ext cx="727114" cy="812053"/>
          </a:xfrm>
          <a:prstGeom prst="rect">
            <a:avLst/>
          </a:prstGeom>
        </p:spPr>
        <p:txBody>
          <a:bodyPr/>
          <a:lstStyle/>
          <a:p>
            <a:fld id="{890AFC39-5B66-4BDC-903C-F2862C7A20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94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3219" y="245566"/>
            <a:ext cx="727114" cy="812053"/>
          </a:xfrm>
          <a:prstGeom prst="rect">
            <a:avLst/>
          </a:prstGeom>
        </p:spPr>
        <p:txBody>
          <a:bodyPr/>
          <a:lstStyle/>
          <a:p>
            <a:fld id="{890AFC39-5B66-4BDC-903C-F2862C7A20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003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PP-03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79" y="-20160"/>
            <a:ext cx="9185038" cy="688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76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PP-02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080"/>
            <a:ext cx="9144000" cy="6857464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52612" y="375356"/>
            <a:ext cx="5112093" cy="4031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Strategy Communication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5586" y="1509311"/>
            <a:ext cx="7227064" cy="4583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</p:txBody>
      </p:sp>
      <p:sp>
        <p:nvSpPr>
          <p:cNvPr id="5" name="PoleTekstowe 4"/>
          <p:cNvSpPr txBox="1"/>
          <p:nvPr userDrawn="1"/>
        </p:nvSpPr>
        <p:spPr>
          <a:xfrm>
            <a:off x="-1205086" y="266993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7281" y="6136667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sz="2500"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r>
              <a:rPr lang="pl-PL" dirty="0" smtClean="0"/>
              <a:t>01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557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9" r:id="rId3"/>
    <p:sldLayoutId id="2147483663" r:id="rId4"/>
    <p:sldLayoutId id="2147483664" r:id="rId5"/>
    <p:sldLayoutId id="2147483670" r:id="rId6"/>
    <p:sldLayoutId id="2147483666" r:id="rId7"/>
    <p:sldLayoutId id="2147483667" r:id="rId8"/>
    <p:sldLayoutId id="2147483668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i="0" kern="1200">
          <a:ln>
            <a:noFill/>
          </a:ln>
          <a:solidFill>
            <a:schemeClr val="bg2">
              <a:lumMod val="10000"/>
            </a:schemeClr>
          </a:solidFill>
          <a:latin typeface="Noticia Text"/>
          <a:ea typeface="+mj-ea"/>
          <a:cs typeface="Noticia Text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bg2">
              <a:lumMod val="25000"/>
            </a:schemeClr>
          </a:solidFill>
          <a:latin typeface="Source Sans Pro Light"/>
          <a:ea typeface="+mn-ea"/>
          <a:cs typeface="Source Sans Pro Light"/>
        </a:defRPr>
      </a:lvl1pPr>
      <a:lvl2pPr marL="363538" indent="-363538" algn="l" defTabSz="914400" rtl="0" eaLnBrk="1" latinLnBrk="0" hangingPunct="1">
        <a:lnSpc>
          <a:spcPct val="90000"/>
        </a:lnSpc>
        <a:spcBef>
          <a:spcPts val="500"/>
        </a:spcBef>
        <a:buClr>
          <a:srgbClr val="C83F40"/>
        </a:buClr>
        <a:buSzPct val="100000"/>
        <a:buFont typeface="Arial" panose="020B0604020202020204" pitchFamily="34" charset="0"/>
        <a:buChar char="►"/>
        <a:defRPr sz="2000" kern="1200">
          <a:solidFill>
            <a:schemeClr val="bg2">
              <a:lumMod val="25000"/>
            </a:schemeClr>
          </a:solidFill>
          <a:latin typeface="Source Sans Pro Light"/>
          <a:ea typeface="+mn-ea"/>
          <a:cs typeface="Source Sans Pro Light"/>
        </a:defRPr>
      </a:lvl2pPr>
      <a:lvl3pPr marL="628650" indent="-265113" algn="l" defTabSz="914400" rtl="0" eaLnBrk="1" latinLnBrk="0" hangingPunct="1">
        <a:lnSpc>
          <a:spcPct val="90000"/>
        </a:lnSpc>
        <a:spcBef>
          <a:spcPts val="500"/>
        </a:spcBef>
        <a:buClr>
          <a:srgbClr val="C83F40"/>
        </a:buClr>
        <a:buFont typeface="Arial" panose="020B0604020202020204" pitchFamily="34" charset="0"/>
        <a:buChar char="►"/>
        <a:defRPr sz="2000" kern="1200">
          <a:solidFill>
            <a:schemeClr val="bg2">
              <a:lumMod val="25000"/>
            </a:schemeClr>
          </a:solidFill>
          <a:latin typeface="Source Sans Pro Light"/>
          <a:ea typeface="+mn-ea"/>
          <a:cs typeface="Source Sans Pro Light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Pawel.laszcz@tdfpolska.pl" TargetMode="External"/><Relationship Id="rId2" Type="http://schemas.openxmlformats.org/officeDocument/2006/relationships/hyperlink" Target="http://www.tdfpolska.pl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z.gov.pl/pl/informacje_konsularne/ostrzezenia/ostrzezenia_dla_podrozujacych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Tekstowe 1"/>
          <p:cNvSpPr txBox="1"/>
          <p:nvPr/>
        </p:nvSpPr>
        <p:spPr>
          <a:xfrm>
            <a:off x="545688" y="2777924"/>
            <a:ext cx="3988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 smtClean="0">
                <a:solidFill>
                  <a:srgbClr val="181717"/>
                </a:solidFill>
                <a:latin typeface="Noticia Text"/>
                <a:cs typeface="Noticia Text"/>
              </a:rPr>
              <a:t>„Pracodawcy Pomorza”</a:t>
            </a:r>
            <a:endParaRPr lang="pl-PL" sz="3600" b="1" dirty="0">
              <a:solidFill>
                <a:srgbClr val="181717"/>
              </a:solidFill>
              <a:latin typeface="Noticia Text"/>
              <a:cs typeface="Noticia Text"/>
            </a:endParaRPr>
          </a:p>
        </p:txBody>
      </p:sp>
      <p:sp>
        <p:nvSpPr>
          <p:cNvPr id="3" name="PoleTekstowe 2"/>
          <p:cNvSpPr txBox="1"/>
          <p:nvPr/>
        </p:nvSpPr>
        <p:spPr>
          <a:xfrm>
            <a:off x="447715" y="3978253"/>
            <a:ext cx="3413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181717"/>
                </a:solidFill>
                <a:latin typeface="Source Sans Pro Light"/>
                <a:cs typeface="Source Sans Pro Light"/>
              </a:rPr>
              <a:t>Sekcja Finansowo- Ubezpieczeniowa</a:t>
            </a:r>
            <a:endParaRPr lang="pl-PL" sz="3200" dirty="0">
              <a:solidFill>
                <a:srgbClr val="181717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277861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pl-PL" dirty="0" smtClean="0"/>
              <a:t> 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	</a:t>
            </a:r>
            <a:r>
              <a:rPr lang="pl-PL" dirty="0" smtClean="0"/>
              <a:t>NAGŁE </a:t>
            </a:r>
            <a:r>
              <a:rPr lang="pl-PL" dirty="0"/>
              <a:t>ZACHOROWANIE - </a:t>
            </a:r>
            <a:r>
              <a:rPr lang="pl-PL" dirty="0" smtClean="0"/>
              <a:t> </a:t>
            </a:r>
            <a:r>
              <a:rPr lang="pl-PL" dirty="0"/>
              <a:t>choroba, która wystąpiła w czasie podróży zagranicznej w okresie ochrony ubezpieczeniowej w sposób nagły i wymagająca zasięgnięcia natychmiastowej lub pilnej pomocy medycznej z powodu zagrożenia życia lub zdrowia w razie jej odroczenia.</a:t>
            </a:r>
          </a:p>
          <a:p>
            <a:r>
              <a:rPr lang="pl-PL" b="1" dirty="0"/>
              <a:t>Udar mózgu i zawał mięśnia serca nie są objęte ochroną ubezpieczeniową, jeżeli u Ubezpieczonego przed zawarciem Umowy ubezpieczenia zdiagnozowano chorobę układu sercowo-naczyniowego ( np. nadciśnienie tętnicze, chorobę wieńcową, miażdżycę), cukrzycę lub zaburzenia lipidowe</a:t>
            </a:r>
            <a:r>
              <a:rPr lang="pl-PL" dirty="0"/>
              <a:t>.   </a:t>
            </a:r>
          </a:p>
          <a:p>
            <a:pPr lvl="0"/>
            <a:endParaRPr lang="pl-PL" dirty="0" smtClean="0"/>
          </a:p>
          <a:p>
            <a:pPr lvl="0"/>
            <a:endParaRPr lang="pl-PL" dirty="0"/>
          </a:p>
          <a:p>
            <a:pPr lvl="0"/>
            <a:endParaRPr lang="pl-PL" dirty="0" smtClean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>
          <a:xfrm>
            <a:off x="1035586" y="1471992"/>
            <a:ext cx="7227064" cy="422949"/>
          </a:xfrm>
        </p:spPr>
        <p:txBody>
          <a:bodyPr>
            <a:noAutofit/>
          </a:bodyPr>
          <a:lstStyle/>
          <a:p>
            <a:r>
              <a:rPr lang="pl-PL" sz="2500" b="1" dirty="0" smtClean="0">
                <a:solidFill>
                  <a:schemeClr val="bg2">
                    <a:lumMod val="10000"/>
                  </a:schemeClr>
                </a:solidFill>
                <a:latin typeface="Source Sans Pro Light"/>
                <a:cs typeface="Source Sans Pro Light"/>
              </a:rPr>
              <a:t>Zdrowie</a:t>
            </a:r>
            <a:endParaRPr lang="pl-PL" sz="2500" b="1" dirty="0">
              <a:solidFill>
                <a:schemeClr val="bg2">
                  <a:lumMod val="10000"/>
                </a:schemeClr>
              </a:solidFill>
              <a:latin typeface="Source Sans Pro Light"/>
              <a:cs typeface="Source Sans Pro Ligh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67281" y="6147383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endParaRPr lang="pl-PL" sz="2400" dirty="0" smtClean="0"/>
          </a:p>
          <a:p>
            <a:endParaRPr lang="pl-PL" dirty="0"/>
          </a:p>
        </p:txBody>
      </p:sp>
      <p:sp>
        <p:nvSpPr>
          <p:cNvPr id="10" name="PoleTekstow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181717"/>
                </a:solidFill>
                <a:latin typeface="Source Sans Pro Light"/>
                <a:cs typeface="Source Sans Pro Light"/>
              </a:rPr>
              <a:t>Sekcja Finansowo- Ubezpieczeniowa</a:t>
            </a:r>
            <a:endParaRPr lang="pl-PL" sz="3200" dirty="0">
              <a:solidFill>
                <a:srgbClr val="181717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4916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Indywidualny</a:t>
            </a:r>
          </a:p>
          <a:p>
            <a:pPr lvl="0"/>
            <a:endParaRPr lang="pl-PL" dirty="0"/>
          </a:p>
          <a:p>
            <a:pPr lvl="0"/>
            <a:r>
              <a:rPr lang="pl-PL" dirty="0" smtClean="0"/>
              <a:t>Grupowy</a:t>
            </a:r>
          </a:p>
          <a:p>
            <a:pPr lvl="0"/>
            <a:endParaRPr lang="pl-PL" dirty="0"/>
          </a:p>
          <a:p>
            <a:pPr lvl="0"/>
            <a:r>
              <a:rPr lang="pl-PL" dirty="0" smtClean="0"/>
              <a:t>Rodzinny</a:t>
            </a:r>
          </a:p>
          <a:p>
            <a:pPr lvl="0"/>
            <a:endParaRPr lang="pl-PL" dirty="0"/>
          </a:p>
          <a:p>
            <a:pPr lvl="0"/>
            <a:r>
              <a:rPr lang="pl-PL" dirty="0" smtClean="0"/>
              <a:t>Podróże służbowe </a:t>
            </a:r>
          </a:p>
          <a:p>
            <a:pPr lvl="0"/>
            <a:endParaRPr lang="pl-PL" dirty="0"/>
          </a:p>
          <a:p>
            <a:pPr lvl="0"/>
            <a:r>
              <a:rPr lang="pl-PL" dirty="0" smtClean="0"/>
              <a:t>„Open”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>
          <a:xfrm>
            <a:off x="1035586" y="1471992"/>
            <a:ext cx="7227064" cy="422949"/>
          </a:xfrm>
        </p:spPr>
        <p:txBody>
          <a:bodyPr>
            <a:noAutofit/>
          </a:bodyPr>
          <a:lstStyle/>
          <a:p>
            <a:r>
              <a:rPr lang="pl-PL" sz="2500" b="1" dirty="0" smtClean="0">
                <a:solidFill>
                  <a:schemeClr val="bg2">
                    <a:lumMod val="10000"/>
                  </a:schemeClr>
                </a:solidFill>
                <a:latin typeface="Source Sans Pro Light"/>
                <a:cs typeface="Source Sans Pro Light"/>
              </a:rPr>
              <a:t>Rodzaj wyjazdu</a:t>
            </a:r>
            <a:endParaRPr lang="pl-PL" sz="2500" b="1" dirty="0">
              <a:solidFill>
                <a:schemeClr val="bg2">
                  <a:lumMod val="10000"/>
                </a:schemeClr>
              </a:solidFill>
              <a:latin typeface="Source Sans Pro Light"/>
              <a:cs typeface="Source Sans Pro Ligh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67281" y="6147383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r>
              <a:rPr lang="pl-PL" sz="2400" dirty="0"/>
              <a:t>7</a:t>
            </a:r>
            <a:endParaRPr lang="pl-PL" sz="2400" dirty="0" smtClean="0"/>
          </a:p>
          <a:p>
            <a:endParaRPr lang="pl-PL" dirty="0"/>
          </a:p>
        </p:txBody>
      </p:sp>
      <p:sp>
        <p:nvSpPr>
          <p:cNvPr id="10" name="PoleTekstow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181717"/>
                </a:solidFill>
                <a:latin typeface="Source Sans Pro Light"/>
                <a:cs typeface="Source Sans Pro Light"/>
              </a:rPr>
              <a:t>Sekcja Finansowo- Ubezpieczeniowa</a:t>
            </a:r>
            <a:endParaRPr lang="pl-PL" sz="3200" dirty="0">
              <a:solidFill>
                <a:srgbClr val="181717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414045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035586" y="1938969"/>
            <a:ext cx="7227064" cy="4539104"/>
          </a:xfrm>
        </p:spPr>
        <p:txBody>
          <a:bodyPr>
            <a:normAutofit lnSpcReduction="10000"/>
          </a:bodyPr>
          <a:lstStyle/>
          <a:p>
            <a:pPr marL="457200" indent="-228600">
              <a:spcAft>
                <a:spcPts val="0"/>
              </a:spcAft>
            </a:pPr>
            <a:endParaRPr lang="pl-PL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228600">
              <a:spcAft>
                <a:spcPts val="0"/>
              </a:spcAft>
            </a:pPr>
            <a:r>
              <a:rPr lang="pl-PL" b="1" dirty="0" smtClean="0">
                <a:ea typeface="Tahoma" panose="020B0604030504040204" pitchFamily="34" charset="0"/>
                <a:cs typeface="Tahoma" panose="020B0604030504040204" pitchFamily="34" charset="0"/>
              </a:rPr>
              <a:t>Wypoczynek</a:t>
            </a:r>
          </a:p>
          <a:p>
            <a:pPr marL="457200" indent="-228600">
              <a:spcAft>
                <a:spcPts val="0"/>
              </a:spcAft>
            </a:pPr>
            <a:r>
              <a:rPr lang="pl-PL" b="1" dirty="0" smtClean="0">
                <a:ea typeface="Tahoma" panose="020B0604030504040204" pitchFamily="34" charset="0"/>
                <a:cs typeface="Tahoma" panose="020B0604030504040204" pitchFamily="34" charset="0"/>
              </a:rPr>
              <a:t>Praca</a:t>
            </a:r>
          </a:p>
          <a:p>
            <a:pPr marL="685800" indent="-457200">
              <a:spcAft>
                <a:spcPts val="0"/>
              </a:spcAft>
              <a:buFontTx/>
              <a:buChar char="-"/>
            </a:pPr>
            <a:r>
              <a:rPr lang="pl-PL" dirty="0" smtClean="0">
                <a:ea typeface="Tahoma" panose="020B0604030504040204" pitchFamily="34" charset="0"/>
                <a:cs typeface="Tahoma" panose="020B0604030504040204" pitchFamily="34" charset="0"/>
              </a:rPr>
              <a:t>Fizyczna</a:t>
            </a:r>
          </a:p>
          <a:p>
            <a:pPr marL="685800" indent="-457200">
              <a:spcAft>
                <a:spcPts val="0"/>
              </a:spcAft>
              <a:buFontTx/>
              <a:buChar char="-"/>
            </a:pPr>
            <a:r>
              <a:rPr lang="pl-PL" dirty="0" smtClean="0">
                <a:ea typeface="Tahoma" panose="020B0604030504040204" pitchFamily="34" charset="0"/>
                <a:cs typeface="Tahoma" panose="020B0604030504040204" pitchFamily="34" charset="0"/>
              </a:rPr>
              <a:t>Umysłowa ( podwyższone ryzyka)</a:t>
            </a:r>
          </a:p>
          <a:p>
            <a:pPr marL="685800" indent="-457200">
              <a:spcAft>
                <a:spcPts val="0"/>
              </a:spcAft>
              <a:buFontTx/>
              <a:buChar char="-"/>
            </a:pPr>
            <a:r>
              <a:rPr lang="pl-PL" dirty="0" smtClean="0">
                <a:ea typeface="Tahoma" panose="020B0604030504040204" pitchFamily="34" charset="0"/>
                <a:cs typeface="Tahoma" panose="020B0604030504040204" pitchFamily="34" charset="0"/>
              </a:rPr>
              <a:t>Wolontariat</a:t>
            </a:r>
          </a:p>
          <a:p>
            <a:pPr marL="228600">
              <a:spcAft>
                <a:spcPts val="0"/>
              </a:spcAft>
            </a:pPr>
            <a:r>
              <a:rPr lang="pl-PL" b="1" dirty="0" smtClean="0">
                <a:ea typeface="Tahoma" panose="020B0604030504040204" pitchFamily="34" charset="0"/>
                <a:cs typeface="Tahoma" panose="020B0604030504040204" pitchFamily="34" charset="0"/>
              </a:rPr>
              <a:t>Sport </a:t>
            </a:r>
            <a:r>
              <a:rPr lang="pl-PL" dirty="0" smtClean="0">
                <a:ea typeface="Tahoma" panose="020B0604030504040204" pitchFamily="34" charset="0"/>
                <a:cs typeface="Tahoma" panose="020B0604030504040204" pitchFamily="34" charset="0"/>
              </a:rPr>
              <a:t>( dyscyplina)</a:t>
            </a:r>
          </a:p>
          <a:p>
            <a:pPr marL="685800" indent="-457200">
              <a:spcAft>
                <a:spcPts val="0"/>
              </a:spcAft>
              <a:buFontTx/>
              <a:buChar char="-"/>
            </a:pPr>
            <a:r>
              <a:rPr lang="pl-PL" dirty="0" smtClean="0">
                <a:ea typeface="Tahoma" panose="020B0604030504040204" pitchFamily="34" charset="0"/>
                <a:cs typeface="Tahoma" panose="020B0604030504040204" pitchFamily="34" charset="0"/>
              </a:rPr>
              <a:t>Rekreacyjny</a:t>
            </a:r>
          </a:p>
          <a:p>
            <a:pPr marL="685800" indent="-457200">
              <a:spcAft>
                <a:spcPts val="0"/>
              </a:spcAft>
              <a:buFontTx/>
              <a:buChar char="-"/>
            </a:pPr>
            <a:r>
              <a:rPr lang="pl-PL" dirty="0" smtClean="0">
                <a:ea typeface="Tahoma" panose="020B0604030504040204" pitchFamily="34" charset="0"/>
                <a:cs typeface="Tahoma" panose="020B0604030504040204" pitchFamily="34" charset="0"/>
              </a:rPr>
              <a:t>Ryzykowny, Ekstremalny</a:t>
            </a:r>
          </a:p>
          <a:p>
            <a:pPr marL="228600">
              <a:spcAft>
                <a:spcPts val="0"/>
              </a:spcAft>
            </a:pPr>
            <a:r>
              <a:rPr lang="pl-PL" b="1" dirty="0" smtClean="0">
                <a:ea typeface="Tahoma" panose="020B0604030504040204" pitchFamily="34" charset="0"/>
                <a:cs typeface="Tahoma" panose="020B0604030504040204" pitchFamily="34" charset="0"/>
              </a:rPr>
              <a:t>Sport </a:t>
            </a:r>
            <a:r>
              <a:rPr lang="pl-PL" dirty="0" smtClean="0">
                <a:ea typeface="Tahoma" panose="020B0604030504040204" pitchFamily="34" charset="0"/>
                <a:cs typeface="Tahoma" panose="020B0604030504040204" pitchFamily="34" charset="0"/>
              </a:rPr>
              <a:t>( sposób uprawiania)</a:t>
            </a:r>
          </a:p>
          <a:p>
            <a:pPr marL="571500" indent="-342900">
              <a:spcAft>
                <a:spcPts val="0"/>
              </a:spcAft>
              <a:buFontTx/>
              <a:buChar char="-"/>
            </a:pPr>
            <a:r>
              <a:rPr lang="pl-PL" dirty="0" smtClean="0">
                <a:ea typeface="Tahoma" panose="020B0604030504040204" pitchFamily="34" charset="0"/>
                <a:cs typeface="Tahoma" panose="020B0604030504040204" pitchFamily="34" charset="0"/>
              </a:rPr>
              <a:t>Uprawiany rekreacyjnie</a:t>
            </a:r>
          </a:p>
          <a:p>
            <a:pPr marL="571500" indent="-342900">
              <a:spcAft>
                <a:spcPts val="0"/>
              </a:spcAft>
              <a:buFontTx/>
              <a:buChar char="-"/>
            </a:pPr>
            <a:r>
              <a:rPr lang="pl-PL" dirty="0" smtClean="0">
                <a:ea typeface="Tahoma" panose="020B0604030504040204" pitchFamily="34" charset="0"/>
                <a:cs typeface="Tahoma" panose="020B0604030504040204" pitchFamily="34" charset="0"/>
              </a:rPr>
              <a:t>Uprawiany wyczynowo, zawodowo</a:t>
            </a:r>
          </a:p>
          <a:p>
            <a:pPr marL="685800" indent="-457200">
              <a:spcAft>
                <a:spcPts val="0"/>
              </a:spcAft>
              <a:buFontTx/>
              <a:buChar char="-"/>
            </a:pPr>
            <a:endParaRPr lang="pl-PL" sz="29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pl-PL" dirty="0" smtClean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>
          <a:xfrm>
            <a:off x="1035586" y="1471992"/>
            <a:ext cx="7227064" cy="422949"/>
          </a:xfrm>
        </p:spPr>
        <p:txBody>
          <a:bodyPr>
            <a:noAutofit/>
          </a:bodyPr>
          <a:lstStyle/>
          <a:p>
            <a:r>
              <a:rPr lang="pl-PL" sz="2500" b="1" dirty="0" smtClean="0">
                <a:solidFill>
                  <a:schemeClr val="bg2">
                    <a:lumMod val="10000"/>
                  </a:schemeClr>
                </a:solidFill>
                <a:latin typeface="Source Sans Pro Light"/>
                <a:cs typeface="Source Sans Pro Light"/>
              </a:rPr>
              <a:t>Cel wyjazdu</a:t>
            </a:r>
            <a:endParaRPr lang="pl-PL" sz="2500" b="1" dirty="0">
              <a:solidFill>
                <a:schemeClr val="bg2">
                  <a:lumMod val="10000"/>
                </a:schemeClr>
              </a:solidFill>
              <a:latin typeface="Source Sans Pro Light"/>
              <a:cs typeface="Source Sans Pro Ligh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67281" y="6147383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r>
              <a:rPr lang="pl-PL" sz="2400" dirty="0"/>
              <a:t>8</a:t>
            </a:r>
            <a:endParaRPr lang="pl-PL" dirty="0"/>
          </a:p>
        </p:txBody>
      </p:sp>
      <p:sp>
        <p:nvSpPr>
          <p:cNvPr id="10" name="PoleTekstow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181717"/>
                </a:solidFill>
                <a:latin typeface="Source Sans Pro Light"/>
                <a:cs typeface="Source Sans Pro Light"/>
              </a:rPr>
              <a:t>Sekcja Finansowo- Ubezpieczeniowa</a:t>
            </a:r>
            <a:endParaRPr lang="pl-PL" sz="3200" dirty="0">
              <a:solidFill>
                <a:srgbClr val="181717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86006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Koszty Leczenia</a:t>
            </a:r>
          </a:p>
          <a:p>
            <a:pPr lvl="0"/>
            <a:r>
              <a:rPr lang="pl-PL" dirty="0" smtClean="0"/>
              <a:t>Pomoc Assistance ( MOTO,HOME, PET, BUSINESS,)</a:t>
            </a:r>
          </a:p>
          <a:p>
            <a:pPr lvl="0"/>
            <a:r>
              <a:rPr lang="pl-PL" dirty="0" smtClean="0"/>
              <a:t>Ubezpieczenie Następstw Nieszczęśliwych Wypadków</a:t>
            </a:r>
          </a:p>
          <a:p>
            <a:pPr lvl="0"/>
            <a:r>
              <a:rPr lang="pl-PL" dirty="0" smtClean="0"/>
              <a:t>Ubezpieczenie Bagażu Podróżnego</a:t>
            </a:r>
          </a:p>
          <a:p>
            <a:pPr lvl="0"/>
            <a:r>
              <a:rPr lang="pl-PL" dirty="0" smtClean="0"/>
              <a:t>Ubezpieczenie Sprzętu Sportowego</a:t>
            </a:r>
          </a:p>
          <a:p>
            <a:pPr lvl="0"/>
            <a:r>
              <a:rPr lang="pl-PL" dirty="0" smtClean="0"/>
              <a:t>Ubezpieczenie Odpowiedzialności Cywilnej</a:t>
            </a:r>
          </a:p>
          <a:p>
            <a:pPr lvl="0"/>
            <a:r>
              <a:rPr lang="pl-PL" dirty="0" smtClean="0"/>
              <a:t>Ubezpieczenie Kosztów Rezygnacji z Podróży</a:t>
            </a:r>
          </a:p>
          <a:p>
            <a:pPr lvl="0"/>
            <a:r>
              <a:rPr lang="pl-PL" dirty="0" smtClean="0"/>
              <a:t>Ubezpieczenie Kontynuacji Leczenia </a:t>
            </a:r>
          </a:p>
          <a:p>
            <a:pPr lvl="0"/>
            <a:r>
              <a:rPr lang="pl-PL" dirty="0" smtClean="0"/>
              <a:t>Zniesienie Udziału Własnego, w Wynajętym Samochodzie,</a:t>
            </a:r>
          </a:p>
          <a:p>
            <a:pPr lvl="0"/>
            <a:r>
              <a:rPr lang="pl-PL" dirty="0" smtClean="0"/>
              <a:t>Osobisty Asystent </a:t>
            </a:r>
          </a:p>
          <a:p>
            <a:pPr lvl="0"/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>
          <a:xfrm>
            <a:off x="1035586" y="1471992"/>
            <a:ext cx="7227064" cy="422949"/>
          </a:xfrm>
        </p:spPr>
        <p:txBody>
          <a:bodyPr>
            <a:noAutofit/>
          </a:bodyPr>
          <a:lstStyle/>
          <a:p>
            <a:r>
              <a:rPr lang="pl-PL" sz="2500" b="1" dirty="0" smtClean="0">
                <a:solidFill>
                  <a:schemeClr val="bg2">
                    <a:lumMod val="10000"/>
                  </a:schemeClr>
                </a:solidFill>
                <a:latin typeface="Source Sans Pro Light"/>
                <a:cs typeface="Source Sans Pro Light"/>
              </a:rPr>
              <a:t>Zakres ochrony</a:t>
            </a:r>
            <a:endParaRPr lang="pl-PL" sz="2500" b="1" dirty="0">
              <a:solidFill>
                <a:schemeClr val="bg2">
                  <a:lumMod val="10000"/>
                </a:schemeClr>
              </a:solidFill>
              <a:latin typeface="Source Sans Pro Light"/>
              <a:cs typeface="Source Sans Pro Ligh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67281" y="6147383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r>
              <a:rPr lang="pl-PL" sz="2400" dirty="0"/>
              <a:t>9</a:t>
            </a:r>
            <a:endParaRPr lang="pl-PL" sz="2400" dirty="0" smtClean="0"/>
          </a:p>
          <a:p>
            <a:endParaRPr lang="pl-PL" dirty="0"/>
          </a:p>
        </p:txBody>
      </p:sp>
      <p:sp>
        <p:nvSpPr>
          <p:cNvPr id="10" name="PoleTekstow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181717"/>
                </a:solidFill>
                <a:latin typeface="Source Sans Pro Light"/>
                <a:cs typeface="Source Sans Pro Light"/>
              </a:rPr>
              <a:t>Sekcja Finansowo- Ubezpieczeniowa</a:t>
            </a:r>
            <a:endParaRPr lang="pl-PL" sz="3200" dirty="0">
              <a:solidFill>
                <a:srgbClr val="181717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28318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 smtClean="0"/>
              <a:t> </a:t>
            </a:r>
          </a:p>
          <a:p>
            <a:pPr lvl="0"/>
            <a:r>
              <a:rPr lang="pl-PL" b="1" dirty="0" smtClean="0"/>
              <a:t>Ograniczenia</a:t>
            </a:r>
            <a:r>
              <a:rPr lang="pl-PL" dirty="0" smtClean="0"/>
              <a:t> oraz wyłączenia odpowiedzialności zakładu ubezpieczeń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Limity</a:t>
            </a:r>
            <a:r>
              <a:rPr lang="pl-PL" dirty="0" smtClean="0"/>
              <a:t> sum ubezpieczenia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Alkohol</a:t>
            </a:r>
          </a:p>
          <a:p>
            <a:pPr lvl="0"/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>
          <a:xfrm>
            <a:off x="1035586" y="1471992"/>
            <a:ext cx="7227064" cy="422949"/>
          </a:xfrm>
        </p:spPr>
        <p:txBody>
          <a:bodyPr>
            <a:noAutofit/>
          </a:bodyPr>
          <a:lstStyle/>
          <a:p>
            <a:r>
              <a:rPr lang="pl-PL" sz="2500" b="1" dirty="0" smtClean="0">
                <a:solidFill>
                  <a:schemeClr val="bg2">
                    <a:lumMod val="10000"/>
                  </a:schemeClr>
                </a:solidFill>
                <a:latin typeface="Source Sans Pro Light"/>
                <a:cs typeface="Source Sans Pro Light"/>
              </a:rPr>
              <a:t>Ograniczenia</a:t>
            </a:r>
            <a:endParaRPr lang="pl-PL" sz="2500" b="1" dirty="0">
              <a:solidFill>
                <a:schemeClr val="bg2">
                  <a:lumMod val="10000"/>
                </a:schemeClr>
              </a:solidFill>
              <a:latin typeface="Source Sans Pro Light"/>
              <a:cs typeface="Source Sans Pro Ligh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67281" y="6147383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r>
              <a:rPr lang="pl-PL" sz="2400" dirty="0" smtClean="0"/>
              <a:t>10</a:t>
            </a:r>
          </a:p>
          <a:p>
            <a:endParaRPr lang="pl-PL" dirty="0"/>
          </a:p>
        </p:txBody>
      </p:sp>
      <p:sp>
        <p:nvSpPr>
          <p:cNvPr id="10" name="PoleTekstow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181717"/>
                </a:solidFill>
                <a:latin typeface="Source Sans Pro Light"/>
                <a:cs typeface="Source Sans Pro Light"/>
              </a:rPr>
              <a:t>Sekcja Finansowo- Ubezpieczeniowa</a:t>
            </a:r>
            <a:endParaRPr lang="pl-PL" sz="3200" dirty="0">
              <a:solidFill>
                <a:srgbClr val="181717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59211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1035586" y="2016242"/>
            <a:ext cx="7227064" cy="4732287"/>
          </a:xfrm>
        </p:spPr>
        <p:txBody>
          <a:bodyPr>
            <a:normAutofit fontScale="47500" lnSpcReduction="20000"/>
          </a:bodyPr>
          <a:lstStyle/>
          <a:p>
            <a:endParaRPr lang="pl-PL" sz="42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4200" b="1" dirty="0" smtClean="0">
                <a:ea typeface="Tahoma" panose="020B0604030504040204" pitchFamily="34" charset="0"/>
                <a:cs typeface="Tahoma" panose="020B0604030504040204" pitchFamily="34" charset="0"/>
              </a:rPr>
              <a:t>Warianty</a:t>
            </a:r>
          </a:p>
          <a:p>
            <a:pPr marL="342900" indent="-342900">
              <a:buFontTx/>
              <a:buChar char="-"/>
            </a:pPr>
            <a:r>
              <a:rPr lang="pl-PL" sz="4200" dirty="0" smtClean="0">
                <a:ea typeface="Tahoma" panose="020B0604030504040204" pitchFamily="34" charset="0"/>
                <a:cs typeface="Tahoma" panose="020B0604030504040204" pitchFamily="34" charset="0"/>
              </a:rPr>
              <a:t>PAKIET</a:t>
            </a:r>
          </a:p>
          <a:p>
            <a:pPr marL="342900" indent="-342900">
              <a:buFontTx/>
              <a:buChar char="-"/>
            </a:pPr>
            <a:r>
              <a:rPr lang="pl-PL" sz="4200" dirty="0" smtClean="0">
                <a:ea typeface="Tahoma" panose="020B0604030504040204" pitchFamily="34" charset="0"/>
                <a:cs typeface="Tahoma" panose="020B0604030504040204" pitchFamily="34" charset="0"/>
              </a:rPr>
              <a:t>PAKIET z możliwością modyfikacji SU </a:t>
            </a:r>
          </a:p>
          <a:p>
            <a:pPr marL="571500" indent="-571500">
              <a:buFontTx/>
              <a:buChar char="-"/>
            </a:pPr>
            <a:r>
              <a:rPr lang="pl-PL" sz="4200" dirty="0" smtClean="0">
                <a:ea typeface="Tahoma" panose="020B0604030504040204" pitchFamily="34" charset="0"/>
                <a:cs typeface="Tahoma" panose="020B0604030504040204" pitchFamily="34" charset="0"/>
              </a:rPr>
              <a:t>Indywidualny zakres</a:t>
            </a:r>
            <a:r>
              <a:rPr lang="pl-PL" sz="4200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4200" dirty="0" smtClean="0">
                <a:ea typeface="Tahoma" panose="020B0604030504040204" pitchFamily="34" charset="0"/>
                <a:cs typeface="Tahoma" panose="020B0604030504040204" pitchFamily="34" charset="0"/>
              </a:rPr>
              <a:t>( SU i ryzyka )</a:t>
            </a:r>
          </a:p>
          <a:p>
            <a:endParaRPr lang="pl-PL" sz="42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4200" b="1" dirty="0" smtClean="0">
                <a:ea typeface="Tahoma" panose="020B0604030504040204" pitchFamily="34" charset="0"/>
                <a:cs typeface="Tahoma" panose="020B0604030504040204" pitchFamily="34" charset="0"/>
              </a:rPr>
              <a:t>Zawarcie Umowy</a:t>
            </a:r>
          </a:p>
          <a:p>
            <a:pPr marL="342900" indent="-342900">
              <a:buFontTx/>
              <a:buChar char="-"/>
            </a:pPr>
            <a:r>
              <a:rPr lang="pl-PL" sz="4200" dirty="0" smtClean="0">
                <a:ea typeface="Tahoma" panose="020B0604030504040204" pitchFamily="34" charset="0"/>
                <a:cs typeface="Tahoma" panose="020B0604030504040204" pitchFamily="34" charset="0"/>
              </a:rPr>
              <a:t>Forma tradycyjna papierowa</a:t>
            </a:r>
          </a:p>
          <a:p>
            <a:pPr marL="342900" indent="-342900">
              <a:buFontTx/>
              <a:buChar char="-"/>
            </a:pPr>
            <a:r>
              <a:rPr lang="pl-PL" sz="4200" dirty="0" smtClean="0">
                <a:ea typeface="Tahoma" panose="020B0604030504040204" pitchFamily="34" charset="0"/>
                <a:cs typeface="Tahoma" panose="020B0604030504040204" pitchFamily="34" charset="0"/>
              </a:rPr>
              <a:t>E-oferta </a:t>
            </a:r>
          </a:p>
          <a:p>
            <a:pPr marL="342900" indent="-342900">
              <a:buFontTx/>
              <a:buChar char="-"/>
            </a:pPr>
            <a:endParaRPr lang="pl-PL" sz="42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4200" b="1" dirty="0" smtClean="0">
                <a:ea typeface="Tahoma" panose="020B0604030504040204" pitchFamily="34" charset="0"/>
                <a:cs typeface="Tahoma" panose="020B0604030504040204" pitchFamily="34" charset="0"/>
              </a:rPr>
              <a:t>Oświadczenie</a:t>
            </a:r>
            <a:r>
              <a:rPr lang="pl-PL" sz="4200" dirty="0" smtClean="0">
                <a:ea typeface="Tahoma" panose="020B0604030504040204" pitchFamily="34" charset="0"/>
                <a:cs typeface="Tahoma" panose="020B0604030504040204" pitchFamily="34" charset="0"/>
              </a:rPr>
              <a:t> ( dane, zapoznanie się z OWU i akceptacja)</a:t>
            </a:r>
            <a:endParaRPr lang="pl-PL" sz="4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4200" b="1" dirty="0" smtClean="0">
                <a:ea typeface="Tahoma" panose="020B0604030504040204" pitchFamily="34" charset="0"/>
                <a:cs typeface="Tahoma" panose="020B0604030504040204" pitchFamily="34" charset="0"/>
              </a:rPr>
              <a:t>Ochrona</a:t>
            </a:r>
          </a:p>
          <a:p>
            <a:pPr marL="342900" indent="-342900">
              <a:buFontTx/>
              <a:buChar char="-"/>
            </a:pPr>
            <a:r>
              <a:rPr lang="pl-PL" sz="4200" dirty="0" smtClean="0">
                <a:ea typeface="Tahoma" panose="020B0604030504040204" pitchFamily="34" charset="0"/>
                <a:cs typeface="Tahoma" panose="020B0604030504040204" pitchFamily="34" charset="0"/>
              </a:rPr>
              <a:t>Opłacenie Składki</a:t>
            </a:r>
          </a:p>
          <a:p>
            <a:pPr marL="342900" indent="-342900">
              <a:buFontTx/>
              <a:buChar char="-"/>
            </a:pPr>
            <a:r>
              <a:rPr lang="pl-PL" sz="4200" dirty="0" smtClean="0">
                <a:ea typeface="Tahoma" panose="020B0604030504040204" pitchFamily="34" charset="0"/>
                <a:cs typeface="Tahoma" panose="020B0604030504040204" pitchFamily="34" charset="0"/>
              </a:rPr>
              <a:t>Karencje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>
          <a:xfrm>
            <a:off x="1035586" y="1471992"/>
            <a:ext cx="7227064" cy="422949"/>
          </a:xfrm>
        </p:spPr>
        <p:txBody>
          <a:bodyPr>
            <a:noAutofit/>
          </a:bodyPr>
          <a:lstStyle/>
          <a:p>
            <a:r>
              <a:rPr lang="pl-PL" sz="2500" b="1" dirty="0" smtClean="0">
                <a:solidFill>
                  <a:schemeClr val="bg2">
                    <a:lumMod val="10000"/>
                  </a:schemeClr>
                </a:solidFill>
                <a:latin typeface="Source Sans Pro Light"/>
                <a:cs typeface="Source Sans Pro Light"/>
              </a:rPr>
              <a:t>Oferty Towarzystw Ubezpieczeń</a:t>
            </a:r>
            <a:endParaRPr lang="pl-PL" sz="2500" b="1" dirty="0">
              <a:solidFill>
                <a:schemeClr val="bg2">
                  <a:lumMod val="10000"/>
                </a:schemeClr>
              </a:solidFill>
              <a:latin typeface="Source Sans Pro Light"/>
              <a:cs typeface="Source Sans Pro Ligh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67281" y="6147383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r>
              <a:rPr lang="pl-PL" sz="2400" dirty="0" smtClean="0"/>
              <a:t>11</a:t>
            </a:r>
          </a:p>
          <a:p>
            <a:endParaRPr lang="pl-PL" dirty="0"/>
          </a:p>
        </p:txBody>
      </p:sp>
      <p:sp>
        <p:nvSpPr>
          <p:cNvPr id="10" name="PoleTekstow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181717"/>
                </a:solidFill>
                <a:latin typeface="Source Sans Pro Light"/>
                <a:cs typeface="Source Sans Pro Light"/>
              </a:rPr>
              <a:t>Sekcja Finansowo- Ubezpieczeniowa</a:t>
            </a:r>
            <a:endParaRPr lang="pl-PL" sz="3200" dirty="0">
              <a:solidFill>
                <a:srgbClr val="181717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244436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2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2200" dirty="0" smtClean="0">
                <a:ea typeface="Tahoma" panose="020B0604030504040204" pitchFamily="34" charset="0"/>
                <a:cs typeface="Tahoma" panose="020B0604030504040204" pitchFamily="34" charset="0"/>
              </a:rPr>
              <a:t>Paweł Łaszcz</a:t>
            </a:r>
          </a:p>
          <a:p>
            <a:endParaRPr lang="pl-PL" sz="2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2200" dirty="0" smtClean="0">
                <a:ea typeface="Tahoma" panose="020B0604030504040204" pitchFamily="34" charset="0"/>
                <a:cs typeface="Tahoma" panose="020B0604030504040204" pitchFamily="34" charset="0"/>
              </a:rPr>
              <a:t>Twoi Doradcy Finansowi Polska Sp. z o.o.</a:t>
            </a:r>
          </a:p>
          <a:p>
            <a:endParaRPr lang="pl-PL" sz="22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2200" dirty="0" smtClean="0"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www.tdfpolska.pl</a:t>
            </a:r>
            <a:endParaRPr lang="pl-PL" sz="22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l-PL" dirty="0">
              <a:cs typeface="Tahoma" panose="020B0604030504040204" pitchFamily="34" charset="0"/>
            </a:endParaRPr>
          </a:p>
          <a:p>
            <a:r>
              <a:rPr lang="pl-PL" sz="2200" dirty="0"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p</a:t>
            </a:r>
            <a:r>
              <a:rPr lang="pl-PL" sz="2200" dirty="0" smtClean="0"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awel.laszcz@tdfpolska.pl</a:t>
            </a:r>
            <a:endParaRPr lang="pl-PL" sz="22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l-PL" sz="2200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pl-PL" sz="2200" dirty="0"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pl-PL" sz="2200" dirty="0" smtClean="0">
                <a:ea typeface="Tahoma" panose="020B0604030504040204" pitchFamily="34" charset="0"/>
                <a:cs typeface="Tahoma" panose="020B0604030504040204" pitchFamily="34" charset="0"/>
              </a:rPr>
              <a:t>el. 533 311 877</a:t>
            </a:r>
            <a:endParaRPr lang="pl-PL" sz="2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>
          <a:xfrm>
            <a:off x="1035586" y="1471992"/>
            <a:ext cx="7227064" cy="422949"/>
          </a:xfrm>
        </p:spPr>
        <p:txBody>
          <a:bodyPr>
            <a:noAutofit/>
          </a:bodyPr>
          <a:lstStyle/>
          <a:p>
            <a:r>
              <a:rPr lang="pl-PL" sz="2500" b="1" dirty="0" smtClean="0">
                <a:solidFill>
                  <a:schemeClr val="bg2">
                    <a:lumMod val="10000"/>
                  </a:schemeClr>
                </a:solidFill>
                <a:latin typeface="Source Sans Pro Light"/>
                <a:cs typeface="Source Sans Pro Light"/>
              </a:rPr>
              <a:t>Kontakt</a:t>
            </a:r>
            <a:endParaRPr lang="pl-PL" sz="2500" b="1" dirty="0">
              <a:solidFill>
                <a:schemeClr val="bg2">
                  <a:lumMod val="10000"/>
                </a:schemeClr>
              </a:solidFill>
              <a:latin typeface="Source Sans Pro Light"/>
              <a:cs typeface="Source Sans Pro Ligh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67281" y="6147383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endParaRPr lang="pl-PL" sz="2400" dirty="0" smtClean="0"/>
          </a:p>
          <a:p>
            <a:endParaRPr lang="pl-PL" dirty="0"/>
          </a:p>
        </p:txBody>
      </p:sp>
      <p:sp>
        <p:nvSpPr>
          <p:cNvPr id="10" name="PoleTekstow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181717"/>
                </a:solidFill>
                <a:latin typeface="Source Sans Pro Light"/>
                <a:cs typeface="Source Sans Pro Light"/>
              </a:rPr>
              <a:t>Sekcja Finansowo- Ubezpieczeniowa</a:t>
            </a:r>
            <a:endParaRPr lang="pl-PL" sz="3200" dirty="0">
              <a:solidFill>
                <a:srgbClr val="181717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26159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488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  <a:p>
            <a:pPr algn="ctr"/>
            <a:endParaRPr lang="pl-PL" dirty="0"/>
          </a:p>
          <a:p>
            <a:pPr algn="ctr"/>
            <a:endParaRPr lang="pl-PL" sz="2400" b="1" dirty="0" smtClean="0"/>
          </a:p>
          <a:p>
            <a:pPr algn="ctr"/>
            <a:r>
              <a:rPr lang="pl-PL" sz="2400" b="1" dirty="0" smtClean="0"/>
              <a:t>„Mieć polisę, </a:t>
            </a:r>
            <a:r>
              <a:rPr lang="pl-PL" sz="2400" b="1" dirty="0"/>
              <a:t>czy być </a:t>
            </a:r>
            <a:r>
              <a:rPr lang="pl-PL" sz="2400" b="1" dirty="0" smtClean="0"/>
              <a:t>ubezpieczonym?”</a:t>
            </a:r>
            <a:endParaRPr lang="pl-PL" sz="2400" b="1" dirty="0"/>
          </a:p>
          <a:p>
            <a:r>
              <a:rPr lang="pl-PL" dirty="0"/>
              <a:t> 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>
          <a:xfrm>
            <a:off x="1035586" y="1471992"/>
            <a:ext cx="7227064" cy="422949"/>
          </a:xfrm>
        </p:spPr>
        <p:txBody>
          <a:bodyPr>
            <a:noAutofit/>
          </a:bodyPr>
          <a:lstStyle/>
          <a:p>
            <a:pPr algn="ctr"/>
            <a:endParaRPr lang="pl-PL" sz="2500" b="1" dirty="0" smtClean="0">
              <a:solidFill>
                <a:schemeClr val="bg2">
                  <a:lumMod val="10000"/>
                </a:schemeClr>
              </a:solidFill>
              <a:latin typeface="Source Sans Pro Light"/>
              <a:cs typeface="Source Sans Pro Light"/>
            </a:endParaRPr>
          </a:p>
          <a:p>
            <a:pPr algn="ctr"/>
            <a:endParaRPr lang="pl-PL" sz="2500" b="1" dirty="0">
              <a:solidFill>
                <a:schemeClr val="bg2">
                  <a:lumMod val="10000"/>
                </a:schemeClr>
              </a:solidFill>
              <a:latin typeface="Source Sans Pro Light"/>
              <a:cs typeface="Source Sans Pro Light"/>
            </a:endParaRPr>
          </a:p>
          <a:p>
            <a:pPr algn="ctr"/>
            <a:r>
              <a:rPr lang="pl-PL" sz="2500" b="1" dirty="0" smtClean="0">
                <a:solidFill>
                  <a:schemeClr val="bg2">
                    <a:lumMod val="10000"/>
                  </a:schemeClr>
                </a:solidFill>
                <a:latin typeface="Source Sans Pro Light"/>
                <a:cs typeface="Source Sans Pro Light"/>
              </a:rPr>
              <a:t>„Wakacje czas zacząć, </a:t>
            </a:r>
          </a:p>
          <a:p>
            <a:pPr algn="ctr"/>
            <a:r>
              <a:rPr lang="pl-PL" sz="2500" b="1" dirty="0" smtClean="0">
                <a:solidFill>
                  <a:schemeClr val="bg2">
                    <a:lumMod val="10000"/>
                  </a:schemeClr>
                </a:solidFill>
                <a:latin typeface="Source Sans Pro Light"/>
                <a:cs typeface="Source Sans Pro Light"/>
              </a:rPr>
              <a:t>czyli jak ubezpieczyć podróże?”</a:t>
            </a:r>
            <a:endParaRPr lang="pl-PL" sz="2500" b="1" dirty="0">
              <a:solidFill>
                <a:schemeClr val="bg2">
                  <a:lumMod val="10000"/>
                </a:schemeClr>
              </a:solidFill>
              <a:latin typeface="Source Sans Pro Light"/>
              <a:cs typeface="Source Sans Pro Ligh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67281" y="6147383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r>
              <a:rPr lang="pl-PL" sz="2400" dirty="0" smtClean="0"/>
              <a:t>1</a:t>
            </a:r>
          </a:p>
          <a:p>
            <a:endParaRPr lang="pl-PL" dirty="0"/>
          </a:p>
        </p:txBody>
      </p:sp>
      <p:sp>
        <p:nvSpPr>
          <p:cNvPr id="10" name="PoleTekstow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181717"/>
                </a:solidFill>
                <a:latin typeface="Source Sans Pro Light"/>
                <a:cs typeface="Source Sans Pro Light"/>
              </a:rPr>
              <a:t>Sekcja Finansowo- Ubezpieczeniowa</a:t>
            </a:r>
            <a:endParaRPr lang="pl-PL" sz="3200" dirty="0">
              <a:solidFill>
                <a:srgbClr val="181717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78086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pl-PL" dirty="0"/>
          </a:p>
          <a:p>
            <a:endParaRPr lang="pl-PL" dirty="0" smtClean="0"/>
          </a:p>
          <a:p>
            <a:r>
              <a:rPr lang="pl-PL" b="1" dirty="0" smtClean="0"/>
              <a:t>Zaproszeni eksperci:</a:t>
            </a:r>
          </a:p>
          <a:p>
            <a:r>
              <a:rPr lang="pl-PL" b="1" dirty="0" smtClean="0"/>
              <a:t>- </a:t>
            </a:r>
            <a:r>
              <a:rPr lang="pl-PL" b="1" dirty="0"/>
              <a:t>Beata Radziwolska - </a:t>
            </a:r>
            <a:r>
              <a:rPr lang="pl-PL" dirty="0"/>
              <a:t>Kierownik Działu Uprawnień Międzynarodowych</a:t>
            </a:r>
          </a:p>
          <a:p>
            <a:r>
              <a:rPr lang="pl-PL" dirty="0"/>
              <a:t>Wydział Współpracy Międzynarodowej Narodowy Fundusz Zdrowia Pomorski Oddział Wojewódzki </a:t>
            </a:r>
            <a:endParaRPr lang="pl-PL" dirty="0" smtClean="0"/>
          </a:p>
          <a:p>
            <a:endParaRPr lang="pl-PL" b="1" dirty="0"/>
          </a:p>
          <a:p>
            <a:r>
              <a:rPr lang="pl-PL" b="1" dirty="0" smtClean="0"/>
              <a:t>-  </a:t>
            </a:r>
            <a:r>
              <a:rPr lang="pl-PL" b="1" dirty="0"/>
              <a:t>Paweł Schön – </a:t>
            </a:r>
            <a:r>
              <a:rPr lang="pl-PL" dirty="0"/>
              <a:t>Kierownik ds. Rozwoju Sprzedaży Ubezpieczeń Turystycznych w Allianz Global Assistance. </a:t>
            </a:r>
            <a:endParaRPr lang="pl-PL" b="1" dirty="0" smtClean="0"/>
          </a:p>
          <a:p>
            <a:pPr marL="342900" indent="-342900">
              <a:buFontTx/>
              <a:buChar char="-"/>
            </a:pPr>
            <a:endParaRPr lang="pl-PL" dirty="0" smtClean="0"/>
          </a:p>
          <a:p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>
          <a:xfrm>
            <a:off x="1035586" y="1471992"/>
            <a:ext cx="7227064" cy="422949"/>
          </a:xfrm>
        </p:spPr>
        <p:txBody>
          <a:bodyPr>
            <a:noAutofit/>
          </a:bodyPr>
          <a:lstStyle/>
          <a:p>
            <a:pPr lvl="0" algn="ctr"/>
            <a:r>
              <a:rPr lang="pl-PL" sz="2500" b="1" dirty="0" smtClean="0">
                <a:solidFill>
                  <a:srgbClr val="E7E6E6">
                    <a:lumMod val="10000"/>
                  </a:srgbClr>
                </a:solidFill>
                <a:latin typeface="Source Sans Pro Light"/>
                <a:cs typeface="Source Sans Pro Light"/>
              </a:rPr>
              <a:t>„Wakacje </a:t>
            </a:r>
            <a:r>
              <a:rPr lang="pl-PL" sz="2500" b="1" dirty="0">
                <a:solidFill>
                  <a:srgbClr val="E7E6E6">
                    <a:lumMod val="10000"/>
                  </a:srgbClr>
                </a:solidFill>
                <a:latin typeface="Source Sans Pro Light"/>
                <a:cs typeface="Source Sans Pro Light"/>
              </a:rPr>
              <a:t>czas zacząć, </a:t>
            </a:r>
          </a:p>
          <a:p>
            <a:pPr lvl="0" algn="ctr"/>
            <a:r>
              <a:rPr lang="pl-PL" sz="2500" b="1" dirty="0">
                <a:solidFill>
                  <a:srgbClr val="E7E6E6">
                    <a:lumMod val="10000"/>
                  </a:srgbClr>
                </a:solidFill>
                <a:latin typeface="Source Sans Pro Light"/>
                <a:cs typeface="Source Sans Pro Light"/>
              </a:rPr>
              <a:t>czyli jak ubezpieczyć podróże?”</a:t>
            </a:r>
          </a:p>
          <a:p>
            <a:endParaRPr lang="pl-PL" sz="2500" b="1" dirty="0">
              <a:solidFill>
                <a:schemeClr val="bg2">
                  <a:lumMod val="10000"/>
                </a:schemeClr>
              </a:solidFill>
              <a:latin typeface="Source Sans Pro Light"/>
              <a:cs typeface="Source Sans Pro Ligh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67281" y="6147383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r>
              <a:rPr lang="pl-PL" sz="2400" dirty="0"/>
              <a:t>2</a:t>
            </a:r>
            <a:endParaRPr lang="pl-PL" sz="2400" dirty="0" smtClean="0"/>
          </a:p>
          <a:p>
            <a:endParaRPr lang="pl-PL" dirty="0"/>
          </a:p>
        </p:txBody>
      </p:sp>
      <p:sp>
        <p:nvSpPr>
          <p:cNvPr id="10" name="PoleTekstow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181717"/>
                </a:solidFill>
                <a:latin typeface="Source Sans Pro Light"/>
                <a:cs typeface="Source Sans Pro Light"/>
              </a:rPr>
              <a:t>Sekcja Finansowo- Ubezpieczeniowa</a:t>
            </a:r>
            <a:endParaRPr lang="pl-PL" sz="3200" dirty="0">
              <a:solidFill>
                <a:srgbClr val="181717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12946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ctr"/>
            <a:endParaRPr lang="pl-PL" dirty="0" smtClean="0"/>
          </a:p>
          <a:p>
            <a:pPr lvl="0"/>
            <a:endParaRPr lang="pl-PL" dirty="0" smtClean="0"/>
          </a:p>
          <a:p>
            <a:pPr lvl="0"/>
            <a:r>
              <a:rPr lang="pl-PL" dirty="0" smtClean="0"/>
              <a:t>Opieka medyczna i koszty leczenia w praktyce – NFZ,</a:t>
            </a:r>
          </a:p>
          <a:p>
            <a:pPr lvl="0"/>
            <a:endParaRPr lang="pl-PL" dirty="0"/>
          </a:p>
          <a:p>
            <a:pPr lvl="0"/>
            <a:r>
              <a:rPr lang="pl-PL" dirty="0" smtClean="0"/>
              <a:t>„Mieć polisę, czy być ubezpieczonym?” krok po kroku</a:t>
            </a:r>
          </a:p>
          <a:p>
            <a:pPr lvl="0"/>
            <a:endParaRPr lang="pl-PL" dirty="0"/>
          </a:p>
          <a:p>
            <a:pPr lvl="0"/>
            <a:r>
              <a:rPr lang="pl-PL" dirty="0" smtClean="0"/>
              <a:t>Ubezpieczenia Turystyczne – najważniejsze praktyczne informacje</a:t>
            </a:r>
          </a:p>
          <a:p>
            <a:pPr lvl="0"/>
            <a:endParaRPr lang="pl-PL" dirty="0"/>
          </a:p>
          <a:p>
            <a:pPr lvl="0"/>
            <a:r>
              <a:rPr lang="pl-PL" dirty="0" smtClean="0"/>
              <a:t>Przerwa</a:t>
            </a:r>
          </a:p>
          <a:p>
            <a:pPr lvl="0"/>
            <a:endParaRPr lang="pl-PL" dirty="0"/>
          </a:p>
          <a:p>
            <a:pPr lvl="0"/>
            <a:r>
              <a:rPr lang="pl-PL" dirty="0" smtClean="0"/>
              <a:t>Pytania do ekspertów</a:t>
            </a: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>
          <a:xfrm>
            <a:off x="1035586" y="1471992"/>
            <a:ext cx="7227064" cy="422949"/>
          </a:xfrm>
        </p:spPr>
        <p:txBody>
          <a:bodyPr>
            <a:noAutofit/>
          </a:bodyPr>
          <a:lstStyle/>
          <a:p>
            <a:pPr lvl="0" algn="ctr"/>
            <a:r>
              <a:rPr lang="pl-PL" sz="2500" b="1" dirty="0">
                <a:solidFill>
                  <a:srgbClr val="E7E6E6">
                    <a:lumMod val="10000"/>
                  </a:srgbClr>
                </a:solidFill>
                <a:latin typeface="Source Sans Pro Light"/>
                <a:cs typeface="Source Sans Pro Light"/>
              </a:rPr>
              <a:t>„Wakacje czas zacząć, </a:t>
            </a:r>
          </a:p>
          <a:p>
            <a:pPr lvl="0" algn="ctr"/>
            <a:r>
              <a:rPr lang="pl-PL" sz="2500" b="1" dirty="0">
                <a:solidFill>
                  <a:srgbClr val="E7E6E6">
                    <a:lumMod val="10000"/>
                  </a:srgbClr>
                </a:solidFill>
                <a:latin typeface="Source Sans Pro Light"/>
                <a:cs typeface="Source Sans Pro Light"/>
              </a:rPr>
              <a:t>czyli jak ubezpieczyć podróże</a:t>
            </a:r>
            <a:r>
              <a:rPr lang="pl-PL" sz="2500" b="1" dirty="0" smtClean="0">
                <a:solidFill>
                  <a:srgbClr val="E7E6E6">
                    <a:lumMod val="10000"/>
                  </a:srgbClr>
                </a:solidFill>
                <a:latin typeface="Source Sans Pro Light"/>
                <a:cs typeface="Source Sans Pro Light"/>
              </a:rPr>
              <a:t>?”</a:t>
            </a:r>
          </a:p>
          <a:p>
            <a:pPr lvl="0" algn="ctr"/>
            <a:endParaRPr lang="pl-PL" sz="2500" b="1" dirty="0">
              <a:solidFill>
                <a:srgbClr val="E7E6E6">
                  <a:lumMod val="10000"/>
                </a:srgbClr>
              </a:solidFill>
              <a:latin typeface="Source Sans Pro Light"/>
              <a:cs typeface="Source Sans Pro Light"/>
            </a:endParaRPr>
          </a:p>
          <a:p>
            <a:endParaRPr lang="pl-PL" sz="2500" b="1" dirty="0">
              <a:solidFill>
                <a:schemeClr val="bg2">
                  <a:lumMod val="10000"/>
                </a:schemeClr>
              </a:solidFill>
              <a:latin typeface="Source Sans Pro Light"/>
              <a:cs typeface="Source Sans Pro Ligh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67281" y="6147383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r>
              <a:rPr lang="pl-PL" sz="2400" dirty="0"/>
              <a:t>3</a:t>
            </a:r>
            <a:endParaRPr lang="pl-PL" sz="2400" dirty="0" smtClean="0"/>
          </a:p>
          <a:p>
            <a:endParaRPr lang="pl-PL" dirty="0"/>
          </a:p>
        </p:txBody>
      </p:sp>
      <p:sp>
        <p:nvSpPr>
          <p:cNvPr id="10" name="PoleTekstow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181717"/>
                </a:solidFill>
                <a:latin typeface="Source Sans Pro Light"/>
                <a:cs typeface="Source Sans Pro Light"/>
              </a:rPr>
              <a:t>Sekcja Finansowo- Ubezpieczeniowa</a:t>
            </a:r>
            <a:endParaRPr lang="pl-PL" sz="3200" dirty="0">
              <a:solidFill>
                <a:srgbClr val="181717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38073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ctr"/>
            <a:endParaRPr lang="pl-PL" dirty="0" smtClean="0"/>
          </a:p>
          <a:p>
            <a:pPr lvl="0" algn="ctr"/>
            <a:r>
              <a:rPr lang="pl-PL" dirty="0" smtClean="0"/>
              <a:t> </a:t>
            </a:r>
          </a:p>
          <a:p>
            <a:pPr lvl="0"/>
            <a:r>
              <a:rPr lang="pl-PL" b="1" dirty="0" smtClean="0"/>
              <a:t>Europa</a:t>
            </a:r>
            <a:r>
              <a:rPr lang="pl-PL" dirty="0" smtClean="0"/>
              <a:t> i kraje basenu Morza Śródziemnego </a:t>
            </a:r>
          </a:p>
          <a:p>
            <a:pPr lvl="0"/>
            <a:r>
              <a:rPr lang="pl-PL" dirty="0" smtClean="0"/>
              <a:t>( Wyspy Kanaryjskie, Madera, Egipt, Algieria, Izrael, Turcja, ….)</a:t>
            </a:r>
          </a:p>
          <a:p>
            <a:pPr lvl="0"/>
            <a:endParaRPr lang="pl-PL" dirty="0" smtClean="0"/>
          </a:p>
          <a:p>
            <a:pPr lvl="0"/>
            <a:r>
              <a:rPr lang="pl-PL" b="1" dirty="0" smtClean="0"/>
              <a:t>Świat</a:t>
            </a:r>
            <a:r>
              <a:rPr lang="pl-PL" dirty="0" smtClean="0"/>
              <a:t> ( z lub bez USA, Kanada, Chiny, Japonia )</a:t>
            </a:r>
          </a:p>
          <a:p>
            <a:pPr lvl="0"/>
            <a:endParaRPr lang="pl-PL" dirty="0"/>
          </a:p>
          <a:p>
            <a:pPr lvl="0"/>
            <a:r>
              <a:rPr lang="pl-PL" dirty="0" smtClean="0"/>
              <a:t>*Świat bez Kuby, Korei Północnej, Afganistanu…. </a:t>
            </a:r>
          </a:p>
          <a:p>
            <a:pPr lvl="0"/>
            <a:r>
              <a:rPr lang="pl-PL" dirty="0" smtClean="0"/>
              <a:t> </a:t>
            </a:r>
          </a:p>
          <a:p>
            <a:pPr lvl="0"/>
            <a:r>
              <a:rPr lang="pl-PL" dirty="0" smtClean="0"/>
              <a:t> *Świat bez OC w USA, Australii, Kanady</a:t>
            </a:r>
          </a:p>
          <a:p>
            <a:pPr lvl="0"/>
            <a:endParaRPr lang="pl-PL" dirty="0" smtClean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>
          <a:xfrm>
            <a:off x="1035586" y="1471992"/>
            <a:ext cx="7227064" cy="422949"/>
          </a:xfrm>
        </p:spPr>
        <p:txBody>
          <a:bodyPr>
            <a:noAutofit/>
          </a:bodyPr>
          <a:lstStyle/>
          <a:p>
            <a:r>
              <a:rPr lang="pl-PL" sz="2500" b="1" dirty="0" smtClean="0">
                <a:solidFill>
                  <a:schemeClr val="bg2">
                    <a:lumMod val="10000"/>
                  </a:schemeClr>
                </a:solidFill>
                <a:latin typeface="Source Sans Pro Light"/>
                <a:cs typeface="Source Sans Pro Light"/>
              </a:rPr>
              <a:t>Planuję podroż do………..?</a:t>
            </a:r>
            <a:endParaRPr lang="pl-PL" sz="2500" b="1" dirty="0">
              <a:solidFill>
                <a:schemeClr val="bg2">
                  <a:lumMod val="10000"/>
                </a:schemeClr>
              </a:solidFill>
              <a:latin typeface="Source Sans Pro Light"/>
              <a:cs typeface="Source Sans Pro Ligh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67281" y="6147383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r>
              <a:rPr lang="pl-PL" sz="2400" dirty="0"/>
              <a:t>4</a:t>
            </a:r>
            <a:endParaRPr lang="pl-PL" sz="2400" dirty="0" smtClean="0"/>
          </a:p>
          <a:p>
            <a:endParaRPr lang="pl-PL" dirty="0"/>
          </a:p>
        </p:txBody>
      </p:sp>
      <p:sp>
        <p:nvSpPr>
          <p:cNvPr id="10" name="PoleTekstow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181717"/>
                </a:solidFill>
                <a:latin typeface="Source Sans Pro Light"/>
                <a:cs typeface="Source Sans Pro Light"/>
              </a:rPr>
              <a:t>Sekcja Finansowo- Ubezpieczeniowa</a:t>
            </a:r>
            <a:endParaRPr lang="pl-PL" sz="3200" dirty="0">
              <a:solidFill>
                <a:srgbClr val="181717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83877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pl-PL" dirty="0" smtClean="0"/>
              <a:t> </a:t>
            </a:r>
          </a:p>
          <a:p>
            <a:pPr lvl="0"/>
            <a:r>
              <a:rPr lang="pl-PL" dirty="0"/>
              <a:t>MSZ </a:t>
            </a:r>
            <a:endParaRPr lang="pl-PL" dirty="0" smtClean="0"/>
          </a:p>
          <a:p>
            <a:pPr lvl="0"/>
            <a:endParaRPr lang="pl-PL" dirty="0">
              <a:hlinkClick r:id="rId2"/>
            </a:endParaRPr>
          </a:p>
          <a:p>
            <a:pPr lvl="0"/>
            <a:r>
              <a:rPr lang="pl-PL" dirty="0" smtClean="0">
                <a:hlinkClick r:id="rId2"/>
              </a:rPr>
              <a:t>http</a:t>
            </a:r>
            <a:r>
              <a:rPr lang="pl-PL" dirty="0">
                <a:hlinkClick r:id="rId2"/>
              </a:rPr>
              <a:t>://</a:t>
            </a:r>
            <a:r>
              <a:rPr lang="pl-PL" dirty="0" smtClean="0">
                <a:hlinkClick r:id="rId2"/>
              </a:rPr>
              <a:t>www.msz.gov.pl/pl/informacje_konsularne/ostrzezenia/ostrzezenia_dla_podrozujacych</a:t>
            </a:r>
            <a:endParaRPr lang="pl-PL" dirty="0" smtClean="0"/>
          </a:p>
          <a:p>
            <a:pPr lvl="0"/>
            <a:endParaRPr lang="pl-PL" dirty="0"/>
          </a:p>
          <a:p>
            <a:pPr lvl="0"/>
            <a:r>
              <a:rPr lang="pl-PL" dirty="0" smtClean="0"/>
              <a:t>Definicja Terroryzmu w OWU,</a:t>
            </a:r>
          </a:p>
          <a:p>
            <a:pPr lvl="0"/>
            <a:endParaRPr lang="pl-PL" dirty="0"/>
          </a:p>
          <a:p>
            <a:pPr lvl="0"/>
            <a:r>
              <a:rPr lang="pl-PL" dirty="0" smtClean="0"/>
              <a:t>Wyłączenia odpowiedzialności </a:t>
            </a:r>
          </a:p>
          <a:p>
            <a:pPr lvl="0"/>
            <a:endParaRPr lang="pl-PL" dirty="0" smtClean="0"/>
          </a:p>
          <a:p>
            <a:pPr lvl="0"/>
            <a:endParaRPr lang="pl-PL" dirty="0"/>
          </a:p>
          <a:p>
            <a:pPr lvl="0"/>
            <a:endParaRPr lang="pl-PL" dirty="0" smtClean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>
          <a:xfrm>
            <a:off x="1035586" y="1471992"/>
            <a:ext cx="7227064" cy="422949"/>
          </a:xfrm>
        </p:spPr>
        <p:txBody>
          <a:bodyPr>
            <a:noAutofit/>
          </a:bodyPr>
          <a:lstStyle/>
          <a:p>
            <a:r>
              <a:rPr lang="pl-PL" sz="2500" b="1" dirty="0" smtClean="0">
                <a:solidFill>
                  <a:schemeClr val="bg2">
                    <a:lumMod val="10000"/>
                  </a:schemeClr>
                </a:solidFill>
                <a:latin typeface="Source Sans Pro Light"/>
                <a:cs typeface="Source Sans Pro Light"/>
              </a:rPr>
              <a:t>Terroryzm</a:t>
            </a:r>
            <a:endParaRPr lang="pl-PL" sz="2500" b="1" dirty="0">
              <a:solidFill>
                <a:schemeClr val="bg2">
                  <a:lumMod val="10000"/>
                </a:schemeClr>
              </a:solidFill>
              <a:latin typeface="Source Sans Pro Light"/>
              <a:cs typeface="Source Sans Pro Ligh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67281" y="6147383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r>
              <a:rPr lang="pl-PL" sz="2400" dirty="0"/>
              <a:t>5</a:t>
            </a:r>
            <a:endParaRPr lang="pl-PL" sz="2400" dirty="0" smtClean="0"/>
          </a:p>
          <a:p>
            <a:endParaRPr lang="pl-PL" dirty="0"/>
          </a:p>
        </p:txBody>
      </p:sp>
      <p:sp>
        <p:nvSpPr>
          <p:cNvPr id="10" name="PoleTekstow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181717"/>
                </a:solidFill>
                <a:latin typeface="Source Sans Pro Light"/>
                <a:cs typeface="Source Sans Pro Light"/>
              </a:rPr>
              <a:t>Sekcja Finansowo- Ubezpieczeniowa</a:t>
            </a:r>
            <a:endParaRPr lang="pl-PL" sz="3200" dirty="0">
              <a:solidFill>
                <a:srgbClr val="181717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93438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pl-PL" dirty="0" smtClean="0"/>
              <a:t> </a:t>
            </a:r>
          </a:p>
          <a:p>
            <a:pPr lvl="0"/>
            <a:r>
              <a:rPr lang="pl-PL" dirty="0"/>
              <a:t>.  W przypadku rozszerzenia zakresu ubezpieczenia o terroryzm odpowiedzialność </a:t>
            </a:r>
            <a:r>
              <a:rPr lang="pl-PL" dirty="0" smtClean="0"/>
              <a:t>…….. </a:t>
            </a:r>
            <a:r>
              <a:rPr lang="pl-PL" dirty="0"/>
              <a:t>ustaje po 5 dniach, licząc od daty nagłego wystąpienia w danym kraju pierwszych aktów terroryzmu, niespodziewanej wojny, działań wojennych, stanu wojennego, stanu wyjątkowego, zamieszek, rozruchów, niepokojów społecznych, strajków, lokautów, do których doszło na terytorium danego kraju. </a:t>
            </a:r>
            <a:endParaRPr lang="pl-PL" dirty="0" smtClean="0"/>
          </a:p>
          <a:p>
            <a:pPr lvl="0"/>
            <a:r>
              <a:rPr lang="pl-PL" dirty="0" smtClean="0"/>
              <a:t>……….. </a:t>
            </a:r>
            <a:r>
              <a:rPr lang="pl-PL" b="1" dirty="0"/>
              <a:t>nie odpowiada za szkody, jeżeli w ciągu 90 dni przed datą rozpoczęcia ochrony w danym kraju występowały akty terroryzmu, wojna, działania wojenne, stan wojenny, stan wyjątkowy, zamieszki, rozruchy, niepokoje społeczne, strajki,  lokauty, do których doszło na terytorium danego kraju</a:t>
            </a:r>
            <a:r>
              <a:rPr lang="pl-PL" dirty="0"/>
              <a:t>.</a:t>
            </a:r>
          </a:p>
          <a:p>
            <a:pPr lvl="0"/>
            <a:endParaRPr lang="pl-PL" dirty="0" smtClean="0"/>
          </a:p>
          <a:p>
            <a:pPr lvl="0"/>
            <a:endParaRPr lang="pl-PL" dirty="0"/>
          </a:p>
          <a:p>
            <a:pPr lvl="0"/>
            <a:endParaRPr lang="pl-PL" dirty="0" smtClean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>
          <a:xfrm>
            <a:off x="1035586" y="1471992"/>
            <a:ext cx="7227064" cy="422949"/>
          </a:xfrm>
        </p:spPr>
        <p:txBody>
          <a:bodyPr>
            <a:noAutofit/>
          </a:bodyPr>
          <a:lstStyle/>
          <a:p>
            <a:r>
              <a:rPr lang="pl-PL" sz="2500" b="1" dirty="0" smtClean="0">
                <a:solidFill>
                  <a:schemeClr val="bg2">
                    <a:lumMod val="10000"/>
                  </a:schemeClr>
                </a:solidFill>
                <a:latin typeface="Source Sans Pro Light"/>
                <a:cs typeface="Source Sans Pro Light"/>
              </a:rPr>
              <a:t>Terroryzm</a:t>
            </a:r>
            <a:endParaRPr lang="pl-PL" sz="2500" b="1" dirty="0">
              <a:solidFill>
                <a:schemeClr val="bg2">
                  <a:lumMod val="10000"/>
                </a:schemeClr>
              </a:solidFill>
              <a:latin typeface="Source Sans Pro Light"/>
              <a:cs typeface="Source Sans Pro Ligh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67281" y="6147383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endParaRPr lang="pl-PL" sz="2400" dirty="0" smtClean="0"/>
          </a:p>
          <a:p>
            <a:endParaRPr lang="pl-PL" dirty="0"/>
          </a:p>
        </p:txBody>
      </p:sp>
      <p:sp>
        <p:nvSpPr>
          <p:cNvPr id="10" name="PoleTekstow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181717"/>
                </a:solidFill>
                <a:latin typeface="Source Sans Pro Light"/>
                <a:cs typeface="Source Sans Pro Light"/>
              </a:rPr>
              <a:t>Sekcja Finansowo- Ubezpieczeniowa</a:t>
            </a:r>
            <a:endParaRPr lang="pl-PL" sz="3200" dirty="0">
              <a:solidFill>
                <a:srgbClr val="181717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325366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pl-PL" dirty="0" smtClean="0"/>
              <a:t> </a:t>
            </a:r>
          </a:p>
          <a:p>
            <a:pPr lvl="0"/>
            <a:r>
              <a:rPr lang="pl-PL" dirty="0" smtClean="0"/>
              <a:t>Choroba Przewlekła</a:t>
            </a:r>
          </a:p>
          <a:p>
            <a:pPr lvl="0"/>
            <a:endParaRPr lang="pl-PL" dirty="0"/>
          </a:p>
          <a:p>
            <a:pPr lvl="0"/>
            <a:r>
              <a:rPr lang="pl-PL" dirty="0" smtClean="0"/>
              <a:t>Ciąża</a:t>
            </a:r>
          </a:p>
          <a:p>
            <a:pPr lvl="0"/>
            <a:endParaRPr lang="pl-PL" dirty="0"/>
          </a:p>
          <a:p>
            <a:pPr lvl="0"/>
            <a:r>
              <a:rPr lang="pl-PL" dirty="0" smtClean="0"/>
              <a:t>Wyłączenia OWU</a:t>
            </a:r>
          </a:p>
          <a:p>
            <a:pPr lvl="0"/>
            <a:endParaRPr lang="pl-PL" dirty="0" smtClean="0"/>
          </a:p>
          <a:p>
            <a:pPr lvl="0"/>
            <a:endParaRPr lang="pl-PL" dirty="0"/>
          </a:p>
          <a:p>
            <a:pPr lvl="0"/>
            <a:endParaRPr lang="pl-PL" dirty="0" smtClean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>
          <a:xfrm>
            <a:off x="1035586" y="1471992"/>
            <a:ext cx="7227064" cy="422949"/>
          </a:xfrm>
        </p:spPr>
        <p:txBody>
          <a:bodyPr>
            <a:noAutofit/>
          </a:bodyPr>
          <a:lstStyle/>
          <a:p>
            <a:r>
              <a:rPr lang="pl-PL" sz="2500" b="1" dirty="0" smtClean="0">
                <a:solidFill>
                  <a:schemeClr val="bg2">
                    <a:lumMod val="10000"/>
                  </a:schemeClr>
                </a:solidFill>
                <a:latin typeface="Source Sans Pro Light"/>
                <a:cs typeface="Source Sans Pro Light"/>
              </a:rPr>
              <a:t>Zdrowie</a:t>
            </a:r>
            <a:endParaRPr lang="pl-PL" sz="2500" b="1" dirty="0">
              <a:solidFill>
                <a:schemeClr val="bg2">
                  <a:lumMod val="10000"/>
                </a:schemeClr>
              </a:solidFill>
              <a:latin typeface="Source Sans Pro Light"/>
              <a:cs typeface="Source Sans Pro Ligh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67281" y="6147383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r>
              <a:rPr lang="pl-PL" sz="2400" dirty="0"/>
              <a:t>6</a:t>
            </a:r>
            <a:endParaRPr lang="pl-PL" sz="2400" dirty="0" smtClean="0"/>
          </a:p>
          <a:p>
            <a:endParaRPr lang="pl-PL" dirty="0"/>
          </a:p>
        </p:txBody>
      </p:sp>
      <p:sp>
        <p:nvSpPr>
          <p:cNvPr id="10" name="PoleTekstow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181717"/>
                </a:solidFill>
                <a:latin typeface="Source Sans Pro Light"/>
                <a:cs typeface="Source Sans Pro Light"/>
              </a:rPr>
              <a:t>Sekcja Finansowo- Ubezpieczeniowa</a:t>
            </a:r>
            <a:endParaRPr lang="pl-PL" sz="3200" dirty="0">
              <a:solidFill>
                <a:srgbClr val="181717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49647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r>
              <a:rPr lang="pl-PL" dirty="0" smtClean="0"/>
              <a:t> </a:t>
            </a:r>
          </a:p>
          <a:p>
            <a:r>
              <a:rPr lang="pl-PL" dirty="0"/>
              <a:t>NAGŁE	ZACHOROWANIE	– rozstrój zdrowia, który powstał  w sposób nagły i niepowiązany z wcześniejszymi chorobami, na które cierpiał chory przed rozpoczęciem ochrony ubezpieczeniowej, wymagający natychmiastowej pomocy medycznej. Za nagłe zachorowanie uważa się również zawał serca i udar mózgu, jeśli przed rozpoczęciem ochrony ubezpieczeniowej u </a:t>
            </a:r>
            <a:r>
              <a:rPr lang="pl-PL" b="1" dirty="0"/>
              <a:t>chorego nie została zdiagnozowana choroba układu sercowo-naczyniowego (w tym nadciśnienie tętnicze albo choroba wieńcowa), cukrzyca lub zaburzenia lipidowe;</a:t>
            </a:r>
          </a:p>
          <a:p>
            <a:pPr lvl="0"/>
            <a:endParaRPr lang="pl-PL" dirty="0" smtClean="0"/>
          </a:p>
          <a:p>
            <a:pPr lvl="0"/>
            <a:endParaRPr lang="pl-PL" dirty="0"/>
          </a:p>
          <a:p>
            <a:pPr lvl="0"/>
            <a:endParaRPr lang="pl-PL" dirty="0" smtClean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3"/>
          </p:nvPr>
        </p:nvSpPr>
        <p:spPr>
          <a:xfrm>
            <a:off x="1035586" y="1471992"/>
            <a:ext cx="7227064" cy="422949"/>
          </a:xfrm>
        </p:spPr>
        <p:txBody>
          <a:bodyPr>
            <a:noAutofit/>
          </a:bodyPr>
          <a:lstStyle/>
          <a:p>
            <a:r>
              <a:rPr lang="pl-PL" sz="2500" b="1" dirty="0" smtClean="0">
                <a:solidFill>
                  <a:schemeClr val="bg2">
                    <a:lumMod val="10000"/>
                  </a:schemeClr>
                </a:solidFill>
                <a:latin typeface="Source Sans Pro Light"/>
                <a:cs typeface="Source Sans Pro Light"/>
              </a:rPr>
              <a:t>Zdrowie</a:t>
            </a:r>
            <a:endParaRPr lang="pl-PL" sz="2500" b="1" dirty="0">
              <a:solidFill>
                <a:schemeClr val="bg2">
                  <a:lumMod val="10000"/>
                </a:schemeClr>
              </a:solidFill>
              <a:latin typeface="Source Sans Pro Light"/>
              <a:cs typeface="Source Sans Pro Light"/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8467281" y="6147383"/>
            <a:ext cx="727114" cy="435323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FFFFFF"/>
                </a:solidFill>
                <a:latin typeface="Noticia Text"/>
                <a:cs typeface="Noticia Text"/>
              </a:defRPr>
            </a:lvl1pPr>
          </a:lstStyle>
          <a:p>
            <a:endParaRPr lang="pl-PL" sz="2400" dirty="0" smtClean="0"/>
          </a:p>
          <a:p>
            <a:endParaRPr lang="pl-PL" dirty="0"/>
          </a:p>
        </p:txBody>
      </p:sp>
      <p:sp>
        <p:nvSpPr>
          <p:cNvPr id="10" name="PoleTekstowe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smtClean="0">
                <a:solidFill>
                  <a:srgbClr val="181717"/>
                </a:solidFill>
                <a:latin typeface="Source Sans Pro Light"/>
                <a:cs typeface="Source Sans Pro Light"/>
              </a:rPr>
              <a:t>Sekcja Finansowo- Ubezpieczeniowa</a:t>
            </a:r>
            <a:endParaRPr lang="pl-PL" sz="3200" dirty="0">
              <a:solidFill>
                <a:srgbClr val="181717"/>
              </a:solidFill>
              <a:latin typeface="Source Sans Pro Light"/>
              <a:cs typeface="Source Sans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147048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e 2">
      <a:dk1>
        <a:srgbClr val="000000"/>
      </a:dk1>
      <a:lt1>
        <a:sysClr val="window" lastClr="FFFFFF"/>
      </a:lt1>
      <a:dk2>
        <a:srgbClr val="262626"/>
      </a:dk2>
      <a:lt2>
        <a:srgbClr val="E7E6E6"/>
      </a:lt2>
      <a:accent1>
        <a:srgbClr val="990000"/>
      </a:accent1>
      <a:accent2>
        <a:srgbClr val="C83F40"/>
      </a:accent2>
      <a:accent3>
        <a:srgbClr val="818A93"/>
      </a:accent3>
      <a:accent4>
        <a:srgbClr val="7F7F7F"/>
      </a:accent4>
      <a:accent5>
        <a:srgbClr val="BD0000"/>
      </a:accent5>
      <a:accent6>
        <a:srgbClr val="8496B0"/>
      </a:accent6>
      <a:hlink>
        <a:srgbClr val="0563C1"/>
      </a:hlink>
      <a:folHlink>
        <a:srgbClr val="174275"/>
      </a:folHlink>
    </a:clrScheme>
    <a:fontScheme name="Niestandardowy 1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</TotalTime>
  <Words>446</Words>
  <Application>Microsoft Office PowerPoint</Application>
  <PresentationFormat>Pokaz na ekranie (4:3)</PresentationFormat>
  <Paragraphs>176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Motyw pakietu Office</vt:lpstr>
      <vt:lpstr>Prezentacja programu PowerPoint</vt:lpstr>
      <vt:lpstr>Sekcja Finansowo- Ubezpieczeniowa</vt:lpstr>
      <vt:lpstr>Sekcja Finansowo- Ubezpieczeniowa</vt:lpstr>
      <vt:lpstr>Sekcja Finansowo- Ubezpieczeniowa</vt:lpstr>
      <vt:lpstr>Sekcja Finansowo- Ubezpieczeniowa</vt:lpstr>
      <vt:lpstr>Sekcja Finansowo- Ubezpieczeniowa</vt:lpstr>
      <vt:lpstr>Sekcja Finansowo- Ubezpieczeniowa</vt:lpstr>
      <vt:lpstr>Sekcja Finansowo- Ubezpieczeniowa</vt:lpstr>
      <vt:lpstr>Sekcja Finansowo- Ubezpieczeniowa</vt:lpstr>
      <vt:lpstr>Sekcja Finansowo- Ubezpieczeniowa</vt:lpstr>
      <vt:lpstr>Sekcja Finansowo- Ubezpieczeniowa</vt:lpstr>
      <vt:lpstr>Sekcja Finansowo- Ubezpieczeniowa</vt:lpstr>
      <vt:lpstr>Sekcja Finansowo- Ubezpieczeniowa</vt:lpstr>
      <vt:lpstr>Sekcja Finansowo- Ubezpieczeniowa</vt:lpstr>
      <vt:lpstr>Sekcja Finansowo- Ubezpieczeniowa</vt:lpstr>
      <vt:lpstr>Sekcja Finansowo- Ubezpieczeniowa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Tylikowska</dc:creator>
  <cp:lastModifiedBy>PP-Video</cp:lastModifiedBy>
  <cp:revision>63</cp:revision>
  <dcterms:created xsi:type="dcterms:W3CDTF">2014-02-20T15:31:41Z</dcterms:created>
  <dcterms:modified xsi:type="dcterms:W3CDTF">2016-06-23T09:52:52Z</dcterms:modified>
</cp:coreProperties>
</file>