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8" r:id="rId9"/>
    <p:sldId id="274" r:id="rId10"/>
    <p:sldId id="279" r:id="rId11"/>
    <p:sldId id="280" r:id="rId12"/>
    <p:sldId id="275" r:id="rId13"/>
    <p:sldId id="276" r:id="rId14"/>
    <p:sldId id="261" r:id="rId15"/>
  </p:sldIdLst>
  <p:sldSz cx="12192000" cy="6858000"/>
  <p:notesSz cx="6797675" cy="987425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pos="7242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orient="horz" pos="3521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orient="horz" pos="3748" userDrawn="1">
          <p15:clr>
            <a:srgbClr val="A4A3A4"/>
          </p15:clr>
        </p15:guide>
        <p15:guide id="11" pos="36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s Solovei" initials="T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2C6"/>
    <a:srgbClr val="2C3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8" y="355"/>
      </p:cViewPr>
      <p:guideLst>
        <p:guide orient="horz" pos="2160"/>
        <p:guide orient="horz" pos="459"/>
        <p:guide orient="horz" pos="3861"/>
        <p:guide orient="horz" pos="1026"/>
        <p:guide orient="horz" pos="3521"/>
        <p:guide orient="horz" pos="799"/>
        <p:guide orient="horz" pos="3748"/>
        <p:guide pos="3840"/>
        <p:guide pos="438"/>
        <p:guide pos="7242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Ukraine%20presentation\Ukraine%20presentaiton%20working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sz="1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 GDP Growth (y-o-y; 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2909365173220091"/>
          <c:w val="0.88313408126405923"/>
          <c:h val="0.8122396323272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DC'!$B$4</c:f>
              <c:strCache>
                <c:ptCount val="1"/>
                <c:pt idx="0">
                  <c:v>Real GDP Growth (y-o-y; %)</c:v>
                </c:pt>
              </c:strCache>
            </c:strRef>
          </c:tx>
          <c:spPr>
            <a:solidFill>
              <a:srgbClr val="12C9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 cmpd="sng" algn="ctr">
                <a:solidFill>
                  <a:srgbClr val="2C3388"/>
                </a:solidFill>
                <a:prstDash val="solid"/>
                <a:round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DC'!$C$4:$G$4</c:f>
              <c:numCache>
                <c:formatCode>0.00%</c:formatCode>
                <c:ptCount val="5"/>
                <c:pt idx="1">
                  <c:v>-6.6000000000000003E-2</c:v>
                </c:pt>
                <c:pt idx="2">
                  <c:v>-9.9000000000000005E-2</c:v>
                </c:pt>
                <c:pt idx="3">
                  <c:v>0.01</c:v>
                </c:pt>
                <c:pt idx="4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0-4649-AF59-74982DB525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1505664"/>
        <c:axId val="81898112"/>
      </c:barChart>
      <c:catAx>
        <c:axId val="815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98112"/>
        <c:crosses val="autoZero"/>
        <c:auto val="1"/>
        <c:lblAlgn val="ctr"/>
        <c:lblOffset val="100"/>
        <c:noMultiLvlLbl val="0"/>
      </c:catAx>
      <c:valAx>
        <c:axId val="81898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150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Real Industrial Output (y-o-y; %) </a:t>
            </a:r>
            <a:endParaRPr lang="en-US" sz="12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20113325184258299"/>
          <c:y val="2.2239355497229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3136871698065E-2"/>
          <c:y val="9.2056611238582275E-2"/>
          <c:w val="0.88313408126405923"/>
          <c:h val="0.8122396323272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DC'!$B$8</c:f>
              <c:strCache>
                <c:ptCount val="1"/>
                <c:pt idx="0">
                  <c:v>Real Industrial Output (y-o-y; %)</c:v>
                </c:pt>
              </c:strCache>
            </c:strRef>
          </c:tx>
          <c:spPr>
            <a:solidFill>
              <a:srgbClr val="2C338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chemeClr val="accent5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DC'!$C$8:$G$8</c:f>
              <c:numCache>
                <c:formatCode>0.00%</c:formatCode>
                <c:ptCount val="5"/>
                <c:pt idx="0">
                  <c:v>-4.2999999999999997E-2</c:v>
                </c:pt>
                <c:pt idx="1">
                  <c:v>-0.107</c:v>
                </c:pt>
                <c:pt idx="2">
                  <c:v>-0.13400000000000001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90-42FB-B978-9833A220BD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907520"/>
        <c:axId val="84909056"/>
      </c:barChart>
      <c:catAx>
        <c:axId val="849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09056"/>
        <c:crosses val="autoZero"/>
        <c:auto val="1"/>
        <c:lblAlgn val="ctr"/>
        <c:lblOffset val="100"/>
        <c:noMultiLvlLbl val="0"/>
      </c:catAx>
      <c:valAx>
        <c:axId val="84909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90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sz="1400" b="1" i="0" u="none" strike="noStrike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Nominal GDP ($bn) </a:t>
            </a:r>
            <a:endParaRPr lang="en-US" sz="1400" b="1" i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3136871698065E-2"/>
          <c:y val="9.2056611238582275E-2"/>
          <c:w val="0.88313408126405923"/>
          <c:h val="0.8122396323272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DC'!$B$6</c:f>
              <c:strCache>
                <c:ptCount val="1"/>
                <c:pt idx="0">
                  <c:v>Nominal GDP ($bn)</c:v>
                </c:pt>
              </c:strCache>
            </c:strRef>
          </c:tx>
          <c:spPr>
            <a:solidFill>
              <a:srgbClr val="12C9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DC'!$C$6:$G$6</c:f>
              <c:numCache>
                <c:formatCode>General</c:formatCode>
                <c:ptCount val="5"/>
                <c:pt idx="0">
                  <c:v>183.3</c:v>
                </c:pt>
                <c:pt idx="1">
                  <c:v>133.4</c:v>
                </c:pt>
                <c:pt idx="2">
                  <c:v>90.65</c:v>
                </c:pt>
                <c:pt idx="3">
                  <c:v>86.74</c:v>
                </c:pt>
                <c:pt idx="4">
                  <c:v>97.73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1F-4C56-BCD3-2050C41161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170624"/>
        <c:axId val="84172160"/>
      </c:barChart>
      <c:catAx>
        <c:axId val="841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b="1">
                <a:solidFill>
                  <a:schemeClr val="tx1"/>
                </a:solidFill>
              </a:defRPr>
            </a:pPr>
            <a:endParaRPr lang="en-US"/>
          </a:p>
        </c:txPr>
        <c:crossAx val="84172160"/>
        <c:crosses val="autoZero"/>
        <c:auto val="1"/>
        <c:lblAlgn val="ctr"/>
        <c:lblOffset val="100"/>
        <c:noMultiLvlLbl val="0"/>
      </c:catAx>
      <c:valAx>
        <c:axId val="84172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1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100" b="1" i="0" u="none" strike="noStrike" baseline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Consumer Price Index</a:t>
            </a:r>
          </a:p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100" b="1" i="0" u="none" strike="noStrike" baseline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(e-o-p; % y-o-y) </a:t>
            </a:r>
            <a:endParaRPr lang="en-US" sz="1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225277767478135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22009514578344683"/>
          <c:w val="0.88313408126405923"/>
          <c:h val="0.65735746690788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DC'!$B$19</c:f>
              <c:strCache>
                <c:ptCount val="1"/>
                <c:pt idx="0">
                  <c:v>Consumer Price Index (e-o-p; % y-o-y)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2.0202041625750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D-4A45-BB83-6C0506208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DC'!$C$19:$G$19</c:f>
              <c:numCache>
                <c:formatCode>0.00%</c:formatCode>
                <c:ptCount val="5"/>
                <c:pt idx="0">
                  <c:v>5.0000000000000001E-3</c:v>
                </c:pt>
                <c:pt idx="1">
                  <c:v>0.249</c:v>
                </c:pt>
                <c:pt idx="2">
                  <c:v>0.433</c:v>
                </c:pt>
                <c:pt idx="3">
                  <c:v>0.11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CD-4A45-BB83-6C0506208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3979264"/>
        <c:axId val="83985152"/>
      </c:barChart>
      <c:catAx>
        <c:axId val="839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85152"/>
        <c:crosses val="autoZero"/>
        <c:auto val="1"/>
        <c:lblAlgn val="ctr"/>
        <c:lblOffset val="100"/>
        <c:noMultiLvlLbl val="0"/>
      </c:catAx>
      <c:valAx>
        <c:axId val="83985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397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100" b="1" i="0" u="none" strike="noStrike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GDP Deflator (% y-o-y)  </a:t>
            </a:r>
            <a:endParaRPr lang="en-US" sz="11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219986759982818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3928697928044675"/>
          <c:w val="0.88313408126405923"/>
          <c:h val="0.73816563341088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DC'!$B$23</c:f>
              <c:strCache>
                <c:ptCount val="1"/>
                <c:pt idx="0">
                  <c:v>GDP Deflator (% y-o-y)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DC'!$C$23:$G$23</c:f>
              <c:numCache>
                <c:formatCode>0.00%</c:formatCode>
                <c:ptCount val="5"/>
                <c:pt idx="0">
                  <c:v>4.2999999999999997E-2</c:v>
                </c:pt>
                <c:pt idx="1">
                  <c:v>0.159</c:v>
                </c:pt>
                <c:pt idx="2">
                  <c:v>0.38400000000000001</c:v>
                </c:pt>
                <c:pt idx="3">
                  <c:v>0.15</c:v>
                </c:pt>
                <c:pt idx="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B5-42FE-855C-5680330213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014976"/>
        <c:axId val="84016512"/>
      </c:barChart>
      <c:catAx>
        <c:axId val="840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16512"/>
        <c:crosses val="autoZero"/>
        <c:auto val="1"/>
        <c:lblAlgn val="ctr"/>
        <c:lblOffset val="100"/>
        <c:noMultiLvlLbl val="0"/>
      </c:catAx>
      <c:valAx>
        <c:axId val="84016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0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effectLst/>
              </a:rPr>
              <a:t>Gross F/X Reserves ($bn) </a:t>
            </a:r>
            <a:endParaRPr lang="en-US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85452327601066"/>
          <c:y val="3.76386911895450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5948902090619677"/>
          <c:w val="0.88313408126405923"/>
          <c:h val="0.7179635917851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DC'!$B$86</c:f>
              <c:strCache>
                <c:ptCount val="1"/>
                <c:pt idx="0">
                  <c:v>Gross F/X Reserves ($bn)</c:v>
                </c:pt>
              </c:strCache>
            </c:strRef>
          </c:tx>
          <c:spPr>
            <a:solidFill>
              <a:srgbClr val="2C338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6.7340138752500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0-41F0-B326-B666BA128643}"/>
                </c:ext>
              </c:extLst>
            </c:dLbl>
            <c:dLbl>
              <c:idx val="2"/>
              <c:layout>
                <c:manualLayout>
                  <c:x val="5.2910403674779642E-3"/>
                  <c:y val="-4.868742392590011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0-41F0-B326-B666BA128643}"/>
                </c:ext>
              </c:extLst>
            </c:dLbl>
            <c:dLbl>
              <c:idx val="3"/>
              <c:layout>
                <c:manualLayout>
                  <c:x val="-1.2271854729525671E-3"/>
                  <c:y val="-2.3056213974665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0-41F0-B326-B666BA128643}"/>
                </c:ext>
              </c:extLst>
            </c:dLbl>
            <c:dLbl>
              <c:idx val="4"/>
              <c:layout>
                <c:manualLayout>
                  <c:x val="3.1180528853590734E-3"/>
                  <c:y val="-5.2695855162726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0-41F0-B326-B666BA128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DC'!$C$86:$G$86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7.53</c:v>
                </c:pt>
                <c:pt idx="2">
                  <c:v>13.3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40-41F0-B326-B666BA128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642048"/>
        <c:axId val="84664320"/>
      </c:barChart>
      <c:catAx>
        <c:axId val="8464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64320"/>
        <c:crosses val="autoZero"/>
        <c:auto val="1"/>
        <c:lblAlgn val="ctr"/>
        <c:lblOffset val="100"/>
        <c:noMultiLvlLbl val="0"/>
      </c:catAx>
      <c:valAx>
        <c:axId val="8466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64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100" b="1" i="0" u="none" strike="noStrike" baseline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Capital and Financial Accounts Balance ($</a:t>
            </a:r>
            <a:r>
              <a:rPr lang="en-US" sz="1100" b="1" i="0" u="none" strike="noStrike" baseline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bn</a:t>
            </a:r>
            <a:r>
              <a:rPr lang="en-US" sz="1100" b="1" i="0" u="none" strike="noStrike" baseline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endParaRPr lang="en-US" sz="1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2146957524875026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5948902090619677"/>
          <c:w val="0.88313408126405923"/>
          <c:h val="0.7179635917851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DC'!$B$45</c:f>
              <c:strCache>
                <c:ptCount val="1"/>
                <c:pt idx="0">
                  <c:v>Capital and Financial Accounts Balance ($bn)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6.7340138752500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71-4B6C-85C1-4272C63AA3A9}"/>
                </c:ext>
              </c:extLst>
            </c:dLbl>
            <c:dLbl>
              <c:idx val="2"/>
              <c:layout>
                <c:manualLayout>
                  <c:x val="5.2910074953162085E-3"/>
                  <c:y val="2.0203102100375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71-4B6C-85C1-4272C63AA3A9}"/>
                </c:ext>
              </c:extLst>
            </c:dLbl>
            <c:dLbl>
              <c:idx val="3"/>
              <c:layout>
                <c:manualLayout>
                  <c:x val="-5.2910074953162085E-3"/>
                  <c:y val="2.0202041625750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71-4B6C-85C1-4272C63AA3A9}"/>
                </c:ext>
              </c:extLst>
            </c:dLbl>
            <c:dLbl>
              <c:idx val="4"/>
              <c:layout>
                <c:manualLayout>
                  <c:x val="-5.2910074953162085E-3"/>
                  <c:y val="2.6936585738312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71-4B6C-85C1-4272C63AA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DC'!$C$45:$G$45</c:f>
              <c:numCache>
                <c:formatCode>General</c:formatCode>
                <c:ptCount val="5"/>
                <c:pt idx="0">
                  <c:v>18.5</c:v>
                </c:pt>
                <c:pt idx="1">
                  <c:v>-8.6999999999999993</c:v>
                </c:pt>
                <c:pt idx="2">
                  <c:v>1.03</c:v>
                </c:pt>
                <c:pt idx="3">
                  <c:v>1.1000000000000001</c:v>
                </c:pt>
                <c:pt idx="4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71-4B6C-85C1-4272C63AA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707968"/>
        <c:axId val="84717952"/>
      </c:barChart>
      <c:catAx>
        <c:axId val="847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17952"/>
        <c:crosses val="autoZero"/>
        <c:auto val="1"/>
        <c:lblAlgn val="ctr"/>
        <c:lblOffset val="100"/>
        <c:noMultiLvlLbl val="0"/>
      </c:catAx>
      <c:valAx>
        <c:axId val="8471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7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100" b="1" i="0" u="none" strike="noStrike" baseline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Current Account Balance </a:t>
            </a:r>
          </a:p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100" b="1" i="0" u="none" strike="noStrike" baseline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(% of GDP)   </a:t>
            </a:r>
            <a:endParaRPr lang="en-US" sz="1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17765870002028913"/>
          <c:y val="2.02020416257500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5948902090619677"/>
          <c:w val="0.88313408126405923"/>
          <c:h val="0.7179635917851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DC'!$B$36</c:f>
              <c:strCache>
                <c:ptCount val="1"/>
                <c:pt idx="0">
                  <c:v>Current Account Balance (% of GDP)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6.7340138752500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E2-4F7D-9708-823D43233885}"/>
                </c:ext>
              </c:extLst>
            </c:dLbl>
            <c:dLbl>
              <c:idx val="2"/>
              <c:layout>
                <c:manualLayout>
                  <c:x val="5.2910074953162085E-3"/>
                  <c:y val="0.121212249754500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2-4F7D-9708-823D43233885}"/>
                </c:ext>
              </c:extLst>
            </c:dLbl>
            <c:dLbl>
              <c:idx val="3"/>
              <c:layout>
                <c:manualLayout>
                  <c:x val="-1.0582014990632417E-2"/>
                  <c:y val="0.1683503468812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E2-4F7D-9708-823D43233885}"/>
                </c:ext>
              </c:extLst>
            </c:dLbl>
            <c:dLbl>
              <c:idx val="4"/>
              <c:layout>
                <c:manualLayout>
                  <c:x val="-9.7000683520623739E-17"/>
                  <c:y val="0.16161633300600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2-4F7D-9708-823D43233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log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DC'!$C$36:$G$36</c:f>
              <c:numCache>
                <c:formatCode>0.00%</c:formatCode>
                <c:ptCount val="5"/>
                <c:pt idx="0">
                  <c:v>-9.01E-2</c:v>
                </c:pt>
                <c:pt idx="1">
                  <c:v>-3.44E-2</c:v>
                </c:pt>
                <c:pt idx="2">
                  <c:v>-1.9E-3</c:v>
                </c:pt>
                <c:pt idx="3">
                  <c:v>-4.5999999999999999E-3</c:v>
                </c:pt>
                <c:pt idx="4">
                  <c:v>-1.23E-2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FE2-4F7D-9708-823D432338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818944"/>
        <c:axId val="84833024"/>
      </c:barChart>
      <c:catAx>
        <c:axId val="848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33024"/>
        <c:crosses val="autoZero"/>
        <c:auto val="1"/>
        <c:lblAlgn val="ctr"/>
        <c:lblOffset val="100"/>
        <c:noMultiLvlLbl val="0"/>
      </c:catAx>
      <c:valAx>
        <c:axId val="84833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81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Exports Growth (y-o-y; %) </a:t>
            </a:r>
            <a:endParaRPr lang="en-US" sz="12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24478846977311039"/>
          <c:y val="3.366870807815689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5948902090619677"/>
          <c:w val="0.88313408126405923"/>
          <c:h val="0.7179635917851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DC'!$B$39</c:f>
              <c:strCache>
                <c:ptCount val="1"/>
                <c:pt idx="0">
                  <c:v>Exports Growth (y-o-y; 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5F-47FA-B637-D9E6CFB45E67}"/>
                </c:ext>
              </c:extLst>
            </c:dLbl>
            <c:dLbl>
              <c:idx val="1"/>
              <c:layout>
                <c:manualLayout>
                  <c:x val="-2.8642256780696266E-7"/>
                  <c:y val="2.5674030329542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F-47FA-B637-D9E6CFB45E67}"/>
                </c:ext>
              </c:extLst>
            </c:dLbl>
            <c:dLbl>
              <c:idx val="2"/>
              <c:layout>
                <c:manualLayout>
                  <c:x val="5.2910840950980212E-3"/>
                  <c:y val="-1.2602070574511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F-47FA-B637-D9E6CFB45E67}"/>
                </c:ext>
              </c:extLst>
            </c:dLbl>
            <c:dLbl>
              <c:idx val="3"/>
              <c:layout>
                <c:manualLayout>
                  <c:x val="-1.0582014990632417E-2"/>
                  <c:y val="0.1683503468812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F-47FA-B637-D9E6CFB45E67}"/>
                </c:ext>
              </c:extLst>
            </c:dLbl>
            <c:dLbl>
              <c:idx val="4"/>
              <c:layout>
                <c:manualLayout>
                  <c:x val="1.6535174839495954E-3"/>
                  <c:y val="-1.2625400991542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F-47FA-B637-D9E6CFB45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DC'!$C$39:$G$39</c:f>
              <c:numCache>
                <c:formatCode>0.00%</c:formatCode>
                <c:ptCount val="5"/>
                <c:pt idx="0">
                  <c:v>-8.2600000000000007E-2</c:v>
                </c:pt>
                <c:pt idx="1">
                  <c:v>-0.1447</c:v>
                </c:pt>
                <c:pt idx="2">
                  <c:v>-0.29920000000000002</c:v>
                </c:pt>
                <c:pt idx="3">
                  <c:v>-5.16E-2</c:v>
                </c:pt>
                <c:pt idx="4">
                  <c:v>8.0399999999999999E-2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5F-47FA-B637-D9E6CFB45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752640"/>
        <c:axId val="84766720"/>
      </c:barChart>
      <c:catAx>
        <c:axId val="847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66720"/>
        <c:crosses val="autoZero"/>
        <c:auto val="1"/>
        <c:lblAlgn val="ctr"/>
        <c:lblOffset val="100"/>
        <c:noMultiLvlLbl val="0"/>
      </c:catAx>
      <c:valAx>
        <c:axId val="84766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7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Imports Growth (y-o-y; %) </a:t>
            </a:r>
            <a:endParaRPr lang="en-US" sz="12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23784386819406275"/>
          <c:y val="5.050670749489646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2959367970376E-2"/>
          <c:y val="0.15948902090619677"/>
          <c:w val="0.88313408126405923"/>
          <c:h val="0.7179635917851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Macroeconomic Indicators DC'!$B$41</c:f>
              <c:strCache>
                <c:ptCount val="1"/>
                <c:pt idx="0">
                  <c:v>Imports Growth (y-o-y; 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7.274846799729044E-3"/>
                  <c:y val="-1.5992636337124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D-4964-A0BB-63C4E33D0F0D}"/>
                </c:ext>
              </c:extLst>
            </c:dLbl>
            <c:dLbl>
              <c:idx val="2"/>
              <c:layout>
                <c:manualLayout>
                  <c:x val="1.6535174839495954E-3"/>
                  <c:y val="-1.5149460484106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D-4964-A0BB-63C4E33D0F0D}"/>
                </c:ext>
              </c:extLst>
            </c:dLbl>
            <c:dLbl>
              <c:idx val="3"/>
              <c:layout>
                <c:manualLayout>
                  <c:x val="-1.0582014990632417E-2"/>
                  <c:y val="0.1683503468812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ED-4964-A0BB-63C4E33D0F0D}"/>
                </c:ext>
              </c:extLst>
            </c:dLbl>
            <c:dLbl>
              <c:idx val="4"/>
              <c:layout>
                <c:manualLayout>
                  <c:x val="5.2910840950980212E-3"/>
                  <c:y val="1.2631233595800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D-4964-A0BB-63C4E33D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2C338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'Key Macroeconomic Indicators DC'!$C$3:$G$3</c:f>
              <c:strCache>
                <c:ptCount val="5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2017F</c:v>
                </c:pt>
              </c:strCache>
            </c:strRef>
          </c:cat>
          <c:val>
            <c:numRef>
              <c:f>'Key Macroeconomic Indicators DC'!$C$41:$G$41</c:f>
              <c:numCache>
                <c:formatCode>0.00%</c:formatCode>
                <c:ptCount val="5"/>
                <c:pt idx="0">
                  <c:v>-5.8400000000000001E-2</c:v>
                </c:pt>
                <c:pt idx="1">
                  <c:v>-0.28999999999999998</c:v>
                </c:pt>
                <c:pt idx="2">
                  <c:v>-0.32840000000000003</c:v>
                </c:pt>
                <c:pt idx="3">
                  <c:v>-6.2899999999999998E-2</c:v>
                </c:pt>
                <c:pt idx="4">
                  <c:v>9.9199999999999997E-2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ED-4964-A0BB-63C4E33D0F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798080"/>
        <c:axId val="84869504"/>
      </c:barChart>
      <c:catAx>
        <c:axId val="847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69504"/>
        <c:crosses val="autoZero"/>
        <c:auto val="1"/>
        <c:lblAlgn val="ctr"/>
        <c:lblOffset val="100"/>
        <c:noMultiLvlLbl val="0"/>
      </c:catAx>
      <c:valAx>
        <c:axId val="84869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7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E039-675A-436E-8C5F-F26625AA7A17}" type="datetimeFigureOut">
              <a:rPr lang="uk-UA" smtClean="0"/>
              <a:t>17.05.2017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34DA-D9A6-48B1-B845-750B585D32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12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85B6-0B77-40E2-B2A7-D97F9AE1ACC8}" type="datetime1">
              <a:rPr lang="uk-UA" smtClean="0"/>
              <a:t>17.05.2017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40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8005-A594-438A-B8BD-66AB442CAF53}" type="datetime1">
              <a:rPr lang="uk-UA" smtClean="0"/>
              <a:t>17.05.2017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7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7B2C-9FDE-4386-8F56-4C8158F7F509}" type="datetime1">
              <a:rPr lang="uk-UA" smtClean="0"/>
              <a:t>17.05.2017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04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B1EA-1231-4A83-B3D5-7036DF552B31}" type="datetime1">
              <a:rPr lang="uk-UA" smtClean="0"/>
              <a:t>17.05.2017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89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6C49-DDE7-4163-A2EF-941B6FF67A29}" type="datetime1">
              <a:rPr lang="uk-UA" smtClean="0"/>
              <a:t>17.05.2017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61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4F-9C17-4FC1-A403-06D9DD576607}" type="datetime1">
              <a:rPr lang="uk-UA" smtClean="0"/>
              <a:t>17.05.2017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83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9A60-E607-4F1E-9570-766203B969AD}" type="datetime1">
              <a:rPr lang="uk-UA" smtClean="0"/>
              <a:t>17.05.2017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8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24B4-7F97-4A85-9EE8-56C2CE34B7FC}" type="datetime1">
              <a:rPr lang="uk-UA" smtClean="0"/>
              <a:t>17.05.2017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27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001-0FC8-4139-96CD-D5C6044B2FF7}" type="datetime1">
              <a:rPr lang="uk-UA" smtClean="0"/>
              <a:t>17.05.2017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8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6072-78EA-4AE5-A8CB-FDEE4CEA1A36}" type="datetime1">
              <a:rPr lang="uk-UA" smtClean="0"/>
              <a:t>17.05.2017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48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AE1F-B9B4-4D76-9AB5-21B17533E207}" type="datetime1">
              <a:rPr lang="uk-UA" smtClean="0"/>
              <a:t>17.05.2017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5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6461-E739-47B8-B30E-72F9139D4C83}" type="datetime1">
              <a:rPr lang="uk-UA" smtClean="0"/>
              <a:t>17.05.2017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08C8-8C2D-4B11-B1D4-0E9B13AD67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872" y="535020"/>
            <a:ext cx="6067628" cy="2106579"/>
          </a:xfrm>
        </p:spPr>
        <p:txBody>
          <a:bodyPr>
            <a:normAutofit/>
          </a:bodyPr>
          <a:lstStyle/>
          <a:p>
            <a:pPr algn="l"/>
            <a:r>
              <a:rPr lang="en-US" sz="7200" b="1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  <a:br>
              <a:rPr lang="en-US" sz="7200" b="1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7200" b="1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INVEST</a:t>
            </a:r>
            <a:endParaRPr lang="uk-UA" sz="7200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99872" y="5579319"/>
            <a:ext cx="2748064" cy="72481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 of Ministers of Ukraine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 Hrushevskoho St., Office </a:t>
            </a:r>
            <a:r>
              <a:rPr lang="en-US" sz="1100" dirty="0" smtClean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endParaRPr lang="en-US" sz="1100" dirty="0">
              <a:solidFill>
                <a:srgbClr val="2C3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Kyiv, Ukraine, 01008</a:t>
            </a:r>
            <a:endParaRPr lang="uk-UA" sz="1100" dirty="0">
              <a:solidFill>
                <a:srgbClr val="2C3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4883285"/>
            <a:ext cx="3429632" cy="423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96" y="4052136"/>
            <a:ext cx="3090779" cy="2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10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1406453"/>
            <a:ext cx="5791200" cy="4833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803" y="647701"/>
            <a:ext cx="5481840" cy="1104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Invest in Ukraine?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8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08C8-8C2D-4B11-B1D4-0E9B13AD67BB}" type="slidenum">
              <a:rPr lang="uk-UA" smtClean="0"/>
              <a:t>11</a:t>
            </a:fld>
            <a:endParaRPr lang="uk-UA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803" y="647701"/>
            <a:ext cx="5481840" cy="1104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Invest in Ukraine?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8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5" y="1421096"/>
            <a:ext cx="4619006" cy="49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5481840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UkraineInvest Services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5735638" y="728663"/>
            <a:ext cx="5761037" cy="539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6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sp>
        <p:nvSpPr>
          <p:cNvPr id="8" name="Овал 18"/>
          <p:cNvSpPr/>
          <p:nvPr/>
        </p:nvSpPr>
        <p:spPr>
          <a:xfrm>
            <a:off x="6391420" y="2254004"/>
            <a:ext cx="859447" cy="842131"/>
          </a:xfrm>
          <a:prstGeom prst="ellipse">
            <a:avLst/>
          </a:prstGeom>
          <a:solidFill>
            <a:srgbClr val="009E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1"/>
          <p:cNvSpPr/>
          <p:nvPr/>
        </p:nvSpPr>
        <p:spPr>
          <a:xfrm>
            <a:off x="1105379" y="2301482"/>
            <a:ext cx="846331" cy="851167"/>
          </a:xfrm>
          <a:prstGeom prst="ellipse">
            <a:avLst/>
          </a:prstGeom>
          <a:solidFill>
            <a:srgbClr val="009E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 Placeholder 29"/>
          <p:cNvSpPr txBox="1">
            <a:spLocks/>
          </p:cNvSpPr>
          <p:nvPr/>
        </p:nvSpPr>
        <p:spPr>
          <a:xfrm>
            <a:off x="1534227" y="2159065"/>
            <a:ext cx="4428346" cy="914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3219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Navigation and Guidance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Understanding investor needs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Identifying local locations and opportunities for consideration</a:t>
            </a:r>
          </a:p>
        </p:txBody>
      </p:sp>
      <p:pic>
        <p:nvPicPr>
          <p:cNvPr id="11" name="Picture 10" descr="noun_532041_cc-01.png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08" y="2379177"/>
            <a:ext cx="532871" cy="635534"/>
          </a:xfrm>
          <a:prstGeom prst="rect">
            <a:avLst/>
          </a:prstGeom>
        </p:spPr>
      </p:pic>
      <p:sp>
        <p:nvSpPr>
          <p:cNvPr id="12" name="Text Placeholder 29"/>
          <p:cNvSpPr txBox="1">
            <a:spLocks/>
          </p:cNvSpPr>
          <p:nvPr/>
        </p:nvSpPr>
        <p:spPr>
          <a:xfrm>
            <a:off x="1567557" y="4144859"/>
            <a:ext cx="3481522" cy="914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3219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 and Insight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Providing facts, data, and the local perspective leading to true insight</a:t>
            </a:r>
          </a:p>
        </p:txBody>
      </p:sp>
      <p:pic>
        <p:nvPicPr>
          <p:cNvPr id="13" name="Picture 12" descr="noun_532041_cc-05.png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65" y="2468710"/>
            <a:ext cx="776755" cy="512951"/>
          </a:xfrm>
          <a:prstGeom prst="rect">
            <a:avLst/>
          </a:prstGeom>
        </p:spPr>
      </p:pic>
      <p:sp>
        <p:nvSpPr>
          <p:cNvPr id="14" name="Text Placeholder 29"/>
          <p:cNvSpPr txBox="1">
            <a:spLocks/>
          </p:cNvSpPr>
          <p:nvPr/>
        </p:nvSpPr>
        <p:spPr>
          <a:xfrm>
            <a:off x="6856045" y="2254005"/>
            <a:ext cx="4086189" cy="914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3219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ru-RU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</a:t>
            </a: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government</a:t>
            </a:r>
            <a:r>
              <a:rPr lang="ru-RU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service providers across Ukraine</a:t>
            </a:r>
          </a:p>
        </p:txBody>
      </p:sp>
      <p:sp>
        <p:nvSpPr>
          <p:cNvPr id="18" name="Text Placeholder 29"/>
          <p:cNvSpPr txBox="1">
            <a:spLocks/>
          </p:cNvSpPr>
          <p:nvPr/>
        </p:nvSpPr>
        <p:spPr>
          <a:xfrm>
            <a:off x="6856045" y="4099625"/>
            <a:ext cx="4086189" cy="914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Advocacy</a:t>
            </a:r>
          </a:p>
          <a:p>
            <a:pPr marL="742950" lvl="1" indent="-285750"/>
            <a:r>
              <a:rPr lang="en-GB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Addressing and resolving investor questions or issues</a:t>
            </a: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742950" lvl="1" indent="-285750"/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Acting as a voice of business to the government</a:t>
            </a:r>
          </a:p>
        </p:txBody>
      </p:sp>
      <p:sp>
        <p:nvSpPr>
          <p:cNvPr id="19" name="Овал 1"/>
          <p:cNvSpPr/>
          <p:nvPr/>
        </p:nvSpPr>
        <p:spPr>
          <a:xfrm>
            <a:off x="1144390" y="4171688"/>
            <a:ext cx="846331" cy="851167"/>
          </a:xfrm>
          <a:prstGeom prst="ellipse">
            <a:avLst/>
          </a:prstGeom>
          <a:solidFill>
            <a:srgbClr val="009E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19" descr="noun_532041_cc-03.png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77" y="4310150"/>
            <a:ext cx="438357" cy="567005"/>
          </a:xfrm>
          <a:prstGeom prst="rect">
            <a:avLst/>
          </a:prstGeom>
        </p:spPr>
      </p:pic>
      <p:sp>
        <p:nvSpPr>
          <p:cNvPr id="21" name="Овал 1"/>
          <p:cNvSpPr/>
          <p:nvPr/>
        </p:nvSpPr>
        <p:spPr>
          <a:xfrm>
            <a:off x="6363189" y="4150853"/>
            <a:ext cx="846331" cy="851167"/>
          </a:xfrm>
          <a:prstGeom prst="ellipse">
            <a:avLst/>
          </a:prstGeom>
          <a:solidFill>
            <a:srgbClr val="009E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21" descr="noun_532041_cc-04.png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93" y="4310149"/>
            <a:ext cx="609750" cy="5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886" y="690999"/>
            <a:ext cx="10877789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Coordinating with a Variety of Partners and Influencers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5735638" y="1527893"/>
            <a:ext cx="5761037" cy="459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6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pic>
        <p:nvPicPr>
          <p:cNvPr id="8" name="Picture 3" descr="G:\oksana\Work\B&amp;M event\UkraineInvest\схема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0" y="1731820"/>
            <a:ext cx="4776917" cy="45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22"/>
          <p:cNvSpPr/>
          <p:nvPr/>
        </p:nvSpPr>
        <p:spPr>
          <a:xfrm>
            <a:off x="7353518" y="2101264"/>
            <a:ext cx="4240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C3388"/>
                </a:solidFill>
                <a:latin typeface="Roboto"/>
                <a:ea typeface="PF Din Text Cond Pro Light" charset="0"/>
                <a:cs typeface="Roboto"/>
              </a:rPr>
              <a:t>Central Government</a:t>
            </a:r>
            <a:endParaRPr lang="ru-RU" b="1" dirty="0">
              <a:solidFill>
                <a:srgbClr val="2C3388"/>
              </a:solidFill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1" name="Прямоугольник 25"/>
          <p:cNvSpPr/>
          <p:nvPr/>
        </p:nvSpPr>
        <p:spPr>
          <a:xfrm>
            <a:off x="7453237" y="5509760"/>
            <a:ext cx="3400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C3388"/>
                </a:solidFill>
                <a:latin typeface="Roboto"/>
                <a:ea typeface="PF Din Text Cond Pro Light" charset="0"/>
                <a:cs typeface="Roboto"/>
              </a:rPr>
              <a:t>Local Government</a:t>
            </a:r>
            <a:endParaRPr lang="ru-RU" b="1" dirty="0">
              <a:solidFill>
                <a:srgbClr val="2C3388"/>
              </a:solidFill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2" name="Прямоугольник 26"/>
          <p:cNvSpPr/>
          <p:nvPr/>
        </p:nvSpPr>
        <p:spPr>
          <a:xfrm>
            <a:off x="584495" y="3773233"/>
            <a:ext cx="285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2C3388"/>
                </a:solidFill>
                <a:latin typeface="Roboto"/>
                <a:ea typeface="PF Din Text Cond Pro Light" charset="0"/>
                <a:cs typeface="Roboto"/>
              </a:rPr>
              <a:t>Business Associations</a:t>
            </a:r>
            <a:endParaRPr lang="ru-RU" b="1" dirty="0">
              <a:solidFill>
                <a:srgbClr val="2C3388"/>
              </a:solidFill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3" name="Прямоугольник 29"/>
          <p:cNvSpPr/>
          <p:nvPr/>
        </p:nvSpPr>
        <p:spPr>
          <a:xfrm>
            <a:off x="891194" y="5554297"/>
            <a:ext cx="327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2C3388"/>
                </a:solidFill>
                <a:latin typeface="Roboto"/>
                <a:ea typeface="PF Din Text Cond Pro Light" charset="0"/>
                <a:cs typeface="Roboto"/>
              </a:rPr>
              <a:t>Diplomatic Corps</a:t>
            </a:r>
            <a:endParaRPr lang="ru-RU" b="1" dirty="0">
              <a:solidFill>
                <a:srgbClr val="2C3388"/>
              </a:solidFill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4" name="Прямоугольник 29"/>
          <p:cNvSpPr/>
          <p:nvPr/>
        </p:nvSpPr>
        <p:spPr>
          <a:xfrm>
            <a:off x="693068" y="2101264"/>
            <a:ext cx="36733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2C3388"/>
                </a:solidFill>
                <a:latin typeface="Roboto"/>
                <a:ea typeface="PF Din Text Cond Pro Light" charset="0"/>
                <a:cs typeface="Roboto"/>
              </a:rPr>
              <a:t>Market Professionals</a:t>
            </a:r>
            <a:endParaRPr lang="ru-RU" b="1" dirty="0">
              <a:solidFill>
                <a:srgbClr val="2C3388"/>
              </a:solidFill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8" name="Прямоугольник 4"/>
          <p:cNvSpPr/>
          <p:nvPr/>
        </p:nvSpPr>
        <p:spPr>
          <a:xfrm>
            <a:off x="4872863" y="3814850"/>
            <a:ext cx="1907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132193"/>
                </a:solidFill>
                <a:latin typeface="Roboto"/>
                <a:ea typeface="PF Din Text Cond Pro Medium" charset="0"/>
                <a:cs typeface="Roboto"/>
              </a:rPr>
              <a:t>Ukraine</a:t>
            </a:r>
            <a:r>
              <a:rPr lang="en-US" sz="2000" b="1" dirty="0" err="1">
                <a:solidFill>
                  <a:srgbClr val="29B2C6"/>
                </a:solidFill>
                <a:latin typeface="Roboto"/>
                <a:ea typeface="PF Din Text Cond Pro Medium" charset="0"/>
                <a:cs typeface="Roboto"/>
              </a:rPr>
              <a:t>Invest</a:t>
            </a:r>
            <a:endParaRPr lang="ru-RU" sz="2000" b="1" dirty="0">
              <a:solidFill>
                <a:srgbClr val="29B2C6"/>
              </a:solidFill>
              <a:latin typeface="Roboto"/>
              <a:ea typeface="PF Din Text Cond Pro Medium" charset="0"/>
              <a:cs typeface="Roboto"/>
            </a:endParaRPr>
          </a:p>
        </p:txBody>
      </p:sp>
      <p:sp>
        <p:nvSpPr>
          <p:cNvPr id="19" name="Прямоугольник 22"/>
          <p:cNvSpPr/>
          <p:nvPr/>
        </p:nvSpPr>
        <p:spPr>
          <a:xfrm>
            <a:off x="8159889" y="3805512"/>
            <a:ext cx="2883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C3388"/>
                </a:solidFill>
                <a:latin typeface="Roboto"/>
                <a:ea typeface="PF Din Text Cond Pro Light" charset="0"/>
                <a:cs typeface="Roboto"/>
              </a:rPr>
              <a:t>Business Ombudsman</a:t>
            </a:r>
            <a:endParaRPr lang="ru-RU" b="1" dirty="0">
              <a:solidFill>
                <a:srgbClr val="2C3388"/>
              </a:solidFill>
              <a:latin typeface="Roboto"/>
              <a:ea typeface="PF Din Text Cond Pro Light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31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871" y="535020"/>
            <a:ext cx="10896803" cy="2106579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</a:t>
            </a:r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ziękuję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!</a:t>
            </a:r>
            <a:r>
              <a:rPr lang="en-US" sz="7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7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uk-UA" sz="72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99872" y="5579319"/>
            <a:ext cx="2748064" cy="72481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 of Ministers of Ukraine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 Hrushevskoho St., Office </a:t>
            </a:r>
            <a:r>
              <a:rPr lang="en-US" sz="1100" dirty="0" smtClean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endParaRPr lang="en-US" sz="1100" dirty="0">
              <a:solidFill>
                <a:srgbClr val="2C3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2C3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Kyiv, Ukraine, 01008</a:t>
            </a:r>
            <a:endParaRPr lang="uk-UA" sz="1100" dirty="0">
              <a:solidFill>
                <a:srgbClr val="2C3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835272"/>
            <a:ext cx="3818309" cy="47167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3405" y="2456318"/>
            <a:ext cx="10896803" cy="2106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2C3388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www.ukraineinvest.com</a:t>
            </a:r>
          </a:p>
          <a:p>
            <a:pPr algn="l"/>
            <a:r>
              <a:rPr lang="en-US" sz="2400" dirty="0">
                <a:solidFill>
                  <a:srgbClr val="2C3388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howcanwehelp@ukraineinvest.com</a:t>
            </a:r>
            <a:endParaRPr lang="uk-UA" sz="24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5481840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Ukraine – The Basics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8490230" y="1620717"/>
            <a:ext cx="3010803" cy="396887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6940532" y="1650879"/>
            <a:ext cx="1643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</a:t>
            </a:r>
          </a:p>
          <a:p>
            <a:r>
              <a:rPr lang="en-US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Area</a:t>
            </a: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Population</a:t>
            </a:r>
            <a:endParaRPr lang="en-US" b="1">
              <a:solidFill>
                <a:srgbClr val="2AB2C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Government</a:t>
            </a:r>
          </a:p>
          <a:p>
            <a:endParaRPr lang="en-GB" b="1">
              <a:solidFill>
                <a:srgbClr val="2AB2C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Currency</a:t>
            </a: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GDP (PPP)</a:t>
            </a: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Economy</a:t>
            </a:r>
          </a:p>
          <a:p>
            <a:endParaRPr lang="en-GB" b="1">
              <a:solidFill>
                <a:srgbClr val="2AB2C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</a:t>
            </a:r>
          </a:p>
          <a:p>
            <a:r>
              <a:rPr lang="en-GB" b="1">
                <a:solidFill>
                  <a:srgbClr val="2AB2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relations</a:t>
            </a:r>
            <a:endParaRPr lang="uk-UA" b="1">
              <a:solidFill>
                <a:srgbClr val="2AB2C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8584507" y="1650695"/>
            <a:ext cx="28642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Kyiv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603,628 km</a:t>
            </a: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44.6 million </a:t>
            </a:r>
            <a:endParaRPr lang="en-GB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Unitary,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Parliamentary -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Presidential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Ukrainian hryvnia (UAH)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$340 billion </a:t>
            </a:r>
            <a:endParaRPr lang="en-GB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 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goals: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and Euro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Atlantic integration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sp>
        <p:nvSpPr>
          <p:cNvPr id="13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698058" y="1268413"/>
            <a:ext cx="10802975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9" y="1368451"/>
            <a:ext cx="5641781" cy="42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5481840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Ukraine – The Basics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5750222" y="497876"/>
            <a:ext cx="5761037" cy="539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288412" y="2428304"/>
            <a:ext cx="50528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Capital: Kyiv; pop</a:t>
            </a:r>
            <a:r>
              <a:rPr lang="en-US" sz="2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of 2.9 </a:t>
            </a:r>
            <a:r>
              <a:rPr lang="en-US" sz="2200" b="1" dirty="0" err="1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mln</a:t>
            </a:r>
            <a:r>
              <a:rPr lang="en-US" sz="2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r>
              <a:rPr lang="en-US" sz="2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7th most populous city in Europe</a:t>
            </a:r>
          </a:p>
          <a:p>
            <a:endParaRPr lang="en-US" sz="22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46th largest country in the world</a:t>
            </a:r>
          </a:p>
          <a:p>
            <a:endParaRPr lang="en-US" sz="22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32nd most populous country </a:t>
            </a:r>
          </a:p>
          <a:p>
            <a:r>
              <a:rPr lang="en-US" sz="22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world</a:t>
            </a:r>
          </a:p>
        </p:txBody>
      </p:sp>
      <p:pic>
        <p:nvPicPr>
          <p:cNvPr id="7" name="Графіка 6" descr="Батьки з донько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088" y="4140367"/>
            <a:ext cx="540000" cy="540000"/>
          </a:xfrm>
          <a:prstGeom prst="rect">
            <a:avLst/>
          </a:prstGeom>
        </p:spPr>
      </p:pic>
      <p:pic>
        <p:nvPicPr>
          <p:cNvPr id="9" name="Графіка 8" descr="Мі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088" y="2514179"/>
            <a:ext cx="540000" cy="540000"/>
          </a:xfrm>
          <a:prstGeom prst="rect">
            <a:avLst/>
          </a:prstGeom>
        </p:spPr>
      </p:pic>
      <p:pic>
        <p:nvPicPr>
          <p:cNvPr id="11" name="Графіка 10" descr="Земна куля – Європа та Аф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088" y="3389411"/>
            <a:ext cx="540000" cy="540000"/>
          </a:xfrm>
          <a:prstGeom prst="rect">
            <a:avLst/>
          </a:prstGeom>
        </p:spPr>
      </p:pic>
      <p:sp>
        <p:nvSpPr>
          <p:cNvPr id="24" name="Прямокутник 23"/>
          <p:cNvSpPr/>
          <p:nvPr/>
        </p:nvSpPr>
        <p:spPr>
          <a:xfrm>
            <a:off x="6072179" y="1494715"/>
            <a:ext cx="5117121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400"/>
              </a:spcBef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400"/>
              </a:spcBef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industries: energy, metallurgy, chemical, manufacturing, massive high-tech industrial base, world player in agriculture industry, fast developing IT sector</a:t>
            </a:r>
          </a:p>
          <a:p>
            <a:pPr>
              <a:spcBef>
                <a:spcPts val="400"/>
              </a:spcBef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Member, UN, OSCE, IMF, WB, EBRD, the Council of Europe, EU Energy Community, GUAM. </a:t>
            </a:r>
          </a:p>
          <a:p>
            <a:pPr>
              <a:spcBef>
                <a:spcPts val="400"/>
              </a:spcBef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 free trade agreements with 45 countries, most recently with the EU (DCFTA) and Canada (CUFTA).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6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5481840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Rebounding </a:t>
            </a:r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 Indicators</a:t>
            </a:r>
          </a:p>
        </p:txBody>
      </p:sp>
      <p:sp>
        <p:nvSpPr>
          <p:cNvPr id="28" name="Прямокутник 27"/>
          <p:cNvSpPr/>
          <p:nvPr/>
        </p:nvSpPr>
        <p:spPr>
          <a:xfrm>
            <a:off x="695326" y="1268413"/>
            <a:ext cx="10801349" cy="468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5" name="Chart 15">
            <a:extLst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51006"/>
              </p:ext>
            </p:extLst>
          </p:nvPr>
        </p:nvGraphicFramePr>
        <p:xfrm>
          <a:off x="997457" y="1870548"/>
          <a:ext cx="4706532" cy="369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6">
            <a:extLst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24711"/>
              </p:ext>
            </p:extLst>
          </p:nvPr>
        </p:nvGraphicFramePr>
        <p:xfrm>
          <a:off x="6466608" y="1870548"/>
          <a:ext cx="4659458" cy="369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698058" y="1268413"/>
            <a:ext cx="10802975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463064"/>
            <a:ext cx="11409282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Inflation </a:t>
            </a:r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falling</a:t>
            </a:r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FX Reserves </a:t>
            </a:r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increased</a:t>
            </a:r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b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Balances </a:t>
            </a:r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improving</a:t>
            </a:r>
            <a:endParaRPr lang="en-US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695326" y="1268413"/>
            <a:ext cx="10801349" cy="468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770139" y="1268413"/>
            <a:ext cx="10802975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graphicFrame>
        <p:nvGraphicFramePr>
          <p:cNvPr id="13" name="Chart 12">
            <a:extLst/>
          </p:cNvPr>
          <p:cNvGraphicFramePr>
            <a:graphicFrameLocks/>
          </p:cNvGraphicFramePr>
          <p:nvPr>
            <p:extLst/>
          </p:nvPr>
        </p:nvGraphicFramePr>
        <p:xfrm>
          <a:off x="612229" y="2020148"/>
          <a:ext cx="2400299" cy="18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/>
          </p:cNvPr>
          <p:cNvGraphicFramePr>
            <a:graphicFrameLocks/>
          </p:cNvGraphicFramePr>
          <p:nvPr>
            <p:extLst/>
          </p:nvPr>
        </p:nvGraphicFramePr>
        <p:xfrm>
          <a:off x="629161" y="4171512"/>
          <a:ext cx="2400299" cy="18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/>
          </p:cNvPr>
          <p:cNvGraphicFramePr>
            <a:graphicFrameLocks noChangeAspect="1"/>
          </p:cNvGraphicFramePr>
          <p:nvPr>
            <p:extLst/>
          </p:nvPr>
        </p:nvGraphicFramePr>
        <p:xfrm>
          <a:off x="3848618" y="2344615"/>
          <a:ext cx="4072734" cy="320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/>
          </p:cNvPr>
          <p:cNvGraphicFramePr>
            <a:graphicFrameLocks/>
          </p:cNvGraphicFramePr>
          <p:nvPr>
            <p:extLst/>
          </p:nvPr>
        </p:nvGraphicFramePr>
        <p:xfrm>
          <a:off x="8664818" y="2020148"/>
          <a:ext cx="2400299" cy="18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/>
          </p:cNvPr>
          <p:cNvGraphicFramePr>
            <a:graphicFrameLocks/>
          </p:cNvGraphicFramePr>
          <p:nvPr>
            <p:extLst/>
          </p:nvPr>
        </p:nvGraphicFramePr>
        <p:xfrm>
          <a:off x="8673285" y="4239245"/>
          <a:ext cx="2400299" cy="18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 Placeholder 8"/>
          <p:cNvSpPr txBox="1">
            <a:spLocks/>
          </p:cNvSpPr>
          <p:nvPr/>
        </p:nvSpPr>
        <p:spPr>
          <a:xfrm>
            <a:off x="586195" y="1523227"/>
            <a:ext cx="11255578" cy="420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445479"/>
            <a:ext cx="10893962" cy="11045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Since 2015, production </a:t>
            </a:r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consumption </a:t>
            </a:r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returned to positive territory</a:t>
            </a:r>
            <a:r>
              <a:rPr lang="en-US" sz="28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8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695326" y="1268413"/>
            <a:ext cx="10801349" cy="468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689266" y="1268413"/>
            <a:ext cx="10802975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graphicFrame>
        <p:nvGraphicFramePr>
          <p:cNvPr id="13" name="Chart 12">
            <a:extLst/>
          </p:cNvPr>
          <p:cNvGraphicFramePr>
            <a:graphicFrameLocks noChangeAspect="1"/>
          </p:cNvGraphicFramePr>
          <p:nvPr>
            <p:extLst/>
          </p:nvPr>
        </p:nvGraphicFramePr>
        <p:xfrm>
          <a:off x="507477" y="2466994"/>
          <a:ext cx="34913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/>
          </p:cNvPr>
          <p:cNvGraphicFramePr>
            <a:graphicFrameLocks noChangeAspect="1"/>
          </p:cNvGraphicFramePr>
          <p:nvPr>
            <p:extLst/>
          </p:nvPr>
        </p:nvGraphicFramePr>
        <p:xfrm>
          <a:off x="4350327" y="2443547"/>
          <a:ext cx="34913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/>
          </p:cNvPr>
          <p:cNvGraphicFramePr>
            <a:graphicFrameLocks noChangeAspect="1"/>
          </p:cNvGraphicFramePr>
          <p:nvPr>
            <p:extLst/>
          </p:nvPr>
        </p:nvGraphicFramePr>
        <p:xfrm>
          <a:off x="8330673" y="2384525"/>
          <a:ext cx="3456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661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7830812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2014: The Big Transformation Begins</a:t>
            </a:r>
            <a:endParaRPr lang="en-US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695326" y="1268413"/>
            <a:ext cx="6493490" cy="468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835705" y="1570062"/>
            <a:ext cx="5865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Solidified Ukraine’s determination to be European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Affirmed Ukraine’s desire to live in a free, democratic,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western-oriented and economically stable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new, young generation of technocratic, pro-business,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English-speaking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reformers in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has been accomplished in last 3 years than in preceding 23 years since independence.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450284" y="2861663"/>
            <a:ext cx="4046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Ukraine is carrying out intense and unprecedented reforms across its economy and political system, while its democratic institutions have been further revitalized. 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902314" y="4912157"/>
            <a:ext cx="6286502" cy="68494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7392695" y="1199999"/>
            <a:ext cx="15140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>
                <a:solidFill>
                  <a:srgbClr val="2C3388"/>
                </a:solidFill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097173" y="4904646"/>
            <a:ext cx="560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 + Reforms + Economic Stabilization =</a:t>
            </a:r>
            <a:r>
              <a:rPr lang="ru-RU" altLang="en-US" sz="20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20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 to </a:t>
            </a:r>
            <a:r>
              <a:rPr lang="en-US" altLang="en-US" sz="20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</a:t>
            </a:r>
            <a:r>
              <a:rPr lang="en-US" altLang="en-US" sz="20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</a:t>
            </a:r>
            <a:r>
              <a:rPr lang="en-US" altLang="en-US" sz="2000" b="1" dirty="0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usiness</a:t>
            </a:r>
            <a:endParaRPr lang="uk-UA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6" name="Пряма сполучна лінія 15"/>
          <p:cNvCxnSpPr/>
          <p:nvPr/>
        </p:nvCxnSpPr>
        <p:spPr>
          <a:xfrm>
            <a:off x="698058" y="1268413"/>
            <a:ext cx="10802975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8331974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Leading Sectors of Development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6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pic>
        <p:nvPicPr>
          <p:cNvPr id="8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53024" y="3415377"/>
            <a:ext cx="5540935" cy="2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319" y="3488753"/>
            <a:ext cx="5385101" cy="27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48" y="1387116"/>
            <a:ext cx="5655011" cy="27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52496" y="1381785"/>
            <a:ext cx="5539017" cy="2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29"/>
          <p:cNvSpPr/>
          <p:nvPr/>
        </p:nvSpPr>
        <p:spPr>
          <a:xfrm>
            <a:off x="1583751" y="1951640"/>
            <a:ext cx="196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Roboto"/>
                <a:ea typeface="PF Din Text Cond Pro Light" charset="0"/>
                <a:cs typeface="Roboto"/>
              </a:rPr>
              <a:t>Agribusiness</a:t>
            </a:r>
            <a:endParaRPr lang="ru-RU" b="1" dirty="0"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3" name="Прямоугольник 29"/>
          <p:cNvSpPr/>
          <p:nvPr/>
        </p:nvSpPr>
        <p:spPr>
          <a:xfrm>
            <a:off x="1306899" y="2331384"/>
            <a:ext cx="2790785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8th in the world with the most arable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 mid-2020s, Ukraine is predicted to be No. 3, in food production worldwide</a:t>
            </a:r>
          </a:p>
        </p:txBody>
      </p:sp>
      <p:sp>
        <p:nvSpPr>
          <p:cNvPr id="14" name="Прямоугольник 29"/>
          <p:cNvSpPr/>
          <p:nvPr/>
        </p:nvSpPr>
        <p:spPr>
          <a:xfrm>
            <a:off x="7665092" y="1957539"/>
            <a:ext cx="327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Roboto"/>
                <a:ea typeface="PF Din Text Cond Pro Light" charset="0"/>
                <a:cs typeface="Roboto"/>
              </a:rPr>
              <a:t>Energy</a:t>
            </a:r>
            <a:endParaRPr lang="ru-RU" b="1" dirty="0"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18" name="Прямоугольник 29"/>
          <p:cNvSpPr/>
          <p:nvPr/>
        </p:nvSpPr>
        <p:spPr>
          <a:xfrm>
            <a:off x="7832777" y="2332202"/>
            <a:ext cx="320534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</a:rPr>
              <a:t>Estimated total investment in alternative energy shall reach $18bn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</a:rPr>
              <a:t>4th largest European natural gas resource base with significant scope for growth</a:t>
            </a:r>
          </a:p>
        </p:txBody>
      </p:sp>
      <p:sp>
        <p:nvSpPr>
          <p:cNvPr id="19" name="Прямоугольник 22"/>
          <p:cNvSpPr/>
          <p:nvPr/>
        </p:nvSpPr>
        <p:spPr>
          <a:xfrm>
            <a:off x="1592861" y="4149779"/>
            <a:ext cx="1824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oboto"/>
                <a:ea typeface="PF Din Text Cond Pro Light" charset="0"/>
                <a:cs typeface="Roboto"/>
              </a:rPr>
              <a:t>Manufacturing </a:t>
            </a:r>
            <a:endParaRPr lang="ru-RU" b="1" dirty="0">
              <a:latin typeface="Roboto"/>
              <a:ea typeface="PF Din Text Cond Pro Light" charset="0"/>
              <a:cs typeface="Roboto"/>
            </a:endParaRPr>
          </a:p>
        </p:txBody>
      </p:sp>
      <p:sp>
        <p:nvSpPr>
          <p:cNvPr id="20" name="Прямоугольник 29"/>
          <p:cNvSpPr/>
          <p:nvPr/>
        </p:nvSpPr>
        <p:spPr>
          <a:xfrm>
            <a:off x="1309877" y="4542956"/>
            <a:ext cx="298793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5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Прямоугольник 25"/>
          <p:cNvSpPr/>
          <p:nvPr/>
        </p:nvSpPr>
        <p:spPr>
          <a:xfrm>
            <a:off x="8021725" y="4144448"/>
            <a:ext cx="277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Roboto"/>
              </a:rPr>
              <a:t>Infrastructure</a:t>
            </a:r>
            <a:r>
              <a:rPr lang="en-GB" b="1" dirty="0">
                <a:solidFill>
                  <a:schemeClr val="bg1"/>
                </a:solidFill>
                <a:latin typeface="Roboto"/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Picture 3" descr="G:\oksana\Work\B&amp;M event\UkraineInvest\схема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01" y="1569113"/>
            <a:ext cx="4596361" cy="44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4"/>
          <p:cNvSpPr/>
          <p:nvPr/>
        </p:nvSpPr>
        <p:spPr>
          <a:xfrm>
            <a:off x="5118213" y="3549922"/>
            <a:ext cx="179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32193"/>
                </a:solidFill>
                <a:latin typeface="Roboto"/>
              </a:rPr>
              <a:t>Hi-Tech, </a:t>
            </a:r>
          </a:p>
          <a:p>
            <a:pPr algn="ctr"/>
            <a:r>
              <a:rPr lang="en-US" b="1" dirty="0">
                <a:solidFill>
                  <a:srgbClr val="132193"/>
                </a:solidFill>
                <a:latin typeface="Roboto"/>
              </a:rPr>
              <a:t>R&amp;D, IT</a:t>
            </a:r>
          </a:p>
        </p:txBody>
      </p:sp>
      <p:sp>
        <p:nvSpPr>
          <p:cNvPr id="26" name="Прямоугольник 29"/>
          <p:cNvSpPr/>
          <p:nvPr/>
        </p:nvSpPr>
        <p:spPr>
          <a:xfrm>
            <a:off x="7755446" y="4513780"/>
            <a:ext cx="328268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</a:rPr>
              <a:t>22 000 km of railways, 170 000 km of roads, 13 sea and 16 river ports, 19 airports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</a:rPr>
              <a:t>Aging infrastructure poses huge investment needs</a:t>
            </a:r>
          </a:p>
        </p:txBody>
      </p:sp>
      <p:sp>
        <p:nvSpPr>
          <p:cNvPr id="27" name="Arrow: Right 26"/>
          <p:cNvSpPr/>
          <p:nvPr/>
        </p:nvSpPr>
        <p:spPr>
          <a:xfrm rot="19290079">
            <a:off x="6594346" y="2558139"/>
            <a:ext cx="865059" cy="416904"/>
          </a:xfrm>
          <a:prstGeom prst="rightArrow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Right 28"/>
          <p:cNvSpPr/>
          <p:nvPr/>
        </p:nvSpPr>
        <p:spPr>
          <a:xfrm rot="1958973">
            <a:off x="6695781" y="4482565"/>
            <a:ext cx="865059" cy="416904"/>
          </a:xfrm>
          <a:prstGeom prst="rightArrow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/>
          <p:cNvSpPr/>
          <p:nvPr/>
        </p:nvSpPr>
        <p:spPr>
          <a:xfrm rot="13308587">
            <a:off x="4477377" y="2580616"/>
            <a:ext cx="865059" cy="416904"/>
          </a:xfrm>
          <a:prstGeom prst="rightArrow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/>
          <p:cNvSpPr/>
          <p:nvPr/>
        </p:nvSpPr>
        <p:spPr>
          <a:xfrm rot="8399960">
            <a:off x="4459406" y="4535642"/>
            <a:ext cx="865059" cy="416904"/>
          </a:xfrm>
          <a:prstGeom prst="rightArrow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рямоугольник 29"/>
          <p:cNvSpPr/>
          <p:nvPr/>
        </p:nvSpPr>
        <p:spPr>
          <a:xfrm>
            <a:off x="1306898" y="4525471"/>
            <a:ext cx="2790785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Leading aerospace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 industry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Certified pharmaceuticals </a:t>
            </a:r>
          </a:p>
        </p:txBody>
      </p:sp>
    </p:spTree>
    <p:extLst>
      <p:ext uri="{BB962C8B-B14F-4D97-AF65-F5344CB8AC3E}">
        <p14:creationId xmlns:p14="http://schemas.microsoft.com/office/powerpoint/2010/main" val="1903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  <p:bldP spid="21" grpId="0"/>
      <p:bldP spid="26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03" y="647701"/>
            <a:ext cx="5481840" cy="1104596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Competitive Advantages</a:t>
            </a:r>
            <a:endParaRPr lang="uk-UA" sz="2800" b="1" dirty="0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5735638" y="728663"/>
            <a:ext cx="5761037" cy="539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це для номера слайда 35"/>
          <p:cNvSpPr>
            <a:spLocks noGrp="1"/>
          </p:cNvSpPr>
          <p:nvPr>
            <p:ph type="sldNum" sz="quarter" idx="12"/>
          </p:nvPr>
        </p:nvSpPr>
        <p:spPr>
          <a:xfrm>
            <a:off x="10528300" y="6310313"/>
            <a:ext cx="1044814" cy="365125"/>
          </a:xfrm>
        </p:spPr>
        <p:txBody>
          <a:bodyPr/>
          <a:lstStyle/>
          <a:p>
            <a:fld id="{D90A08C8-8C2D-4B11-B1D4-0E9B13AD67BB}" type="slidenum">
              <a:rPr lang="uk-UA" b="1" smtClean="0">
                <a:solidFill>
                  <a:srgbClr val="2C33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uk-UA" b="1">
              <a:solidFill>
                <a:srgbClr val="2C33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" y="6135499"/>
            <a:ext cx="1691144" cy="209109"/>
          </a:xfrm>
          <a:prstGeom prst="rect">
            <a:avLst/>
          </a:prstGeom>
        </p:spPr>
      </p:pic>
      <p:cxnSp>
        <p:nvCxnSpPr>
          <p:cNvPr id="16" name="Пряма сполучна лінія 15"/>
          <p:cNvCxnSpPr>
            <a:cxnSpLocks/>
          </p:cNvCxnSpPr>
          <p:nvPr/>
        </p:nvCxnSpPr>
        <p:spPr>
          <a:xfrm>
            <a:off x="609803" y="1285998"/>
            <a:ext cx="10877789" cy="0"/>
          </a:xfrm>
          <a:prstGeom prst="line">
            <a:avLst/>
          </a:prstGeom>
          <a:ln w="28575">
            <a:solidFill>
              <a:srgbClr val="2AB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74" y="5941891"/>
            <a:ext cx="1351559" cy="912163"/>
          </a:xfrm>
          <a:prstGeom prst="rect">
            <a:avLst/>
          </a:prstGeom>
        </p:spPr>
      </p:pic>
      <p:pic>
        <p:nvPicPr>
          <p:cNvPr id="24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75" y="978290"/>
            <a:ext cx="6268668" cy="32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66875" y="3293681"/>
            <a:ext cx="6268668" cy="32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2228" y="3293681"/>
            <a:ext cx="6268668" cy="32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G:\oksana\Work\B&amp;M event\UkraineInvest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914918"/>
            <a:ext cx="6268668" cy="32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G:\oksana\Work\B&amp;M event\UkraineInvest\схема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0" y="1205024"/>
            <a:ext cx="5245440" cy="501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19361" y="2019638"/>
            <a:ext cx="3475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26.4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UAH to 1 USD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/2017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Highly competitive labor, manufacturing and production costs</a:t>
            </a:r>
          </a:p>
          <a:p>
            <a:pPr>
              <a:buClr>
                <a:schemeClr val="tx1"/>
              </a:buClr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1237" y="1650307"/>
            <a:ext cx="3668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Pan-European transport corridors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 routes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Ideal trade hub between EU, Middle East and Asia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Located on the Black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Sea; many ports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451" y="4481719"/>
            <a:ext cx="408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99.7% literacy rate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Creative, resourceful, determined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98711" y="4188220"/>
            <a:ext cx="325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Agricultural Land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Forestry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 and riverports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Extensive rail and road networks</a:t>
            </a:r>
          </a:p>
        </p:txBody>
      </p:sp>
      <p:sp>
        <p:nvSpPr>
          <p:cNvPr id="34" name="Прямоугольник 2"/>
          <p:cNvSpPr/>
          <p:nvPr/>
        </p:nvSpPr>
        <p:spPr>
          <a:xfrm>
            <a:off x="4356082" y="2232533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Cost </a:t>
            </a:r>
          </a:p>
          <a:p>
            <a:pPr lvl="0" algn="ctr"/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Efficient</a:t>
            </a:r>
          </a:p>
        </p:txBody>
      </p:sp>
      <p:sp>
        <p:nvSpPr>
          <p:cNvPr id="35" name="Прямоугольник 4"/>
          <p:cNvSpPr/>
          <p:nvPr/>
        </p:nvSpPr>
        <p:spPr>
          <a:xfrm>
            <a:off x="6464230" y="2243316"/>
            <a:ext cx="1284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Location</a:t>
            </a:r>
          </a:p>
        </p:txBody>
      </p:sp>
      <p:sp>
        <p:nvSpPr>
          <p:cNvPr id="37" name="Прямоугольник 5"/>
          <p:cNvSpPr/>
          <p:nvPr/>
        </p:nvSpPr>
        <p:spPr>
          <a:xfrm>
            <a:off x="6438617" y="4637398"/>
            <a:ext cx="1524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Resources</a:t>
            </a:r>
          </a:p>
        </p:txBody>
      </p:sp>
      <p:sp>
        <p:nvSpPr>
          <p:cNvPr id="38" name="Прямоугольник 6"/>
          <p:cNvSpPr/>
          <p:nvPr/>
        </p:nvSpPr>
        <p:spPr>
          <a:xfrm>
            <a:off x="4468359" y="4672995"/>
            <a:ext cx="10663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People</a:t>
            </a:r>
          </a:p>
        </p:txBody>
      </p:sp>
      <p:sp>
        <p:nvSpPr>
          <p:cNvPr id="39" name="Овал 13"/>
          <p:cNvSpPr/>
          <p:nvPr/>
        </p:nvSpPr>
        <p:spPr>
          <a:xfrm>
            <a:off x="5187009" y="2802509"/>
            <a:ext cx="1871295" cy="1871295"/>
          </a:xfrm>
          <a:prstGeom prst="ellipse">
            <a:avLst/>
          </a:prstGeom>
          <a:solidFill>
            <a:srgbClr val="2C3388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1"/>
          <p:cNvSpPr/>
          <p:nvPr/>
        </p:nvSpPr>
        <p:spPr>
          <a:xfrm>
            <a:off x="5310846" y="3204205"/>
            <a:ext cx="15776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Ukraine’s</a:t>
            </a: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Competitive</a:t>
            </a: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Strengths</a:t>
            </a:r>
          </a:p>
        </p:txBody>
      </p:sp>
    </p:spTree>
    <p:extLst>
      <p:ext uri="{BB962C8B-B14F-4D97-AF65-F5344CB8AC3E}">
        <p14:creationId xmlns:p14="http://schemas.microsoft.com/office/powerpoint/2010/main" val="40622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636</Words>
  <Application>Microsoft Office PowerPoint</Application>
  <PresentationFormat>Custom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PF Din Text Cond Pro Light</vt:lpstr>
      <vt:lpstr>Times New Roman</vt:lpstr>
      <vt:lpstr>Georgia</vt:lpstr>
      <vt:lpstr>Calibri Light</vt:lpstr>
      <vt:lpstr>PF Din Text Cond Pro Medium</vt:lpstr>
      <vt:lpstr>Roboto</vt:lpstr>
      <vt:lpstr>Calibri</vt:lpstr>
      <vt:lpstr>Тема Office</vt:lpstr>
      <vt:lpstr>TIME TO INVEST</vt:lpstr>
      <vt:lpstr>Ukraine – The Basics</vt:lpstr>
      <vt:lpstr>Ukraine – The Basics</vt:lpstr>
      <vt:lpstr>Rebounding Economic Indicators</vt:lpstr>
      <vt:lpstr>Inflation falling; FX Reserves increased;  Balances improving</vt:lpstr>
      <vt:lpstr>Since 2015, production &amp; consumption have returned to positive territory </vt:lpstr>
      <vt:lpstr>2014: The Big Transformation Begins</vt:lpstr>
      <vt:lpstr>Leading Sectors of Development</vt:lpstr>
      <vt:lpstr>Competitive Advantages</vt:lpstr>
      <vt:lpstr>PowerPoint Presentation</vt:lpstr>
      <vt:lpstr>PowerPoint Presentation</vt:lpstr>
      <vt:lpstr>UkraineInvest Services</vt:lpstr>
      <vt:lpstr>Coordinating with a Variety of Partners and Influencers</vt:lpstr>
      <vt:lpstr>Dziękuję!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INVEST</dc:title>
  <dc:creator>User</dc:creator>
  <cp:lastModifiedBy>Petro Matiaszek</cp:lastModifiedBy>
  <cp:revision>34</cp:revision>
  <cp:lastPrinted>2017-05-17T07:10:14Z</cp:lastPrinted>
  <dcterms:created xsi:type="dcterms:W3CDTF">2017-03-31T09:03:27Z</dcterms:created>
  <dcterms:modified xsi:type="dcterms:W3CDTF">2017-05-17T07:21:32Z</dcterms:modified>
</cp:coreProperties>
</file>