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338" r:id="rId3"/>
    <p:sldId id="339" r:id="rId4"/>
    <p:sldId id="340" r:id="rId5"/>
    <p:sldId id="341" r:id="rId6"/>
    <p:sldId id="342" r:id="rId7"/>
    <p:sldId id="343" r:id="rId8"/>
    <p:sldId id="361" r:id="rId9"/>
    <p:sldId id="362" r:id="rId10"/>
    <p:sldId id="363" r:id="rId11"/>
    <p:sldId id="364" r:id="rId12"/>
    <p:sldId id="365" r:id="rId13"/>
    <p:sldId id="344" r:id="rId14"/>
    <p:sldId id="366" r:id="rId15"/>
    <p:sldId id="345" r:id="rId16"/>
    <p:sldId id="346" r:id="rId17"/>
    <p:sldId id="347" r:id="rId18"/>
    <p:sldId id="367" r:id="rId19"/>
    <p:sldId id="368" r:id="rId20"/>
    <p:sldId id="268" r:id="rId21"/>
  </p:sldIdLst>
  <p:sldSz cx="9144000" cy="5143500" type="screen16x9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orient="horz" pos="3185">
          <p15:clr>
            <a:srgbClr val="A4A3A4"/>
          </p15:clr>
        </p15:guide>
        <p15:guide id="3" pos="294">
          <p15:clr>
            <a:srgbClr val="A4A3A4"/>
          </p15:clr>
        </p15:guide>
        <p15:guide id="4" pos="54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336699"/>
    <a:srgbClr val="0068A6"/>
    <a:srgbClr val="009F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658" y="62"/>
      </p:cViewPr>
      <p:guideLst>
        <p:guide orient="horz" pos="3072"/>
        <p:guide orient="horz" pos="3185"/>
        <p:guide pos="294"/>
        <p:guide pos="546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1" d="100"/>
          <a:sy n="71" d="100"/>
        </p:scale>
        <p:origin x="-216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627F99-586D-498F-A5AB-891488904058}" type="datetimeFigureOut">
              <a:rPr lang="pl-PL"/>
              <a:pPr>
                <a:defRPr/>
              </a:pPr>
              <a:t>20.06.2017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72D6229-0018-4C87-BFBA-86C13BF638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5726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02884D4-9B4A-4DAC-80F4-9D0E736F2C4B}" type="datetimeFigureOut">
              <a:rPr lang="pl-PL"/>
              <a:pPr>
                <a:defRPr/>
              </a:pPr>
              <a:t>20.06.2017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5" tIns="45783" rIns="91565" bIns="45783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64" y="4714653"/>
            <a:ext cx="5438748" cy="4466756"/>
          </a:xfrm>
          <a:prstGeom prst="rect">
            <a:avLst/>
          </a:prstGeom>
        </p:spPr>
        <p:txBody>
          <a:bodyPr vert="horz" lIns="91565" tIns="45783" rIns="91565" bIns="45783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3438D7-F66F-431F-981D-7AC71A98B05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05798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7CB3E-DFC3-45B1-9A2F-5C342EFAB04A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0898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y 3"/>
          <p:cNvCxnSpPr/>
          <p:nvPr userDrawn="1"/>
        </p:nvCxnSpPr>
        <p:spPr>
          <a:xfrm>
            <a:off x="0" y="823913"/>
            <a:ext cx="9144000" cy="0"/>
          </a:xfrm>
          <a:prstGeom prst="line">
            <a:avLst/>
          </a:prstGeom>
          <a:ln w="19050">
            <a:solidFill>
              <a:srgbClr val="00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1" descr="LogoPodstawow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" y="4689475"/>
            <a:ext cx="22320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5" y="1793277"/>
            <a:ext cx="8210550" cy="110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ctr" rtl="0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6726" y="2841788"/>
            <a:ext cx="82105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0"/>
          </p:nvPr>
        </p:nvSpPr>
        <p:spPr>
          <a:xfrm>
            <a:off x="8521700" y="4767263"/>
            <a:ext cx="514350" cy="274637"/>
          </a:xfr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pl-PL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9D2887A-56C9-48F2-8D06-CE9C38803CDB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5"/>
          <p:cNvSpPr txBox="1">
            <a:spLocks/>
          </p:cNvSpPr>
          <p:nvPr userDrawn="1"/>
        </p:nvSpPr>
        <p:spPr>
          <a:xfrm>
            <a:off x="8521700" y="4767263"/>
            <a:ext cx="514350" cy="274637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pl-PL" kern="1200" smtClean="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7E4E418-A3B4-4822-B3B8-4383A67233AE}" type="slidenum">
              <a:rPr sz="1700"/>
              <a:pPr>
                <a:defRPr/>
              </a:pPr>
              <a:t>‹#›</a:t>
            </a:fld>
            <a:endParaRPr sz="1700" dirty="0"/>
          </a:p>
        </p:txBody>
      </p:sp>
      <p:pic>
        <p:nvPicPr>
          <p:cNvPr id="5" name="Obraz 11" descr="LogoPodstawow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" y="4689475"/>
            <a:ext cx="22320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tekstu 5"/>
          <p:cNvSpPr>
            <a:spLocks noGrp="1"/>
          </p:cNvSpPr>
          <p:nvPr>
            <p:ph type="body" idx="1"/>
          </p:nvPr>
        </p:nvSpPr>
        <p:spPr>
          <a:xfrm>
            <a:off x="466725" y="1005533"/>
            <a:ext cx="8210550" cy="3348465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 smtClean="0"/>
          </a:p>
        </p:txBody>
      </p:sp>
      <p:sp>
        <p:nvSpPr>
          <p:cNvPr id="7" name="Tytuł 4"/>
          <p:cNvSpPr>
            <a:spLocks noGrp="1"/>
          </p:cNvSpPr>
          <p:nvPr>
            <p:ph type="title"/>
          </p:nvPr>
        </p:nvSpPr>
        <p:spPr>
          <a:xfrm>
            <a:off x="457200" y="0"/>
            <a:ext cx="8220075" cy="84351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pl-PL" smtClean="0"/>
              <a:t>Kliknij, aby edytować styl</a:t>
            </a:r>
            <a:endParaRPr lang="pl-PL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5"/>
          <p:cNvSpPr txBox="1">
            <a:spLocks/>
          </p:cNvSpPr>
          <p:nvPr userDrawn="1"/>
        </p:nvSpPr>
        <p:spPr>
          <a:xfrm>
            <a:off x="8532813" y="4767263"/>
            <a:ext cx="514350" cy="274637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pl-PL" kern="1200" smtClean="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2A2B723-EC09-4325-BE41-5604FB94E137}" type="slidenum">
              <a:rPr sz="1700"/>
              <a:pPr>
                <a:defRPr/>
              </a:pPr>
              <a:t>‹#›</a:t>
            </a:fld>
            <a:endParaRPr sz="1700" dirty="0"/>
          </a:p>
        </p:txBody>
      </p:sp>
      <p:pic>
        <p:nvPicPr>
          <p:cNvPr id="5" name="Obraz 11" descr="LogoPodstawow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" y="4689475"/>
            <a:ext cx="22320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4"/>
          <p:cNvSpPr>
            <a:spLocks noGrp="1"/>
          </p:cNvSpPr>
          <p:nvPr>
            <p:ph type="title"/>
          </p:nvPr>
        </p:nvSpPr>
        <p:spPr>
          <a:xfrm>
            <a:off x="457200" y="0"/>
            <a:ext cx="8220075" cy="84351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pl-PL" smtClean="0"/>
              <a:t>Kliknij, aby edytować styl</a:t>
            </a:r>
            <a:endParaRPr lang="pl-PL" dirty="0" smtClean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 bwMode="auto">
          <a:xfrm>
            <a:off x="466725" y="1006078"/>
            <a:ext cx="8210550" cy="33480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None/>
              <a:defRPr/>
            </a:lvl1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11" descr="LogoPodstawow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" y="4689475"/>
            <a:ext cx="22320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951525"/>
            <a:ext cx="4040188" cy="540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951525"/>
            <a:ext cx="4041775" cy="59408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1" name="Tytuł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351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pl-PL" smtClean="0"/>
              <a:t>Kliknij, aby edytować styl</a:t>
            </a:r>
            <a:endParaRPr lang="pl-PL" dirty="0" smtClean="0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0"/>
          </p:nvPr>
        </p:nvSpPr>
        <p:spPr>
          <a:xfrm>
            <a:off x="8532813" y="4767263"/>
            <a:ext cx="514350" cy="274637"/>
          </a:xfr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pl-PL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F7F2E8A-06A3-4D4C-874B-7C5D6F37EE4B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278C-B20B-4D9B-8CFE-905327A7D54D}" type="datetimeFigureOut">
              <a:rPr lang="pl-PL" smtClean="0"/>
              <a:t>20.06.2017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929A-A6B8-479F-A1C4-7B961ECD7A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76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Łącznik prosty 9"/>
          <p:cNvCxnSpPr/>
          <p:nvPr/>
        </p:nvCxnSpPr>
        <p:spPr>
          <a:xfrm>
            <a:off x="0" y="823913"/>
            <a:ext cx="9144000" cy="0"/>
          </a:xfrm>
          <a:prstGeom prst="line">
            <a:avLst/>
          </a:prstGeom>
          <a:ln w="19050">
            <a:solidFill>
              <a:srgbClr val="00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dtytuł 2"/>
          <p:cNvSpPr txBox="1">
            <a:spLocks/>
          </p:cNvSpPr>
          <p:nvPr/>
        </p:nvSpPr>
        <p:spPr>
          <a:xfrm>
            <a:off x="3492500" y="4732338"/>
            <a:ext cx="2144713" cy="27146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800" b="1" dirty="0" err="1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www.pip.gov.pl</a:t>
            </a:r>
            <a:endParaRPr lang="pl-PL" sz="1800" b="1" dirty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378825" y="4783138"/>
            <a:ext cx="514350" cy="273050"/>
          </a:xfrm>
          <a:prstGeom prst="rect">
            <a:avLst/>
          </a:prstGeo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pl-PL" sz="1700" kern="1200" smtClean="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1EC2862-12BF-433B-8817-D6EA3713AE0C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336699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D0D0D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D0D0D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D0D0D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D0D0D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D0D0D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6"/>
          <p:cNvSpPr>
            <a:spLocks noGrp="1"/>
          </p:cNvSpPr>
          <p:nvPr>
            <p:ph type="ctrTitle"/>
          </p:nvPr>
        </p:nvSpPr>
        <p:spPr bwMode="auto">
          <a:xfrm>
            <a:off x="466725" y="804863"/>
            <a:ext cx="8210550" cy="2774999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pl-PL" sz="3600" dirty="0" smtClean="0">
                <a:latin typeface="Arial" charset="0"/>
                <a:cs typeface="Arial" charset="0"/>
              </a:rPr>
              <a:t>EFEKTY BIEŻĄCYCH KONTROLI </a:t>
            </a:r>
            <a:br>
              <a:rPr lang="pl-PL" sz="3600" dirty="0" smtClean="0">
                <a:latin typeface="Arial" charset="0"/>
                <a:cs typeface="Arial" charset="0"/>
              </a:rPr>
            </a:br>
            <a:r>
              <a:rPr lang="pl-PL" sz="3600" dirty="0" smtClean="0">
                <a:latin typeface="Arial" charset="0"/>
                <a:cs typeface="Arial" charset="0"/>
              </a:rPr>
              <a:t>U PRACODAWCÓW</a:t>
            </a:r>
            <a:endParaRPr sz="3600" dirty="0" smtClean="0">
              <a:latin typeface="Arial" charset="0"/>
              <a:cs typeface="Arial" charset="0"/>
            </a:endParaRPr>
          </a:p>
        </p:txBody>
      </p:sp>
      <p:sp>
        <p:nvSpPr>
          <p:cNvPr id="6148" name="pole tekstowe 4"/>
          <p:cNvSpPr txBox="1">
            <a:spLocks noChangeArrowheads="1"/>
          </p:cNvSpPr>
          <p:nvPr/>
        </p:nvSpPr>
        <p:spPr bwMode="auto">
          <a:xfrm>
            <a:off x="374650" y="3695700"/>
            <a:ext cx="77755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 smtClean="0">
                <a:cs typeface="Arial" charset="0"/>
              </a:rPr>
              <a:t>Izabela </a:t>
            </a:r>
            <a:r>
              <a:rPr lang="pl-PL" dirty="0" err="1" smtClean="0">
                <a:cs typeface="Arial" charset="0"/>
              </a:rPr>
              <a:t>Struczyńska</a:t>
            </a:r>
            <a:endParaRPr lang="pl-PL" dirty="0" smtClean="0">
              <a:cs typeface="Arial" charset="0"/>
            </a:endParaRPr>
          </a:p>
          <a:p>
            <a:r>
              <a:rPr lang="pl-PL" b="1" dirty="0" smtClean="0">
                <a:solidFill>
                  <a:srgbClr val="336699"/>
                </a:solidFill>
                <a:cs typeface="Arial" charset="0"/>
              </a:rPr>
              <a:t>Państwowa Inspekcja Pracy Okręgowy Inspektorat Pracy</a:t>
            </a:r>
          </a:p>
          <a:p>
            <a:r>
              <a:rPr lang="pl-PL" b="1" dirty="0" smtClean="0">
                <a:solidFill>
                  <a:srgbClr val="336699"/>
                </a:solidFill>
                <a:cs typeface="Arial" charset="0"/>
              </a:rPr>
              <a:t>Sekcja </a:t>
            </a:r>
            <a:r>
              <a:rPr lang="pl-PL" b="1" dirty="0" smtClean="0">
                <a:solidFill>
                  <a:srgbClr val="336699"/>
                </a:solidFill>
                <a:cs typeface="Arial" charset="0"/>
              </a:rPr>
              <a:t>Prawna</a:t>
            </a:r>
            <a:endParaRPr lang="pl-PL" b="1" dirty="0">
              <a:solidFill>
                <a:srgbClr val="336699"/>
              </a:solidFill>
              <a:cs typeface="Arial" charset="0"/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0" y="823913"/>
            <a:ext cx="9144000" cy="0"/>
          </a:xfrm>
          <a:prstGeom prst="line">
            <a:avLst/>
          </a:prstGeom>
          <a:ln w="19050">
            <a:solidFill>
              <a:srgbClr val="00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Podtytuł 2"/>
          <p:cNvSpPr txBox="1">
            <a:spLocks/>
          </p:cNvSpPr>
          <p:nvPr/>
        </p:nvSpPr>
        <p:spPr bwMode="auto">
          <a:xfrm>
            <a:off x="266700" y="4784725"/>
            <a:ext cx="2144713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pl-PL" b="1" dirty="0" err="1">
                <a:solidFill>
                  <a:srgbClr val="336699"/>
                </a:solidFill>
                <a:cs typeface="Arial" charset="0"/>
              </a:rPr>
              <a:t>www.pip.gov.pl</a:t>
            </a:r>
            <a:endParaRPr lang="pl-PL" b="1" dirty="0">
              <a:solidFill>
                <a:srgbClr val="336699"/>
              </a:solidFill>
              <a:cs typeface="Arial" charset="0"/>
            </a:endParaRPr>
          </a:p>
        </p:txBody>
      </p:sp>
      <p:sp>
        <p:nvSpPr>
          <p:cNvPr id="6151" name="Symbol zastępczy numeru slajdu 5"/>
          <p:cNvSpPr txBox="1">
            <a:spLocks/>
          </p:cNvSpPr>
          <p:nvPr/>
        </p:nvSpPr>
        <p:spPr bwMode="auto">
          <a:xfrm>
            <a:off x="5652120" y="4783138"/>
            <a:ext cx="324105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pl-PL" sz="1700" dirty="0" smtClean="0">
                <a:solidFill>
                  <a:srgbClr val="336699"/>
                </a:solidFill>
                <a:cs typeface="Arial" charset="0"/>
              </a:rPr>
              <a:t>Gdańsk, </a:t>
            </a:r>
            <a:r>
              <a:rPr lang="pl-PL" sz="1700" dirty="0" smtClean="0">
                <a:solidFill>
                  <a:srgbClr val="336699"/>
                </a:solidFill>
                <a:cs typeface="Arial" charset="0"/>
              </a:rPr>
              <a:t>20</a:t>
            </a:r>
            <a:r>
              <a:rPr lang="pl-PL" sz="1700" dirty="0" smtClean="0">
                <a:solidFill>
                  <a:srgbClr val="336699"/>
                </a:solidFill>
                <a:cs typeface="Arial" charset="0"/>
              </a:rPr>
              <a:t> czerwca 2017 </a:t>
            </a:r>
            <a:r>
              <a:rPr lang="pl-PL" sz="1700" dirty="0" smtClean="0">
                <a:solidFill>
                  <a:srgbClr val="336699"/>
                </a:solidFill>
                <a:cs typeface="Arial" charset="0"/>
              </a:rPr>
              <a:t>r</a:t>
            </a:r>
            <a:r>
              <a:rPr lang="pl-PL" sz="1600" dirty="0">
                <a:solidFill>
                  <a:srgbClr val="336699"/>
                </a:solidFill>
                <a:cs typeface="Arial" charset="0"/>
              </a:rPr>
              <a:t>. </a:t>
            </a:r>
            <a:endParaRPr lang="pl-PL" dirty="0"/>
          </a:p>
        </p:txBody>
      </p:sp>
      <p:pic>
        <p:nvPicPr>
          <p:cNvPr id="6152" name="Obraz 11" descr="LogoPodstawow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1400" y="7938"/>
            <a:ext cx="45212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85900" y="123478"/>
            <a:ext cx="6172200" cy="64807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Zakres kontroli – c.d.</a:t>
            </a:r>
            <a:endParaRPr lang="pl-PL" sz="3200" dirty="0"/>
          </a:p>
        </p:txBody>
      </p:sp>
      <p:sp>
        <p:nvSpPr>
          <p:cNvPr id="2" name="Symbol zastępczy tekstu 1"/>
          <p:cNvSpPr>
            <a:spLocks noGrp="1"/>
          </p:cNvSpPr>
          <p:nvPr>
            <p:ph idx="1"/>
          </p:nvPr>
        </p:nvSpPr>
        <p:spPr>
          <a:xfrm>
            <a:off x="1485900" y="987574"/>
            <a:ext cx="6172200" cy="3607049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pl-PL" dirty="0"/>
              <a:t>wypłacanie cudzoziemcowi wynagrodzenia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wysokości nie niższej od określonej </a:t>
            </a:r>
            <a:r>
              <a:rPr lang="pl-PL" dirty="0" smtClean="0"/>
              <a:t>w </a:t>
            </a:r>
            <a:r>
              <a:rPr lang="pl-PL" dirty="0"/>
              <a:t>zezwoleniu na pracę lub w zezwoleniu na pobyt czasowy i pracę (art. 114 ust. 1, </a:t>
            </a:r>
            <a:r>
              <a:rPr lang="pl-PL" dirty="0" smtClean="0"/>
              <a:t>art</a:t>
            </a:r>
            <a:r>
              <a:rPr lang="pl-PL" dirty="0"/>
              <a:t>. 126 </a:t>
            </a:r>
            <a:r>
              <a:rPr lang="pl-PL" i="1" dirty="0"/>
              <a:t>ustawy o cudzoziemcach</a:t>
            </a:r>
            <a:r>
              <a:rPr lang="pl-PL" dirty="0"/>
              <a:t>) bądź zezwoleniu na pobyt czasowy określonym </a:t>
            </a:r>
            <a:r>
              <a:rPr lang="pl-PL" dirty="0" smtClean="0"/>
              <a:t>w </a:t>
            </a:r>
            <a:r>
              <a:rPr lang="pl-PL" dirty="0"/>
              <a:t>art. 127 </a:t>
            </a:r>
            <a:r>
              <a:rPr lang="pl-PL" i="1" dirty="0"/>
              <a:t>ustawy o cudzoziemcach</a:t>
            </a:r>
            <a:r>
              <a:rPr lang="pl-PL" dirty="0" smtClean="0"/>
              <a:t>,</a:t>
            </a:r>
          </a:p>
          <a:p>
            <a:pPr marL="457200" lvl="1" indent="0">
              <a:buNone/>
            </a:pPr>
            <a:endParaRPr lang="pl-PL" sz="3200" dirty="0"/>
          </a:p>
          <a:p>
            <a:pPr lvl="1"/>
            <a:r>
              <a:rPr lang="pl-PL" dirty="0"/>
              <a:t>dopełnienie obowiązku pisemnego powiadomienia wojewody w terminie 7 dni </a:t>
            </a:r>
            <a:r>
              <a:rPr lang="pl-PL" dirty="0" smtClean="0"/>
              <a:t>o </a:t>
            </a:r>
            <a:r>
              <a:rPr lang="pl-PL" dirty="0"/>
              <a:t>niepodjęciu pracy przez cudzoziemca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okresie 3 miesięcy od początkowej daty ważności zezwolenia na pracę, przerwaniu przez niego pracy na okres przekraczający 3 miesiące lub zakończeniu pracy wcześniej niż 3 miesiące przed upływem okresu ważności zezwolenia na pracę,</a:t>
            </a:r>
            <a:endParaRPr lang="pl-PL" sz="3200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575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85900" y="123478"/>
            <a:ext cx="6172200" cy="64807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Zakres kontroli – c.d.</a:t>
            </a:r>
            <a:endParaRPr lang="pl-PL" sz="3200" dirty="0"/>
          </a:p>
        </p:txBody>
      </p:sp>
      <p:sp>
        <p:nvSpPr>
          <p:cNvPr id="2" name="Symbol zastępczy tekstu 1"/>
          <p:cNvSpPr>
            <a:spLocks noGrp="1"/>
          </p:cNvSpPr>
          <p:nvPr>
            <p:ph idx="1"/>
          </p:nvPr>
        </p:nvSpPr>
        <p:spPr>
          <a:xfrm>
            <a:off x="1485900" y="987574"/>
            <a:ext cx="6172200" cy="3607049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pl-PL" dirty="0"/>
              <a:t>dopełnienie obowiązku pisemnego powiadomienia wojewody w terminie 7 dni </a:t>
            </a:r>
            <a:r>
              <a:rPr lang="pl-PL" dirty="0" smtClean="0"/>
              <a:t>o </a:t>
            </a:r>
            <a:r>
              <a:rPr lang="pl-PL" dirty="0"/>
              <a:t>rozpoczęciu przez cudzoziemca pracy o innym charakterze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lub na </a:t>
            </a:r>
            <a:r>
              <a:rPr lang="pl-PL" dirty="0"/>
              <a:t>innym stanowisku niż określone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zezwoleniu na pracę</a:t>
            </a:r>
            <a:r>
              <a:rPr lang="pl-PL" dirty="0" smtClean="0"/>
              <a:t>,</a:t>
            </a:r>
          </a:p>
          <a:p>
            <a:pPr marL="457200" lvl="1" indent="0">
              <a:buNone/>
            </a:pPr>
            <a:endParaRPr lang="pl-PL" sz="3200" dirty="0"/>
          </a:p>
          <a:p>
            <a:pPr lvl="1"/>
            <a:r>
              <a:rPr lang="pl-PL" dirty="0"/>
              <a:t>wskazanie osoby do reprezentowania pracodawcy zagranicznego</a:t>
            </a:r>
            <a:r>
              <a:rPr lang="pl-PL" dirty="0" smtClean="0"/>
              <a:t>,</a:t>
            </a:r>
          </a:p>
          <a:p>
            <a:pPr marL="457200" lvl="1" indent="0">
              <a:buNone/>
            </a:pPr>
            <a:endParaRPr lang="pl-PL" sz="3200" dirty="0"/>
          </a:p>
          <a:p>
            <a:pPr lvl="1"/>
            <a:r>
              <a:rPr lang="pl-PL" dirty="0"/>
              <a:t>udostępnienie dokumentów potwierdzających wypełnienie obowiązków określonych art. 88h ust. 1 pkt 1-6 </a:t>
            </a:r>
            <a:r>
              <a:rPr lang="pl-PL" i="1" dirty="0"/>
              <a:t>ustawy o promocji zatrudnienia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i </a:t>
            </a:r>
            <a:r>
              <a:rPr lang="pl-PL" i="1" dirty="0"/>
              <a:t>instytucjach rynku pracy</a:t>
            </a:r>
            <a:r>
              <a:rPr lang="pl-PL" dirty="0"/>
              <a:t>, sporządzonych w języku polskim lub przetłumaczonych na język polski;</a:t>
            </a:r>
            <a:endParaRPr lang="pl-PL" sz="3200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758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85900" y="123478"/>
            <a:ext cx="6172200" cy="64807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Zakres kontroli – c.d.</a:t>
            </a:r>
            <a:endParaRPr lang="pl-PL" sz="3200" dirty="0"/>
          </a:p>
        </p:txBody>
      </p:sp>
      <p:sp>
        <p:nvSpPr>
          <p:cNvPr id="2" name="Symbol zastępczy tekstu 1"/>
          <p:cNvSpPr>
            <a:spLocks noGrp="1"/>
          </p:cNvSpPr>
          <p:nvPr>
            <p:ph idx="1"/>
          </p:nvPr>
        </p:nvSpPr>
        <p:spPr>
          <a:xfrm>
            <a:off x="1485900" y="987574"/>
            <a:ext cx="6172200" cy="360704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pl-PL" b="1" dirty="0"/>
              <a:t>przestrzeganie przepisów prawa pracy</a:t>
            </a:r>
            <a:r>
              <a:rPr lang="pl-PL" dirty="0"/>
              <a:t>, w tym:</a:t>
            </a:r>
            <a:endParaRPr lang="pl-PL" sz="3600" dirty="0"/>
          </a:p>
          <a:p>
            <a:pPr lvl="1"/>
            <a:r>
              <a:rPr lang="pl-PL" dirty="0"/>
              <a:t>zgodność zastosowania umów cywilnoprawnych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warunkami świadczenia pracy (niezgodne </a:t>
            </a:r>
            <a:r>
              <a:rPr lang="pl-PL" dirty="0" smtClean="0"/>
              <a:t>z </a:t>
            </a:r>
            <a:r>
              <a:rPr lang="pl-PL" dirty="0"/>
              <a:t>prawem zawarcie umowy cywilnoprawnej </a:t>
            </a:r>
            <a:r>
              <a:rPr lang="pl-PL" dirty="0" smtClean="0"/>
              <a:t>w </a:t>
            </a:r>
            <a:r>
              <a:rPr lang="pl-PL" dirty="0"/>
              <a:t>warunkach, w których zgodnie z art. 22 § 1 Kodeksu pracy powinna być zawarta umowa </a:t>
            </a:r>
            <a:r>
              <a:rPr lang="pl-PL" dirty="0" smtClean="0"/>
              <a:t>o </a:t>
            </a:r>
            <a:r>
              <a:rPr lang="pl-PL" dirty="0"/>
              <a:t>pracę</a:t>
            </a:r>
            <a:r>
              <a:rPr lang="pl-PL" dirty="0" smtClean="0"/>
              <a:t>),</a:t>
            </a:r>
          </a:p>
          <a:p>
            <a:pPr marL="457200" lvl="1" indent="0">
              <a:buNone/>
            </a:pPr>
            <a:endParaRPr lang="pl-PL" sz="3200" dirty="0"/>
          </a:p>
          <a:p>
            <a:pPr lvl="1"/>
            <a:r>
              <a:rPr lang="pl-PL" dirty="0"/>
              <a:t>przestrzeganie przepisów dotyczących technicznego bezpieczeństwa pracy</a:t>
            </a:r>
            <a:r>
              <a:rPr lang="pl-PL" dirty="0" smtClean="0"/>
              <a:t>,</a:t>
            </a:r>
          </a:p>
          <a:p>
            <a:pPr marL="457200" lvl="1" indent="0">
              <a:buNone/>
            </a:pPr>
            <a:endParaRPr lang="pl-PL" sz="3200" dirty="0"/>
          </a:p>
          <a:p>
            <a:pPr lvl="1"/>
            <a:r>
              <a:rPr lang="pl-PL" dirty="0"/>
              <a:t>przestrzeganie zasady równego traktowania cudzoziemców</a:t>
            </a:r>
            <a:r>
              <a:rPr lang="pl-PL" b="1" dirty="0"/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>w </a:t>
            </a:r>
            <a:r>
              <a:rPr lang="pl-PL" dirty="0"/>
              <a:t>zakresie warunków pracy i innych warunków zatrudnienia – w porównaniu z obywatelami polskimi.</a:t>
            </a:r>
            <a:endParaRPr lang="pl-PL" sz="3200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312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85900" y="123478"/>
            <a:ext cx="6172200" cy="64807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Dane za 2016r.</a:t>
            </a:r>
            <a:endParaRPr lang="pl-PL" sz="3200" dirty="0"/>
          </a:p>
        </p:txBody>
      </p:sp>
      <p:sp>
        <p:nvSpPr>
          <p:cNvPr id="2" name="Symbol zastępczy tekstu 1"/>
          <p:cNvSpPr>
            <a:spLocks noGrp="1"/>
          </p:cNvSpPr>
          <p:nvPr>
            <p:ph idx="1"/>
          </p:nvPr>
        </p:nvSpPr>
        <p:spPr>
          <a:xfrm>
            <a:off x="1485900" y="987574"/>
            <a:ext cx="6172200" cy="3607049"/>
          </a:xfrm>
        </p:spPr>
        <p:txBody>
          <a:bodyPr>
            <a:normAutofit fontScale="47500" lnSpcReduction="20000"/>
          </a:bodyPr>
          <a:lstStyle/>
          <a:p>
            <a:pPr eaLnBrk="0" hangingPunct="0">
              <a:lnSpc>
                <a:spcPct val="170000"/>
              </a:lnSpc>
            </a:pPr>
            <a:r>
              <a:rPr lang="pl-PL" dirty="0"/>
              <a:t>W Okręgowym Inspektoracie Pracy w Gdańsku </a:t>
            </a:r>
            <a:r>
              <a:rPr lang="pl-PL" dirty="0" smtClean="0"/>
              <a:t>w </a:t>
            </a:r>
            <a:r>
              <a:rPr lang="pl-PL" dirty="0"/>
              <a:t>2016 r. inspektorzy pracy przeprowadzili 324 kontrole legalności zatrudnienia, innej pracy zarobkowej oraz wykonywania pracy przez cudzoziemców w trakcie, których kontrolą objęto 3.607 </a:t>
            </a:r>
            <a:r>
              <a:rPr lang="pl-PL" dirty="0" smtClean="0"/>
              <a:t>cudzoziemców,</a:t>
            </a:r>
            <a:r>
              <a:rPr lang="pl-PL" dirty="0"/>
              <a:t> tym 3.512 nieposiadających obywatelstwa państwa członkowskiego UE/EOG lub Szwajcarii. </a:t>
            </a:r>
            <a:endParaRPr lang="pl-PL" sz="3600" dirty="0"/>
          </a:p>
          <a:p>
            <a:pPr marL="0" indent="0" eaLnBrk="0" hangingPunct="0">
              <a:buNone/>
            </a:pPr>
            <a:r>
              <a:rPr lang="pl-PL" dirty="0"/>
              <a:t> 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35281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85900" y="123478"/>
            <a:ext cx="6172200" cy="64807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Dane za 2016r.</a:t>
            </a:r>
            <a:endParaRPr lang="pl-PL" sz="3200" dirty="0"/>
          </a:p>
        </p:txBody>
      </p:sp>
      <p:sp>
        <p:nvSpPr>
          <p:cNvPr id="2" name="Symbol zastępczy tekstu 1"/>
          <p:cNvSpPr>
            <a:spLocks noGrp="1"/>
          </p:cNvSpPr>
          <p:nvPr>
            <p:ph idx="1"/>
          </p:nvPr>
        </p:nvSpPr>
        <p:spPr>
          <a:xfrm>
            <a:off x="1485900" y="987574"/>
            <a:ext cx="6172200" cy="3607049"/>
          </a:xfrm>
        </p:spPr>
        <p:txBody>
          <a:bodyPr>
            <a:normAutofit fontScale="55000" lnSpcReduction="20000"/>
          </a:bodyPr>
          <a:lstStyle/>
          <a:p>
            <a:pPr lv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l-PL" dirty="0"/>
              <a:t>W 2016 r. stwierdzono powierzenie nielegalnego wykonywania pracy 1.402 cudzoziemcom z 7 krajów. Najliczniejszą grupę, tj. 1.343 cudzoziemców nielegalnie wykonujących pracę na terenie województwa pomorskiego stanowili obywatele Ukrainy. Ponadto stwierdzono nielegalne wykonywanie pracy 51 obywateli Uzbekistanu, 4 obywateli Mołdowy, 1 obywatela Chin, 1 obywatela Indonezji,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1 </a:t>
            </a:r>
            <a:r>
              <a:rPr lang="pl-PL" dirty="0"/>
              <a:t>obywatela Maroko oraz 1 obywatela Rosji. </a:t>
            </a:r>
            <a:br>
              <a:rPr lang="pl-PL" dirty="0"/>
            </a:br>
            <a:r>
              <a:rPr lang="pl-PL" dirty="0" smtClean="0">
                <a:solidFill>
                  <a:srgbClr val="FF0000"/>
                </a:solidFill>
              </a:rPr>
              <a:t>/znaczny wzrost w stosunku do lat ubiegłych/</a:t>
            </a:r>
            <a:endParaRPr lang="pl-PL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86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85900" y="123478"/>
            <a:ext cx="6172200" cy="64807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Dane za 2017r.</a:t>
            </a:r>
            <a:endParaRPr lang="pl-PL" sz="3200" dirty="0"/>
          </a:p>
        </p:txBody>
      </p:sp>
      <p:sp>
        <p:nvSpPr>
          <p:cNvPr id="2" name="Symbol zastępczy tekstu 1"/>
          <p:cNvSpPr>
            <a:spLocks noGrp="1"/>
          </p:cNvSpPr>
          <p:nvPr>
            <p:ph idx="1"/>
          </p:nvPr>
        </p:nvSpPr>
        <p:spPr>
          <a:xfrm>
            <a:off x="1485900" y="987574"/>
            <a:ext cx="6172200" cy="3607049"/>
          </a:xfrm>
        </p:spPr>
        <p:txBody>
          <a:bodyPr>
            <a:normAutofit fontScale="62500" lnSpcReduction="20000"/>
          </a:bodyPr>
          <a:lstStyle/>
          <a:p>
            <a:pPr lv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l-PL" dirty="0"/>
              <a:t>W Okręgowym Inspektoracie Pracy </a:t>
            </a:r>
            <a:r>
              <a:rPr lang="pl-PL" dirty="0" smtClean="0"/>
              <a:t>w </a:t>
            </a:r>
            <a:r>
              <a:rPr lang="pl-PL" dirty="0"/>
              <a:t>Gdańsku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2017 </a:t>
            </a:r>
            <a:r>
              <a:rPr lang="pl-PL" dirty="0"/>
              <a:t>r. </a:t>
            </a:r>
            <a:r>
              <a:rPr lang="pl-PL" dirty="0" smtClean="0"/>
              <a:t>/dane szacunkowe na dzień 19.06.2017r./ inspektorzy </a:t>
            </a:r>
            <a:r>
              <a:rPr lang="pl-PL" dirty="0"/>
              <a:t>pracy przeprowadzili </a:t>
            </a:r>
            <a:r>
              <a:rPr lang="pl-PL" dirty="0" smtClean="0"/>
              <a:t>186 kontroli </a:t>
            </a:r>
            <a:r>
              <a:rPr lang="pl-PL" dirty="0"/>
              <a:t>legalności zatrudnienia, innej pracy zarobkowej oraz wykonywania pracy przez </a:t>
            </a:r>
            <a:r>
              <a:rPr lang="pl-PL" dirty="0" smtClean="0"/>
              <a:t>cudzoziemców </a:t>
            </a:r>
            <a:r>
              <a:rPr lang="pl-PL" dirty="0"/>
              <a:t>w trakcie, których kontrolą objęto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rgbClr val="FF0000"/>
                </a:solidFill>
              </a:rPr>
              <a:t>2.956 cudzoziemców</a:t>
            </a:r>
            <a:r>
              <a:rPr lang="pl-PL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955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85900" y="123478"/>
            <a:ext cx="6172200" cy="648072"/>
          </a:xfrm>
        </p:spPr>
        <p:txBody>
          <a:bodyPr>
            <a:noAutofit/>
          </a:bodyPr>
          <a:lstStyle/>
          <a:p>
            <a:r>
              <a:rPr lang="pl-PL" sz="2000" dirty="0" smtClean="0"/>
              <a:t>Efekty kontroli </a:t>
            </a:r>
            <a:br>
              <a:rPr lang="pl-PL" sz="2000" dirty="0" smtClean="0"/>
            </a:br>
            <a:r>
              <a:rPr lang="pl-PL" sz="2000" dirty="0" smtClean="0"/>
              <a:t>/dane szacunkowe na dzień 19.06.2017r./</a:t>
            </a:r>
            <a:endParaRPr lang="pl-PL" sz="2000" dirty="0"/>
          </a:p>
        </p:txBody>
      </p:sp>
      <p:sp>
        <p:nvSpPr>
          <p:cNvPr id="2" name="Symbol zastępczy tekstu 1"/>
          <p:cNvSpPr>
            <a:spLocks noGrp="1"/>
          </p:cNvSpPr>
          <p:nvPr>
            <p:ph idx="1"/>
          </p:nvPr>
        </p:nvSpPr>
        <p:spPr>
          <a:xfrm>
            <a:off x="1485900" y="987574"/>
            <a:ext cx="6172200" cy="3607049"/>
          </a:xfrm>
        </p:spPr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pl-PL" dirty="0" smtClean="0"/>
              <a:t>Liczba wniosków do sądu 17 </a:t>
            </a:r>
            <a:br>
              <a:rPr lang="pl-PL" dirty="0" smtClean="0"/>
            </a:br>
            <a:r>
              <a:rPr lang="pl-PL" dirty="0" smtClean="0"/>
              <a:t>w zakresie 52 wykroczeń.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 smtClean="0"/>
              <a:t>Liczba nałożonych mandatów 7 w zakresie 9 wykroczeń na łączną kwotę 13.300 zł.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 smtClean="0"/>
              <a:t>Zastosowano 17 środków wychowawczych w stosunku </a:t>
            </a:r>
            <a:br>
              <a:rPr lang="pl-PL" dirty="0" smtClean="0"/>
            </a:br>
            <a:r>
              <a:rPr lang="pl-PL" dirty="0" smtClean="0"/>
              <a:t>do 19 wykroczeń.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29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85900" y="123478"/>
            <a:ext cx="6172200" cy="64807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Efekty kontroli</a:t>
            </a:r>
            <a:endParaRPr lang="pl-PL" sz="3200" dirty="0"/>
          </a:p>
        </p:txBody>
      </p:sp>
      <p:sp>
        <p:nvSpPr>
          <p:cNvPr id="2" name="Symbol zastępczy tekstu 1"/>
          <p:cNvSpPr>
            <a:spLocks noGrp="1"/>
          </p:cNvSpPr>
          <p:nvPr>
            <p:ph idx="1"/>
          </p:nvPr>
        </p:nvSpPr>
        <p:spPr>
          <a:xfrm>
            <a:off x="1485900" y="987574"/>
            <a:ext cx="6172200" cy="3607049"/>
          </a:xfrm>
        </p:spPr>
        <p:txBody>
          <a:bodyPr>
            <a:normAutofit fontScale="850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pl-PL" dirty="0" smtClean="0"/>
              <a:t>Niestety nadal inspektorzy pracy stwierdzają nieprawidłowości </a:t>
            </a:r>
            <a:br>
              <a:rPr lang="pl-PL" dirty="0" smtClean="0"/>
            </a:br>
            <a:r>
              <a:rPr lang="pl-PL" dirty="0" smtClean="0"/>
              <a:t>w zakresie nielegalnego wykonywania pracy przez cudzoziemców </a:t>
            </a:r>
            <a:br>
              <a:rPr lang="pl-PL" dirty="0" smtClean="0"/>
            </a:br>
            <a:r>
              <a:rPr lang="pl-PL" dirty="0" smtClean="0"/>
              <a:t>i naruszenie przepisów prawa: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600" dirty="0" smtClean="0"/>
              <a:t>Kto </a:t>
            </a:r>
            <a:r>
              <a:rPr lang="pl-PL" sz="2600" dirty="0"/>
              <a:t>powierza cudzoziemcowi nielegalne wykonywanie pracy podlega karze grzywny nie niższej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niż </a:t>
            </a:r>
            <a:r>
              <a:rPr lang="pl-PL" sz="2600" dirty="0"/>
              <a:t>3000 </a:t>
            </a:r>
            <a:r>
              <a:rPr lang="pl-PL" sz="2600" dirty="0" smtClean="0"/>
              <a:t>zł - </a:t>
            </a:r>
            <a:r>
              <a:rPr lang="pl-PL" sz="1600" dirty="0" smtClean="0"/>
              <a:t>z art. 120 ust. 1 ustawy </a:t>
            </a:r>
            <a:r>
              <a:rPr lang="pl-PL" sz="1600" dirty="0"/>
              <a:t>z dnia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20 </a:t>
            </a:r>
            <a:r>
              <a:rPr lang="pl-PL" sz="1600" dirty="0"/>
              <a:t>kwietnia 2004r. </a:t>
            </a:r>
            <a:r>
              <a:rPr lang="pl-PL" sz="1600" dirty="0" smtClean="0"/>
              <a:t>o </a:t>
            </a:r>
            <a:r>
              <a:rPr lang="pl-PL" sz="1600" dirty="0"/>
              <a:t>promocji zatrudnienia i instytucjach rynku pracy (Dz.U. z 2016r. poz. 645 ze zmianami oraz z 2017r. poz. 38</a:t>
            </a:r>
            <a:r>
              <a:rPr lang="pl-PL" sz="1600" dirty="0" smtClean="0"/>
              <a:t>),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88884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85900" y="123478"/>
            <a:ext cx="6172200" cy="64807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Efekty kontroli</a:t>
            </a:r>
            <a:endParaRPr lang="pl-PL" sz="3200" dirty="0"/>
          </a:p>
        </p:txBody>
      </p:sp>
      <p:sp>
        <p:nvSpPr>
          <p:cNvPr id="2" name="Symbol zastępczy tekstu 1"/>
          <p:cNvSpPr>
            <a:spLocks noGrp="1"/>
          </p:cNvSpPr>
          <p:nvPr>
            <p:ph idx="1"/>
          </p:nvPr>
        </p:nvSpPr>
        <p:spPr>
          <a:xfrm>
            <a:off x="1485900" y="987574"/>
            <a:ext cx="6172200" cy="3607049"/>
          </a:xfrm>
        </p:spPr>
        <p:txBody>
          <a:bodyPr>
            <a:normAutofit fontScale="70000" lnSpcReduction="20000"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pl-PL" dirty="0" smtClean="0"/>
              <a:t>Cudzoziemiec</a:t>
            </a:r>
            <a:r>
              <a:rPr lang="pl-PL" dirty="0"/>
              <a:t>, który nielegalnie wykonuje pracę, podlega karze grzywny nie niższej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niż </a:t>
            </a:r>
            <a:r>
              <a:rPr lang="pl-PL" dirty="0"/>
              <a:t>1000 </a:t>
            </a:r>
            <a:r>
              <a:rPr lang="pl-PL" dirty="0" smtClean="0"/>
              <a:t>zł </a:t>
            </a:r>
            <a:r>
              <a:rPr lang="pl-PL" sz="2600" dirty="0" smtClean="0"/>
              <a:t>- </a:t>
            </a:r>
            <a:r>
              <a:rPr lang="pl-PL" sz="1600" dirty="0" smtClean="0"/>
              <a:t>z art. 120 ust. 2 ustawy z dnia </a:t>
            </a:r>
            <a:br>
              <a:rPr lang="pl-PL" sz="1600" dirty="0" smtClean="0"/>
            </a:br>
            <a:r>
              <a:rPr lang="pl-PL" sz="1600" dirty="0" smtClean="0"/>
              <a:t>20 kwietnia 2004r. o promocji zatrudnienia i instytucjach rynku pracy (Dz.U. z 2016r. poz. 645 ze zmianami oraz z 2017r. poz. 38),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/>
              <a:t>Kto za pomocą wprowadzenia cudzoziemca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błąd, wyzyskania błędu, wykorzystania zależności służbowej lub niezdolności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 </a:t>
            </a:r>
            <a:r>
              <a:rPr lang="pl-PL" dirty="0"/>
              <a:t>należytego pojmowania przedsiębranego działania doprowadza cudzoziemca do nielegalnego wykonywania pracy, podlega karze grzywny do 10 000 </a:t>
            </a:r>
            <a:r>
              <a:rPr lang="pl-PL" dirty="0" smtClean="0"/>
              <a:t>zł -</a:t>
            </a:r>
            <a:r>
              <a:rPr lang="pl-PL" sz="2600" dirty="0" smtClean="0"/>
              <a:t> </a:t>
            </a:r>
            <a:r>
              <a:rPr lang="pl-PL" sz="1600" dirty="0"/>
              <a:t>z art. 120 ust. </a:t>
            </a:r>
            <a:r>
              <a:rPr lang="pl-PL" sz="1600" dirty="0" smtClean="0"/>
              <a:t>3 </a:t>
            </a:r>
            <a:r>
              <a:rPr lang="pl-PL" sz="1600" dirty="0"/>
              <a:t>ustawy z dnia </a:t>
            </a:r>
            <a:br>
              <a:rPr lang="pl-PL" sz="1600" dirty="0"/>
            </a:br>
            <a:r>
              <a:rPr lang="pl-PL" sz="1600" dirty="0"/>
              <a:t>20 kwietnia 2004r. o promocji zatrudnienia i instytucjach rynku pracy (Dz.U. z 2016r. poz. 645 ze zmianami oraz z 2017r. poz. 38</a:t>
            </a:r>
            <a:r>
              <a:rPr lang="pl-PL" sz="1600" dirty="0" smtClean="0"/>
              <a:t>),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15032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85900" y="123478"/>
            <a:ext cx="6172200" cy="64807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Efekty kontroli</a:t>
            </a:r>
            <a:endParaRPr lang="pl-PL" sz="3200" dirty="0"/>
          </a:p>
        </p:txBody>
      </p:sp>
      <p:sp>
        <p:nvSpPr>
          <p:cNvPr id="2" name="Symbol zastępczy tekstu 1"/>
          <p:cNvSpPr>
            <a:spLocks noGrp="1"/>
          </p:cNvSpPr>
          <p:nvPr>
            <p:ph idx="1"/>
          </p:nvPr>
        </p:nvSpPr>
        <p:spPr>
          <a:xfrm>
            <a:off x="1485900" y="987574"/>
            <a:ext cx="6172200" cy="3607049"/>
          </a:xfrm>
        </p:spPr>
        <p:txBody>
          <a:bodyPr>
            <a:normAutofit fontScale="77500" lnSpcReduction="20000"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pl-PL" dirty="0" smtClean="0"/>
              <a:t>Kto </a:t>
            </a:r>
            <a:r>
              <a:rPr lang="pl-PL" dirty="0"/>
              <a:t>za pomocą wprowadzenia w błąd, wyzyskania błędu lub niezdolności do należytego pojmowania przedsiębranego działania doprowadza inną osobę do powierzenia cudzoziemcowi nielegalnego wykonywania pracy, podlega karze grzywny do 10 000 </a:t>
            </a:r>
            <a:r>
              <a:rPr lang="pl-PL" dirty="0" smtClean="0"/>
              <a:t>zł -</a:t>
            </a:r>
            <a:r>
              <a:rPr lang="pl-PL" sz="2600" dirty="0" smtClean="0"/>
              <a:t> </a:t>
            </a:r>
            <a:r>
              <a:rPr lang="pl-PL" sz="1600" dirty="0"/>
              <a:t>z art. 120 ust. </a:t>
            </a:r>
            <a:r>
              <a:rPr lang="pl-PL" sz="1600" dirty="0" smtClean="0"/>
              <a:t>5 </a:t>
            </a:r>
            <a:r>
              <a:rPr lang="pl-PL" sz="1600" dirty="0"/>
              <a:t>ustawy z dnia </a:t>
            </a:r>
            <a:br>
              <a:rPr lang="pl-PL" sz="1600" dirty="0"/>
            </a:br>
            <a:r>
              <a:rPr lang="pl-PL" sz="1600" dirty="0"/>
              <a:t>20 kwietnia 2004r. o promocji zatrudnienia i instytucjach rynku pracy (Dz.U. z 2016r. poz. 645 ze zmianami oraz z 2017r. poz. 38</a:t>
            </a:r>
            <a:r>
              <a:rPr lang="pl-PL" sz="1600" dirty="0" smtClean="0"/>
              <a:t>),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/>
              <a:t>Kto nie dopełnia obowiązku, o którym mowa w art. 88i, podlega karze grzywny nie niższej niż 100 </a:t>
            </a:r>
            <a:r>
              <a:rPr lang="pl-PL" dirty="0" smtClean="0"/>
              <a:t>zł -</a:t>
            </a:r>
            <a:r>
              <a:rPr lang="pl-PL" sz="2600" dirty="0"/>
              <a:t> </a:t>
            </a:r>
            <a:r>
              <a:rPr lang="pl-PL" sz="1600" dirty="0"/>
              <a:t>z art. 120 ust. 5 ustawy z dnia </a:t>
            </a:r>
            <a:br>
              <a:rPr lang="pl-PL" sz="1600" dirty="0"/>
            </a:br>
            <a:r>
              <a:rPr lang="pl-PL" sz="1600" dirty="0"/>
              <a:t>20 kwietnia 2004r. o promocji zatrudnienia i instytucjach rynku pracy (Dz.U. z 2016r. poz. 645 ze zmianami oraz z 2017r. poz. 38</a:t>
            </a:r>
            <a:r>
              <a:rPr lang="pl-PL" sz="1600" dirty="0" smtClean="0"/>
              <a:t>).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07699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85900" y="123478"/>
            <a:ext cx="6172200" cy="864096"/>
          </a:xfrm>
        </p:spPr>
        <p:txBody>
          <a:bodyPr>
            <a:noAutofit/>
          </a:bodyPr>
          <a:lstStyle/>
          <a:p>
            <a:r>
              <a:rPr lang="pl-PL" sz="1800" i="1" dirty="0"/>
              <a:t>„Kontrola legalności zatrudnienia, innej pracy zarobkowej </a:t>
            </a:r>
            <a:r>
              <a:rPr lang="pl-PL" sz="1800" i="1" dirty="0" smtClean="0"/>
              <a:t>oraz </a:t>
            </a:r>
            <a:r>
              <a:rPr lang="pl-PL" sz="1800" i="1" dirty="0"/>
              <a:t>wykonywania pracy przez cudzoziemców</a:t>
            </a:r>
            <a:r>
              <a:rPr lang="pl-PL" sz="1800" i="1" baseline="30000" dirty="0" smtClean="0"/>
              <a:t>” –</a:t>
            </a:r>
            <a:r>
              <a:rPr lang="pl-PL" sz="1800" i="1" dirty="0" smtClean="0"/>
              <a:t> </a:t>
            </a:r>
            <a:br>
              <a:rPr lang="pl-PL" sz="1800" i="1" dirty="0" smtClean="0"/>
            </a:br>
            <a:r>
              <a:rPr lang="pl-PL" sz="1800" i="1" dirty="0" smtClean="0"/>
              <a:t>jako temat kontroli PIP 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2" name="Symbol zastępczy tekstu 1"/>
          <p:cNvSpPr>
            <a:spLocks noGrp="1"/>
          </p:cNvSpPr>
          <p:nvPr>
            <p:ph idx="1"/>
          </p:nvPr>
        </p:nvSpPr>
        <p:spPr>
          <a:xfrm>
            <a:off x="1485900" y="1203598"/>
            <a:ext cx="6172200" cy="3391025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pl-PL" sz="1800" dirty="0"/>
              <a:t>Kontrolą </a:t>
            </a:r>
            <a:r>
              <a:rPr lang="pl-PL" sz="1800" dirty="0" smtClean="0"/>
              <a:t>Państwowej Inspekcji Pracy objęci </a:t>
            </a:r>
            <a:br>
              <a:rPr lang="pl-PL" sz="1800" dirty="0" smtClean="0"/>
            </a:br>
            <a:r>
              <a:rPr lang="pl-PL" sz="1800" dirty="0" smtClean="0"/>
              <a:t>są cudzoziemcy </a:t>
            </a:r>
            <a:r>
              <a:rPr lang="pl-PL" sz="1800" u="sng" dirty="0" smtClean="0">
                <a:solidFill>
                  <a:srgbClr val="FF0000"/>
                </a:solidFill>
              </a:rPr>
              <a:t>nieposiadający </a:t>
            </a:r>
            <a:r>
              <a:rPr lang="pl-PL" sz="1800" u="sng" dirty="0">
                <a:solidFill>
                  <a:srgbClr val="FF0000"/>
                </a:solidFill>
              </a:rPr>
              <a:t>obywatelstwa państwa członkowskiego UE/EOG lub Szwajcarii </a:t>
            </a:r>
            <a:r>
              <a:rPr lang="pl-PL" sz="1800" dirty="0"/>
              <a:t>(</a:t>
            </a:r>
            <a:r>
              <a:rPr lang="pl-PL" sz="1800" dirty="0" smtClean="0"/>
              <a:t>zwani </a:t>
            </a:r>
            <a:r>
              <a:rPr lang="pl-PL" sz="1800" i="1" dirty="0" smtClean="0"/>
              <a:t>„</a:t>
            </a:r>
            <a:r>
              <a:rPr lang="pl-PL" sz="1800" i="1" dirty="0"/>
              <a:t>cudzoziemcami z krajów trzecich”)</a:t>
            </a:r>
            <a:r>
              <a:rPr lang="pl-PL" sz="1800" dirty="0"/>
              <a:t>.</a:t>
            </a:r>
          </a:p>
          <a:p>
            <a:pPr marL="457200" lvl="1" indent="0" algn="just">
              <a:buNone/>
            </a:pPr>
            <a:r>
              <a:rPr lang="pl-PL" sz="1800" dirty="0" smtClean="0"/>
              <a:t>Zaleca się, </a:t>
            </a:r>
            <a:r>
              <a:rPr lang="pl-PL" sz="1800" dirty="0"/>
              <a:t>aby temat był realizowany </a:t>
            </a:r>
            <a:r>
              <a:rPr lang="pl-PL" sz="1800" b="1" dirty="0"/>
              <a:t>podczas każdej </a:t>
            </a:r>
            <a:r>
              <a:rPr lang="pl-PL" sz="1800" b="1" dirty="0" smtClean="0"/>
              <a:t>kontroli inspekcji pracy w podmiocie, </a:t>
            </a:r>
            <a:r>
              <a:rPr lang="pl-PL" sz="1800" b="1" dirty="0"/>
              <a:t>który powierza wykonywanie pracy cudzoziemcom </a:t>
            </a: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 smtClean="0"/>
              <a:t>z </a:t>
            </a:r>
            <a:r>
              <a:rPr lang="pl-PL" sz="1800" b="1" dirty="0"/>
              <a:t>krajów trzecich. Kontrolami </a:t>
            </a:r>
            <a:r>
              <a:rPr lang="pl-PL" sz="1800" b="1" dirty="0" smtClean="0"/>
              <a:t>obejmowani są obcokrajowcy, </a:t>
            </a:r>
            <a:r>
              <a:rPr lang="pl-PL" sz="1800" dirty="0"/>
              <a:t>niezależnie od tego, czy dotyczy ich obowiązek uzyskania zezwolenia na pracę, czy też są zwolnieni z tego obowiązku</a:t>
            </a:r>
            <a:r>
              <a:rPr lang="pl-PL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981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odtytuł 7"/>
          <p:cNvSpPr>
            <a:spLocks noGrp="1"/>
          </p:cNvSpPr>
          <p:nvPr>
            <p:ph type="body" idx="1"/>
          </p:nvPr>
        </p:nvSpPr>
        <p:spPr bwMode="auto">
          <a:xfrm>
            <a:off x="365125" y="2984500"/>
            <a:ext cx="8210550" cy="167548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1800" dirty="0" smtClean="0">
                <a:latin typeface="Arial" charset="0"/>
                <a:cs typeface="Arial" charset="0"/>
              </a:rPr>
              <a:t>Izabela </a:t>
            </a:r>
            <a:r>
              <a:rPr lang="pl-PL" sz="1800" dirty="0" err="1" smtClean="0">
                <a:latin typeface="Arial" charset="0"/>
                <a:cs typeface="Arial" charset="0"/>
              </a:rPr>
              <a:t>Struczyńska</a:t>
            </a:r>
            <a:endParaRPr lang="pl-PL" sz="18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pl-PL" sz="18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Okręgowy Inspektorat Pracy </a:t>
            </a:r>
          </a:p>
          <a:p>
            <a:pPr eaLnBrk="1" hangingPunct="1">
              <a:spcBef>
                <a:spcPct val="0"/>
              </a:spcBef>
            </a:pPr>
            <a:r>
              <a:rPr lang="pl-PL" sz="18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w Gdańsku</a:t>
            </a:r>
          </a:p>
          <a:p>
            <a:pPr eaLnBrk="1" hangingPunct="1">
              <a:spcBef>
                <a:spcPct val="0"/>
              </a:spcBef>
            </a:pPr>
            <a:r>
              <a:rPr lang="pl-PL" sz="18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Sekcja Prawna</a:t>
            </a:r>
          </a:p>
          <a:p>
            <a:pPr eaLnBrk="1" hangingPunct="1">
              <a:spcBef>
                <a:spcPct val="0"/>
              </a:spcBef>
            </a:pPr>
            <a:r>
              <a:rPr lang="pl-PL" sz="1800" dirty="0" smtClean="0">
                <a:latin typeface="Arial" charset="0"/>
                <a:cs typeface="Arial" charset="0"/>
              </a:rPr>
              <a:t>e-mail: izabela.struczynska@gdansk.pip.gov.pl</a:t>
            </a:r>
          </a:p>
          <a:p>
            <a:pPr eaLnBrk="1" hangingPunct="1"/>
            <a:endParaRPr lang="pl-PL" sz="1800" dirty="0" smtClean="0">
              <a:latin typeface="Arial" charset="0"/>
              <a:cs typeface="Arial" charset="0"/>
            </a:endParaRPr>
          </a:p>
        </p:txBody>
      </p:sp>
      <p:sp>
        <p:nvSpPr>
          <p:cNvPr id="2" name="Tytuł 6"/>
          <p:cNvSpPr>
            <a:spLocks noGrp="1"/>
          </p:cNvSpPr>
          <p:nvPr>
            <p:ph type="title"/>
          </p:nvPr>
        </p:nvSpPr>
        <p:spPr bwMode="auto">
          <a:xfrm>
            <a:off x="1187276" y="1636713"/>
            <a:ext cx="6769100" cy="6477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Dziękuję</a:t>
            </a:r>
            <a:r>
              <a:rPr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za</a:t>
            </a:r>
            <a:r>
              <a:rPr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uwagę</a:t>
            </a:r>
            <a:r>
              <a:rPr lang="pl-PL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!</a:t>
            </a:r>
            <a:endParaRPr sz="4800" dirty="0" smtClean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9220" name="Obraz 11" descr="LogoPodstawow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1400" y="7938"/>
            <a:ext cx="45212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95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85900" y="123478"/>
            <a:ext cx="6172200" cy="64807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Warunki</a:t>
            </a:r>
            <a:endParaRPr lang="pl-PL" sz="3200" dirty="0"/>
          </a:p>
        </p:txBody>
      </p:sp>
      <p:sp>
        <p:nvSpPr>
          <p:cNvPr id="2" name="Symbol zastępczy tekstu 1"/>
          <p:cNvSpPr>
            <a:spLocks noGrp="1"/>
          </p:cNvSpPr>
          <p:nvPr>
            <p:ph idx="1"/>
          </p:nvPr>
        </p:nvSpPr>
        <p:spPr>
          <a:xfrm>
            <a:off x="1485900" y="987574"/>
            <a:ext cx="6172200" cy="360704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Zadania </a:t>
            </a:r>
            <a:r>
              <a:rPr lang="pl-PL" dirty="0"/>
              <a:t>w ramach </a:t>
            </a:r>
            <a:r>
              <a:rPr lang="pl-PL" dirty="0" smtClean="0"/>
              <a:t>niniejszego tematu realizują </a:t>
            </a:r>
            <a:r>
              <a:rPr lang="pl-PL" b="1" dirty="0"/>
              <a:t>wszystkie okręgowe inspektoraty pracy</a:t>
            </a:r>
            <a:r>
              <a:rPr lang="pl-PL" dirty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okresie </a:t>
            </a:r>
            <a:r>
              <a:rPr lang="pl-PL" dirty="0" smtClean="0"/>
              <a:t>od </a:t>
            </a:r>
            <a:r>
              <a:rPr lang="pl-PL" dirty="0"/>
              <a:t>1 stycznia do 31 grudnia 2017 r.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podmiotach, ze szczególnym uwzględnieniem: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Podmiotów, </a:t>
            </a:r>
            <a:r>
              <a:rPr lang="pl-PL" dirty="0"/>
              <a:t>w których kontrola </a:t>
            </a:r>
            <a:r>
              <a:rPr lang="pl-PL" b="1" dirty="0"/>
              <a:t>jest wynikiem skargi złożonej przez cudzoziemca</a:t>
            </a:r>
            <a:r>
              <a:rPr lang="pl-PL" dirty="0"/>
              <a:t> albo uzyskanej informacji o nieprawidłowościach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zakresie zatrudniania cudzoziemców, </a:t>
            </a:r>
            <a:br>
              <a:rPr lang="pl-PL" dirty="0"/>
            </a:br>
            <a:r>
              <a:rPr lang="pl-PL" dirty="0"/>
              <a:t>np. w wyniku</a:t>
            </a:r>
            <a:r>
              <a:rPr lang="pl-PL" b="1" dirty="0"/>
              <a:t> wniosku czy powiadomienia otrzymanego od innego organu</a:t>
            </a:r>
            <a:r>
              <a:rPr lang="pl-PL" b="1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239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85900" y="123478"/>
            <a:ext cx="6172200" cy="648072"/>
          </a:xfrm>
        </p:spPr>
        <p:txBody>
          <a:bodyPr>
            <a:noAutofit/>
          </a:bodyPr>
          <a:lstStyle/>
          <a:p>
            <a:r>
              <a:rPr lang="pl-PL" sz="2400" dirty="0" smtClean="0"/>
              <a:t>Kontrole ze szczególnym uwzględnieniem:</a:t>
            </a:r>
            <a:endParaRPr lang="pl-PL" sz="2400" dirty="0"/>
          </a:p>
        </p:txBody>
      </p:sp>
      <p:sp>
        <p:nvSpPr>
          <p:cNvPr id="2" name="Symbol zastępczy tekstu 1"/>
          <p:cNvSpPr>
            <a:spLocks noGrp="1"/>
          </p:cNvSpPr>
          <p:nvPr>
            <p:ph idx="1"/>
          </p:nvPr>
        </p:nvSpPr>
        <p:spPr>
          <a:xfrm>
            <a:off x="1485900" y="987574"/>
            <a:ext cx="6172200" cy="3607049"/>
          </a:xfrm>
        </p:spPr>
        <p:txBody>
          <a:bodyPr>
            <a:normAutofit fontScale="25000" lnSpcReduction="20000"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pl-PL" sz="6400" dirty="0" smtClean="0"/>
              <a:t>Wytypowanych podmiotów </a:t>
            </a:r>
            <a:r>
              <a:rPr lang="pl-PL" sz="6400" dirty="0"/>
              <a:t>w branżach, w których </a:t>
            </a:r>
            <a:r>
              <a:rPr lang="pl-PL" sz="6400" dirty="0" smtClean="0"/>
              <a:t/>
            </a:r>
            <a:br>
              <a:rPr lang="pl-PL" sz="6400" dirty="0" smtClean="0"/>
            </a:br>
            <a:r>
              <a:rPr lang="pl-PL" sz="6400" b="1" dirty="0" smtClean="0"/>
              <a:t>w </a:t>
            </a:r>
            <a:r>
              <a:rPr lang="pl-PL" sz="6400" b="1" dirty="0"/>
              <a:t>latach ubiegłych stwierdzono nielegalne zatrudnienie cudzoziemców</a:t>
            </a:r>
            <a:r>
              <a:rPr lang="pl-PL" sz="6400" dirty="0"/>
              <a:t> – według wiedzy na temat uwarunkowań lokalnych i specyfiki rynku pracy </a:t>
            </a:r>
            <a:r>
              <a:rPr lang="pl-PL" sz="6400" dirty="0" smtClean="0"/>
              <a:t>na </a:t>
            </a:r>
            <a:r>
              <a:rPr lang="pl-PL" sz="6400" dirty="0"/>
              <a:t>obszarze działania </a:t>
            </a:r>
            <a:r>
              <a:rPr lang="pl-PL" sz="6400" dirty="0" smtClean="0"/>
              <a:t>naszego </a:t>
            </a:r>
            <a:r>
              <a:rPr lang="pl-PL" sz="6400" dirty="0"/>
              <a:t>OIP, w tym w branżach, </a:t>
            </a:r>
            <a:r>
              <a:rPr lang="pl-PL" sz="6400" dirty="0" smtClean="0"/>
              <a:t>w </a:t>
            </a:r>
            <a:r>
              <a:rPr lang="pl-PL" sz="6400" dirty="0"/>
              <a:t>których stwierdzono </a:t>
            </a:r>
            <a:r>
              <a:rPr lang="pl-PL" sz="6400" b="1" dirty="0"/>
              <a:t>powierzanie wykonywania pracy cudzoziemcom przebywającym na terytorium RP bez ważnego dokumentu </a:t>
            </a:r>
            <a:r>
              <a:rPr lang="pl-PL" sz="6400" b="1" dirty="0" smtClean="0"/>
              <a:t>pobytowego</a:t>
            </a:r>
            <a:r>
              <a:rPr lang="pl-PL" sz="6400" dirty="0" smtClean="0"/>
              <a:t>.</a:t>
            </a:r>
          </a:p>
          <a:p>
            <a:pPr marL="457200" lvl="1" indent="0" algn="just">
              <a:buNone/>
            </a:pPr>
            <a:endParaRPr lang="pl-PL" sz="64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l-PL" sz="6400" dirty="0" smtClean="0"/>
              <a:t>Podmiotów, </a:t>
            </a:r>
            <a:r>
              <a:rPr lang="pl-PL" sz="6400" dirty="0"/>
              <a:t>które powierzają cudzoziemcom </a:t>
            </a:r>
            <a:r>
              <a:rPr lang="pl-PL" sz="6400" b="1" dirty="0"/>
              <a:t>prace sezonowe, w tym gospodarstwa rolne i ogrodnicze rolników indywidualnych</a:t>
            </a:r>
            <a:r>
              <a:rPr lang="pl-PL" sz="6400" dirty="0"/>
              <a:t>, w szczególności gdy powiatowe urzędy pracy informują OIP o nadużyciach związanych z wykorzystaniem uproszczonego systemu powierzania pracy cudzoziemcom na podstawie oświadczeń lub Straż Graniczna informuje o zatrudnianiu cudzoziemców na gorszych warunkach niż określone </a:t>
            </a:r>
            <a:r>
              <a:rPr lang="pl-PL" sz="6400" dirty="0" smtClean="0"/>
              <a:t>w oświadczeniu.</a:t>
            </a:r>
            <a:endParaRPr lang="pl-PL" sz="6400" dirty="0"/>
          </a:p>
          <a:p>
            <a:pPr lvl="1">
              <a:buFont typeface="Arial" panose="020B0604020202020204" pitchFamily="34" charset="0"/>
              <a:buChar char="•"/>
            </a:pPr>
            <a:endParaRPr lang="pl-PL" sz="2200" dirty="0"/>
          </a:p>
          <a:p>
            <a:pPr lvl="1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0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85900" y="123478"/>
            <a:ext cx="6172200" cy="648072"/>
          </a:xfrm>
        </p:spPr>
        <p:txBody>
          <a:bodyPr>
            <a:normAutofit/>
          </a:bodyPr>
          <a:lstStyle/>
          <a:p>
            <a:r>
              <a:rPr lang="pl-PL" sz="2400" dirty="0"/>
              <a:t>Kontrole ze szczególnym uwzględnieniem:</a:t>
            </a:r>
          </a:p>
        </p:txBody>
      </p:sp>
      <p:sp>
        <p:nvSpPr>
          <p:cNvPr id="2" name="Symbol zastępczy tekstu 1"/>
          <p:cNvSpPr>
            <a:spLocks noGrp="1"/>
          </p:cNvSpPr>
          <p:nvPr>
            <p:ph idx="1"/>
          </p:nvPr>
        </p:nvSpPr>
        <p:spPr>
          <a:xfrm>
            <a:off x="1485900" y="987574"/>
            <a:ext cx="6172200" cy="360704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pl-PL" b="1" dirty="0" smtClean="0"/>
              <a:t>Agencji </a:t>
            </a:r>
            <a:r>
              <a:rPr lang="pl-PL" b="1" dirty="0"/>
              <a:t>zatrudnienia oraz pracodawców użytkowników </a:t>
            </a:r>
            <a:r>
              <a:rPr lang="pl-PL" dirty="0"/>
              <a:t>powierzających wykonywanie pracy cudzoziemcom w ramach pracy tymczasowej. </a:t>
            </a:r>
            <a:r>
              <a:rPr lang="pl-PL" dirty="0" smtClean="0"/>
              <a:t>Kontrolą objęci są agencja </a:t>
            </a:r>
            <a:r>
              <a:rPr lang="pl-PL" dirty="0"/>
              <a:t>zatrudnienia</a:t>
            </a:r>
            <a:r>
              <a:rPr lang="pl-PL" b="1" dirty="0"/>
              <a:t>, </a:t>
            </a:r>
            <a:r>
              <a:rPr lang="pl-PL" b="1" dirty="0" smtClean="0"/>
              <a:t>jak </a:t>
            </a:r>
            <a:r>
              <a:rPr lang="pl-PL" b="1" dirty="0"/>
              <a:t>i </a:t>
            </a:r>
            <a:r>
              <a:rPr lang="pl-PL" b="1" dirty="0" smtClean="0"/>
              <a:t>wybrani pracodawcy użytkownicy,</a:t>
            </a:r>
            <a:r>
              <a:rPr lang="pl-PL" dirty="0" smtClean="0"/>
              <a:t> </a:t>
            </a:r>
            <a:r>
              <a:rPr lang="pl-PL" dirty="0"/>
              <a:t>na rzecz których bezpośrednio świadczą pracę cudzoziemcy</a:t>
            </a:r>
            <a:r>
              <a:rPr lang="pl-PL" dirty="0" smtClean="0"/>
              <a:t>.</a:t>
            </a:r>
          </a:p>
          <a:p>
            <a:pPr marL="0" lvl="0" indent="0">
              <a:buNone/>
            </a:pPr>
            <a:endParaRPr lang="pl-PL" sz="3600" dirty="0"/>
          </a:p>
          <a:p>
            <a:pPr lvl="0"/>
            <a:r>
              <a:rPr lang="pl-PL" b="1" dirty="0"/>
              <a:t>Pracodawców zagranicznych z państw trzecich delegujących pracowników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do </a:t>
            </a:r>
            <a:r>
              <a:rPr lang="pl-PL" b="1" dirty="0"/>
              <a:t>wykonywania pracy na terytorium RP.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871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85900" y="123478"/>
            <a:ext cx="6172200" cy="64807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Zakres kontroli</a:t>
            </a:r>
            <a:endParaRPr lang="pl-PL" sz="3200" dirty="0"/>
          </a:p>
        </p:txBody>
      </p:sp>
      <p:sp>
        <p:nvSpPr>
          <p:cNvPr id="2" name="Symbol zastępczy tekstu 1"/>
          <p:cNvSpPr>
            <a:spLocks noGrp="1"/>
          </p:cNvSpPr>
          <p:nvPr>
            <p:ph idx="1"/>
          </p:nvPr>
        </p:nvSpPr>
        <p:spPr>
          <a:xfrm>
            <a:off x="1485900" y="987574"/>
            <a:ext cx="6172200" cy="3607049"/>
          </a:xfrm>
        </p:spPr>
        <p:txBody>
          <a:bodyPr>
            <a:normAutofit fontScale="47500" lnSpcReduction="20000"/>
          </a:bodyPr>
          <a:lstStyle/>
          <a:p>
            <a:r>
              <a:rPr lang="pl-PL" b="1" dirty="0"/>
              <a:t>legalność powierzenia wykonywania pracy cudzoziemcowi oraz legalność wykonywania pracy przez cudzoziemca</a:t>
            </a:r>
            <a:r>
              <a:rPr lang="pl-PL" dirty="0"/>
              <a:t>, w tym w szczególności:</a:t>
            </a:r>
            <a:endParaRPr lang="pl-PL" sz="3600" dirty="0"/>
          </a:p>
          <a:p>
            <a:pPr lvl="1"/>
            <a:r>
              <a:rPr lang="pl-PL" dirty="0"/>
              <a:t>posiadanie ważnej wizy lub innego dokumentu uprawniającego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go </a:t>
            </a:r>
            <a:r>
              <a:rPr lang="pl-PL" dirty="0"/>
              <a:t>do pobytu </a:t>
            </a:r>
            <a:r>
              <a:rPr lang="pl-PL" dirty="0" smtClean="0"/>
              <a:t>na </a:t>
            </a:r>
            <a:r>
              <a:rPr lang="pl-PL" dirty="0"/>
              <a:t>terytorium RP</a:t>
            </a:r>
            <a:r>
              <a:rPr lang="pl-PL" dirty="0" smtClean="0"/>
              <a:t>;</a:t>
            </a:r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uzyskanie </a:t>
            </a:r>
            <a:r>
              <a:rPr lang="pl-PL" dirty="0"/>
              <a:t>od cudzoziemca przed rozpoczęciem pracy ważnego dokumentu uprawniającego do pobytu na terytorium RP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przechowywanie kopii tego dokumentu;</a:t>
            </a:r>
            <a:endParaRPr lang="pl-PL" sz="3200" dirty="0"/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czy </a:t>
            </a:r>
            <a:r>
              <a:rPr lang="pl-PL" dirty="0"/>
              <a:t>podstawa pobytu na terytorium RP uprawnia cudzoziemca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 </a:t>
            </a:r>
            <a:r>
              <a:rPr lang="pl-PL" dirty="0"/>
              <a:t>wykonywania pracy, </a:t>
            </a:r>
            <a:endParaRPr lang="pl-PL" sz="3200" dirty="0"/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przestrzeganie </a:t>
            </a:r>
            <a:r>
              <a:rPr lang="pl-PL" dirty="0"/>
              <a:t>przepisów </a:t>
            </a:r>
            <a:r>
              <a:rPr lang="pl-PL" i="1" dirty="0"/>
              <a:t>ustawy z dnia 15 czerwca 2012 r.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o </a:t>
            </a:r>
            <a:r>
              <a:rPr lang="pl-PL" i="1" dirty="0"/>
              <a:t>skutkach powierzania wykonywania pracy cudzoziemcom przebywającym wbrew przepisom na terytorium Rzeczypospolitej Polskie</a:t>
            </a:r>
            <a:r>
              <a:rPr lang="pl-PL" dirty="0"/>
              <a:t>j, w tym uporczywego powierzania wykonywania pracy cudzoziemcowi przebywającemu bez ważnego dokumentu uprawniającego do pobytu na terytorium RP;</a:t>
            </a:r>
            <a:endParaRPr lang="pl-PL" sz="3200" dirty="0"/>
          </a:p>
          <a:p>
            <a:pPr marL="457200" lvl="1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797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85900" y="123478"/>
            <a:ext cx="6172200" cy="64807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Zakres kontroli – c.d.</a:t>
            </a:r>
            <a:endParaRPr lang="pl-PL" sz="3200" dirty="0"/>
          </a:p>
        </p:txBody>
      </p:sp>
      <p:sp>
        <p:nvSpPr>
          <p:cNvPr id="2" name="Symbol zastępczy tekstu 1"/>
          <p:cNvSpPr>
            <a:spLocks noGrp="1"/>
          </p:cNvSpPr>
          <p:nvPr>
            <p:ph idx="1"/>
          </p:nvPr>
        </p:nvSpPr>
        <p:spPr>
          <a:xfrm>
            <a:off x="1485900" y="987574"/>
            <a:ext cx="6172200" cy="3607049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pl-PL" dirty="0"/>
              <a:t>posiadanie wymaganego zezwolenia na pracę, ewentualnie zezwolenia na pobyt czasowy i pracę </a:t>
            </a:r>
            <a:r>
              <a:rPr lang="pl-PL" i="1" dirty="0"/>
              <a:t>(art. 114 ust. 1, art. 126 ustawy z dnia 12 grudnia 2013 r. </a:t>
            </a:r>
            <a:r>
              <a:rPr lang="pl-PL" i="1" dirty="0" smtClean="0"/>
              <a:t>o </a:t>
            </a:r>
            <a:r>
              <a:rPr lang="pl-PL" i="1" dirty="0"/>
              <a:t>cudzoziemcach)</a:t>
            </a:r>
            <a:r>
              <a:rPr lang="pl-PL" dirty="0"/>
              <a:t> bądź zezwolenia na pobyt czasowy określonego w </a:t>
            </a:r>
            <a:r>
              <a:rPr lang="pl-PL" i="1" dirty="0"/>
              <a:t>art. 127 lub 142 ust. 3 ustawy o cudzoziemcach</a:t>
            </a:r>
            <a:r>
              <a:rPr lang="pl-PL" dirty="0" smtClean="0"/>
              <a:t>;</a:t>
            </a:r>
          </a:p>
          <a:p>
            <a:pPr marL="457200" lvl="1" indent="0">
              <a:buNone/>
            </a:pPr>
            <a:endParaRPr lang="pl-PL" dirty="0"/>
          </a:p>
          <a:p>
            <a:pPr lvl="1"/>
            <a:r>
              <a:rPr lang="pl-PL" dirty="0"/>
              <a:t>powierzenie wykonywania pracy cudzoziemcowi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oraz </a:t>
            </a:r>
            <a:r>
              <a:rPr lang="pl-PL" dirty="0"/>
              <a:t>wykonywanie pracy przez cudzoziemca na stanowisku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na warunkach określonych w oświadczeniu pracodawcy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zamiarze powierzenia pracy cudzoziemcowi, w tym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szczególności zarejestrowanie oświadczenia we właściwym powiatowym urzędzie pracy, wykonywanie pracy na rzecz podmiotu, który wydał i zarejestrował oświadczenie, upływ dopuszczalnego okresu wykonywania pracy na podstawie oświadczenia, powierzenie wykonywania pracy cudzoziemcowi na gorszych warunkach niż określone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oświadczeniu</a:t>
            </a:r>
            <a:r>
              <a:rPr lang="pl-PL" dirty="0" smtClean="0"/>
              <a:t>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412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85900" y="123478"/>
            <a:ext cx="6172200" cy="64807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Zakres kontroli – c.d.</a:t>
            </a:r>
            <a:endParaRPr lang="pl-PL" sz="3200" dirty="0"/>
          </a:p>
        </p:txBody>
      </p:sp>
      <p:sp>
        <p:nvSpPr>
          <p:cNvPr id="2" name="Symbol zastępczy tekstu 1"/>
          <p:cNvSpPr>
            <a:spLocks noGrp="1"/>
          </p:cNvSpPr>
          <p:nvPr>
            <p:ph idx="1"/>
          </p:nvPr>
        </p:nvSpPr>
        <p:spPr>
          <a:xfrm>
            <a:off x="1485900" y="987574"/>
            <a:ext cx="6172200" cy="3607049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pl-PL" dirty="0"/>
              <a:t>powierzenie wykonywania pracy cudzoziemcowi oraz wykonywanie pracy przez cudzoziemca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</a:t>
            </a:r>
            <a:r>
              <a:rPr lang="pl-PL" dirty="0"/>
              <a:t>stanowisku i na warunkach określonych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zezwoleniu na pracę </a:t>
            </a:r>
            <a:r>
              <a:rPr lang="pl-PL" dirty="0" smtClean="0"/>
              <a:t>(</a:t>
            </a:r>
            <a:r>
              <a:rPr lang="pl-PL" dirty="0"/>
              <a:t>z zastrzeżeniem </a:t>
            </a:r>
            <a:r>
              <a:rPr lang="pl-PL" i="1" dirty="0"/>
              <a:t>art. 88f ust. 1a - 1c ustawy z dnia 20 kwietnia 2004 r.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o </a:t>
            </a:r>
            <a:r>
              <a:rPr lang="pl-PL" i="1" dirty="0"/>
              <a:t>promocji zatrudnienia i instytucjach rynku pracy</a:t>
            </a:r>
            <a:r>
              <a:rPr lang="pl-PL" dirty="0"/>
              <a:t>) lub w zezwoleniu na pobyt czasowy i pracę </a:t>
            </a:r>
            <a:r>
              <a:rPr lang="pl-PL" i="1" dirty="0" smtClean="0"/>
              <a:t>(</a:t>
            </a:r>
            <a:r>
              <a:rPr lang="pl-PL" i="1" dirty="0"/>
              <a:t>art. 114 ust. 1, art. 126 ustawy o cudzoziemcach)</a:t>
            </a:r>
            <a:r>
              <a:rPr lang="pl-PL" dirty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bądź </a:t>
            </a:r>
            <a:r>
              <a:rPr lang="pl-PL" dirty="0"/>
              <a:t>w zezwoleniu na pobyt czasowy określonym w </a:t>
            </a:r>
            <a:r>
              <a:rPr lang="pl-PL" i="1" dirty="0"/>
              <a:t>art. 127 lub 142 ust. 3 ustawy o cudzoziemcach</a:t>
            </a:r>
            <a:r>
              <a:rPr lang="pl-PL" dirty="0" smtClean="0"/>
              <a:t>;</a:t>
            </a:r>
          </a:p>
          <a:p>
            <a:pPr marL="457200" lvl="1" indent="0">
              <a:buNone/>
            </a:pPr>
            <a:endParaRPr lang="pl-PL" dirty="0"/>
          </a:p>
          <a:p>
            <a:pPr lvl="1"/>
            <a:r>
              <a:rPr lang="pl-PL" dirty="0"/>
              <a:t>zawieranie umów o pracę lub umów cywilnoprawnych w wymaganej formie (pisemnej</a:t>
            </a:r>
            <a:r>
              <a:rPr lang="pl-PL" dirty="0" smtClean="0"/>
              <a:t>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729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85900" y="123478"/>
            <a:ext cx="6172200" cy="64807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Zakres kontroli – c.d.</a:t>
            </a:r>
            <a:endParaRPr lang="pl-PL" sz="3200" dirty="0"/>
          </a:p>
        </p:txBody>
      </p:sp>
      <p:sp>
        <p:nvSpPr>
          <p:cNvPr id="2" name="Symbol zastępczy tekstu 1"/>
          <p:cNvSpPr>
            <a:spLocks noGrp="1"/>
          </p:cNvSpPr>
          <p:nvPr>
            <p:ph idx="1"/>
          </p:nvPr>
        </p:nvSpPr>
        <p:spPr>
          <a:xfrm>
            <a:off x="1485900" y="987574"/>
            <a:ext cx="6172200" cy="360704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pl-PL" b="1" dirty="0"/>
              <a:t>zgłoszenie cudzoziemca do ubezpieczenia społecznego</a:t>
            </a:r>
            <a:r>
              <a:rPr lang="pl-PL" dirty="0"/>
              <a:t>;</a:t>
            </a:r>
            <a:endParaRPr lang="pl-PL" sz="3600" dirty="0"/>
          </a:p>
          <a:p>
            <a:pPr lvl="0"/>
            <a:r>
              <a:rPr lang="pl-PL" b="1" dirty="0"/>
              <a:t>obowiązki podmiotu powierzającego wykonywanie pracy cudzoziemcowi, </a:t>
            </a:r>
            <a:r>
              <a:rPr lang="pl-PL" b="1" dirty="0" smtClean="0"/>
              <a:t>od </a:t>
            </a:r>
            <a:r>
              <a:rPr lang="pl-PL" b="1" dirty="0"/>
              <a:t>którego jest wymagane zezwolenie na pracę</a:t>
            </a:r>
            <a:r>
              <a:rPr lang="pl-PL" dirty="0"/>
              <a:t> – określone w </a:t>
            </a:r>
            <a:r>
              <a:rPr lang="pl-PL" i="1" dirty="0"/>
              <a:t>art. 88h ust. 1,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art</a:t>
            </a:r>
            <a:r>
              <a:rPr lang="pl-PL" i="1" dirty="0"/>
              <a:t>. 88i, art. 88c ust 6 pkt 3 ustawy o promocji zatrudnienia i instytucjach rynku pracy, w tym:</a:t>
            </a:r>
            <a:endParaRPr lang="pl-PL" sz="3600" dirty="0"/>
          </a:p>
          <a:p>
            <a:pPr lvl="1"/>
            <a:r>
              <a:rPr lang="pl-PL" dirty="0"/>
              <a:t>uwzględnienie w umowie z cudzoziemcem warunków zawartych w zezwoleniu </a:t>
            </a:r>
            <a:r>
              <a:rPr lang="pl-PL" dirty="0" smtClean="0"/>
              <a:t>na </a:t>
            </a:r>
            <a:r>
              <a:rPr lang="pl-PL" dirty="0"/>
              <a:t>pracę lub w zezwoleniu na pobyt czasowy i pracę (art. 114 ust. 1, art. 126 </a:t>
            </a:r>
            <a:r>
              <a:rPr lang="pl-PL" i="1" dirty="0"/>
              <a:t>ustawy </a:t>
            </a:r>
            <a:br>
              <a:rPr lang="pl-PL" i="1" dirty="0"/>
            </a:br>
            <a:r>
              <a:rPr lang="pl-PL" i="1" dirty="0"/>
              <a:t>o cudzoziemcach</a:t>
            </a:r>
            <a:r>
              <a:rPr lang="pl-PL" dirty="0"/>
              <a:t>) bądź zezwoleniu na pobyt czasowy określonym w art. 127 </a:t>
            </a:r>
            <a:r>
              <a:rPr lang="pl-PL" i="1" dirty="0"/>
              <a:t>ustawy </a:t>
            </a:r>
            <a:r>
              <a:rPr lang="pl-PL" i="1" dirty="0" smtClean="0"/>
              <a:t>o </a:t>
            </a:r>
            <a:r>
              <a:rPr lang="pl-PL" i="1" dirty="0"/>
              <a:t>cudzoziemcach,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dirty="0" smtClean="0"/>
              <a:t>w </a:t>
            </a:r>
            <a:r>
              <a:rPr lang="pl-PL" dirty="0"/>
              <a:t>szczególności odpowiedniej kwoty wynagrodzenia</a:t>
            </a:r>
            <a:r>
              <a:rPr lang="pl-PL" i="1" dirty="0"/>
              <a:t>,</a:t>
            </a:r>
            <a:endParaRPr lang="pl-PL" sz="3200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048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ja16x9_Szablon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Prezentacja16x9_Szablon</Template>
  <TotalTime>798</TotalTime>
  <Words>400</Words>
  <Application>Microsoft Office PowerPoint</Application>
  <PresentationFormat>Pokaz na ekranie (16:9)</PresentationFormat>
  <Paragraphs>86</Paragraphs>
  <Slides>20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Prezentacja16x9_Szablon</vt:lpstr>
      <vt:lpstr>EFEKTY BIEŻĄCYCH KONTROLI  U PRACODAWCÓW</vt:lpstr>
      <vt:lpstr>„Kontrola legalności zatrudnienia, innej pracy zarobkowej oraz wykonywania pracy przez cudzoziemców” –  jako temat kontroli PIP  </vt:lpstr>
      <vt:lpstr>Warunki</vt:lpstr>
      <vt:lpstr>Kontrole ze szczególnym uwzględnieniem:</vt:lpstr>
      <vt:lpstr>Kontrole ze szczególnym uwzględnieniem:</vt:lpstr>
      <vt:lpstr>Zakres kontroli</vt:lpstr>
      <vt:lpstr>Zakres kontroli – c.d.</vt:lpstr>
      <vt:lpstr>Zakres kontroli – c.d.</vt:lpstr>
      <vt:lpstr>Zakres kontroli – c.d.</vt:lpstr>
      <vt:lpstr>Zakres kontroli – c.d.</vt:lpstr>
      <vt:lpstr>Zakres kontroli – c.d.</vt:lpstr>
      <vt:lpstr>Zakres kontroli – c.d.</vt:lpstr>
      <vt:lpstr>Dane za 2016r.</vt:lpstr>
      <vt:lpstr>Dane za 2016r.</vt:lpstr>
      <vt:lpstr>Dane za 2017r.</vt:lpstr>
      <vt:lpstr>Efekty kontroli  /dane szacunkowe na dzień 19.06.2017r./</vt:lpstr>
      <vt:lpstr>Efekty kontroli</vt:lpstr>
      <vt:lpstr>Efekty kontroli</vt:lpstr>
      <vt:lpstr>Efekty kontroli</vt:lpstr>
      <vt:lpstr>Dziękuję za uwagę!</vt:lpstr>
    </vt:vector>
  </TitlesOfParts>
  <Company>OIP w Gdańsku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stopień tytułu prezentacji składany czcionką nie mniejszą niż 30 pkt.</dc:title>
  <dc:creator>Izabela Struczyńska</dc:creator>
  <cp:lastModifiedBy>Izabela Struczyńska</cp:lastModifiedBy>
  <cp:revision>77</cp:revision>
  <cp:lastPrinted>2015-11-23T12:25:50Z</cp:lastPrinted>
  <dcterms:created xsi:type="dcterms:W3CDTF">2015-06-16T10:57:55Z</dcterms:created>
  <dcterms:modified xsi:type="dcterms:W3CDTF">2017-06-20T06:17:00Z</dcterms:modified>
</cp:coreProperties>
</file>