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80" r:id="rId19"/>
    <p:sldId id="272" r:id="rId20"/>
    <p:sldId id="274" r:id="rId21"/>
    <p:sldId id="273" r:id="rId22"/>
    <p:sldId id="276" r:id="rId23"/>
    <p:sldId id="275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8FF6E-0FA4-425C-BD5C-849F416D21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74CA08-C913-47A2-B045-3F902B925606}">
      <dgm:prSet custT="1"/>
      <dgm:spPr/>
      <dgm:t>
        <a:bodyPr/>
        <a:lstStyle/>
        <a:p>
          <a:pPr rtl="0"/>
          <a:r>
            <a:rPr lang="pl-PL" sz="1600" b="0" i="1" baseline="0" dirty="0" smtClean="0"/>
            <a:t>Udział najlepszej 20. krajów w dostawach dla systemu NZ wynosi </a:t>
          </a:r>
          <a:r>
            <a:rPr lang="pl-PL" sz="20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36%</a:t>
          </a:r>
          <a:r>
            <a:rPr lang="pl-PL" sz="2000" b="0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600" b="0" i="1" baseline="0" dirty="0" smtClean="0"/>
            <a:t>wszystkich dostaw. </a:t>
          </a:r>
          <a:endParaRPr lang="pl-PL" sz="1600" dirty="0"/>
        </a:p>
      </dgm:t>
    </dgm:pt>
    <dgm:pt modelId="{1986BB32-23F1-4B3C-A1F1-3CE62AC6D524}" type="parTrans" cxnId="{867AA6FB-FF00-48E0-9902-460A57791BBD}">
      <dgm:prSet/>
      <dgm:spPr/>
      <dgm:t>
        <a:bodyPr/>
        <a:lstStyle/>
        <a:p>
          <a:endParaRPr lang="pl-PL"/>
        </a:p>
      </dgm:t>
    </dgm:pt>
    <dgm:pt modelId="{7F7A033E-10DF-4D2E-91B3-CC3B66B3870F}" type="sibTrans" cxnId="{867AA6FB-FF00-48E0-9902-460A57791BBD}">
      <dgm:prSet/>
      <dgm:spPr/>
      <dgm:t>
        <a:bodyPr/>
        <a:lstStyle/>
        <a:p>
          <a:endParaRPr lang="pl-PL"/>
        </a:p>
      </dgm:t>
    </dgm:pt>
    <dgm:pt modelId="{BE239F2A-8380-4D08-9493-983A5D711068}" type="pres">
      <dgm:prSet presAssocID="{1F88FF6E-0FA4-425C-BD5C-849F416D2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09D7C2-D0CB-4F7F-B71D-BA69B1B4FF1E}" type="pres">
      <dgm:prSet presAssocID="{F274CA08-C913-47A2-B045-3F902B9256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0F4144-EE45-47BC-A715-6F17F2F56997}" type="presOf" srcId="{F274CA08-C913-47A2-B045-3F902B925606}" destId="{7209D7C2-D0CB-4F7F-B71D-BA69B1B4FF1E}" srcOrd="0" destOrd="0" presId="urn:microsoft.com/office/officeart/2005/8/layout/vList2"/>
    <dgm:cxn modelId="{867AA6FB-FF00-48E0-9902-460A57791BBD}" srcId="{1F88FF6E-0FA4-425C-BD5C-849F416D2182}" destId="{F274CA08-C913-47A2-B045-3F902B925606}" srcOrd="0" destOrd="0" parTransId="{1986BB32-23F1-4B3C-A1F1-3CE62AC6D524}" sibTransId="{7F7A033E-10DF-4D2E-91B3-CC3B66B3870F}"/>
    <dgm:cxn modelId="{913BDADD-1BA9-4066-BFC3-FE24BD7914C5}" type="presOf" srcId="{1F88FF6E-0FA4-425C-BD5C-849F416D2182}" destId="{BE239F2A-8380-4D08-9493-983A5D711068}" srcOrd="0" destOrd="0" presId="urn:microsoft.com/office/officeart/2005/8/layout/vList2"/>
    <dgm:cxn modelId="{CA62773D-D8C1-4283-9AE5-9D6B17126DA9}" type="presParOf" srcId="{BE239F2A-8380-4D08-9493-983A5D711068}" destId="{7209D7C2-D0CB-4F7F-B71D-BA69B1B4FF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EEB49-0F70-4354-83A3-AAE8A8EF2D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A35D9D-B405-43FD-8E10-4B911CE48DCF}">
      <dgm:prSet/>
      <dgm:spPr/>
      <dgm:t>
        <a:bodyPr/>
        <a:lstStyle/>
        <a:p>
          <a:pPr rtl="0"/>
          <a:r>
            <a:rPr lang="pl-PL" i="1" dirty="0" smtClean="0"/>
            <a:t>W strukturze zamówień  </a:t>
          </a:r>
          <a:r>
            <a:rPr lang="pl-PL" i="1" dirty="0" err="1" smtClean="0"/>
            <a:t>najw</a:t>
          </a:r>
          <a:r>
            <a:rPr lang="pl-PL" i="1" dirty="0" smtClean="0"/>
            <a:t>. udział :</a:t>
          </a:r>
        </a:p>
        <a:p>
          <a:pPr rtl="0"/>
          <a:r>
            <a:rPr lang="pl-PL" i="1" dirty="0" smtClean="0"/>
            <a:t>- transport lotniczy (Rosja - konkuruje przede wszystkim niskimi cenami); </a:t>
          </a:r>
        </a:p>
        <a:p>
          <a:pPr rtl="0"/>
          <a:r>
            <a:rPr lang="pl-PL" i="1" dirty="0" smtClean="0"/>
            <a:t>- morski (Dania); </a:t>
          </a:r>
        </a:p>
        <a:p>
          <a:pPr rtl="0"/>
          <a:r>
            <a:rPr lang="pl-PL" i="1" dirty="0" smtClean="0"/>
            <a:t>- produkty żywnościowe, farmaceutyki, technologie sanitarne i usługi informatyczne.</a:t>
          </a:r>
          <a:endParaRPr lang="pl-PL" dirty="0"/>
        </a:p>
      </dgm:t>
    </dgm:pt>
    <dgm:pt modelId="{FDC802B9-A683-4BC8-A264-45BC5C90741D}" type="parTrans" cxnId="{7BAF428E-379F-4526-B980-B80498A89AB8}">
      <dgm:prSet/>
      <dgm:spPr/>
      <dgm:t>
        <a:bodyPr/>
        <a:lstStyle/>
        <a:p>
          <a:endParaRPr lang="pl-PL"/>
        </a:p>
      </dgm:t>
    </dgm:pt>
    <dgm:pt modelId="{49E460EC-BFEA-40D9-92A1-118B8A49A9B1}" type="sibTrans" cxnId="{7BAF428E-379F-4526-B980-B80498A89AB8}">
      <dgm:prSet/>
      <dgm:spPr/>
      <dgm:t>
        <a:bodyPr/>
        <a:lstStyle/>
        <a:p>
          <a:endParaRPr lang="pl-PL"/>
        </a:p>
      </dgm:t>
    </dgm:pt>
    <dgm:pt modelId="{0AF86BB1-E423-441A-BC5B-D6070044E3F8}" type="pres">
      <dgm:prSet presAssocID="{D6DEEB49-0F70-4354-83A3-AAE8A8EF2D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B88946-7BD7-41ED-AE0A-5EB13B57D27D}" type="pres">
      <dgm:prSet presAssocID="{F2A35D9D-B405-43FD-8E10-4B911CE48DCF}" presName="parentText" presStyleLbl="node1" presStyleIdx="0" presStyleCnt="1" custLinFactNeighborX="-6727" custLinFactNeighborY="15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AF428E-379F-4526-B980-B80498A89AB8}" srcId="{D6DEEB49-0F70-4354-83A3-AAE8A8EF2DAA}" destId="{F2A35D9D-B405-43FD-8E10-4B911CE48DCF}" srcOrd="0" destOrd="0" parTransId="{FDC802B9-A683-4BC8-A264-45BC5C90741D}" sibTransId="{49E460EC-BFEA-40D9-92A1-118B8A49A9B1}"/>
    <dgm:cxn modelId="{ED8D36CA-2B8E-4322-BC60-E84909D32047}" type="presOf" srcId="{F2A35D9D-B405-43FD-8E10-4B911CE48DCF}" destId="{65B88946-7BD7-41ED-AE0A-5EB13B57D27D}" srcOrd="0" destOrd="0" presId="urn:microsoft.com/office/officeart/2005/8/layout/vList2"/>
    <dgm:cxn modelId="{2F1ECCE7-5E10-4E69-8BDE-F4E975F05FF3}" type="presOf" srcId="{D6DEEB49-0F70-4354-83A3-AAE8A8EF2DAA}" destId="{0AF86BB1-E423-441A-BC5B-D6070044E3F8}" srcOrd="0" destOrd="0" presId="urn:microsoft.com/office/officeart/2005/8/layout/vList2"/>
    <dgm:cxn modelId="{47FC83A4-B442-4F16-9BE3-F63273D01C1E}" type="presParOf" srcId="{0AF86BB1-E423-441A-BC5B-D6070044E3F8}" destId="{65B88946-7BD7-41ED-AE0A-5EB13B57D2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6A362-6A31-4AAF-9C71-BC553CDB3B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1840A33-A44C-4053-8263-B6318270F3C5}">
      <dgm:prSet/>
      <dgm:spPr/>
      <dgm:t>
        <a:bodyPr/>
        <a:lstStyle/>
        <a:p>
          <a:pPr rtl="0"/>
          <a:r>
            <a:rPr lang="pl-PL" i="1" smtClean="0"/>
            <a:t>Sektor lotniczy, farmaceutyczny, produkty spożywcze, ICT, dostawy części znamiennych i sprzętu specjalnego przeznaczenia; paliwa i generatory energii</a:t>
          </a:r>
          <a:endParaRPr lang="pl-PL"/>
        </a:p>
      </dgm:t>
    </dgm:pt>
    <dgm:pt modelId="{5CB4A7A3-A765-4D91-A2CE-EBEE98259105}" type="parTrans" cxnId="{A7483719-D6CC-46F3-9006-BC2CFB7D44AD}">
      <dgm:prSet/>
      <dgm:spPr/>
      <dgm:t>
        <a:bodyPr/>
        <a:lstStyle/>
        <a:p>
          <a:endParaRPr lang="pl-PL"/>
        </a:p>
      </dgm:t>
    </dgm:pt>
    <dgm:pt modelId="{402D339B-ED9A-458C-A0EC-3CA82700FC20}" type="sibTrans" cxnId="{A7483719-D6CC-46F3-9006-BC2CFB7D44AD}">
      <dgm:prSet/>
      <dgm:spPr/>
      <dgm:t>
        <a:bodyPr/>
        <a:lstStyle/>
        <a:p>
          <a:endParaRPr lang="pl-PL"/>
        </a:p>
      </dgm:t>
    </dgm:pt>
    <dgm:pt modelId="{D2E770AA-D787-4EED-BE6C-861AED7F64AD}" type="pres">
      <dgm:prSet presAssocID="{B8C6A362-6A31-4AAF-9C71-BC553CDB3B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CDE6AC-D29D-4FAB-A243-B36FFBD83612}" type="pres">
      <dgm:prSet presAssocID="{B1840A33-A44C-4053-8263-B6318270F3C5}" presName="parentText" presStyleLbl="node1" presStyleIdx="0" presStyleCnt="1" custLinFactNeighborY="-270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C01AF09-D442-47A0-8A78-AC2343638FF8}" type="presOf" srcId="{B1840A33-A44C-4053-8263-B6318270F3C5}" destId="{F9CDE6AC-D29D-4FAB-A243-B36FFBD83612}" srcOrd="0" destOrd="0" presId="urn:microsoft.com/office/officeart/2005/8/layout/vList2"/>
    <dgm:cxn modelId="{A7483719-D6CC-46F3-9006-BC2CFB7D44AD}" srcId="{B8C6A362-6A31-4AAF-9C71-BC553CDB3B65}" destId="{B1840A33-A44C-4053-8263-B6318270F3C5}" srcOrd="0" destOrd="0" parTransId="{5CB4A7A3-A765-4D91-A2CE-EBEE98259105}" sibTransId="{402D339B-ED9A-458C-A0EC-3CA82700FC20}"/>
    <dgm:cxn modelId="{0B31A626-F80A-45E5-90F6-16FEA3F88F79}" type="presOf" srcId="{B8C6A362-6A31-4AAF-9C71-BC553CDB3B65}" destId="{D2E770AA-D787-4EED-BE6C-861AED7F64AD}" srcOrd="0" destOrd="0" presId="urn:microsoft.com/office/officeart/2005/8/layout/vList2"/>
    <dgm:cxn modelId="{99CE58F2-AC08-457E-A4DE-2EA67645FB2A}" type="presParOf" srcId="{D2E770AA-D787-4EED-BE6C-861AED7F64AD}" destId="{F9CDE6AC-D29D-4FAB-A243-B36FFBD83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ABB5B3-115A-4AF7-8A63-B4FE1FA43B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50EC1749-24CC-48DD-8660-1BA5D3209BB7}">
      <dgm:prSet/>
      <dgm:spPr/>
      <dgm:t>
        <a:bodyPr/>
        <a:lstStyle/>
        <a:p>
          <a:pPr rtl="0"/>
          <a:r>
            <a:rPr lang="pl-PL" dirty="0" smtClean="0"/>
            <a:t>Podmioty działające w ramach systemu ONZ w całości lub częściowo korzystają z centralnego systemu zamówień ONZ</a:t>
          </a:r>
          <a:r>
            <a:rPr lang="pl-PL" b="1" dirty="0" smtClean="0"/>
            <a:t> - United Nations Global Marketplace (UNGM). </a:t>
          </a:r>
          <a:endParaRPr lang="pl-PL" dirty="0"/>
        </a:p>
      </dgm:t>
    </dgm:pt>
    <dgm:pt modelId="{636CF73D-D68B-4B13-A672-4A3D85588E6C}" type="parTrans" cxnId="{CE10DE97-C54F-42B6-9542-95DDBB0A41E2}">
      <dgm:prSet/>
      <dgm:spPr/>
      <dgm:t>
        <a:bodyPr/>
        <a:lstStyle/>
        <a:p>
          <a:endParaRPr lang="pl-PL"/>
        </a:p>
      </dgm:t>
    </dgm:pt>
    <dgm:pt modelId="{B5A98613-9441-4F1A-A97A-3EDB7F358578}" type="sibTrans" cxnId="{CE10DE97-C54F-42B6-9542-95DDBB0A41E2}">
      <dgm:prSet/>
      <dgm:spPr/>
      <dgm:t>
        <a:bodyPr/>
        <a:lstStyle/>
        <a:p>
          <a:endParaRPr lang="pl-PL"/>
        </a:p>
      </dgm:t>
    </dgm:pt>
    <dgm:pt modelId="{7D3C7BFD-A3B5-4151-8B64-BEE28E2B1A2C}" type="pres">
      <dgm:prSet presAssocID="{9AABB5B3-115A-4AF7-8A63-B4FE1FA43B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B5D753-0B5B-4146-8E38-7840B9C25D14}" type="pres">
      <dgm:prSet presAssocID="{50EC1749-24CC-48DD-8660-1BA5D3209B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92C6377-ABB7-4AA8-8B79-2B3CAFEF8D96}" type="presOf" srcId="{50EC1749-24CC-48DD-8660-1BA5D3209BB7}" destId="{8DB5D753-0B5B-4146-8E38-7840B9C25D14}" srcOrd="0" destOrd="0" presId="urn:microsoft.com/office/officeart/2005/8/layout/vList2"/>
    <dgm:cxn modelId="{CE10DE97-C54F-42B6-9542-95DDBB0A41E2}" srcId="{9AABB5B3-115A-4AF7-8A63-B4FE1FA43B72}" destId="{50EC1749-24CC-48DD-8660-1BA5D3209BB7}" srcOrd="0" destOrd="0" parTransId="{636CF73D-D68B-4B13-A672-4A3D85588E6C}" sibTransId="{B5A98613-9441-4F1A-A97A-3EDB7F358578}"/>
    <dgm:cxn modelId="{ED882E06-0D74-428E-B178-C99FD57E5257}" type="presOf" srcId="{9AABB5B3-115A-4AF7-8A63-B4FE1FA43B72}" destId="{7D3C7BFD-A3B5-4151-8B64-BEE28E2B1A2C}" srcOrd="0" destOrd="0" presId="urn:microsoft.com/office/officeart/2005/8/layout/vList2"/>
    <dgm:cxn modelId="{A3EDC223-CDB2-444F-B07D-F1A241F1E3BD}" type="presParOf" srcId="{7D3C7BFD-A3B5-4151-8B64-BEE28E2B1A2C}" destId="{8DB5D753-0B5B-4146-8E38-7840B9C25D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D7C2-D0CB-4F7F-B71D-BA69B1B4FF1E}">
      <dsp:nvSpPr>
        <dsp:cNvPr id="0" name=""/>
        <dsp:cNvSpPr/>
      </dsp:nvSpPr>
      <dsp:spPr>
        <a:xfrm>
          <a:off x="0" y="11954"/>
          <a:ext cx="1654030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baseline="0" dirty="0" smtClean="0"/>
            <a:t>Udział najlepszej 20. krajów w dostawach dla systemu NZ wynosi </a:t>
          </a:r>
          <a:r>
            <a:rPr lang="pl-PL" sz="20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36%</a:t>
          </a:r>
          <a:r>
            <a:rPr lang="pl-PL" sz="2000" b="0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1600" b="0" i="1" kern="1200" baseline="0" dirty="0" smtClean="0"/>
            <a:t>wszystkich dostaw. </a:t>
          </a:r>
          <a:endParaRPr lang="pl-PL" sz="1600" kern="1200" dirty="0"/>
        </a:p>
      </dsp:txBody>
      <dsp:txXfrm>
        <a:off x="80743" y="92697"/>
        <a:ext cx="1492544" cy="1743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88946-7BD7-41ED-AE0A-5EB13B57D27D}">
      <dsp:nvSpPr>
        <dsp:cNvPr id="0" name=""/>
        <dsp:cNvSpPr/>
      </dsp:nvSpPr>
      <dsp:spPr>
        <a:xfrm>
          <a:off x="0" y="162248"/>
          <a:ext cx="2361416" cy="2555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/>
            <a:t>W strukturze zamówień  </a:t>
          </a:r>
          <a:r>
            <a:rPr lang="pl-PL" sz="1400" i="1" kern="1200" dirty="0" err="1" smtClean="0"/>
            <a:t>najw</a:t>
          </a:r>
          <a:r>
            <a:rPr lang="pl-PL" sz="1400" i="1" kern="1200" dirty="0" smtClean="0"/>
            <a:t>. udział :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/>
            <a:t>- transport lotniczy (Rosja - konkuruje przede wszystkim niskimi cenami);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/>
            <a:t>- morski (Dania);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/>
            <a:t>- produkty żywnościowe, farmaceutyki, technologie sanitarne i usługi informatyczne.</a:t>
          </a:r>
          <a:endParaRPr lang="pl-PL" sz="1400" kern="1200" dirty="0"/>
        </a:p>
      </dsp:txBody>
      <dsp:txXfrm>
        <a:off x="115275" y="277523"/>
        <a:ext cx="2130866" cy="2324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DE6AC-D29D-4FAB-A243-B36FFBD83612}">
      <dsp:nvSpPr>
        <dsp:cNvPr id="0" name=""/>
        <dsp:cNvSpPr/>
      </dsp:nvSpPr>
      <dsp:spPr>
        <a:xfrm>
          <a:off x="0" y="0"/>
          <a:ext cx="6264695" cy="87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smtClean="0"/>
            <a:t>Sektor lotniczy, farmaceutyczny, produkty spożywcze, ICT, dostawy części znamiennych i sprzętu specjalnego przeznaczenia; paliwa i generatory energii</a:t>
          </a:r>
          <a:endParaRPr lang="pl-PL" sz="1600" kern="1200"/>
        </a:p>
      </dsp:txBody>
      <dsp:txXfrm>
        <a:off x="42950" y="42950"/>
        <a:ext cx="6178795" cy="793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D753-0B5B-4146-8E38-7840B9C25D14}">
      <dsp:nvSpPr>
        <dsp:cNvPr id="0" name=""/>
        <dsp:cNvSpPr/>
      </dsp:nvSpPr>
      <dsp:spPr>
        <a:xfrm>
          <a:off x="0" y="29204"/>
          <a:ext cx="45720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Podmioty działające w ramach systemu ONZ w całości lub częściowo korzystają z centralnego systemu zamówień ONZ</a:t>
          </a:r>
          <a:r>
            <a:rPr lang="pl-PL" sz="1600" b="1" kern="1200" dirty="0" smtClean="0"/>
            <a:t> - United Nations Global Marketplace (UNGM). </a:t>
          </a:r>
          <a:endParaRPr lang="pl-PL" sz="1600" kern="1200" dirty="0"/>
        </a:p>
      </dsp:txBody>
      <dsp:txXfrm>
        <a:off x="55744" y="84948"/>
        <a:ext cx="44605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25001-B868-41E3-BCBC-947DA9C55DCD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C674-88E4-4964-AE68-3F2211A31D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1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"Pracodawcy Pomorza" (Al. Zwycięstwa 24, Gdańsk)</a:t>
            </a:r>
          </a:p>
          <a:p>
            <a:r>
              <a:rPr lang="pl-PL" b="1" dirty="0"/>
              <a:t>„Pracodawcy Pomorza” wspólnie z Punktem Informacyjnym Międzynarodowe Zamówienia Publiczne PARP oraz we współpracy z Departamentem Współpracy Ekonomicznej  Ministerstwa Spraw Zagranicznych RP zapraszają na seminarium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BE3E74-997C-41C3-AC51-4DF2DD6D4C6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Dostawcy z Polski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11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09546"/>
              </p:ext>
            </p:extLst>
          </p:nvPr>
        </p:nvGraphicFramePr>
        <p:xfrm>
          <a:off x="938059" y="4903866"/>
          <a:ext cx="4791762" cy="1950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5750"/>
                <a:gridCol w="1179560"/>
                <a:gridCol w="1066452"/>
              </a:tblGrid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Supplier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Amount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% Of Total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SKANSKA SA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107,353,946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41%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MOTA ENGIL CENTRAL EUROPE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50,657,689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19%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ENERGOPOL SZCZECIN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45,868,529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PIOS EKOKLAR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10,636,776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EKOKLAR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8,800,028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POL-AQUA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8,188,483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ASSECO POLAND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6,678,972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BUDIMEX S.A.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6,267,480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HYDROBUDOWA GDANSK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5,583,542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2%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  <a:tr h="177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EKOLOG-SPOMASZ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3,335,956</a:t>
                      </a:r>
                      <a:endParaRPr lang="pl-PL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1%</a:t>
                      </a:r>
                      <a:endParaRPr lang="pl-PL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691" marR="9691" marT="87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74750" y="722313"/>
            <a:ext cx="4573588" cy="34305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74750" y="722313"/>
            <a:ext cx="4573588" cy="34305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14</a:t>
            </a:fld>
            <a:endParaRPr lang="fr-B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75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914F-325C-48A9-9B72-848C626A1BAD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447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16</a:t>
            </a:fld>
            <a:endParaRPr lang="fr-BE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70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17</a:t>
            </a:fld>
            <a:endParaRPr lang="fr-BE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7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18</a:t>
            </a:fld>
            <a:endParaRPr lang="fr-BE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7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19</a:t>
            </a:fld>
            <a:endParaRPr lang="fr-BE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07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2</a:t>
            </a:fld>
            <a:endParaRPr lang="fr-B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758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88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800" dirty="0" smtClean="0"/>
              <a:t> </a:t>
            </a:r>
          </a:p>
          <a:p>
            <a:endParaRPr lang="en-GB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21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 rotWithShape="1">
          <a:blip r:embed="rId3"/>
          <a:srcRect l="13890" t="14117" r="31214" b="16941"/>
          <a:stretch/>
        </p:blipFill>
        <p:spPr bwMode="auto">
          <a:xfrm>
            <a:off x="1524162" y="4903866"/>
            <a:ext cx="3217413" cy="2057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601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22</a:t>
            </a:fld>
            <a:endParaRPr lang="fr-B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758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23</a:t>
            </a:fld>
            <a:endParaRPr lang="fr-B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758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98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3</a:t>
            </a:fld>
            <a:endParaRPr lang="fr-BE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575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89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89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89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AC940-566E-4713-AA51-EE14706981A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189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A202F-1FA7-4A18-B92C-0A7939AD036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97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90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25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3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1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27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4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88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81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46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59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3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AD1D-ED2F-49D4-854E-59BBB1DC51E8}" type="datetimeFigureOut">
              <a:rPr lang="pl-PL" smtClean="0"/>
              <a:t>2018-02-27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C624-7D91-40E4-88DA-0DA0363DBA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5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z.gov.pl/pl/polityka_zagraniczna/dyplomacja_bizn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z.gov.pl/pl/polityka_zagraniczna/dyplomacja_biznes/informacje_przetarg/" TargetMode="External"/><Relationship Id="rId5" Type="http://schemas.openxmlformats.org/officeDocument/2006/relationships/hyperlink" Target="http://www.msz.gov.pl/pl/polityka_zagraniczna/dyplomacja_biznes/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enewa.msz.gov.pl/pl/p/genewa_ch_s_pl/ambasada/" TargetMode="External"/><Relationship Id="rId13" Type="http://schemas.openxmlformats.org/officeDocument/2006/relationships/hyperlink" Target="mailto:dl.pologne@unesco-delegations.org" TargetMode="External"/><Relationship Id="rId18" Type="http://schemas.openxmlformats.org/officeDocument/2006/relationships/hyperlink" Target="mailto:paryz.oecd.sekretariat@msz.gov.pl" TargetMode="External"/><Relationship Id="rId3" Type="http://schemas.openxmlformats.org/officeDocument/2006/relationships/hyperlink" Target="http://www.nowyjorkonz.msz.gov.pl/" TargetMode="External"/><Relationship Id="rId7" Type="http://schemas.openxmlformats.org/officeDocument/2006/relationships/hyperlink" Target="http://www.msz.gov.pl/pl/polityka_zagraniczna/zagraniczna_polityka_ekonomiczna/" TargetMode="External"/><Relationship Id="rId12" Type="http://schemas.openxmlformats.org/officeDocument/2006/relationships/hyperlink" Target="mailto:wieden.onz.obwe.sekretariat@msz.gov.pl" TargetMode="External"/><Relationship Id="rId17" Type="http://schemas.openxmlformats.org/officeDocument/2006/relationships/hyperlink" Target="mailto:bebrustpe@msz.gov.pl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brukselaue.msz.gov.pl/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and.gov.pl/" TargetMode="External"/><Relationship Id="rId11" Type="http://schemas.openxmlformats.org/officeDocument/2006/relationships/hyperlink" Target="http://wiedenonz.msz.gov.pl/pl/" TargetMode="External"/><Relationship Id="rId5" Type="http://schemas.openxmlformats.org/officeDocument/2006/relationships/hyperlink" Target="http://www.msz.gov.pl/" TargetMode="External"/><Relationship Id="rId15" Type="http://schemas.openxmlformats.org/officeDocument/2006/relationships/hyperlink" Target="mailto:rzym.amb.sekretariat@msz.gov.pl" TargetMode="External"/><Relationship Id="rId10" Type="http://schemas.openxmlformats.org/officeDocument/2006/relationships/hyperlink" Target="mailto:chegenstp@msz.gov.pl" TargetMode="External"/><Relationship Id="rId4" Type="http://schemas.openxmlformats.org/officeDocument/2006/relationships/hyperlink" Target="mailto:nowyjork.onz.sekretariat@msz.gov.pl" TargetMode="External"/><Relationship Id="rId9" Type="http://schemas.openxmlformats.org/officeDocument/2006/relationships/hyperlink" Target="mailto:genewa.onz.sekretariat@msz.gov.pl" TargetMode="External"/><Relationship Id="rId14" Type="http://schemas.openxmlformats.org/officeDocument/2006/relationships/hyperlink" Target="http://www.rzym.msz.gov.pl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hyperlink" Target="http://www.ungm.org/" TargetMode="External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.jpeg"/><Relationship Id="rId10" Type="http://schemas.microsoft.com/office/2007/relationships/diagramDrawing" Target="../diagrams/drawing4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m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SZ_RP" TargetMode="External"/><Relationship Id="rId7" Type="http://schemas.openxmlformats.org/officeDocument/2006/relationships/hyperlink" Target="mailto:Beata.Pich@msz.gov.p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z.gov.pl/pl/polityka_zagraniczna/dyplomacja_biznes/" TargetMode="External"/><Relationship Id="rId5" Type="http://schemas.openxmlformats.org/officeDocument/2006/relationships/hyperlink" Target="http://www.poland.gov.pl/" TargetMode="External"/><Relationship Id="rId4" Type="http://schemas.openxmlformats.org/officeDocument/2006/relationships/hyperlink" Target="http://www.msz.gov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6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ctrTitle" idx="4294967295"/>
          </p:nvPr>
        </p:nvSpPr>
        <p:spPr>
          <a:xfrm>
            <a:off x="611560" y="1628800"/>
            <a:ext cx="8136904" cy="465674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PRZETARGI </a:t>
            </a: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 PROJEKTY MIĘDZYNARODOWE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– Rynek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zamówień publicznych </a:t>
            </a: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ONZ </a:t>
            </a:r>
            <a:r>
              <a:rPr lang="pl-P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 zasięgu polskich </a:t>
            </a:r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firm</a:t>
            </a:r>
            <a: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pl-PL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altLang="pl-P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Ministerstwo Spraw Zagranicznych </a:t>
            </a:r>
            <a:br>
              <a:rPr lang="pl-PL" altLang="pl-P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Departament Współpracy Ekonomicznej</a:t>
            </a:r>
            <a:br>
              <a:rPr lang="pl-PL" altLang="pl-PL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Gdańsk, </a:t>
            </a:r>
            <a:r>
              <a:rPr lang="pl-PL" altLang="pl-PL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marca 2018 r</a:t>
            </a:r>
            <a:r>
              <a:rPr lang="pl-PL" altLang="pl-PL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pl-PL" alt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9" t="21262" b="22042"/>
          <a:stretch/>
        </p:blipFill>
        <p:spPr bwMode="auto">
          <a:xfrm>
            <a:off x="755576" y="218238"/>
            <a:ext cx="1714500" cy="129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9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Kraje UE wśród dostawców </a:t>
            </a:r>
            <a:r>
              <a:rPr lang="pl-PL" altLang="pl-PL" sz="1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Banku Światowego 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Polska </a:t>
            </a:r>
            <a:r>
              <a:rPr lang="pl-PL" altLang="pl-PL" sz="1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zajmuje 23. </a:t>
            </a:r>
            <a:r>
              <a:rPr lang="pl-PL" altLang="pl-PL" sz="1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miejsce w 2016 r.</a:t>
            </a:r>
            <a:endParaRPr lang="pl-PL" sz="18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7780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/>
              <a:t>Pozycja Polski na rynku </a:t>
            </a:r>
            <a:r>
              <a:rPr lang="pl-PL" sz="2400" b="1" dirty="0" smtClean="0"/>
              <a:t>dostaw dla Banku Światowego </a:t>
            </a:r>
            <a:endParaRPr lang="pl-PL" sz="24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18166"/>
              </p:ext>
            </p:extLst>
          </p:nvPr>
        </p:nvGraphicFramePr>
        <p:xfrm>
          <a:off x="1043608" y="2276872"/>
          <a:ext cx="7200800" cy="392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648"/>
                <a:gridCol w="2139664"/>
                <a:gridCol w="2298506"/>
                <a:gridCol w="2093982"/>
              </a:tblGrid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Kraj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Wartość [USD] 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pl-PL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całości</a:t>
                      </a:r>
                      <a:endParaRPr lang="pl-PL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1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Hiszpania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1,488,605,776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48.6%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2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Francja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347,350,029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11.3%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3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Niemcy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293,937,934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9.6%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4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Grecja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277,104,666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9.0%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5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Włochy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146,464,632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4.8%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6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Portugal</a:t>
                      </a:r>
                      <a:r>
                        <a:rPr lang="pl-PL" sz="1600" dirty="0" err="1" smtClean="0">
                          <a:effectLst/>
                        </a:rPr>
                        <a:t>ia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101,391,614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3.3%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7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W. Brytania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93,990,181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3.1%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8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Szwecja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58,085,640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1.9%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9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Holandia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46,489,408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1.5%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>
                          <a:effectLst/>
                        </a:rPr>
                        <a:t>10</a:t>
                      </a:r>
                      <a:endParaRPr lang="pl-PL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Bu</a:t>
                      </a:r>
                      <a:r>
                        <a:rPr lang="pl-PL" sz="1600" dirty="0" smtClean="0">
                          <a:effectLst/>
                        </a:rPr>
                        <a:t>ł</a:t>
                      </a:r>
                      <a:r>
                        <a:rPr lang="es-ES_tradnl" sz="1600" dirty="0" err="1" smtClean="0">
                          <a:effectLst/>
                        </a:rPr>
                        <a:t>garia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39,671,720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_tradnl" sz="1600" dirty="0">
                          <a:effectLst/>
                        </a:rPr>
                        <a:t>1.3%</a:t>
                      </a:r>
                      <a:endParaRPr lang="pl-PL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  <a:tr h="3267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Polska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693,644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0.1%</a:t>
                      </a:r>
                      <a:endParaRPr lang="pl-PL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7771" marR="7771" marT="7771" marB="0" anchor="ctr"/>
                </a:tc>
              </a:tr>
            </a:tbl>
          </a:graphicData>
        </a:graphic>
      </p:graphicFrame>
      <p:pic>
        <p:nvPicPr>
          <p:cNvPr id="6" name="Obraz 5"/>
          <p:cNvPicPr/>
          <p:nvPr/>
        </p:nvPicPr>
        <p:blipFill rotWithShape="1">
          <a:blip r:embed="rId4"/>
          <a:srcRect l="34602" t="74118" r="54904" b="21512"/>
          <a:stretch/>
        </p:blipFill>
        <p:spPr bwMode="auto">
          <a:xfrm>
            <a:off x="701825" y="6237312"/>
            <a:ext cx="989855" cy="288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18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6340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 smtClean="0"/>
              <a:t>Dostawcy UE dla Banku Światowego wg kategorii</a:t>
            </a:r>
            <a:endParaRPr lang="pl-PL" sz="24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/>
          <p:nvPr/>
        </p:nvPicPr>
        <p:blipFill rotWithShape="1">
          <a:blip r:embed="rId4"/>
          <a:srcRect l="51896" t="42058" r="7011" b="9093"/>
          <a:stretch/>
        </p:blipFill>
        <p:spPr bwMode="auto">
          <a:xfrm>
            <a:off x="452137" y="1700808"/>
            <a:ext cx="3672408" cy="3195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47358"/>
              </p:ext>
            </p:extLst>
          </p:nvPr>
        </p:nvGraphicFramePr>
        <p:xfrm>
          <a:off x="4283968" y="1697625"/>
          <a:ext cx="4554129" cy="374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311"/>
                <a:gridCol w="1267709"/>
                <a:gridCol w="1417109"/>
              </a:tblGrid>
              <a:tr h="476308"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</a:t>
                      </a:r>
                      <a:r>
                        <a:rPr lang="pl-PL" sz="16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SKA –</a:t>
                      </a:r>
                      <a:r>
                        <a:rPr lang="pl-PL" sz="16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Sektory dostaw dla BŚ w 2012-2016 r.</a:t>
                      </a:r>
                      <a:endParaRPr lang="pl-PL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27129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</a:t>
                      </a:r>
                      <a:r>
                        <a:rPr lang="pl-PL" sz="1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s-ES_tradnl" sz="1400" b="1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tor</a:t>
                      </a:r>
                      <a:endParaRPr lang="pl-PL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Wartość</a:t>
                      </a:r>
                      <a:r>
                        <a:rPr lang="es-ES_tradnl" sz="1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_tradnl" sz="1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(USD)</a:t>
                      </a:r>
                      <a:endParaRPr lang="pl-PL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</a:t>
                      </a:r>
                      <a:r>
                        <a:rPr lang="pl-PL" sz="1400" b="1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całości</a:t>
                      </a:r>
                      <a:endParaRPr lang="pl-PL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Zdrowie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1,718,242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0.7%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Rolnictwo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indent="523875"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39,438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0.0%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Edukacja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33,429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0.0%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effectLst/>
                        </a:rPr>
                        <a:t>E</a:t>
                      </a:r>
                      <a:r>
                        <a:rPr lang="pl-PL" sz="1400" b="1" kern="1200" dirty="0" err="1" smtClean="0">
                          <a:effectLst/>
                        </a:rPr>
                        <a:t>nergia</a:t>
                      </a:r>
                      <a:r>
                        <a:rPr lang="pl-PL" sz="1400" b="1" kern="1200" baseline="0" dirty="0" smtClean="0">
                          <a:effectLst/>
                        </a:rPr>
                        <a:t> 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856,274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0.3%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1200" dirty="0" smtClean="0">
                          <a:effectLst/>
                        </a:rPr>
                        <a:t>Finan</a:t>
                      </a:r>
                      <a:r>
                        <a:rPr lang="pl-PL" sz="1400" b="1" kern="1200" dirty="0" err="1" smtClean="0">
                          <a:effectLst/>
                        </a:rPr>
                        <a:t>se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43,100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0.0%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kern="1200" dirty="0">
                          <a:effectLst/>
                        </a:rPr>
                        <a:t>Info </a:t>
                      </a:r>
                      <a:r>
                        <a:rPr lang="pl-PL" sz="1400" b="1" kern="1200" dirty="0" smtClean="0">
                          <a:effectLst/>
                        </a:rPr>
                        <a:t>/</a:t>
                      </a:r>
                      <a:r>
                        <a:rPr lang="es-ES_tradnl" sz="1400" b="1" kern="1200" dirty="0" smtClean="0">
                          <a:effectLst/>
                        </a:rPr>
                        <a:t> </a:t>
                      </a:r>
                      <a:r>
                        <a:rPr lang="pl-PL" sz="1400" b="1" kern="1200" dirty="0" smtClean="0">
                          <a:effectLst/>
                        </a:rPr>
                        <a:t>K</a:t>
                      </a:r>
                      <a:r>
                        <a:rPr lang="es-ES_tradnl" sz="1400" b="1" kern="1200" dirty="0" smtClean="0">
                          <a:effectLst/>
                        </a:rPr>
                        <a:t>o</a:t>
                      </a:r>
                      <a:r>
                        <a:rPr lang="pl-PL" sz="1400" b="1" kern="1200" dirty="0" err="1" smtClean="0">
                          <a:effectLst/>
                        </a:rPr>
                        <a:t>munikacja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663,327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0.3%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Administracja Publiczna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753,146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0.3%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Woda /oczyszczalnie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258,443,888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98.4%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27129">
                <a:tc>
                  <a:txBody>
                    <a:bodyPr/>
                    <a:lstStyle/>
                    <a:p>
                      <a:pPr algn="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effectLst/>
                        </a:rPr>
                        <a:t>Ogółem</a:t>
                      </a:r>
                      <a:endParaRPr lang="pl-PL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>
                          <a:effectLst/>
                        </a:rPr>
                        <a:t>262,550,843</a:t>
                      </a:r>
                      <a:endParaRPr lang="pl-P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kern="1200" dirty="0">
                          <a:effectLst/>
                        </a:rPr>
                        <a:t>100%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" name="Obraz 7"/>
          <p:cNvPicPr/>
          <p:nvPr/>
        </p:nvPicPr>
        <p:blipFill rotWithShape="1">
          <a:blip r:embed="rId5"/>
          <a:srcRect l="34602" t="74118" r="54904" b="21512"/>
          <a:stretch/>
        </p:blipFill>
        <p:spPr bwMode="auto">
          <a:xfrm>
            <a:off x="395536" y="5445223"/>
            <a:ext cx="819909" cy="314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32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2000" i="1" dirty="0" smtClean="0"/>
              <a:t>Brak wiedzy/informacji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i="1" dirty="0" smtClean="0"/>
              <a:t>Brak doświadczenia uczestnictwa w systemie przetargowym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i="1" dirty="0" smtClean="0"/>
              <a:t>Brak znajomości rynku realizowanych projektów </a:t>
            </a:r>
            <a:r>
              <a:rPr lang="pl-PL" sz="1400" i="1" dirty="0" smtClean="0"/>
              <a:t>(zasad/zwyczajów/języka/ partnerów)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i="1" dirty="0" smtClean="0"/>
              <a:t>Brak zainteresowania </a:t>
            </a:r>
            <a:r>
              <a:rPr lang="pl-PL" sz="1600" i="1" dirty="0" smtClean="0"/>
              <a:t>(bo środki unijne łatwo dostępne)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i="1" dirty="0" smtClean="0"/>
              <a:t>Brak „motywacji/odwagi”?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000" dirty="0" smtClean="0"/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i="1" dirty="0" smtClean="0"/>
              <a:t>Wg NZ </a:t>
            </a:r>
            <a:r>
              <a:rPr lang="pl-PL" sz="2000" i="1" dirty="0"/>
              <a:t>-  </a:t>
            </a:r>
            <a:r>
              <a:rPr lang="pl-PL" sz="2000" b="1" i="1" dirty="0"/>
              <a:t>usługi z zakresu transportu lotniczego, </a:t>
            </a:r>
            <a:r>
              <a:rPr lang="pl-PL" sz="2000" b="1" i="1" dirty="0" smtClean="0"/>
              <a:t>usługi medyczne, usługi ICT  </a:t>
            </a:r>
            <a:r>
              <a:rPr lang="pl-PL" sz="2000" i="1" dirty="0" smtClean="0"/>
              <a:t>- największe </a:t>
            </a:r>
            <a:r>
              <a:rPr lang="pl-PL" sz="2000" i="1" dirty="0"/>
              <a:t>szanse na zwiększenie udziału dostaw polskich usług i towarów </a:t>
            </a:r>
            <a:r>
              <a:rPr lang="pl-PL" sz="2000" i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pl-PL" sz="14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00800" cy="142617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marL="514350" indent="-514350"/>
            <a:r>
              <a:rPr lang="pl-PL" sz="2800" b="1" dirty="0" smtClean="0"/>
              <a:t>Projekty i przetargi międzynarodowe 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000" b="1" i="1" dirty="0" smtClean="0">
                <a:solidFill>
                  <a:srgbClr val="7030A0"/>
                </a:solidFill>
              </a:rPr>
              <a:t>Dlaczego </a:t>
            </a:r>
            <a:r>
              <a:rPr lang="pl-PL" sz="2000" b="1" i="1" dirty="0">
                <a:solidFill>
                  <a:srgbClr val="7030A0"/>
                </a:solidFill>
              </a:rPr>
              <a:t>udział polskich firm w </a:t>
            </a:r>
            <a:r>
              <a:rPr lang="pl-PL" sz="2000" b="1" i="1" dirty="0" smtClean="0">
                <a:solidFill>
                  <a:srgbClr val="7030A0"/>
                </a:solidFill>
              </a:rPr>
              <a:t>ich ofercie</a:t>
            </a:r>
            <a:r>
              <a:rPr lang="pl-PL" sz="2000" b="1" i="1" dirty="0">
                <a:solidFill>
                  <a:srgbClr val="7030A0"/>
                </a:solidFill>
              </a:rPr>
              <a:t>  jest  </a:t>
            </a:r>
            <a:r>
              <a:rPr lang="pl-PL" sz="2000" b="1" i="1" dirty="0" smtClean="0">
                <a:solidFill>
                  <a:srgbClr val="7030A0"/>
                </a:solidFill>
              </a:rPr>
              <a:t>niezadowalający?</a:t>
            </a:r>
            <a:endParaRPr lang="pl-PL" sz="2000" b="1" i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66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2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pl-PL" sz="2000" b="1" dirty="0" smtClean="0"/>
          </a:p>
          <a:p>
            <a:pPr marL="0" indent="0" algn="ctr">
              <a:buNone/>
            </a:pPr>
            <a:endParaRPr lang="pl-PL" sz="2800" b="1" i="1" dirty="0" smtClean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pl-PL" sz="2800" b="1" i="1" dirty="0">
                <a:solidFill>
                  <a:srgbClr val="7030A0"/>
                </a:solidFill>
              </a:rPr>
              <a:t>Działania MSZ w kierunku zwiększenia zaangażowania polskiego biznesu </a:t>
            </a:r>
            <a:endParaRPr lang="pl-PL" sz="2800" b="1" i="1" dirty="0" smtClean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pl-PL" sz="2800" b="1" i="1" dirty="0" smtClean="0">
                <a:solidFill>
                  <a:srgbClr val="7030A0"/>
                </a:solidFill>
              </a:rPr>
              <a:t>na </a:t>
            </a:r>
            <a:r>
              <a:rPr lang="pl-PL" sz="2800" b="1" i="1" dirty="0">
                <a:solidFill>
                  <a:srgbClr val="7030A0"/>
                </a:solidFill>
              </a:rPr>
              <a:t>rynku projektów i przetargów </a:t>
            </a:r>
            <a:r>
              <a:rPr lang="pl-PL" sz="2800" b="1" i="1" dirty="0" smtClean="0">
                <a:solidFill>
                  <a:srgbClr val="7030A0"/>
                </a:solidFill>
              </a:rPr>
              <a:t>OM.</a:t>
            </a:r>
            <a:endParaRPr lang="pl-PL" sz="2800" b="1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14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00800" cy="142617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pl-PL" sz="2800" b="1" dirty="0" smtClean="0"/>
              <a:t>Projekty i przetargi międzynarodowe 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000" b="1" i="1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4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88832" cy="18002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/>
              <a:t>DALSZE DZIAŁANIA </a:t>
            </a:r>
            <a:br>
              <a:rPr lang="pl-PL" sz="2800" b="1" dirty="0" smtClean="0"/>
            </a:br>
            <a:r>
              <a:rPr lang="pl-PL" sz="2800" b="1" dirty="0" smtClean="0"/>
              <a:t>Dyplomacja ekonomiczna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1800" i="1" dirty="0" smtClean="0"/>
              <a:t>działania Ministerstwa Spraw Zagranicznych -  aktywizacja polskiego sektora prywatnego w relacji z OM</a:t>
            </a:r>
            <a:endParaRPr lang="pl-PL" sz="24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3"/>
          <p:cNvSpPr txBox="1">
            <a:spLocks/>
          </p:cNvSpPr>
          <p:nvPr/>
        </p:nvSpPr>
        <p:spPr>
          <a:xfrm>
            <a:off x="468361" y="2132856"/>
            <a:ext cx="8496127" cy="46085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/>
              <a:t>Działania </a:t>
            </a:r>
            <a:r>
              <a:rPr lang="pl-PL" sz="2000" b="1" dirty="0"/>
              <a:t>o charakterze planistyczno-strategicznym </a:t>
            </a:r>
            <a:r>
              <a:rPr lang="pl-PL" sz="2000" dirty="0" smtClean="0"/>
              <a:t>– wsparcie firm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000" b="1" dirty="0" smtClean="0"/>
              <a:t>Seminaria, warsztaty, konferencje, debaty - </a:t>
            </a:r>
            <a:r>
              <a:rPr lang="pl-PL" sz="1600" i="1" dirty="0" smtClean="0"/>
              <a:t>(od XII 2014 r. do II 2018 r. – DWE zrealizował </a:t>
            </a:r>
            <a:r>
              <a:rPr lang="pl-PL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r>
              <a:rPr lang="pl-PL" sz="1600" i="1" dirty="0" smtClean="0"/>
              <a:t> wydarzeń, </a:t>
            </a:r>
            <a:r>
              <a:rPr lang="pl-PL" sz="1600" i="1" dirty="0"/>
              <a:t>z udziałem </a:t>
            </a:r>
            <a:r>
              <a:rPr lang="pl-PL" sz="1600" i="1" dirty="0" smtClean="0"/>
              <a:t>ponad </a:t>
            </a:r>
            <a:r>
              <a:rPr lang="pl-PL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2038</a:t>
            </a:r>
            <a:r>
              <a:rPr lang="pl-PL" sz="1600" i="1" dirty="0"/>
              <a:t> przedstawicieli </a:t>
            </a:r>
            <a:r>
              <a:rPr lang="pl-PL" sz="1600" i="1" dirty="0" smtClean="0"/>
              <a:t>sektora prywatnego)</a:t>
            </a:r>
          </a:p>
          <a:p>
            <a:pPr algn="just"/>
            <a:endParaRPr lang="pl-PL" sz="1600" i="1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000" b="1" dirty="0" smtClean="0"/>
              <a:t>Komponent gospodarczy wizyt zagranicznych kierownictwa MSZ - </a:t>
            </a:r>
            <a:r>
              <a:rPr lang="pl-PL" sz="2000" dirty="0" smtClean="0"/>
              <a:t> </a:t>
            </a:r>
            <a:r>
              <a:rPr lang="pl-PL" sz="1600" i="1" dirty="0" smtClean="0"/>
              <a:t>(PLANY: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sz="1600" i="1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000" b="1" dirty="0" smtClean="0"/>
              <a:t>Baza MSZ IBIZ </a:t>
            </a:r>
            <a:r>
              <a:rPr lang="pl-PL" sz="2000" dirty="0" smtClean="0"/>
              <a:t>(ok </a:t>
            </a: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 podmiotów</a:t>
            </a:r>
            <a:r>
              <a:rPr lang="pl-PL" sz="2000" dirty="0" smtClean="0"/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000" b="1" dirty="0"/>
              <a:t>Strony  </a:t>
            </a:r>
            <a:r>
              <a:rPr lang="pl-PL" sz="2000" b="1" dirty="0" smtClean="0"/>
              <a:t>www MSZ</a:t>
            </a:r>
            <a:r>
              <a:rPr lang="pl-PL" sz="2000" dirty="0" smtClean="0"/>
              <a:t>: </a:t>
            </a:r>
            <a:r>
              <a:rPr lang="pl-PL" sz="1600" dirty="0" smtClean="0">
                <a:hlinkClick r:id="rId4"/>
              </a:rPr>
              <a:t>http</a:t>
            </a:r>
            <a:r>
              <a:rPr lang="pl-PL" sz="1600" dirty="0">
                <a:hlinkClick r:id="rId4"/>
              </a:rPr>
              <a:t>://www.msz.gov.pl/pl/polityka_zagraniczna/dyplomacja_biznes</a:t>
            </a:r>
            <a:r>
              <a:rPr lang="pl-PL" sz="1600" dirty="0" smtClean="0">
                <a:hlinkClick r:id="rId4"/>
              </a:rPr>
              <a:t>/</a:t>
            </a:r>
            <a:endParaRPr lang="pl-PL" sz="1600" dirty="0" smtClean="0"/>
          </a:p>
          <a:p>
            <a:pPr algn="l"/>
            <a:r>
              <a:rPr lang="pl-PL" sz="1600" dirty="0" smtClean="0"/>
              <a:t> </a:t>
            </a:r>
            <a:endParaRPr lang="pl-PL" sz="20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000" b="1" dirty="0" smtClean="0"/>
              <a:t>Przewodnik MSZ o przetargach międzynarodowych </a:t>
            </a:r>
            <a:r>
              <a:rPr lang="pl-PL" sz="2000" dirty="0" smtClean="0"/>
              <a:t>– dla polskich firm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000" b="1" dirty="0" smtClean="0">
                <a:solidFill>
                  <a:srgbClr val="7030A0"/>
                </a:solidFill>
              </a:rPr>
              <a:t>Motywacja sektora prywatnego </a:t>
            </a:r>
          </a:p>
        </p:txBody>
      </p:sp>
    </p:spTree>
    <p:extLst>
      <p:ext uri="{BB962C8B-B14F-4D97-AF65-F5344CB8AC3E}">
        <p14:creationId xmlns:p14="http://schemas.microsoft.com/office/powerpoint/2010/main" val="381904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357D2FC1-90CA-4489-9E86-84B38771F232}" type="slidenum">
              <a:rPr lang="pl-PL" altLang="en-US" sz="1000" smtClean="0">
                <a:solidFill>
                  <a:schemeClr val="tx2"/>
                </a:solidFill>
                <a:latin typeface="Arial" charset="0"/>
                <a:cs typeface="Arial" charset="0"/>
              </a:rPr>
              <a:pPr eaLnBrk="1" hangingPunct="1">
                <a:buFont typeface="Wingdings" pitchFamily="2" charset="2"/>
                <a:buNone/>
              </a:pPr>
              <a:t>15</a:t>
            </a:fld>
            <a:endParaRPr lang="pl-PL" altLang="en-US" sz="10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7107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4234"/>
            <a:ext cx="1700213" cy="11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C:\Users\czyrsznica\AppData\Local\Microsoft\Windows\Temporary Internet Files\Content.Outlook\AJUFKCX3\DWE katalog Zamówienia okładka Wstę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3667"/>
            <a:ext cx="3905129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7" descr="C:\Users\czyrsznica\AppData\Local\Microsoft\Windows\Temporary Internet Files\Content.Outlook\AJUFKCX3\DWE katalog Zamówienia okładka str. 48-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2910418"/>
            <a:ext cx="3889375" cy="36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1699230"/>
            <a:ext cx="2519958" cy="47904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67218"/>
            <a:ext cx="7200900" cy="8657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pl-PL" altLang="pl-PL" sz="3600" b="1" dirty="0" smtClean="0">
                <a:solidFill>
                  <a:schemeClr val="bg1"/>
                </a:solidFill>
              </a:rPr>
              <a:t>Przewodnik o przetargach</a:t>
            </a:r>
          </a:p>
        </p:txBody>
      </p:sp>
    </p:spTree>
    <p:extLst>
      <p:ext uri="{BB962C8B-B14F-4D97-AF65-F5344CB8AC3E}">
        <p14:creationId xmlns:p14="http://schemas.microsoft.com/office/powerpoint/2010/main" val="1077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28792" cy="12101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800" dirty="0" smtClean="0"/>
              <a:t>ORGANIZACJE  MIĘDZYNARODOWE  </a:t>
            </a:r>
            <a:br>
              <a:rPr lang="pl-PL" sz="2800" dirty="0" smtClean="0"/>
            </a:br>
            <a:r>
              <a:rPr lang="pl-PL" sz="2000" b="1" dirty="0" smtClean="0"/>
              <a:t>przykłady wsparcia przez DWE MSZ </a:t>
            </a:r>
            <a:r>
              <a:rPr lang="pl-PL" sz="1800" dirty="0" smtClean="0"/>
              <a:t>(we współpracy z MF, NBP, PARP)</a:t>
            </a:r>
            <a:r>
              <a:rPr lang="pl-PL" sz="2000" b="1" dirty="0"/>
              <a:t>,</a:t>
            </a:r>
            <a:r>
              <a:rPr lang="pl-PL" sz="2000" b="1" dirty="0" smtClean="0"/>
              <a:t> udziału firm w projektach OM</a:t>
            </a:r>
            <a:endParaRPr lang="pl-PL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Departament Współpracy Ekonomicznej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7635" y="1484784"/>
            <a:ext cx="8496944" cy="28083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l-PL" sz="1100" b="1" i="1" dirty="0" smtClean="0"/>
              <a:t>Międzynarodowe Organizacje Gospodarcze </a:t>
            </a:r>
            <a:r>
              <a:rPr lang="pl-PL" sz="1100" i="1" dirty="0" smtClean="0"/>
              <a:t>: spotkania z ekspertami </a:t>
            </a:r>
          </a:p>
          <a:p>
            <a:pPr lvl="0"/>
            <a:r>
              <a:rPr lang="pl-PL" sz="1100" b="1" dirty="0" smtClean="0"/>
              <a:t>UNIDO </a:t>
            </a:r>
            <a:r>
              <a:rPr lang="pl-PL" sz="1100" dirty="0" smtClean="0"/>
              <a:t>- listopad 15, Austria </a:t>
            </a:r>
            <a:r>
              <a:rPr lang="pl-PL" sz="1100" dirty="0"/>
              <a:t>– </a:t>
            </a:r>
            <a:r>
              <a:rPr lang="pl-PL" sz="1100" dirty="0" smtClean="0"/>
              <a:t>polskie firmy - Konferencja Ministerialna </a:t>
            </a:r>
            <a:r>
              <a:rPr lang="pl-PL" sz="1100" dirty="0"/>
              <a:t>Państw Najsłabiej </a:t>
            </a:r>
            <a:r>
              <a:rPr lang="pl-PL" sz="1100" dirty="0" smtClean="0"/>
              <a:t>Rozwiniętych (</a:t>
            </a:r>
            <a:r>
              <a:rPr lang="pl-PL" sz="1100" dirty="0" err="1" smtClean="0"/>
              <a:t>LDCs</a:t>
            </a:r>
            <a:r>
              <a:rPr lang="pl-PL" sz="1100" dirty="0" smtClean="0"/>
              <a:t>), </a:t>
            </a:r>
            <a:r>
              <a:rPr lang="pl-PL" sz="1100" b="1" dirty="0" smtClean="0"/>
              <a:t>UNDP </a:t>
            </a:r>
            <a:r>
              <a:rPr lang="pl-PL" sz="1100" dirty="0" smtClean="0"/>
              <a:t>– luty 16, Dania, wizyta w UNDP seminarium dla firm innowacyjnych</a:t>
            </a:r>
          </a:p>
          <a:p>
            <a:r>
              <a:rPr lang="pl-PL" sz="1100" b="1" dirty="0" smtClean="0"/>
              <a:t>EKG</a:t>
            </a:r>
            <a:r>
              <a:rPr lang="pl-PL" sz="1100" dirty="0" smtClean="0"/>
              <a:t> </a:t>
            </a:r>
            <a:r>
              <a:rPr lang="pl-PL" sz="1100" dirty="0"/>
              <a:t>- maj </a:t>
            </a:r>
            <a:r>
              <a:rPr lang="pl-PL" sz="1100" dirty="0" smtClean="0"/>
              <a:t>16 </a:t>
            </a:r>
            <a:r>
              <a:rPr lang="pl-PL" sz="1100" dirty="0"/>
              <a:t>- Katowice, Debata nt. Przetargów publicznych w ramach - VIII Europejskiego Kongresu Gospodarczego</a:t>
            </a:r>
          </a:p>
          <a:p>
            <a:r>
              <a:rPr lang="pl-PL" sz="1100" b="1" dirty="0"/>
              <a:t>EKF</a:t>
            </a:r>
            <a:r>
              <a:rPr lang="pl-PL" sz="1100" dirty="0"/>
              <a:t> </a:t>
            </a:r>
            <a:r>
              <a:rPr lang="pl-PL" sz="1100" dirty="0" smtClean="0"/>
              <a:t>– czerwiec 16 , </a:t>
            </a:r>
            <a:r>
              <a:rPr lang="pl-PL" sz="1100" dirty="0"/>
              <a:t>Sopot, Debata - Dlaczego polscy przedsiębiorcy nie realizują międzynarodowych zamówień publicznych? w ramach Europejskiego Kongresu Finansowego </a:t>
            </a:r>
          </a:p>
          <a:p>
            <a:r>
              <a:rPr lang="pl-PL" sz="1100" b="1" dirty="0"/>
              <a:t>UNIDO, UNDP, UNCTAD </a:t>
            </a:r>
            <a:r>
              <a:rPr lang="pl-PL" sz="1100" dirty="0"/>
              <a:t>– lipiec </a:t>
            </a:r>
            <a:r>
              <a:rPr lang="pl-PL" sz="1100" dirty="0" smtClean="0"/>
              <a:t>16</a:t>
            </a:r>
            <a:r>
              <a:rPr lang="pl-PL" sz="1100" dirty="0"/>
              <a:t>, spotkania z organizacjami międzynarodowymi (podczas wizyty MSZ do Kenii i Tanzanii, w związku z udziałem w XIV Konferencji UNCTAD</a:t>
            </a:r>
            <a:r>
              <a:rPr lang="pl-PL" sz="1100" dirty="0" smtClean="0"/>
              <a:t>)</a:t>
            </a:r>
          </a:p>
          <a:p>
            <a:r>
              <a:rPr lang="pl-PL" sz="1100" b="1" dirty="0"/>
              <a:t>Międzynarodowy Komitet Czerwonego Krzyża </a:t>
            </a:r>
            <a:r>
              <a:rPr lang="pl-PL" sz="1100" b="1" dirty="0" smtClean="0"/>
              <a:t>– </a:t>
            </a:r>
            <a:r>
              <a:rPr lang="pl-PL" sz="1100" dirty="0" smtClean="0"/>
              <a:t>lipiec 16/ luty18, Warszawa/Genewa </a:t>
            </a:r>
            <a:r>
              <a:rPr lang="pl-PL" sz="1100" dirty="0"/>
              <a:t>seminarium </a:t>
            </a:r>
            <a:r>
              <a:rPr lang="pl-PL" sz="1100" dirty="0" smtClean="0"/>
              <a:t>MSZ-PARP pt</a:t>
            </a:r>
            <a:r>
              <a:rPr lang="pl-PL" sz="1100" dirty="0"/>
              <a:t>. „Możliwości biznesowe dla polskich firm w związku z projektami realizowanymi przez  </a:t>
            </a:r>
            <a:r>
              <a:rPr lang="pl-PL" sz="1100" dirty="0" smtClean="0"/>
              <a:t>MKCK”</a:t>
            </a:r>
          </a:p>
          <a:p>
            <a:pPr lvl="0"/>
            <a:r>
              <a:rPr lang="pl-PL" sz="1100" b="1" dirty="0" smtClean="0"/>
              <a:t>UNIDO </a:t>
            </a:r>
            <a:r>
              <a:rPr lang="pl-PL" sz="1100" dirty="0" smtClean="0"/>
              <a:t>- </a:t>
            </a:r>
            <a:r>
              <a:rPr lang="pl-PL" sz="1100" dirty="0"/>
              <a:t>październik </a:t>
            </a:r>
            <a:r>
              <a:rPr lang="pl-PL" sz="1100" dirty="0" smtClean="0"/>
              <a:t>16  - Chlewiska/k </a:t>
            </a:r>
            <a:r>
              <a:rPr lang="pl-PL" sz="1100" dirty="0"/>
              <a:t>Szydłowca- szkolenie UNIDO MSZ dla wysokiego szczebla przedstawicieli państw o średnim dochodzie (</a:t>
            </a:r>
            <a:r>
              <a:rPr lang="pl-PL" sz="1100" i="1" dirty="0" err="1"/>
              <a:t>MICs</a:t>
            </a:r>
            <a:r>
              <a:rPr lang="pl-PL" sz="1100" i="1" dirty="0"/>
              <a:t> - </a:t>
            </a:r>
            <a:r>
              <a:rPr lang="pl-PL" sz="1100" i="1" dirty="0" err="1"/>
              <a:t>middle</a:t>
            </a:r>
            <a:r>
              <a:rPr lang="pl-PL" sz="1100" i="1" dirty="0"/>
              <a:t> </a:t>
            </a:r>
            <a:r>
              <a:rPr lang="pl-PL" sz="1100" i="1" dirty="0" err="1"/>
              <a:t>income</a:t>
            </a:r>
            <a:r>
              <a:rPr lang="pl-PL" sz="1100" i="1" dirty="0"/>
              <a:t> </a:t>
            </a:r>
            <a:r>
              <a:rPr lang="pl-PL" sz="1100" i="1" dirty="0" err="1"/>
              <a:t>countries</a:t>
            </a:r>
            <a:r>
              <a:rPr lang="pl-PL" sz="1100" i="1" dirty="0"/>
              <a:t>), </a:t>
            </a:r>
            <a:r>
              <a:rPr lang="pl-PL" sz="1100" dirty="0" err="1" smtClean="0"/>
              <a:t>Future</a:t>
            </a:r>
            <a:r>
              <a:rPr lang="pl-PL" sz="1100" dirty="0" smtClean="0"/>
              <a:t> </a:t>
            </a:r>
            <a:r>
              <a:rPr lang="pl-PL" sz="1100" dirty="0"/>
              <a:t>of Manufacturing”;  październik 2016 - Warszawa - Spotkanie polskiego biznesu z delegacją Zjednoczonych Emiratów Arabskich </a:t>
            </a:r>
            <a:r>
              <a:rPr lang="pl-PL" sz="1100" dirty="0" smtClean="0"/>
              <a:t>– współpraca  gospodarcza oraz inicjatywa GMIS </a:t>
            </a:r>
            <a:r>
              <a:rPr lang="pl-PL" sz="1100" dirty="0"/>
              <a:t>- </a:t>
            </a:r>
            <a:r>
              <a:rPr lang="pl-PL" sz="1100" i="1" dirty="0"/>
              <a:t>Global Manufacturing and </a:t>
            </a:r>
            <a:r>
              <a:rPr lang="pl-PL" sz="1100" i="1" dirty="0" err="1" smtClean="0"/>
              <a:t>Industralisation</a:t>
            </a:r>
            <a:r>
              <a:rPr lang="pl-PL" sz="1100" i="1" dirty="0" smtClean="0"/>
              <a:t> </a:t>
            </a:r>
            <a:r>
              <a:rPr lang="pl-PL" sz="1100" i="1" dirty="0" err="1"/>
              <a:t>Summit</a:t>
            </a:r>
            <a:r>
              <a:rPr lang="pl-PL" sz="1100" dirty="0"/>
              <a:t>.  </a:t>
            </a:r>
            <a:endParaRPr lang="pl-PL" sz="1100" dirty="0" smtClean="0"/>
          </a:p>
          <a:p>
            <a:r>
              <a:rPr lang="pl-PL" sz="1100" b="1" dirty="0"/>
              <a:t>UNDP, UNPD UNOPS </a:t>
            </a:r>
            <a:r>
              <a:rPr lang="pl-PL" sz="1100" dirty="0"/>
              <a:t>-  listopad </a:t>
            </a:r>
            <a:r>
              <a:rPr lang="pl-PL" sz="1100" dirty="0" smtClean="0"/>
              <a:t>16 r.-  </a:t>
            </a:r>
            <a:r>
              <a:rPr lang="pl-PL" sz="1100" dirty="0"/>
              <a:t>w Warszawie i Łodzi,  Seminarium dot. udziału polskich przedsiębiorców w zamówieniach agend </a:t>
            </a:r>
            <a:r>
              <a:rPr lang="pl-PL" sz="1100" dirty="0" smtClean="0"/>
              <a:t>ONZ</a:t>
            </a:r>
          </a:p>
          <a:p>
            <a:r>
              <a:rPr lang="pl-PL" sz="1100" b="1" dirty="0" smtClean="0"/>
              <a:t>UNOG</a:t>
            </a:r>
            <a:r>
              <a:rPr lang="pl-PL" sz="1100" dirty="0" smtClean="0"/>
              <a:t> –luty, Genewa</a:t>
            </a:r>
          </a:p>
          <a:p>
            <a:endParaRPr lang="pl-PL" sz="1100" dirty="0" smtClean="0"/>
          </a:p>
          <a:p>
            <a:endParaRPr lang="pl-PL" sz="1100" dirty="0" smtClean="0"/>
          </a:p>
        </p:txBody>
      </p:sp>
      <p:sp>
        <p:nvSpPr>
          <p:cNvPr id="13" name="Prostokąt 12"/>
          <p:cNvSpPr/>
          <p:nvPr/>
        </p:nvSpPr>
        <p:spPr>
          <a:xfrm>
            <a:off x="395536" y="4437112"/>
            <a:ext cx="8496944" cy="203132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400" b="1" i="1" dirty="0"/>
              <a:t>Międzynarodowe Instytucje finansowe </a:t>
            </a:r>
            <a:r>
              <a:rPr lang="pl-PL" sz="1400" b="1" i="1" dirty="0" smtClean="0"/>
              <a:t>– seminaria z ekspertami</a:t>
            </a:r>
            <a:endParaRPr lang="pl-PL" sz="1400" b="1" i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 smtClean="0"/>
              <a:t>EBOR -  </a:t>
            </a:r>
            <a:r>
              <a:rPr lang="pl-PL" sz="1400" dirty="0" smtClean="0"/>
              <a:t>14-2017, Warszawa seminaria (Turcja, Ukraina, konsulting, Bałkany Zach., Bułgaria i Rumunia, Białoruś)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 smtClean="0"/>
              <a:t>EBI </a:t>
            </a:r>
            <a:r>
              <a:rPr lang="pl-PL" sz="1400" dirty="0" smtClean="0"/>
              <a:t>- </a:t>
            </a:r>
            <a:r>
              <a:rPr lang="pl-PL" sz="1400" dirty="0"/>
              <a:t>listopad </a:t>
            </a:r>
            <a:r>
              <a:rPr lang="pl-PL" sz="1400" dirty="0" smtClean="0"/>
              <a:t>15, Warszawa - seminarium – nt. wykorzystania </a:t>
            </a:r>
            <a:r>
              <a:rPr lang="pl-PL" sz="1400" dirty="0"/>
              <a:t>instrumentów organizacji międzynarodowych dla wsparcia ekspansji firm, 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b="1" dirty="0" smtClean="0"/>
              <a:t>IFC - </a:t>
            </a:r>
            <a:r>
              <a:rPr lang="pl-PL" sz="1400" dirty="0" smtClean="0"/>
              <a:t> </a:t>
            </a:r>
            <a:r>
              <a:rPr lang="pl-PL" sz="1400" dirty="0"/>
              <a:t>marzec </a:t>
            </a:r>
            <a:r>
              <a:rPr lang="pl-PL" sz="1400" dirty="0" smtClean="0"/>
              <a:t>16 </a:t>
            </a:r>
            <a:r>
              <a:rPr lang="pl-PL" sz="1400" dirty="0"/>
              <a:t>r., USA seminarium nt. możliwości współpracy polskich firm  </a:t>
            </a:r>
            <a:endParaRPr lang="pl-PL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400" b="1" dirty="0" smtClean="0"/>
              <a:t>Bank Światowy  </a:t>
            </a:r>
            <a:r>
              <a:rPr lang="pl-PL" sz="1400" dirty="0" smtClean="0"/>
              <a:t>– </a:t>
            </a:r>
            <a:r>
              <a:rPr lang="pl-PL" sz="1400" dirty="0"/>
              <a:t>lipiec </a:t>
            </a:r>
            <a:r>
              <a:rPr lang="pl-PL" sz="1400" dirty="0" smtClean="0"/>
              <a:t>16</a:t>
            </a:r>
            <a:r>
              <a:rPr lang="pl-PL" sz="1400" dirty="0"/>
              <a:t>, spotkania z organizacjami międzynarodowymi (podczas wizyty MSZ do Kenii i Tanzanii, w związku z udziałem w XIV Konferencji UNCTAD</a:t>
            </a:r>
            <a:r>
              <a:rPr lang="pl-PL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/>
              <a:t>AIIB, </a:t>
            </a:r>
            <a:r>
              <a:rPr lang="pl-PL" sz="1400" b="1" dirty="0" smtClean="0"/>
              <a:t>IFC, BŚ  </a:t>
            </a:r>
            <a:r>
              <a:rPr lang="pl-PL" sz="1400" dirty="0" smtClean="0"/>
              <a:t>- kwiecień 17, </a:t>
            </a:r>
            <a:r>
              <a:rPr lang="pl-PL" sz="1400" dirty="0"/>
              <a:t>seminarium dot. współpracy firm z międzynarodowymi instytucjami finansowymi </a:t>
            </a:r>
            <a:r>
              <a:rPr lang="pl-PL" sz="1400" dirty="0" smtClean="0"/>
              <a:t>, Warszawa</a:t>
            </a:r>
          </a:p>
        </p:txBody>
      </p:sp>
    </p:spTree>
    <p:extLst>
      <p:ext uri="{BB962C8B-B14F-4D97-AF65-F5344CB8AC3E}">
        <p14:creationId xmlns:p14="http://schemas.microsoft.com/office/powerpoint/2010/main" val="25674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84776" cy="12101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800" dirty="0" smtClean="0"/>
              <a:t>ORGANIZACJE  MIĘDZYNARODOWE  </a:t>
            </a:r>
            <a:br>
              <a:rPr lang="pl-PL" sz="2800" dirty="0" smtClean="0"/>
            </a:br>
            <a:r>
              <a:rPr lang="pl-PL" sz="2800" dirty="0" smtClean="0"/>
              <a:t>Plany </a:t>
            </a:r>
            <a:r>
              <a:rPr lang="pl-PL" sz="2000" b="1" dirty="0" smtClean="0"/>
              <a:t>DWE MSZ – 2018 </a:t>
            </a:r>
            <a:endParaRPr lang="pl-PL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Departament Współpracy Ekonomicznej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421358" cy="46805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pl-PL" sz="1600" b="1" i="1" dirty="0" smtClean="0"/>
              <a:t>Międzynarodowe Organizacje Gospodarcze</a:t>
            </a:r>
            <a:r>
              <a:rPr lang="pl-PL" sz="1600" i="1" dirty="0" smtClean="0"/>
              <a:t>:</a:t>
            </a:r>
          </a:p>
          <a:p>
            <a:pPr lvl="0"/>
            <a:r>
              <a:rPr lang="pl-PL" sz="1600" b="1" dirty="0" smtClean="0"/>
              <a:t>9-10 kwietnia 2018 </a:t>
            </a:r>
            <a:r>
              <a:rPr lang="pl-PL" sz="1600" dirty="0" smtClean="0"/>
              <a:t> -   Seminarium </a:t>
            </a:r>
            <a:r>
              <a:rPr lang="pl-PL" sz="1600" dirty="0" err="1" smtClean="0"/>
              <a:t>European</a:t>
            </a:r>
            <a:r>
              <a:rPr lang="pl-PL" sz="1600" dirty="0" smtClean="0"/>
              <a:t> </a:t>
            </a:r>
            <a:r>
              <a:rPr lang="pl-PL" sz="1600" dirty="0" err="1" smtClean="0"/>
              <a:t>Procurement</a:t>
            </a:r>
            <a:r>
              <a:rPr lang="pl-PL" sz="1600" dirty="0" smtClean="0"/>
              <a:t> Forum (EUPF) dla firm (komercyjne)</a:t>
            </a:r>
          </a:p>
          <a:p>
            <a:pPr lvl="0"/>
            <a:r>
              <a:rPr lang="pl-PL" sz="1600" b="1" dirty="0" smtClean="0"/>
              <a:t>9-10 </a:t>
            </a:r>
            <a:r>
              <a:rPr lang="pl-PL" sz="1600" b="1" dirty="0"/>
              <a:t>maja 2018  </a:t>
            </a:r>
            <a:r>
              <a:rPr lang="pl-PL" sz="1600" b="1" dirty="0" smtClean="0"/>
              <a:t>- </a:t>
            </a:r>
            <a:r>
              <a:rPr lang="pl-PL" sz="1600" dirty="0" smtClean="0"/>
              <a:t>Wizyta </a:t>
            </a:r>
            <a:r>
              <a:rPr lang="pl-PL" sz="1600" dirty="0"/>
              <a:t>z komponentem gospodarczym </a:t>
            </a:r>
            <a:r>
              <a:rPr lang="pl-PL" sz="1600" dirty="0" smtClean="0"/>
              <a:t>w </a:t>
            </a:r>
            <a:r>
              <a:rPr lang="pl-PL" sz="1600" dirty="0"/>
              <a:t>ramach Forum Biznesowego EBOR </a:t>
            </a:r>
            <a:r>
              <a:rPr lang="pl-PL" sz="1600" i="1" dirty="0"/>
              <a:t>- </a:t>
            </a:r>
            <a:r>
              <a:rPr lang="pl-PL" sz="1600" i="1" dirty="0" err="1"/>
              <a:t>Energising</a:t>
            </a:r>
            <a:r>
              <a:rPr lang="pl-PL" sz="1600" i="1" dirty="0"/>
              <a:t> </a:t>
            </a:r>
            <a:r>
              <a:rPr lang="pl-PL" sz="1600" i="1" dirty="0" err="1"/>
              <a:t>Economies</a:t>
            </a:r>
            <a:r>
              <a:rPr lang="pl-PL" sz="1600" dirty="0"/>
              <a:t> (</a:t>
            </a:r>
            <a:r>
              <a:rPr lang="pl-PL" sz="1600" i="1" dirty="0"/>
              <a:t>EBRD 27. </a:t>
            </a:r>
            <a:r>
              <a:rPr lang="pl-PL" sz="1600" i="1" dirty="0" err="1"/>
              <a:t>Annual</a:t>
            </a:r>
            <a:r>
              <a:rPr lang="pl-PL" sz="1600" i="1" dirty="0"/>
              <a:t> Meeting and Business Forum</a:t>
            </a:r>
            <a:r>
              <a:rPr lang="pl-PL" sz="1600" dirty="0"/>
              <a:t>), </a:t>
            </a:r>
            <a:r>
              <a:rPr lang="pl-PL" sz="1600" i="1" dirty="0" err="1" smtClean="0"/>
              <a:t>Dead</a:t>
            </a:r>
            <a:r>
              <a:rPr lang="pl-PL" sz="1600" i="1" dirty="0" smtClean="0"/>
              <a:t> </a:t>
            </a:r>
            <a:r>
              <a:rPr lang="pl-PL" sz="1600" i="1" dirty="0"/>
              <a:t>Sea</a:t>
            </a:r>
            <a:r>
              <a:rPr lang="pl-PL" sz="1600" b="1" dirty="0"/>
              <a:t> </a:t>
            </a:r>
            <a:endParaRPr lang="pl-PL" sz="1600" dirty="0"/>
          </a:p>
          <a:p>
            <a:pPr lvl="0"/>
            <a:r>
              <a:rPr lang="pl-PL" sz="1600" b="1" dirty="0"/>
              <a:t>maj </a:t>
            </a:r>
            <a:r>
              <a:rPr lang="pl-PL" sz="1600" b="1" dirty="0" smtClean="0"/>
              <a:t>2018 </a:t>
            </a:r>
            <a:r>
              <a:rPr lang="pl-PL" sz="1600" b="1" dirty="0"/>
              <a:t>- </a:t>
            </a:r>
            <a:r>
              <a:rPr lang="pl-PL" sz="1600" dirty="0"/>
              <a:t>Udział w 21 sesji UN CSTD - Komisji NZ ds. Nauki i Technologii na rzecz Rozwoju UNCTAD, potencjalnie połączony z prezentacją osiągnięć Polski w obszarze OZE i zielonych technologii (sesja dot. „Rola nauki, technologii i innowacji w zapewnieniu dostępu do niedrogiej, niezawodnej, trwałej i nowoczesnej energii dla wszystkich”), Genewa</a:t>
            </a:r>
            <a:r>
              <a:rPr lang="pl-PL" sz="1600" b="1" dirty="0"/>
              <a:t> </a:t>
            </a:r>
            <a:endParaRPr lang="pl-PL" sz="1600" dirty="0"/>
          </a:p>
          <a:p>
            <a:pPr lvl="0"/>
            <a:r>
              <a:rPr lang="pl-PL" sz="1600" b="1" dirty="0"/>
              <a:t>6-7 lipca </a:t>
            </a:r>
            <a:r>
              <a:rPr lang="pl-PL" sz="1600" b="1" dirty="0" smtClean="0"/>
              <a:t>2018 </a:t>
            </a:r>
            <a:r>
              <a:rPr lang="pl-PL" sz="1600" b="1" dirty="0"/>
              <a:t>- </a:t>
            </a:r>
            <a:r>
              <a:rPr lang="pl-PL" sz="1600" dirty="0"/>
              <a:t>Konsultacje polityczne podsekretarza stanu/dyrektora DWE wraz </a:t>
            </a:r>
            <a:r>
              <a:rPr lang="pl-PL" sz="1600" dirty="0" smtClean="0"/>
              <a:t>z </a:t>
            </a:r>
            <a:r>
              <a:rPr lang="pl-PL" sz="1600" dirty="0"/>
              <a:t>komponentem gospodarczym, </a:t>
            </a:r>
            <a:r>
              <a:rPr lang="pl-PL" sz="1600" dirty="0" smtClean="0"/>
              <a:t>+ Forum Gospodarcze towarzyszące </a:t>
            </a:r>
            <a:r>
              <a:rPr lang="pl-PL" sz="1600" dirty="0"/>
              <a:t>trzeciemu dorocznemu spotkaniu Rady Gubernatorów </a:t>
            </a:r>
            <a:r>
              <a:rPr lang="pl-PL" sz="1600" dirty="0" smtClean="0"/>
              <a:t>AIIB, w </a:t>
            </a:r>
            <a:r>
              <a:rPr lang="pl-PL" sz="1600" dirty="0" err="1" smtClean="0"/>
              <a:t>Mumbaju</a:t>
            </a:r>
            <a:endParaRPr lang="pl-PL" sz="1600" dirty="0"/>
          </a:p>
          <a:p>
            <a:r>
              <a:rPr lang="pl-PL" sz="1600" b="1" dirty="0"/>
              <a:t>listopad </a:t>
            </a:r>
            <a:r>
              <a:rPr lang="pl-PL" sz="1600" b="1" dirty="0" smtClean="0"/>
              <a:t>2018</a:t>
            </a:r>
            <a:r>
              <a:rPr lang="pl-PL" sz="1600" dirty="0" smtClean="0"/>
              <a:t> </a:t>
            </a:r>
            <a:r>
              <a:rPr lang="pl-PL" sz="1600" dirty="0"/>
              <a:t>- kom. gosp. </a:t>
            </a:r>
            <a:r>
              <a:rPr lang="pl-PL" sz="1600" dirty="0" smtClean="0"/>
              <a:t>- 8 edycja </a:t>
            </a:r>
            <a:r>
              <a:rPr lang="pl-PL" sz="1600" dirty="0"/>
              <a:t>Konferencji Ministerialnej UNIDO w Wiedniu </a:t>
            </a:r>
            <a:r>
              <a:rPr lang="pl-PL" sz="1600" dirty="0" smtClean="0"/>
              <a:t>skierowana </a:t>
            </a:r>
            <a:r>
              <a:rPr lang="pl-PL" sz="1600" dirty="0"/>
              <a:t>do przedstawicieli państw najsłabiej rozwiniętych (LDC) oraz państw o średnim dochodzie (</a:t>
            </a:r>
            <a:r>
              <a:rPr lang="pl-PL" sz="1600" dirty="0" smtClean="0"/>
              <a:t>MIC)</a:t>
            </a:r>
          </a:p>
          <a:p>
            <a:r>
              <a:rPr lang="pl-PL" sz="1600" b="1" dirty="0" smtClean="0"/>
              <a:t>listopad/grudzień </a:t>
            </a:r>
            <a:r>
              <a:rPr lang="pl-PL" sz="1600" b="1" dirty="0"/>
              <a:t>2018 </a:t>
            </a:r>
            <a:r>
              <a:rPr lang="pl-PL" sz="1600" b="1" dirty="0" smtClean="0"/>
              <a:t>- </a:t>
            </a:r>
            <a:r>
              <a:rPr lang="pl-PL" sz="1600" dirty="0" smtClean="0"/>
              <a:t>Wizyta </a:t>
            </a:r>
            <a:r>
              <a:rPr lang="pl-PL" sz="1600" dirty="0"/>
              <a:t>z </a:t>
            </a:r>
            <a:r>
              <a:rPr lang="pl-PL" sz="1600" dirty="0" smtClean="0"/>
              <a:t>komp. gosp. </a:t>
            </a:r>
            <a:r>
              <a:rPr lang="pl-PL" sz="1600" dirty="0"/>
              <a:t>na szczeblu podsekretarza stanu / dyrekcji DWE przy okazji 18 sesji Konferencji Generalnej UNIDO w Wiedniu </a:t>
            </a:r>
          </a:p>
          <a:p>
            <a:pPr lvl="0"/>
            <a:r>
              <a:rPr lang="pl-PL" sz="1600" b="1" dirty="0" smtClean="0"/>
              <a:t>grudzień 2018</a:t>
            </a:r>
            <a:r>
              <a:rPr lang="pl-PL" sz="1600" dirty="0" smtClean="0"/>
              <a:t> </a:t>
            </a:r>
            <a:r>
              <a:rPr lang="pl-PL" sz="1600" dirty="0"/>
              <a:t>- Targi </a:t>
            </a:r>
            <a:r>
              <a:rPr lang="pl-PL" sz="1600" dirty="0" smtClean="0"/>
              <a:t>Humanitarne – </a:t>
            </a:r>
            <a:r>
              <a:rPr lang="pl-PL" sz="1600" dirty="0"/>
              <a:t>Nadarzyn </a:t>
            </a:r>
            <a:endParaRPr lang="pl-PL" sz="1600" dirty="0" smtClean="0"/>
          </a:p>
          <a:p>
            <a:pPr lvl="0"/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42300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84776" cy="12101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800" b="1" dirty="0" smtClean="0"/>
              <a:t>ORGANIZACJE  MIĘDZYNARODOWE 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Plany </a:t>
            </a:r>
            <a:r>
              <a:rPr lang="pl-PL" sz="2000" b="1" dirty="0" smtClean="0"/>
              <a:t>DWE MSZ – 2018 </a:t>
            </a:r>
            <a:endParaRPr lang="pl-PL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Departament Współpracy Ekonomicznej</a:t>
            </a:r>
            <a:endParaRPr lang="pl-PL" dirty="0"/>
          </a:p>
        </p:txBody>
      </p:sp>
      <p:pic>
        <p:nvPicPr>
          <p:cNvPr id="10" name="Obraz 9"/>
          <p:cNvPicPr/>
          <p:nvPr/>
        </p:nvPicPr>
        <p:blipFill rotWithShape="1">
          <a:blip r:embed="rId4"/>
          <a:srcRect l="30476" t="12968" r="31752" b="4611"/>
          <a:stretch/>
        </p:blipFill>
        <p:spPr bwMode="auto">
          <a:xfrm>
            <a:off x="251520" y="1628800"/>
            <a:ext cx="4006587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355976" y="3140968"/>
            <a:ext cx="4572000" cy="19697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Wydarzenia </a:t>
            </a: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http://www.msz.gov.pl/pl/polityka_zagraniczna/dyplomacja_biznes/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o przetargach OM/MIF</a:t>
            </a:r>
          </a:p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http://www.msz.gov.pl/pl/polityka_zagraniczna/dyplomacja_biznes/informacje_przetarg/</a:t>
            </a:r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3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84776" cy="121014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/>
              <a:t>Kierunki wsparcia sektora prywatnego na rynku </a:t>
            </a:r>
            <a:br>
              <a:rPr lang="pl-PL" sz="2400" b="1" dirty="0"/>
            </a:br>
            <a:r>
              <a:rPr lang="pl-PL" sz="2400" b="1" dirty="0"/>
              <a:t>projektów i przetargów  </a:t>
            </a:r>
            <a:r>
              <a:rPr lang="pl-PL" sz="2400" b="1" dirty="0" smtClean="0"/>
              <a:t>OM</a:t>
            </a:r>
            <a:endParaRPr lang="pl-P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691680" cy="143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84910"/>
            <a:ext cx="8424936" cy="23201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i="1" dirty="0" smtClean="0"/>
              <a:t>lipiec </a:t>
            </a:r>
            <a:r>
              <a:rPr lang="pl-PL" sz="2000" i="1" dirty="0"/>
              <a:t>2017 </a:t>
            </a:r>
            <a:r>
              <a:rPr lang="pl-PL" sz="2000" i="1" dirty="0" smtClean="0"/>
              <a:t>- Min</a:t>
            </a:r>
            <a:r>
              <a:rPr lang="pl-PL" sz="2000" i="1" dirty="0"/>
              <a:t>. </a:t>
            </a:r>
            <a:r>
              <a:rPr lang="pl-PL" sz="2000" i="1" dirty="0" smtClean="0"/>
              <a:t>M. Magierowski (MSZ) </a:t>
            </a:r>
            <a:r>
              <a:rPr lang="pl-PL" sz="2000" i="1" dirty="0"/>
              <a:t>inicjuje spotkanie z przedstawicielami administracji: zaproszeni-  MSZ, MF, MR, PARP, NBP, PAIIH, BGK, PFR, </a:t>
            </a:r>
            <a:r>
              <a:rPr lang="pl-PL" sz="2000" i="1" dirty="0" smtClean="0"/>
              <a:t>KUKE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i="1" dirty="0" smtClean="0"/>
              <a:t>wrzesień 2017 – spotkanie WG ds. wsparcia – wypracowanie kierunków działań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sz="2000" i="1" dirty="0"/>
              <a:t> </a:t>
            </a:r>
            <a:r>
              <a:rPr lang="pl-PL" sz="2000" i="1" dirty="0" smtClean="0"/>
              <a:t>kwerenda MSZ </a:t>
            </a:r>
            <a:r>
              <a:rPr lang="pl-PL" sz="2000" i="1" dirty="0" err="1" smtClean="0"/>
              <a:t>ws</a:t>
            </a:r>
            <a:r>
              <a:rPr lang="pl-PL" sz="2000" i="1" dirty="0" smtClean="0"/>
              <a:t>.  „</a:t>
            </a:r>
            <a:r>
              <a:rPr lang="pl-PL" sz="2000" i="1" dirty="0" err="1" smtClean="0"/>
              <a:t>best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practices</a:t>
            </a:r>
            <a:r>
              <a:rPr lang="pl-PL" sz="2000" i="1" dirty="0" smtClean="0"/>
              <a:t>” w wybranych krajach systemu NZ</a:t>
            </a:r>
            <a:endParaRPr lang="pl-PL" sz="2000" i="1" dirty="0"/>
          </a:p>
          <a:p>
            <a:pPr lvl="0"/>
            <a:endParaRPr lang="pl-PL" sz="1100" dirty="0" smtClean="0"/>
          </a:p>
          <a:p>
            <a:endParaRPr lang="pl-PL" sz="1100" dirty="0" smtClean="0"/>
          </a:p>
        </p:txBody>
      </p:sp>
      <p:sp>
        <p:nvSpPr>
          <p:cNvPr id="13" name="Prostokąt 12"/>
          <p:cNvSpPr/>
          <p:nvPr/>
        </p:nvSpPr>
        <p:spPr>
          <a:xfrm>
            <a:off x="395536" y="4149080"/>
            <a:ext cx="8422356" cy="2585323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b="1" dirty="0" smtClean="0"/>
              <a:t>Wyniki dotychczasowych analiz: </a:t>
            </a:r>
          </a:p>
          <a:p>
            <a:pPr algn="just">
              <a:defRPr/>
            </a:pPr>
            <a:r>
              <a:rPr lang="pl-PL" i="1" dirty="0" smtClean="0"/>
              <a:t>Pożądane  - </a:t>
            </a:r>
            <a:endParaRPr lang="pl-PL" b="1" i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stworzenie </a:t>
            </a:r>
            <a:r>
              <a:rPr lang="pl-PL" i="1" dirty="0"/>
              <a:t>kompleksowego systemu </a:t>
            </a:r>
            <a:r>
              <a:rPr lang="pl-PL" i="1" dirty="0" smtClean="0"/>
              <a:t>wsparcia w RP (brak dominującego wzorca w wybranych krajach)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wzmocnienie </a:t>
            </a:r>
            <a:r>
              <a:rPr lang="pl-PL" i="1" dirty="0"/>
              <a:t>różnych instytucji centralnych i regionalnych administracji </a:t>
            </a:r>
            <a:r>
              <a:rPr lang="pl-PL" i="1" dirty="0" smtClean="0"/>
              <a:t>państwowej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stworzenia </a:t>
            </a:r>
            <a:r>
              <a:rPr lang="pl-PL" i="1" dirty="0"/>
              <a:t>sieci prywatnych firm </a:t>
            </a:r>
            <a:r>
              <a:rPr lang="pl-PL" i="1" dirty="0" smtClean="0"/>
              <a:t>doradczych (usługi wsparcia płatne lub bezpłatne)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wzmocnienie </a:t>
            </a:r>
            <a:r>
              <a:rPr lang="pl-PL" i="1" dirty="0"/>
              <a:t>zaangażowania </a:t>
            </a:r>
            <a:r>
              <a:rPr lang="pl-PL" i="1" dirty="0" smtClean="0"/>
              <a:t>służb dyplomatycznych </a:t>
            </a:r>
            <a:r>
              <a:rPr lang="pl-PL" i="1" dirty="0"/>
              <a:t>(zwłaszcza SP przy OM) do wsparcia </a:t>
            </a:r>
            <a:r>
              <a:rPr lang="pl-PL" i="1" dirty="0" smtClean="0"/>
              <a:t>(informacje;  identyfikacja </a:t>
            </a:r>
            <a:r>
              <a:rPr lang="pl-PL" i="1" dirty="0"/>
              <a:t>projektów </a:t>
            </a:r>
            <a:r>
              <a:rPr lang="pl-PL" i="1" dirty="0" smtClean="0"/>
              <a:t>pomocowych)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l-PL" i="1" dirty="0" smtClean="0"/>
              <a:t>stworzenie baz danych uczestników systemu oraz  </a:t>
            </a:r>
            <a:r>
              <a:rPr lang="pl-PL" i="1" dirty="0"/>
              <a:t>b</a:t>
            </a:r>
            <a:r>
              <a:rPr lang="pl-PL" i="1" dirty="0" smtClean="0"/>
              <a:t>az danych projektów </a:t>
            </a:r>
          </a:p>
        </p:txBody>
      </p:sp>
    </p:spTree>
    <p:extLst>
      <p:ext uri="{BB962C8B-B14F-4D97-AF65-F5344CB8AC3E}">
        <p14:creationId xmlns:p14="http://schemas.microsoft.com/office/powerpoint/2010/main" val="40587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6260" y="980728"/>
            <a:ext cx="7283152" cy="108012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Przetargi </a:t>
            </a:r>
            <a:r>
              <a:rPr lang="pl-PL" sz="3600" b="1" dirty="0"/>
              <a:t>międzynarodowe</a:t>
            </a:r>
            <a:br>
              <a:rPr lang="pl-PL" sz="3600" b="1" dirty="0"/>
            </a:br>
            <a:endParaRPr lang="pl-PL" sz="32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01825" y="2492896"/>
            <a:ext cx="7758607" cy="3024336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2400" b="1" i="1" dirty="0">
                <a:solidFill>
                  <a:srgbClr val="7030A0"/>
                </a:solidFill>
              </a:rPr>
              <a:t>Międzynarodowe </a:t>
            </a:r>
            <a:r>
              <a:rPr lang="pl-PL" sz="2400" b="1" i="1" dirty="0" smtClean="0">
                <a:solidFill>
                  <a:srgbClr val="7030A0"/>
                </a:solidFill>
              </a:rPr>
              <a:t>projekty/ przetargi </a:t>
            </a:r>
            <a:r>
              <a:rPr lang="pl-PL" sz="2400" b="1" i="1" dirty="0">
                <a:solidFill>
                  <a:srgbClr val="7030A0"/>
                </a:solidFill>
              </a:rPr>
              <a:t>– potężny rynek, atrakcyjne </a:t>
            </a:r>
            <a:r>
              <a:rPr lang="pl-PL" sz="2400" b="1" i="1" dirty="0" smtClean="0">
                <a:solidFill>
                  <a:srgbClr val="7030A0"/>
                </a:solidFill>
              </a:rPr>
              <a:t>kontrakty.</a:t>
            </a:r>
            <a:endParaRPr lang="pl-PL" sz="2400" b="1" dirty="0">
              <a:solidFill>
                <a:srgbClr val="7030A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400" b="1" i="1" dirty="0" smtClean="0">
                <a:solidFill>
                  <a:srgbClr val="7030A0"/>
                </a:solidFill>
              </a:rPr>
              <a:t>Niereprezentatywny udział </a:t>
            </a:r>
            <a:r>
              <a:rPr lang="pl-PL" sz="2400" b="1" i="1" dirty="0">
                <a:solidFill>
                  <a:srgbClr val="7030A0"/>
                </a:solidFill>
              </a:rPr>
              <a:t>polskich firm w </a:t>
            </a:r>
            <a:r>
              <a:rPr lang="pl-PL" sz="2400" b="1" i="1" dirty="0" smtClean="0">
                <a:solidFill>
                  <a:srgbClr val="7030A0"/>
                </a:solidFill>
              </a:rPr>
              <a:t>ofercie OM/MIF</a:t>
            </a:r>
            <a:r>
              <a:rPr lang="pl-PL" sz="2400" b="1" i="1" dirty="0">
                <a:solidFill>
                  <a:srgbClr val="7030A0"/>
                </a:solidFill>
              </a:rPr>
              <a:t> </a:t>
            </a:r>
            <a:r>
              <a:rPr lang="pl-PL" sz="2400" b="1" i="1" dirty="0" smtClean="0">
                <a:solidFill>
                  <a:srgbClr val="7030A0"/>
                </a:solidFill>
              </a:rPr>
              <a:t> - dlaczego?</a:t>
            </a:r>
            <a:endParaRPr lang="pl-PL" sz="2400" b="1" dirty="0">
              <a:solidFill>
                <a:srgbClr val="7030A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400" b="1" i="1" dirty="0" smtClean="0">
                <a:solidFill>
                  <a:srgbClr val="7030A0"/>
                </a:solidFill>
              </a:rPr>
              <a:t>Działania MSZ w kierunku zwiększenia zaangażowania polskiego </a:t>
            </a:r>
            <a:r>
              <a:rPr lang="pl-PL" sz="2400" b="1" i="1" dirty="0">
                <a:solidFill>
                  <a:srgbClr val="7030A0"/>
                </a:solidFill>
              </a:rPr>
              <a:t>biznesu na rynku projektów i przetargów organizacji </a:t>
            </a:r>
            <a:r>
              <a:rPr lang="pl-PL" sz="2400" b="1" i="1" dirty="0" smtClean="0">
                <a:solidFill>
                  <a:srgbClr val="7030A0"/>
                </a:solidFill>
              </a:rPr>
              <a:t>międzynarodowych.</a:t>
            </a:r>
            <a:endParaRPr lang="pl-PL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971599" y="188640"/>
            <a:ext cx="7617337" cy="792088"/>
          </a:xfrm>
          <a:solidFill>
            <a:schemeClr val="bg1">
              <a:lumMod val="95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FontTx/>
              <a:buNone/>
            </a:pPr>
            <a:r>
              <a:rPr lang="pl-PL" sz="4400" b="1" i="1" dirty="0" smtClean="0"/>
              <a:t>Dyplomacja ekonomiczna </a:t>
            </a:r>
          </a:p>
          <a:p>
            <a:pPr algn="ctr">
              <a:buFontTx/>
              <a:buNone/>
            </a:pPr>
            <a:r>
              <a:rPr lang="pl-PL" sz="4400" b="1" i="1" dirty="0" smtClean="0"/>
              <a:t>- udział placówek RP</a:t>
            </a:r>
          </a:p>
        </p:txBody>
      </p:sp>
      <p:sp>
        <p:nvSpPr>
          <p:cNvPr id="8" name="Prostokąt 7"/>
          <p:cNvSpPr/>
          <p:nvPr/>
        </p:nvSpPr>
        <p:spPr>
          <a:xfrm>
            <a:off x="4427984" y="5549904"/>
            <a:ext cx="4332358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SP RP przy NZ w Nowym Jorku:</a:t>
            </a:r>
          </a:p>
          <a:p>
            <a:pPr algn="ctr"/>
            <a:r>
              <a:rPr lang="pl-PL" sz="1200" u="sng" dirty="0" smtClean="0">
                <a:hlinkClick r:id="rId3"/>
              </a:rPr>
              <a:t>http://www.nowyjorkonz.msz.gov.pl</a:t>
            </a:r>
            <a:endParaRPr lang="pl-PL" sz="1200" dirty="0" smtClean="0"/>
          </a:p>
          <a:p>
            <a:pPr algn="ctr"/>
            <a:r>
              <a:rPr lang="en-US" sz="1200" dirty="0" err="1" smtClean="0"/>
              <a:t>Adres</a:t>
            </a:r>
            <a:r>
              <a:rPr lang="en-US" sz="1200" dirty="0" smtClean="0"/>
              <a:t>: 750 Third Avenue, 30th Floor</a:t>
            </a:r>
            <a:r>
              <a:rPr lang="pl-PL" sz="1200" dirty="0" smtClean="0"/>
              <a:t>;  </a:t>
            </a:r>
            <a:r>
              <a:rPr lang="en-US" sz="1200" dirty="0" smtClean="0"/>
              <a:t>New York, NY 10017; USA</a:t>
            </a:r>
            <a:endParaRPr lang="pl-PL" sz="1200" dirty="0" smtClean="0"/>
          </a:p>
          <a:p>
            <a:pPr algn="ctr"/>
            <a:r>
              <a:rPr lang="en-US" sz="1200" dirty="0" smtClean="0"/>
              <a:t>Tel. +1 (646) 559 7552; </a:t>
            </a:r>
            <a:r>
              <a:rPr lang="en-US" sz="1200" dirty="0" err="1" smtClean="0"/>
              <a:t>Faks</a:t>
            </a:r>
            <a:r>
              <a:rPr lang="en-US" sz="1200" dirty="0" smtClean="0"/>
              <a:t>. +1 (212) 517 6771; +1 (212) 744 2510</a:t>
            </a:r>
            <a:endParaRPr lang="pl-PL" sz="1200" dirty="0" smtClean="0"/>
          </a:p>
          <a:p>
            <a:pPr algn="ctr"/>
            <a:r>
              <a:rPr lang="fr-FR" sz="1200" dirty="0" smtClean="0">
                <a:hlinkClick r:id="rId4"/>
              </a:rPr>
              <a:t>nowyjork.onz.sekretariat@msz.gov.pl</a:t>
            </a:r>
            <a:endParaRPr lang="pl-PL" sz="1200" u="sng" dirty="0"/>
          </a:p>
        </p:txBody>
      </p:sp>
      <p:sp>
        <p:nvSpPr>
          <p:cNvPr id="7" name="Prostokąt 6"/>
          <p:cNvSpPr/>
          <p:nvPr/>
        </p:nvSpPr>
        <p:spPr>
          <a:xfrm>
            <a:off x="169946" y="1756860"/>
            <a:ext cx="4572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l-PL" sz="1200" b="1" dirty="0" smtClean="0"/>
              <a:t>Ministerstwo Spraw Zagranicznych </a:t>
            </a:r>
          </a:p>
          <a:p>
            <a:pPr algn="ctr"/>
            <a:r>
              <a:rPr lang="pl-PL" sz="1200" b="1" dirty="0" smtClean="0"/>
              <a:t>Departament </a:t>
            </a:r>
            <a:r>
              <a:rPr lang="pl-PL" sz="1200" b="1" dirty="0"/>
              <a:t>Współpracy Ekonomicznej</a:t>
            </a:r>
            <a:endParaRPr lang="en-GB" sz="1200" b="1" dirty="0"/>
          </a:p>
          <a:p>
            <a:pPr algn="ctr"/>
            <a:r>
              <a:rPr lang="pl-PL" sz="1200" dirty="0"/>
              <a:t>Adres: Al. J. Ch. Szucha 21, </a:t>
            </a:r>
            <a:r>
              <a:rPr lang="pl-PL" sz="1200" dirty="0" smtClean="0"/>
              <a:t> 00-580 </a:t>
            </a:r>
            <a:r>
              <a:rPr lang="pl-PL" sz="1200" dirty="0"/>
              <a:t>Warszawa, Polska </a:t>
            </a:r>
          </a:p>
          <a:p>
            <a:pPr algn="ctr"/>
            <a:r>
              <a:rPr lang="pl-PL" sz="1200" dirty="0"/>
              <a:t>Tel: +48 22 523 </a:t>
            </a:r>
            <a:r>
              <a:rPr lang="pl-PL" sz="1200" dirty="0" smtClean="0"/>
              <a:t>8196; Fax</a:t>
            </a:r>
            <a:r>
              <a:rPr lang="pl-PL" sz="1200" dirty="0"/>
              <a:t>: +48 22 523 9149</a:t>
            </a:r>
          </a:p>
          <a:p>
            <a:pPr algn="ctr"/>
            <a:r>
              <a:rPr lang="pl-PL" sz="1200" dirty="0"/>
              <a:t>MSZ RP: </a:t>
            </a:r>
            <a:r>
              <a:rPr lang="pl-PL" sz="1200" dirty="0" smtClean="0"/>
              <a:t>Twitter / </a:t>
            </a:r>
            <a:r>
              <a:rPr lang="pl-PL" sz="1200" u="sng" dirty="0" smtClean="0">
                <a:hlinkClick r:id="rId5"/>
              </a:rPr>
              <a:t>www.msz.gov.pl</a:t>
            </a:r>
            <a:r>
              <a:rPr lang="pl-PL" sz="1200" dirty="0" smtClean="0"/>
              <a:t> / </a:t>
            </a:r>
            <a:r>
              <a:rPr lang="pl-PL" sz="1200" u="sng" dirty="0" smtClean="0">
                <a:hlinkClick r:id="rId6"/>
              </a:rPr>
              <a:t>www.poland.gov.pl</a:t>
            </a:r>
            <a:r>
              <a:rPr lang="pl-PL" sz="1200" dirty="0" smtClean="0"/>
              <a:t> </a:t>
            </a:r>
            <a:endParaRPr lang="pl-PL" sz="1200" dirty="0"/>
          </a:p>
          <a:p>
            <a:pPr algn="ctr"/>
            <a:r>
              <a:rPr lang="pl-PL" sz="1200" dirty="0" smtClean="0">
                <a:hlinkClick r:id="rId7"/>
              </a:rPr>
              <a:t>http</a:t>
            </a:r>
            <a:r>
              <a:rPr lang="pl-PL" sz="1200" dirty="0">
                <a:hlinkClick r:id="rId7"/>
              </a:rPr>
              <a:t>://www.msz.gov.pl/pl/polityka_zagraniczna/zagraniczna_polityka_ekonomiczna</a:t>
            </a:r>
            <a:r>
              <a:rPr lang="pl-PL" sz="1200" dirty="0" smtClean="0">
                <a:hlinkClick r:id="rId7"/>
              </a:rPr>
              <a:t>/</a:t>
            </a:r>
            <a:endParaRPr lang="pl-PL" sz="12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4808517" y="4239861"/>
            <a:ext cx="3816424" cy="110799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100" b="1" dirty="0" smtClean="0"/>
              <a:t>SP RP </a:t>
            </a:r>
            <a:r>
              <a:rPr lang="pl-PL" sz="1100" b="1" dirty="0"/>
              <a:t>przy Biurze NZ w Genewie </a:t>
            </a:r>
            <a:r>
              <a:rPr lang="pl-PL" sz="1100" u="sng" dirty="0">
                <a:hlinkClick r:id="rId8"/>
              </a:rPr>
              <a:t>http://genewa.msz.gov.pl/pl/p/genewa_ch_s_pl/ambasada/</a:t>
            </a:r>
            <a:endParaRPr lang="pl-PL" sz="1100" dirty="0"/>
          </a:p>
          <a:p>
            <a:pPr algn="ctr"/>
            <a:r>
              <a:rPr lang="fr-FR" sz="1100" dirty="0" err="1"/>
              <a:t>Adres</a:t>
            </a:r>
            <a:r>
              <a:rPr lang="fr-FR" sz="1100" dirty="0"/>
              <a:t>: L'Ancienne Route 15</a:t>
            </a:r>
            <a:endParaRPr lang="pl-PL" sz="1100" dirty="0"/>
          </a:p>
          <a:p>
            <a:pPr algn="ctr"/>
            <a:r>
              <a:rPr lang="fr-FR" sz="1100" dirty="0"/>
              <a:t>1218 Le Grand </a:t>
            </a:r>
            <a:r>
              <a:rPr lang="fr-FR" sz="1100" dirty="0" err="1" smtClean="0"/>
              <a:t>Saconnex</a:t>
            </a:r>
            <a:r>
              <a:rPr lang="pl-PL" sz="1100" dirty="0" smtClean="0"/>
              <a:t>;  </a:t>
            </a:r>
            <a:r>
              <a:rPr lang="en-US" sz="1100" dirty="0" err="1" smtClean="0"/>
              <a:t>Genewa</a:t>
            </a:r>
            <a:r>
              <a:rPr lang="en-US" sz="1100" dirty="0"/>
              <a:t>, </a:t>
            </a:r>
            <a:r>
              <a:rPr lang="en-US" sz="1100" dirty="0" err="1"/>
              <a:t>Szwajcaria</a:t>
            </a:r>
            <a:endParaRPr lang="pl-PL" sz="1100" dirty="0"/>
          </a:p>
          <a:p>
            <a:pPr algn="ctr"/>
            <a:r>
              <a:rPr lang="en-US" sz="1100" dirty="0"/>
              <a:t>Tel: +41-22-710-97-97/98; </a:t>
            </a:r>
            <a:r>
              <a:rPr lang="en-US" sz="1100" dirty="0" err="1"/>
              <a:t>Faks</a:t>
            </a:r>
            <a:r>
              <a:rPr lang="en-US" sz="1100" dirty="0"/>
              <a:t>: +41-22-710-97-99</a:t>
            </a:r>
            <a:endParaRPr lang="pl-PL" sz="1100" dirty="0"/>
          </a:p>
          <a:p>
            <a:pPr algn="ctr"/>
            <a:r>
              <a:rPr lang="fr-FR" sz="1100" u="sng" dirty="0" smtClean="0">
                <a:hlinkClick r:id="rId9"/>
              </a:rPr>
              <a:t>genewa.onz.sekretariat@msz.gov.pl</a:t>
            </a:r>
            <a:r>
              <a:rPr lang="fr-FR" sz="1100" u="sng" dirty="0"/>
              <a:t>; </a:t>
            </a:r>
            <a:r>
              <a:rPr lang="fr-FR" sz="1100" u="sng" dirty="0">
                <a:hlinkClick r:id="rId10"/>
              </a:rPr>
              <a:t>chegenstp@msz.gov.pl</a:t>
            </a:r>
            <a:r>
              <a:rPr lang="it-IT" sz="1100" dirty="0"/>
              <a:t> </a:t>
            </a:r>
            <a:endParaRPr lang="pl-PL" sz="1100" dirty="0"/>
          </a:p>
        </p:txBody>
      </p:sp>
      <p:sp>
        <p:nvSpPr>
          <p:cNvPr id="10" name="Prostokąt 9"/>
          <p:cNvSpPr/>
          <p:nvPr/>
        </p:nvSpPr>
        <p:spPr>
          <a:xfrm>
            <a:off x="4883410" y="1932421"/>
            <a:ext cx="3647216" cy="110799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100" b="1" dirty="0" smtClean="0"/>
              <a:t>SP RP przy </a:t>
            </a:r>
            <a:r>
              <a:rPr lang="pl-PL" sz="1100" b="1" dirty="0"/>
              <a:t>Biurze </a:t>
            </a:r>
            <a:r>
              <a:rPr lang="pl-PL" sz="1100" b="1" dirty="0" smtClean="0"/>
              <a:t>NZ </a:t>
            </a:r>
            <a:r>
              <a:rPr lang="pl-PL" sz="1100" b="1" dirty="0"/>
              <a:t>i </a:t>
            </a:r>
            <a:r>
              <a:rPr lang="pl-PL" sz="1100" b="1" dirty="0" smtClean="0"/>
              <a:t>org. </a:t>
            </a:r>
            <a:r>
              <a:rPr lang="pl-PL" sz="1100" b="1" dirty="0"/>
              <a:t>międzynarodowych w Wiedniu</a:t>
            </a:r>
            <a:r>
              <a:rPr lang="pl-PL" sz="1100" dirty="0"/>
              <a:t>: </a:t>
            </a:r>
            <a:r>
              <a:rPr lang="pl-PL" sz="1100" u="sng" dirty="0">
                <a:hlinkClick r:id="rId11"/>
              </a:rPr>
              <a:t>http://wiedenonz.msz.gov.pl/pl/</a:t>
            </a:r>
            <a:endParaRPr lang="pl-PL" sz="1100" dirty="0"/>
          </a:p>
          <a:p>
            <a:pPr algn="ctr"/>
            <a:r>
              <a:rPr lang="en-US" sz="1100" dirty="0" err="1"/>
              <a:t>Adres</a:t>
            </a:r>
            <a:r>
              <a:rPr lang="en-US" sz="1100" dirty="0"/>
              <a:t>: </a:t>
            </a:r>
            <a:r>
              <a:rPr lang="en-US" sz="1100" dirty="0" err="1"/>
              <a:t>Hietzinger</a:t>
            </a:r>
            <a:r>
              <a:rPr lang="en-US" sz="1100" dirty="0"/>
              <a:t> </a:t>
            </a:r>
            <a:r>
              <a:rPr lang="en-US" sz="1100" dirty="0" err="1"/>
              <a:t>Hauptstrasse</a:t>
            </a:r>
            <a:r>
              <a:rPr lang="en-US" sz="1100" dirty="0"/>
              <a:t> 42 B,</a:t>
            </a:r>
            <a:endParaRPr lang="pl-PL" sz="1100" dirty="0"/>
          </a:p>
          <a:p>
            <a:pPr algn="ctr"/>
            <a:r>
              <a:rPr lang="en-US" sz="1100" dirty="0"/>
              <a:t>1130 </a:t>
            </a:r>
            <a:r>
              <a:rPr lang="en-US" sz="1100" dirty="0" err="1"/>
              <a:t>Wiedeń</a:t>
            </a:r>
            <a:r>
              <a:rPr lang="en-US" sz="1100" dirty="0"/>
              <a:t>; Austria</a:t>
            </a:r>
            <a:endParaRPr lang="pl-PL" sz="1100" dirty="0"/>
          </a:p>
          <a:p>
            <a:pPr algn="ctr"/>
            <a:r>
              <a:rPr lang="en-US" sz="1100" dirty="0"/>
              <a:t>Tel. +43 1 870 15 816/804; </a:t>
            </a:r>
            <a:r>
              <a:rPr lang="en-US" sz="1100" dirty="0" err="1"/>
              <a:t>Faks</a:t>
            </a:r>
            <a:r>
              <a:rPr lang="en-US" sz="1100" dirty="0"/>
              <a:t>: +43 1 870 15 331</a:t>
            </a:r>
            <a:endParaRPr lang="pl-PL" sz="1100" dirty="0"/>
          </a:p>
          <a:p>
            <a:pPr algn="ctr"/>
            <a:r>
              <a:rPr lang="en-US" sz="1100" u="sng" dirty="0" smtClean="0">
                <a:hlinkClick r:id="rId12"/>
              </a:rPr>
              <a:t>wieden.onz.obwe.sekretariat@msz.gov.pl</a:t>
            </a:r>
            <a:r>
              <a:rPr lang="en-US" sz="1100" dirty="0" smtClean="0"/>
              <a:t> </a:t>
            </a:r>
            <a:endParaRPr lang="pl-PL" sz="1100" dirty="0"/>
          </a:p>
        </p:txBody>
      </p:sp>
      <p:sp>
        <p:nvSpPr>
          <p:cNvPr id="11" name="Prostokąt 10"/>
          <p:cNvSpPr/>
          <p:nvPr/>
        </p:nvSpPr>
        <p:spPr>
          <a:xfrm>
            <a:off x="592945" y="4525979"/>
            <a:ext cx="3268940" cy="10156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b="1" dirty="0"/>
              <a:t>Zespół Stałego Przedstawiciela RP przy UNESCO</a:t>
            </a:r>
          </a:p>
          <a:p>
            <a:pPr algn="ctr"/>
            <a:r>
              <a:rPr lang="fr-FR" sz="1200" dirty="0" err="1"/>
              <a:t>Adres</a:t>
            </a:r>
            <a:r>
              <a:rPr lang="fr-FR" sz="1200" dirty="0"/>
              <a:t> : 1, rue </a:t>
            </a:r>
            <a:r>
              <a:rPr lang="fr-FR" sz="1200" dirty="0" err="1"/>
              <a:t>Miollis</a:t>
            </a:r>
            <a:endParaRPr lang="pl-PL" sz="1200" dirty="0"/>
          </a:p>
          <a:p>
            <a:pPr algn="ctr"/>
            <a:r>
              <a:rPr lang="fr-FR" sz="1200" dirty="0"/>
              <a:t>75015 </a:t>
            </a:r>
            <a:r>
              <a:rPr lang="fr-FR" sz="1200" dirty="0" err="1"/>
              <a:t>Paryż</a:t>
            </a:r>
            <a:r>
              <a:rPr lang="fr-FR" sz="1200" dirty="0"/>
              <a:t>;  </a:t>
            </a:r>
            <a:r>
              <a:rPr lang="fr-FR" sz="1200" dirty="0" err="1"/>
              <a:t>Francja</a:t>
            </a:r>
            <a:endParaRPr lang="pl-PL" sz="1200" dirty="0"/>
          </a:p>
          <a:p>
            <a:pPr algn="ctr"/>
            <a:r>
              <a:rPr lang="fr-FR" sz="1200" dirty="0"/>
              <a:t>Tel: +33 145682997; </a:t>
            </a:r>
            <a:r>
              <a:rPr lang="fr-FR" sz="1200" dirty="0" err="1"/>
              <a:t>Faks</a:t>
            </a:r>
            <a:r>
              <a:rPr lang="fr-FR" sz="1200" dirty="0"/>
              <a:t>: +33 45665956</a:t>
            </a:r>
            <a:endParaRPr lang="pl-PL" sz="1200" dirty="0"/>
          </a:p>
          <a:p>
            <a:pPr algn="ctr"/>
            <a:r>
              <a:rPr lang="fr-FR" sz="1200" dirty="0" smtClean="0">
                <a:hlinkClick r:id="rId13"/>
              </a:rPr>
              <a:t>dl.pologne@unesco-delegations.org</a:t>
            </a:r>
            <a:r>
              <a:rPr lang="fr-FR" sz="1200" dirty="0" smtClean="0"/>
              <a:t> </a:t>
            </a:r>
            <a:endParaRPr lang="pl-PL" sz="1200" dirty="0"/>
          </a:p>
        </p:txBody>
      </p:sp>
      <p:sp>
        <p:nvSpPr>
          <p:cNvPr id="12" name="Prostokąt 11"/>
          <p:cNvSpPr/>
          <p:nvPr/>
        </p:nvSpPr>
        <p:spPr>
          <a:xfrm>
            <a:off x="674918" y="5733256"/>
            <a:ext cx="3104994" cy="938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100" b="1" dirty="0" smtClean="0"/>
              <a:t>Ambasada RP w </a:t>
            </a:r>
            <a:r>
              <a:rPr lang="pl-PL" sz="1100" b="1" dirty="0"/>
              <a:t>Rzymie</a:t>
            </a:r>
            <a:r>
              <a:rPr lang="pl-PL" sz="1100" dirty="0"/>
              <a:t>:  </a:t>
            </a:r>
            <a:r>
              <a:rPr lang="pl-PL" sz="1100" u="sng" dirty="0">
                <a:hlinkClick r:id="rId14"/>
              </a:rPr>
              <a:t>www.rzym.msz.gov.pl</a:t>
            </a:r>
            <a:r>
              <a:rPr lang="pl-PL" sz="1100" dirty="0"/>
              <a:t> </a:t>
            </a:r>
          </a:p>
          <a:p>
            <a:pPr algn="ctr"/>
            <a:r>
              <a:rPr lang="en-US" sz="1100" dirty="0" err="1"/>
              <a:t>Adres</a:t>
            </a:r>
            <a:r>
              <a:rPr lang="en-US" sz="1100" dirty="0"/>
              <a:t>: Via P.P. Rubens 20</a:t>
            </a:r>
            <a:endParaRPr lang="pl-PL" sz="1100" dirty="0"/>
          </a:p>
          <a:p>
            <a:pPr algn="ctr"/>
            <a:r>
              <a:rPr lang="pl-PL" sz="1100" dirty="0"/>
              <a:t>00197 Rzym, Włochy</a:t>
            </a:r>
          </a:p>
          <a:p>
            <a:pPr algn="ctr"/>
            <a:r>
              <a:rPr lang="it-IT" sz="1100" dirty="0" err="1"/>
              <a:t>Tel</a:t>
            </a:r>
            <a:r>
              <a:rPr lang="it-IT" sz="1100" dirty="0"/>
              <a:t>: +390636204200; </a:t>
            </a:r>
            <a:r>
              <a:rPr lang="it-IT" sz="1100" dirty="0" err="1"/>
              <a:t>Faks</a:t>
            </a:r>
            <a:r>
              <a:rPr lang="it-IT" sz="1100" dirty="0"/>
              <a:t>: +39063217895; </a:t>
            </a:r>
            <a:endParaRPr lang="pl-PL" sz="1100" dirty="0"/>
          </a:p>
          <a:p>
            <a:pPr algn="ctr"/>
            <a:r>
              <a:rPr lang="it-IT" sz="1100" u="sng" dirty="0" smtClean="0">
                <a:hlinkClick r:id="rId15"/>
              </a:rPr>
              <a:t>rzym.amb.sekretariat@msz.gov.pl </a:t>
            </a:r>
            <a:endParaRPr lang="pl-PL" sz="1100" dirty="0"/>
          </a:p>
        </p:txBody>
      </p:sp>
      <p:sp>
        <p:nvSpPr>
          <p:cNvPr id="13" name="Prostokąt 12"/>
          <p:cNvSpPr/>
          <p:nvPr/>
        </p:nvSpPr>
        <p:spPr>
          <a:xfrm>
            <a:off x="4844521" y="3141855"/>
            <a:ext cx="3744416" cy="93871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100" b="1" dirty="0" smtClean="0"/>
              <a:t>SP RP </a:t>
            </a:r>
            <a:r>
              <a:rPr lang="pl-PL" sz="1100" b="1" dirty="0"/>
              <a:t>przy Unii Europejskiej w Brukseli: </a:t>
            </a:r>
            <a:r>
              <a:rPr lang="pl-PL" sz="1100" u="sng" dirty="0">
                <a:hlinkClick r:id="rId16"/>
              </a:rPr>
              <a:t>http://brukselaue.msz.gov.pl/pl/</a:t>
            </a:r>
            <a:endParaRPr lang="pl-PL" sz="1100" dirty="0"/>
          </a:p>
          <a:p>
            <a:pPr algn="ctr"/>
            <a:r>
              <a:rPr lang="en-US" sz="1100" dirty="0" err="1"/>
              <a:t>Adres</a:t>
            </a:r>
            <a:r>
              <a:rPr lang="en-US" sz="1100" dirty="0"/>
              <a:t>: Rue Stevin, </a:t>
            </a:r>
            <a:r>
              <a:rPr lang="en-US" sz="1100" dirty="0" smtClean="0"/>
              <a:t>139</a:t>
            </a:r>
            <a:r>
              <a:rPr lang="pl-PL" sz="1100" dirty="0" smtClean="0"/>
              <a:t>;  </a:t>
            </a:r>
            <a:r>
              <a:rPr lang="en-US" sz="1100" dirty="0" smtClean="0"/>
              <a:t>1000 </a:t>
            </a:r>
            <a:r>
              <a:rPr lang="en-US" sz="1100" dirty="0"/>
              <a:t>Bruksela, </a:t>
            </a:r>
            <a:r>
              <a:rPr lang="en-US" sz="1100" dirty="0" err="1"/>
              <a:t>Belgia</a:t>
            </a:r>
            <a:endParaRPr lang="pl-PL" sz="1100" dirty="0"/>
          </a:p>
          <a:p>
            <a:pPr algn="ctr"/>
            <a:r>
              <a:rPr lang="en-US" sz="1100" dirty="0"/>
              <a:t>Tel.: +32 (0)2 77 77 200 (202); </a:t>
            </a:r>
            <a:r>
              <a:rPr lang="en-US" sz="1100" dirty="0" err="1"/>
              <a:t>Faks</a:t>
            </a:r>
            <a:r>
              <a:rPr lang="en-US" sz="1100" dirty="0"/>
              <a:t>: +32 (0)2 77 77 297 (298)</a:t>
            </a:r>
            <a:endParaRPr lang="pl-PL" sz="1100" dirty="0"/>
          </a:p>
          <a:p>
            <a:pPr algn="ctr"/>
            <a:r>
              <a:rPr lang="en-US" sz="1100" u="sng" dirty="0" smtClean="0">
                <a:hlinkClick r:id="rId17"/>
              </a:rPr>
              <a:t>bebrustpe@msz.gov.pl</a:t>
            </a:r>
            <a:endParaRPr lang="pl-PL" sz="1100" dirty="0"/>
          </a:p>
        </p:txBody>
      </p:sp>
      <p:sp>
        <p:nvSpPr>
          <p:cNvPr id="14" name="Prostokąt 13"/>
          <p:cNvSpPr/>
          <p:nvPr/>
        </p:nvSpPr>
        <p:spPr>
          <a:xfrm>
            <a:off x="598127" y="3336603"/>
            <a:ext cx="3636404" cy="10156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200" b="1" dirty="0" smtClean="0"/>
              <a:t>SP RP </a:t>
            </a:r>
            <a:r>
              <a:rPr lang="pl-PL" sz="1200" b="1" dirty="0"/>
              <a:t>przy OECD</a:t>
            </a:r>
          </a:p>
          <a:p>
            <a:pPr algn="ctr"/>
            <a:r>
              <a:rPr lang="fr-FR" sz="1200" dirty="0" err="1"/>
              <a:t>Adres</a:t>
            </a:r>
            <a:r>
              <a:rPr lang="fr-FR" sz="1200" dirty="0"/>
              <a:t>: 136, rue de Longchamp</a:t>
            </a:r>
            <a:endParaRPr lang="pl-PL" sz="1200" dirty="0"/>
          </a:p>
          <a:p>
            <a:pPr algn="ctr"/>
            <a:r>
              <a:rPr lang="fr-FR" sz="1200" dirty="0"/>
              <a:t>75116 Paris, France</a:t>
            </a:r>
            <a:endParaRPr lang="pl-PL" sz="1200" dirty="0"/>
          </a:p>
          <a:p>
            <a:pPr algn="ctr"/>
            <a:r>
              <a:rPr lang="fr-FR" sz="1200" dirty="0"/>
              <a:t>Tel. +33 (0)1 56 28 57 60 ; </a:t>
            </a:r>
            <a:r>
              <a:rPr lang="fr-FR" sz="1200" dirty="0" err="1"/>
              <a:t>Faks</a:t>
            </a:r>
            <a:r>
              <a:rPr lang="fr-FR" sz="1200" dirty="0"/>
              <a:t>. +33 (0)1 56 28 94 66</a:t>
            </a:r>
            <a:endParaRPr lang="pl-PL" sz="1200" dirty="0"/>
          </a:p>
          <a:p>
            <a:pPr algn="ctr"/>
            <a:r>
              <a:rPr lang="fr-FR" sz="1200" u="sng" dirty="0" smtClean="0">
                <a:hlinkClick r:id="rId18"/>
              </a:rPr>
              <a:t>paryz.oecd.sekretariat@msz.gov.pl</a:t>
            </a:r>
            <a:r>
              <a:rPr lang="fr-FR" sz="1200" dirty="0" smtClean="0"/>
              <a:t> </a:t>
            </a:r>
            <a:endParaRPr lang="pl-PL" sz="1200" dirty="0"/>
          </a:p>
        </p:txBody>
      </p:sp>
      <p:sp>
        <p:nvSpPr>
          <p:cNvPr id="2" name="Prostokąt 1"/>
          <p:cNvSpPr/>
          <p:nvPr/>
        </p:nvSpPr>
        <p:spPr>
          <a:xfrm>
            <a:off x="654988" y="1110529"/>
            <a:ext cx="8493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solidFill>
                  <a:srgbClr val="00B050"/>
                </a:solidFill>
              </a:rPr>
              <a:t>Placówki dyplomatyczne RP nie pośredniczą w zamówieniach; </a:t>
            </a:r>
            <a:r>
              <a:rPr lang="pl-PL" i="1" dirty="0" smtClean="0">
                <a:solidFill>
                  <a:srgbClr val="00B050"/>
                </a:solidFill>
              </a:rPr>
              <a:t>służą wsparciem w kontaktach z organizacjami, wskazują </a:t>
            </a:r>
            <a:r>
              <a:rPr lang="pl-PL" i="1" dirty="0">
                <a:solidFill>
                  <a:srgbClr val="00B050"/>
                </a:solidFill>
              </a:rPr>
              <a:t>na źródła </a:t>
            </a:r>
            <a:r>
              <a:rPr lang="pl-PL" i="1" dirty="0" smtClean="0">
                <a:solidFill>
                  <a:srgbClr val="00B050"/>
                </a:solidFill>
              </a:rPr>
              <a:t>informacji </a:t>
            </a:r>
            <a:r>
              <a:rPr lang="pl-PL" i="1" dirty="0">
                <a:solidFill>
                  <a:srgbClr val="00B050"/>
                </a:solidFill>
              </a:rPr>
              <a:t>dot. procedur przetargowych.</a:t>
            </a:r>
          </a:p>
        </p:txBody>
      </p:sp>
    </p:spTree>
    <p:extLst>
      <p:ext uri="{BB962C8B-B14F-4D97-AF65-F5344CB8AC3E}">
        <p14:creationId xmlns:p14="http://schemas.microsoft.com/office/powerpoint/2010/main" val="368715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3212976"/>
            <a:ext cx="8496944" cy="29523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1800" dirty="0" smtClean="0"/>
              <a:t>UNPD jest gospodarzem </a:t>
            </a:r>
            <a:r>
              <a:rPr lang="pl-PL" sz="1800" b="1" dirty="0" smtClean="0"/>
              <a:t>United Nations Global Marketplace (UNGM) </a:t>
            </a:r>
            <a:r>
              <a:rPr lang="pl-PL" b="1" u="sng" dirty="0">
                <a:hlinkClick r:id="rId3"/>
              </a:rPr>
              <a:t>www.ungm.org</a:t>
            </a:r>
            <a:r>
              <a:rPr lang="pl-PL" b="1" dirty="0" smtClean="0"/>
              <a:t> – </a:t>
            </a:r>
            <a:r>
              <a:rPr lang="pl-PL" sz="1800" dirty="0" smtClean="0"/>
              <a:t>serwisu internetowego z bazą dostawców zgłaszających chęć uczestnictwa w procedurach przetargowych ONZ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 smtClean="0"/>
              <a:t>Baza </a:t>
            </a:r>
            <a:r>
              <a:rPr lang="pl-PL" sz="1800" dirty="0"/>
              <a:t>UNGM zawiera istotne informacje: np.: ogłoszenia o przetargach (publikowane w językach urzędowych NZ: angielskim, hiszpańskim, francuskim, portugalskim); </a:t>
            </a:r>
            <a:endParaRPr lang="pl-PL" sz="1800" dirty="0" smtClean="0"/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pl-PL" sz="1600" dirty="0"/>
              <a:t>Rejestracja firm w </a:t>
            </a:r>
            <a:r>
              <a:rPr lang="pl-PL" sz="1600" dirty="0" smtClean="0"/>
              <a:t>UMGM jest </a:t>
            </a:r>
            <a:r>
              <a:rPr lang="pl-PL" sz="1600" dirty="0"/>
              <a:t>bezpłatna. </a:t>
            </a:r>
            <a:endParaRPr lang="pl-PL" sz="1600" dirty="0" smtClean="0"/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pl-PL" sz="1600" dirty="0" smtClean="0"/>
              <a:t>Rejestracja </a:t>
            </a:r>
            <a:r>
              <a:rPr lang="pl-PL" sz="1600" dirty="0"/>
              <a:t>w UNGM jest konieczna do udziału w każdym z postępowań przetargowych systemu NZ. </a:t>
            </a:r>
          </a:p>
          <a:p>
            <a:endParaRPr lang="pl-PL" sz="18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27168" cy="13681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3600" b="1" dirty="0"/>
              <a:t>United Nations Global Marketplace (</a:t>
            </a:r>
            <a:r>
              <a:rPr lang="pl-PL" sz="3600" b="1" dirty="0" smtClean="0"/>
              <a:t>UNGM)</a:t>
            </a:r>
            <a:br>
              <a:rPr lang="pl-PL" sz="3600" b="1" dirty="0" smtClean="0"/>
            </a:br>
            <a:r>
              <a:rPr lang="pl-PL" sz="2400" i="1" dirty="0" smtClean="0"/>
              <a:t>United Nations </a:t>
            </a:r>
            <a:r>
              <a:rPr lang="pl-PL" sz="2400" i="1" dirty="0" err="1" smtClean="0"/>
              <a:t>Procurement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Division</a:t>
            </a:r>
            <a:r>
              <a:rPr lang="pl-PL" sz="2400" i="1" dirty="0" smtClean="0"/>
              <a:t> - </a:t>
            </a:r>
            <a:r>
              <a:rPr lang="pl-PL" sz="2400" b="1" i="1" dirty="0" smtClean="0"/>
              <a:t>UNPD</a:t>
            </a:r>
            <a:endParaRPr lang="pl-PL" sz="2400" i="1" dirty="0"/>
          </a:p>
        </p:txBody>
      </p:sp>
      <p:pic>
        <p:nvPicPr>
          <p:cNvPr id="4" name="Obraz 3"/>
          <p:cNvPicPr/>
          <p:nvPr/>
        </p:nvPicPr>
        <p:blipFill rotWithShape="1">
          <a:blip r:embed="rId4"/>
          <a:srcRect l="33270" t="40830" r="32893" b="46165"/>
          <a:stretch/>
        </p:blipFill>
        <p:spPr bwMode="auto">
          <a:xfrm>
            <a:off x="5940152" y="1844824"/>
            <a:ext cx="2668260" cy="972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701825" y="1730684"/>
          <a:ext cx="4572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7896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283152" cy="18002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3600" b="1" dirty="0" smtClean="0"/>
              <a:t>Przetargi międzynarodowe</a:t>
            </a:r>
            <a:br>
              <a:rPr lang="pl-PL" sz="3600" b="1" dirty="0" smtClean="0"/>
            </a:br>
            <a:r>
              <a:rPr lang="pl-PL" sz="2400" b="1" i="1" dirty="0">
                <a:solidFill>
                  <a:srgbClr val="7030A0"/>
                </a:solidFill>
              </a:rPr>
              <a:t>Jak zwiększyć zaangażowanie polskiego biznesu na rynku projektów i przetargów organizacji międzynarodowych?</a:t>
            </a:r>
            <a:endParaRPr lang="pl-PL" sz="32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4644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000" b="1" dirty="0"/>
              <a:t>Do osiągnięcia sukcesów w procesie przetargowym (zwłaszcza w odniesieniu do realizacji projektów w krajach rozwijających się) zasadne</a:t>
            </a:r>
            <a:r>
              <a:rPr lang="pl-PL" sz="2000" b="1" dirty="0" smtClean="0"/>
              <a:t>: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rejestracja w systemie UNGM (</a:t>
            </a:r>
            <a:r>
              <a:rPr lang="pl-PL" sz="1800" u="sng" dirty="0">
                <a:hlinkClick r:id="rId3"/>
              </a:rPr>
              <a:t>https://www.ungm.org/</a:t>
            </a:r>
            <a:r>
              <a:rPr lang="pl-PL" sz="1800" dirty="0"/>
              <a:t>),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systematyczne odwiedzanie stron www </a:t>
            </a:r>
            <a:r>
              <a:rPr lang="pl-PL" sz="1800" dirty="0" smtClean="0"/>
              <a:t>poszczególnych org. </a:t>
            </a:r>
            <a:r>
              <a:rPr lang="pl-PL" sz="1800" dirty="0" err="1" smtClean="0"/>
              <a:t>międz</a:t>
            </a:r>
            <a:r>
              <a:rPr lang="pl-PL" sz="1800" dirty="0" smtClean="0"/>
              <a:t>.</a:t>
            </a:r>
            <a:endParaRPr lang="pl-PL" sz="1800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dirty="0"/>
              <a:t>analiza planów przetargów,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systematyczna </a:t>
            </a:r>
            <a:r>
              <a:rPr lang="pl-PL" sz="1800" dirty="0"/>
              <a:t>współpraca z zespołem ds. Zamówień NZ (BŚ posada </a:t>
            </a:r>
            <a:r>
              <a:rPr lang="en-US" sz="1800" dirty="0"/>
              <a:t>250 </a:t>
            </a:r>
            <a:r>
              <a:rPr lang="pl-PL" sz="1800" dirty="0"/>
              <a:t>koordynatorów ds. przetargów w 72 krajach)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dirty="0"/>
              <a:t>aplikowanie do projektu  już na etapie przed kwalifikacją,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uważne </a:t>
            </a:r>
            <a:r>
              <a:rPr lang="pl-PL" sz="1800" dirty="0"/>
              <a:t>sprawdzanie przedkładanej aplikacji /oferty przetargowej pod kątem zwłaszcza: ilości i wartości podmiotu przetargu; podpisów właściwych osób; porozumień </a:t>
            </a:r>
            <a:r>
              <a:rPr lang="pl-PL" sz="1800" dirty="0" err="1"/>
              <a:t>ws</a:t>
            </a:r>
            <a:r>
              <a:rPr lang="pl-PL" sz="1800" dirty="0"/>
              <a:t>. Joint Venture; referencji; odpowiednich </a:t>
            </a:r>
            <a:r>
              <a:rPr lang="pl-PL" sz="1800" dirty="0" smtClean="0"/>
              <a:t>oznakowania  </a:t>
            </a:r>
            <a:r>
              <a:rPr lang="pl-PL" sz="1800" dirty="0"/>
              <a:t>kopert.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dirty="0" smtClean="0"/>
              <a:t>stosowanie proponowanych formularzy </a:t>
            </a:r>
            <a:r>
              <a:rPr lang="pl-PL" sz="1800" dirty="0"/>
              <a:t>aplikacyjnych, sprawdzanie odnośnych załączników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283152" cy="18002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3600" b="1" dirty="0" smtClean="0"/>
              <a:t>Przetargi międzynarodowe</a:t>
            </a:r>
            <a:br>
              <a:rPr lang="pl-PL" sz="3600" b="1" dirty="0" smtClean="0"/>
            </a:br>
            <a:r>
              <a:rPr lang="pl-PL" sz="2400" b="1" i="1" dirty="0">
                <a:solidFill>
                  <a:srgbClr val="7030A0"/>
                </a:solidFill>
              </a:rPr>
              <a:t>Jak zwiększyć zaangażowanie polskiego biznesu na rynku projektów i przetargów organizacji </a:t>
            </a:r>
            <a:r>
              <a:rPr lang="pl-PL" sz="2400" b="1" i="1" dirty="0" smtClean="0">
                <a:solidFill>
                  <a:srgbClr val="7030A0"/>
                </a:solidFill>
              </a:rPr>
              <a:t>międzynarodowych?</a:t>
            </a:r>
            <a:endParaRPr lang="pl-PL" sz="3200" b="1" i="1" dirty="0">
              <a:solidFill>
                <a:srgbClr val="7030A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2060848"/>
            <a:ext cx="8424936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pl-PL" sz="2000" b="1" dirty="0" smtClean="0"/>
              <a:t>Do </a:t>
            </a:r>
            <a:r>
              <a:rPr lang="pl-PL" sz="2000" b="1" dirty="0"/>
              <a:t>osiągnięcia sukcesów w procesie </a:t>
            </a:r>
            <a:r>
              <a:rPr lang="pl-PL" sz="2000" b="1" dirty="0" smtClean="0"/>
              <a:t>przetargowym (zwłaszcza w </a:t>
            </a:r>
            <a:r>
              <a:rPr lang="pl-PL" sz="2000" b="1" dirty="0"/>
              <a:t>odniesieniu do realizacji projektów w krajach rozwijających </a:t>
            </a:r>
            <a:r>
              <a:rPr lang="pl-PL" sz="2000" b="1" dirty="0" smtClean="0"/>
              <a:t>się) zasadne:</a:t>
            </a:r>
          </a:p>
          <a:p>
            <a:pPr lvl="0" algn="just">
              <a:buFont typeface="Wingdings" panose="05000000000000000000" pitchFamily="2" charset="2"/>
              <a:buChar char="q"/>
            </a:pPr>
            <a:endParaRPr lang="pl-PL" sz="2000" b="1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i="1" dirty="0"/>
              <a:t>znajomość rynku i planowanych na nim projektów (zalecane podjęcie decyzji </a:t>
            </a:r>
            <a:r>
              <a:rPr lang="pl-PL" sz="1800" i="1" dirty="0" err="1"/>
              <a:t>ws</a:t>
            </a:r>
            <a:r>
              <a:rPr lang="pl-PL" sz="1800" i="1" dirty="0"/>
              <a:t>. wyboru regionu/kraju, zakresu procedury przetargowej),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i="1" dirty="0"/>
              <a:t>refleksja nad sposobem zareagowania na warunki realizacji projektu,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i="1" dirty="0"/>
              <a:t>identyfikacja partnerów lokalnych i innych dla ewentualnych joint </a:t>
            </a:r>
            <a:r>
              <a:rPr lang="pl-PL" sz="1800" i="1" dirty="0" err="1"/>
              <a:t>ventures</a:t>
            </a:r>
            <a:r>
              <a:rPr lang="pl-PL" sz="1800" i="1" dirty="0"/>
              <a:t>,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i="1" dirty="0"/>
              <a:t>posiadanie wcześniejszego doświadczenia w zakresie technicznej realizacji projektu, jak i zasad funkcjonowania rynku danego kraju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i="1" dirty="0"/>
              <a:t>rozumienie lokalnych zwyczajów, przepisów prawa, zasad </a:t>
            </a:r>
            <a:r>
              <a:rPr lang="pl-PL" sz="1800" i="1" dirty="0" smtClean="0"/>
              <a:t>rynkowych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800" i="1" dirty="0"/>
              <a:t>zalecane wykorzystywanie wsparcia ze </a:t>
            </a:r>
            <a:r>
              <a:rPr lang="pl-PL" sz="1800" i="1" dirty="0" smtClean="0"/>
              <a:t>strony wyspecjalizowanych podmiotów: </a:t>
            </a:r>
            <a:r>
              <a:rPr lang="pl-PL" sz="1800" i="1" dirty="0"/>
              <a:t>Agencji Wdrożeniowych (</a:t>
            </a:r>
            <a:r>
              <a:rPr lang="pl-PL" sz="1800" i="1" dirty="0" err="1"/>
              <a:t>Implementing</a:t>
            </a:r>
            <a:r>
              <a:rPr lang="pl-PL" sz="1800" i="1" dirty="0"/>
              <a:t> </a:t>
            </a:r>
            <a:r>
              <a:rPr lang="pl-PL" sz="1800" i="1" dirty="0" err="1"/>
              <a:t>Agency</a:t>
            </a:r>
            <a:r>
              <a:rPr lang="pl-PL" sz="1800" i="1" dirty="0"/>
              <a:t>)/ misji handlowych/zespołu dyrektora wykonawczego </a:t>
            </a:r>
          </a:p>
          <a:p>
            <a:pPr marL="0" lvl="0" indent="0" algn="just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800" i="1" dirty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pl-PL" sz="28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7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052736"/>
            <a:ext cx="6203032" cy="964704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4797152"/>
            <a:ext cx="7776864" cy="18158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MSZ RP: </a:t>
            </a:r>
            <a:endParaRPr lang="pl-PL" sz="1600" dirty="0" smtClean="0">
              <a:solidFill>
                <a:srgbClr val="0070C0"/>
              </a:solidFill>
            </a:endParaRPr>
          </a:p>
          <a:p>
            <a:r>
              <a:rPr lang="pl-PL" sz="1600" u="sng" dirty="0" smtClean="0">
                <a:solidFill>
                  <a:srgbClr val="0070C0"/>
                </a:solidFill>
                <a:hlinkClick r:id="rId3"/>
              </a:rPr>
              <a:t>Twitter</a:t>
            </a:r>
            <a:endParaRPr lang="en-GB" sz="1600" dirty="0">
              <a:solidFill>
                <a:srgbClr val="0070C0"/>
              </a:solidFill>
            </a:endParaRPr>
          </a:p>
          <a:p>
            <a:r>
              <a:rPr lang="pl-PL" sz="1600" i="1" u="sng" dirty="0" smtClean="0">
                <a:solidFill>
                  <a:srgbClr val="0070C0"/>
                </a:solidFill>
                <a:hlinkClick r:id="rId4"/>
              </a:rPr>
              <a:t>www.msz.gov.pl</a:t>
            </a:r>
            <a:endParaRPr lang="pl-PL" sz="1600" i="1" u="sng" dirty="0" smtClean="0">
              <a:solidFill>
                <a:srgbClr val="0070C0"/>
              </a:solidFill>
            </a:endParaRPr>
          </a:p>
          <a:p>
            <a:r>
              <a:rPr lang="pl-PL" sz="1600" i="1" dirty="0">
                <a:solidFill>
                  <a:srgbClr val="0070C0"/>
                </a:solidFill>
              </a:rPr>
              <a:t/>
            </a:r>
            <a:br>
              <a:rPr lang="pl-PL" sz="1600" i="1" dirty="0">
                <a:solidFill>
                  <a:srgbClr val="0070C0"/>
                </a:solidFill>
              </a:rPr>
            </a:br>
            <a:r>
              <a:rPr lang="pl-PL" sz="1600" i="1" u="sng" dirty="0" smtClean="0">
                <a:solidFill>
                  <a:srgbClr val="0070C0"/>
                </a:solidFill>
                <a:hlinkClick r:id="rId5"/>
              </a:rPr>
              <a:t>www.poland.gov.pl</a:t>
            </a:r>
            <a:endParaRPr lang="pl-PL" sz="1600" i="1" u="sng" dirty="0" smtClean="0">
              <a:solidFill>
                <a:srgbClr val="0070C0"/>
              </a:solidFill>
            </a:endParaRP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pl-PL" sz="1600" i="1" u="sng" dirty="0">
                <a:solidFill>
                  <a:srgbClr val="0070C0"/>
                </a:solidFill>
                <a:hlinkClick r:id="rId6"/>
              </a:rPr>
              <a:t>http://www.msz.gov.pl/pl/polityka_zagraniczna/dyplomacja_biznes</a:t>
            </a:r>
            <a:r>
              <a:rPr lang="pl-PL" sz="1600" i="1" u="sng" dirty="0" smtClean="0">
                <a:solidFill>
                  <a:srgbClr val="0070C0"/>
                </a:solidFill>
                <a:hlinkClick r:id="rId6"/>
              </a:rPr>
              <a:t>/</a:t>
            </a:r>
            <a:endParaRPr lang="pl-PL" sz="1600" i="1" u="sng" dirty="0" smtClean="0">
              <a:solidFill>
                <a:srgbClr val="0070C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499992" y="2348880"/>
            <a:ext cx="3744416" cy="2246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</a:rPr>
              <a:t>Beata Pich</a:t>
            </a:r>
            <a:endParaRPr lang="en-GB" sz="1400" dirty="0">
              <a:solidFill>
                <a:srgbClr val="0070C0"/>
              </a:solidFill>
            </a:endParaRPr>
          </a:p>
          <a:p>
            <a:endParaRPr lang="pl-PL" sz="1400" dirty="0" smtClean="0">
              <a:solidFill>
                <a:srgbClr val="0070C0"/>
              </a:solidFill>
            </a:endParaRPr>
          </a:p>
          <a:p>
            <a:r>
              <a:rPr lang="pl-PL" sz="1400" dirty="0" smtClean="0">
                <a:solidFill>
                  <a:srgbClr val="0070C0"/>
                </a:solidFill>
              </a:rPr>
              <a:t>Kierownik Referatu,  I Radca  </a:t>
            </a:r>
            <a:r>
              <a:rPr lang="pl-PL" sz="1400" dirty="0">
                <a:solidFill>
                  <a:srgbClr val="0070C0"/>
                </a:solidFill>
              </a:rPr>
              <a:t/>
            </a:r>
            <a:br>
              <a:rPr lang="pl-PL" sz="1400" dirty="0">
                <a:solidFill>
                  <a:srgbClr val="0070C0"/>
                </a:solidFill>
              </a:rPr>
            </a:br>
            <a:r>
              <a:rPr lang="pl-PL" sz="1400" dirty="0">
                <a:solidFill>
                  <a:srgbClr val="0070C0"/>
                </a:solidFill>
              </a:rPr>
              <a:t>Ministerstwo Spraw Zagranicznych</a:t>
            </a:r>
          </a:p>
          <a:p>
            <a:r>
              <a:rPr lang="pl-PL" sz="1400" dirty="0" smtClean="0">
                <a:solidFill>
                  <a:srgbClr val="0070C0"/>
                </a:solidFill>
              </a:rPr>
              <a:t>Departament </a:t>
            </a:r>
            <a:r>
              <a:rPr lang="pl-PL" sz="1400" dirty="0">
                <a:solidFill>
                  <a:srgbClr val="0070C0"/>
                </a:solidFill>
              </a:rPr>
              <a:t>Współpracy Ekonomicznej</a:t>
            </a:r>
            <a:endParaRPr lang="en-GB" sz="1400" dirty="0">
              <a:solidFill>
                <a:srgbClr val="0070C0"/>
              </a:solidFill>
            </a:endParaRPr>
          </a:p>
          <a:p>
            <a:r>
              <a:rPr lang="pl-PL" sz="1400" dirty="0">
                <a:solidFill>
                  <a:srgbClr val="0070C0"/>
                </a:solidFill>
              </a:rPr>
              <a:t>Referat ds. globalnych i międzynarodowych organizacji </a:t>
            </a:r>
            <a:r>
              <a:rPr lang="pl-PL" sz="1400" dirty="0" smtClean="0">
                <a:solidFill>
                  <a:srgbClr val="0070C0"/>
                </a:solidFill>
              </a:rPr>
              <a:t>gospodarczych </a:t>
            </a:r>
          </a:p>
          <a:p>
            <a:endParaRPr lang="pl-PL" sz="1400" dirty="0" smtClean="0">
              <a:solidFill>
                <a:srgbClr val="0070C0"/>
              </a:solidFill>
              <a:hlinkClick r:id=""/>
            </a:endParaRPr>
          </a:p>
          <a:p>
            <a:r>
              <a:rPr lang="pl-PL" sz="1400" dirty="0" smtClean="0">
                <a:solidFill>
                  <a:srgbClr val="0070C0"/>
                </a:solidFill>
                <a:hlinkClick r:id="rId7"/>
              </a:rPr>
              <a:t>Beata.Pich@msz.gov.pl</a:t>
            </a:r>
            <a:endParaRPr lang="pl-PL" sz="1400" dirty="0" smtClean="0">
              <a:solidFill>
                <a:srgbClr val="0070C0"/>
              </a:solidFill>
            </a:endParaRPr>
          </a:p>
          <a:p>
            <a:r>
              <a:rPr lang="de-DE" sz="1400" dirty="0">
                <a:solidFill>
                  <a:srgbClr val="0070C0"/>
                </a:solidFill>
              </a:rPr>
              <a:t>tel.: +48 22 523 8196</a:t>
            </a:r>
            <a:endParaRPr lang="pl-PL" sz="1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83152" cy="12241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/>
              <a:t>Przetargi Międzynarodowe </a:t>
            </a:r>
            <a:br>
              <a:rPr lang="pl-PL" sz="2800" b="1" dirty="0" smtClean="0"/>
            </a:br>
            <a:r>
              <a:rPr lang="pl-PL" sz="2800" b="1" dirty="0" smtClean="0"/>
              <a:t>w Organizacjach Narodów Zjednoczonych</a:t>
            </a:r>
            <a:br>
              <a:rPr lang="pl-PL" sz="2800" b="1" dirty="0" smtClean="0"/>
            </a:br>
            <a:endParaRPr lang="pl-PL" sz="2400" i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1" y="2492896"/>
            <a:ext cx="7848872" cy="388843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pl-PL" sz="1800" b="1" i="1" dirty="0">
                <a:solidFill>
                  <a:srgbClr val="7030A0"/>
                </a:solidFill>
              </a:rPr>
              <a:t>Rynek przetargów </a:t>
            </a:r>
            <a:r>
              <a:rPr lang="pl-PL" sz="1800" b="1" i="1" dirty="0" smtClean="0">
                <a:solidFill>
                  <a:srgbClr val="7030A0"/>
                </a:solidFill>
              </a:rPr>
              <a:t>międzynarodowych -  to niezwykle </a:t>
            </a:r>
            <a:r>
              <a:rPr lang="pl-PL" sz="1800" b="1" i="1" dirty="0">
                <a:solidFill>
                  <a:srgbClr val="7030A0"/>
                </a:solidFill>
              </a:rPr>
              <a:t>bogaty </a:t>
            </a:r>
            <a:r>
              <a:rPr lang="pl-PL" sz="1800" b="1" i="1" dirty="0" smtClean="0">
                <a:solidFill>
                  <a:srgbClr val="7030A0"/>
                </a:solidFill>
              </a:rPr>
              <a:t>rynek</a:t>
            </a:r>
          </a:p>
          <a:p>
            <a:pPr algn="just">
              <a:spcBef>
                <a:spcPts val="600"/>
              </a:spcBef>
            </a:pPr>
            <a:r>
              <a:rPr lang="pl-PL" sz="1800" b="1" i="1" dirty="0" smtClean="0">
                <a:solidFill>
                  <a:srgbClr val="7030A0"/>
                </a:solidFill>
              </a:rPr>
              <a:t>Aktywny </a:t>
            </a:r>
            <a:r>
              <a:rPr lang="pl-PL" sz="1800" b="1" i="1" dirty="0">
                <a:solidFill>
                  <a:srgbClr val="7030A0"/>
                </a:solidFill>
              </a:rPr>
              <a:t>udział polskich firm w systemie międzynarodowych projektów i zamówień publicznych to ogromna szansa dla polskiego biznesu na </a:t>
            </a:r>
            <a:r>
              <a:rPr lang="pl-PL" sz="1800" b="1" i="1" u="sng" dirty="0">
                <a:solidFill>
                  <a:srgbClr val="7030A0"/>
                </a:solidFill>
              </a:rPr>
              <a:t>bezpieczną</a:t>
            </a:r>
            <a:r>
              <a:rPr lang="pl-PL" sz="1800" b="1" i="1" dirty="0">
                <a:solidFill>
                  <a:srgbClr val="7030A0"/>
                </a:solidFill>
              </a:rPr>
              <a:t> ekspansję </a:t>
            </a:r>
            <a:r>
              <a:rPr lang="pl-PL" sz="1800" b="1" i="1" dirty="0" smtClean="0">
                <a:solidFill>
                  <a:srgbClr val="7030A0"/>
                </a:solidFill>
              </a:rPr>
              <a:t>w świat.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400" dirty="0" smtClean="0"/>
              <a:t>W </a:t>
            </a:r>
            <a:r>
              <a:rPr lang="pl-PL" sz="2400" dirty="0"/>
              <a:t>samym tylko systemie NZ jego wartość wynosi  powyżej </a:t>
            </a:r>
            <a:endParaRPr lang="pl-PL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l-PL" sz="2400" b="1" dirty="0" smtClean="0"/>
              <a:t>     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mld USD rocznie </a:t>
            </a:r>
            <a:r>
              <a:rPr lang="pl-PL" sz="2400" dirty="0"/>
              <a:t>(</a:t>
            </a:r>
            <a:r>
              <a:rPr lang="pl-PL" sz="2400" dirty="0" smtClean="0"/>
              <a:t>17,7 </a:t>
            </a:r>
            <a:r>
              <a:rPr lang="pl-PL" sz="2400" dirty="0"/>
              <a:t>w </a:t>
            </a:r>
            <a:r>
              <a:rPr lang="pl-PL" sz="2400" dirty="0" smtClean="0"/>
              <a:t>2016 </a:t>
            </a:r>
            <a:r>
              <a:rPr lang="pl-PL" sz="2400" dirty="0"/>
              <a:t>r.). 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pl-PL" sz="2400" dirty="0" smtClean="0"/>
              <a:t>W </a:t>
            </a:r>
            <a:r>
              <a:rPr lang="pl-PL" sz="2400" dirty="0"/>
              <a:t>2015 r. wartość zamówień publicznych zrealizowanych przez Polskę dla ONZ to </a:t>
            </a:r>
            <a:r>
              <a:rPr lang="pl-PL" sz="2400" dirty="0" smtClean="0"/>
              <a:t>wciąż zaledwie 2,39 mld USD (2.19</a:t>
            </a:r>
            <a:r>
              <a:rPr lang="pl-PL" sz="2400" dirty="0"/>
              <a:t> mln </a:t>
            </a:r>
            <a:r>
              <a:rPr lang="pl-PL" sz="2400" dirty="0" smtClean="0"/>
              <a:t>USD w 2015 r.) - </a:t>
            </a:r>
            <a:r>
              <a:rPr lang="pl-PL" sz="2400" dirty="0"/>
              <a:t>pozostaje </a:t>
            </a:r>
            <a:r>
              <a:rPr lang="pl-PL" sz="2400" dirty="0" smtClean="0"/>
              <a:t>na</a:t>
            </a:r>
            <a:r>
              <a:rPr lang="pl-PL" sz="2400" dirty="0"/>
              <a:t> poziomie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0,01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 rotWithShape="1">
          <a:blip r:embed="rId3"/>
          <a:srcRect l="25898" t="9376" r="26654" b="14106"/>
          <a:stretch/>
        </p:blipFill>
        <p:spPr bwMode="auto">
          <a:xfrm>
            <a:off x="7452320" y="1484784"/>
            <a:ext cx="132430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4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75656" y="332380"/>
            <a:ext cx="7200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Pozycja </a:t>
            </a:r>
            <a:r>
              <a:rPr lang="pl-PL" sz="2000" b="1" dirty="0"/>
              <a:t>Polski na rynku zamówień publicznych w organizacjach systemu Narodów Zjednoczonych</a:t>
            </a:r>
            <a:endParaRPr lang="pl-PL" sz="20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701825" y="1412776"/>
            <a:ext cx="790262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l-PL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2016 r.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 </a:t>
            </a:r>
            <a:r>
              <a:rPr lang="pl-PL" sz="2000" b="1" dirty="0" smtClean="0"/>
              <a:t>10 państw </a:t>
            </a:r>
            <a:r>
              <a:rPr lang="pl-PL" sz="2000" dirty="0" smtClean="0"/>
              <a:t>najbardziej </a:t>
            </a:r>
            <a:r>
              <a:rPr lang="pl-PL" sz="2000" dirty="0"/>
              <a:t>aktywnych </a:t>
            </a:r>
            <a:r>
              <a:rPr lang="pl-PL" sz="2000" dirty="0" smtClean="0"/>
              <a:t>na rynku zamówień NZ </a:t>
            </a:r>
            <a:r>
              <a:rPr lang="pl-PL" sz="2000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pl-PL" sz="2000" i="1" dirty="0" smtClean="0"/>
              <a:t>USA, Indie, Belgia, ZEA, Dania, Turcja, Francja, W. Brytania, Szwajcaria, Holandia </a:t>
            </a:r>
            <a:r>
              <a:rPr lang="pl-PL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 mld USD =&gt; 44,6% </a:t>
            </a:r>
          </a:p>
          <a:p>
            <a:pPr>
              <a:spcBef>
                <a:spcPts val="600"/>
              </a:spcBef>
            </a:pPr>
            <a:r>
              <a:rPr lang="pl-PL" sz="1600" i="1" dirty="0" smtClean="0"/>
              <a:t>W 2015 r. : USA, Indie, ZEA, Szwajcaria, Belgia, Afganistan, Dania, Francja, W. Brytania, Kenia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l-PL" sz="2000" dirty="0" smtClean="0"/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b="1" dirty="0" smtClean="0"/>
              <a:t>Polska </a:t>
            </a:r>
            <a:r>
              <a:rPr lang="pl-PL" sz="2000" dirty="0" smtClean="0"/>
              <a:t>-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159. </a:t>
            </a:r>
            <a:r>
              <a:rPr lang="pl-PL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smtClean="0"/>
              <a:t>wśród dostawców - na 193 państwa członkowskie ONZ </a:t>
            </a:r>
            <a:r>
              <a:rPr lang="pl-PL" sz="1600" i="1" dirty="0" smtClean="0"/>
              <a:t>(167. </a:t>
            </a:r>
            <a:r>
              <a:rPr lang="pl-PL" sz="1600" i="1" dirty="0" err="1" smtClean="0"/>
              <a:t>msc</a:t>
            </a:r>
            <a:r>
              <a:rPr lang="pl-PL" sz="1600" i="1" dirty="0" smtClean="0"/>
              <a:t> w 2015).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322 </a:t>
            </a:r>
            <a:r>
              <a:rPr lang="pl-PL" i="1" dirty="0"/>
              <a:t>– </a:t>
            </a:r>
            <a:r>
              <a:rPr lang="pl-PL" sz="1600" i="1" dirty="0"/>
              <a:t>(na ponad 9 </a:t>
            </a:r>
            <a:r>
              <a:rPr lang="pl-PL" sz="1600" i="1" dirty="0" err="1"/>
              <a:t>tys</a:t>
            </a:r>
            <a:r>
              <a:rPr lang="pl-PL" sz="1600" i="1" dirty="0"/>
              <a:t> </a:t>
            </a:r>
            <a:r>
              <a:rPr lang="pl-PL" sz="1600" i="1" dirty="0" smtClean="0"/>
              <a:t>.) </a:t>
            </a:r>
            <a:r>
              <a:rPr lang="pl-PL" sz="2000" dirty="0" smtClean="0"/>
              <a:t>polskie firmy zarejestrowały się w systemie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UNGM </a:t>
            </a: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(United Nations Global Marketplace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pl-PL" sz="2000" dirty="0" smtClean="0"/>
              <a:t>potencjalnych dostawców dla ONZ </a:t>
            </a:r>
          </a:p>
          <a:p>
            <a:pPr lvl="0">
              <a:spcBef>
                <a:spcPts val="600"/>
              </a:spcBef>
            </a:pPr>
            <a:r>
              <a:rPr lang="pl-PL" sz="2000" dirty="0"/>
              <a:t> </a:t>
            </a:r>
            <a:r>
              <a:rPr lang="pl-PL" sz="2000" dirty="0" smtClean="0"/>
              <a:t>      </a:t>
            </a:r>
            <a:r>
              <a:rPr lang="pl-PL" dirty="0" smtClean="0"/>
              <a:t>(</a:t>
            </a:r>
            <a:r>
              <a:rPr lang="pl-PL" sz="1600" i="1" dirty="0" smtClean="0"/>
              <a:t>233 firm w 2015)         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pl-PL" sz="2000" dirty="0" smtClean="0"/>
              <a:t>różnych agencji NZ zamówiło dobra i usługi od polskich dostawców w 2015. </a:t>
            </a:r>
            <a:r>
              <a:rPr lang="pl-PL" sz="1600" i="1" dirty="0"/>
              <a:t>(17  w 2015)</a:t>
            </a:r>
          </a:p>
        </p:txBody>
      </p:sp>
      <p:sp>
        <p:nvSpPr>
          <p:cNvPr id="3" name="Prostokąt 2"/>
          <p:cNvSpPr/>
          <p:nvPr/>
        </p:nvSpPr>
        <p:spPr>
          <a:xfrm>
            <a:off x="2267744" y="6367979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/>
              <a:t>Wg 33</a:t>
            </a:r>
            <a:r>
              <a:rPr lang="pl-PL" sz="1400" i="1" dirty="0"/>
              <a:t>. </a:t>
            </a:r>
            <a:r>
              <a:rPr lang="pl-PL" sz="1400" i="1" dirty="0" smtClean="0"/>
              <a:t>wersji Raportu UNOPS  </a:t>
            </a:r>
            <a:r>
              <a:rPr lang="pl-PL" sz="1400" i="1" dirty="0"/>
              <a:t>- 2016 </a:t>
            </a:r>
            <a:r>
              <a:rPr lang="pl-PL" sz="1400" i="1" dirty="0" err="1"/>
              <a:t>Annual</a:t>
            </a:r>
            <a:r>
              <a:rPr lang="pl-PL" sz="1400" i="1" dirty="0"/>
              <a:t> Statistical Report on </a:t>
            </a:r>
            <a:r>
              <a:rPr lang="pl-PL" sz="1400" i="1" dirty="0" smtClean="0"/>
              <a:t>UN </a:t>
            </a:r>
            <a:r>
              <a:rPr lang="pl-PL" sz="1400" i="1" dirty="0" err="1"/>
              <a:t>Procurement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280118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75656" y="332380"/>
            <a:ext cx="7200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Pozycja </a:t>
            </a:r>
            <a:r>
              <a:rPr lang="pl-PL" sz="2000" b="1" dirty="0"/>
              <a:t>Polski na rynku zamówień publicznych w organizacjach systemu Narodów Zjednoczonych</a:t>
            </a:r>
            <a:endParaRPr lang="pl-PL" sz="20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395536" y="141277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 </a:t>
            </a:r>
            <a:r>
              <a:rPr lang="pl-PL" sz="2000" dirty="0"/>
              <a:t>dostawców z Polski realizowało </a:t>
            </a:r>
            <a:r>
              <a:rPr lang="pl-PL" sz="2000" dirty="0" smtClean="0"/>
              <a:t>projekty dla </a:t>
            </a:r>
            <a:r>
              <a:rPr lang="pl-PL" sz="2000" dirty="0"/>
              <a:t>ONZ </a:t>
            </a:r>
            <a:r>
              <a:rPr lang="pl-PL" sz="2000" dirty="0" smtClean="0"/>
              <a:t>(</a:t>
            </a:r>
            <a:r>
              <a:rPr lang="pl-PL" dirty="0"/>
              <a:t>m</a:t>
            </a:r>
            <a:r>
              <a:rPr lang="pl-PL" dirty="0" smtClean="0"/>
              <a:t>ałe dostawy na kwoty </a:t>
            </a:r>
            <a:r>
              <a:rPr lang="pl-PL" dirty="0"/>
              <a:t>poniżej 1 mln USD) </a:t>
            </a:r>
            <a:r>
              <a:rPr lang="pl-PL" sz="1600" i="1" dirty="0"/>
              <a:t>- </a:t>
            </a:r>
            <a:r>
              <a:rPr lang="pl-PL" sz="1600" i="1" dirty="0" smtClean="0"/>
              <a:t>(68 </a:t>
            </a:r>
            <a:r>
              <a:rPr lang="pl-PL" sz="1600" i="1" dirty="0"/>
              <a:t>dostawców w </a:t>
            </a:r>
            <a:r>
              <a:rPr lang="pl-PL" sz="1600" i="1" dirty="0" smtClean="0"/>
              <a:t>2015 </a:t>
            </a:r>
            <a:r>
              <a:rPr lang="pl-PL" sz="1600" i="1" dirty="0"/>
              <a:t>r.).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000" dirty="0"/>
              <a:t>Zamówienia realizowane przez firmy z Polski (</a:t>
            </a:r>
            <a:r>
              <a:rPr lang="pl-PL" sz="2000" dirty="0" smtClean="0"/>
              <a:t>2,39 </a:t>
            </a:r>
            <a:r>
              <a:rPr lang="pl-PL" sz="2000" dirty="0"/>
              <a:t>mln USD) </a:t>
            </a:r>
          </a:p>
          <a:p>
            <a:pPr lvl="0">
              <a:spcBef>
                <a:spcPts val="600"/>
              </a:spcBef>
            </a:pPr>
            <a:r>
              <a:rPr lang="pl-PL" sz="2000" dirty="0"/>
              <a:t>      =&gt;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–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USD, dobra -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0,6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mln USD. </a:t>
            </a:r>
          </a:p>
          <a:p>
            <a:pPr lvl="0">
              <a:spcBef>
                <a:spcPts val="600"/>
              </a:spcBef>
            </a:pPr>
            <a:r>
              <a:rPr lang="pl-PL" sz="1600" i="1" dirty="0" smtClean="0"/>
              <a:t>Wśród </a:t>
            </a:r>
            <a:r>
              <a:rPr lang="pl-PL" sz="1600" i="1" dirty="0"/>
              <a:t>usług, 42,2% </a:t>
            </a:r>
            <a:r>
              <a:rPr lang="pl-PL" sz="1600" i="1" dirty="0" smtClean="0"/>
              <a:t>- usługi </a:t>
            </a:r>
            <a:r>
              <a:rPr lang="pl-PL" sz="1600" i="1" dirty="0"/>
              <a:t>zarządzające i administracyjne (management and admin services), </a:t>
            </a:r>
            <a:r>
              <a:rPr lang="pl-PL" sz="1600" i="1" dirty="0" smtClean="0"/>
              <a:t>wśród </a:t>
            </a:r>
            <a:r>
              <a:rPr lang="pl-PL" sz="1600" i="1" dirty="0"/>
              <a:t>dóbr 38,7% </a:t>
            </a:r>
            <a:r>
              <a:rPr lang="pl-PL" sz="1600" i="1" dirty="0" smtClean="0"/>
              <a:t>- leki</a:t>
            </a:r>
            <a:r>
              <a:rPr lang="pl-PL" sz="1600" i="1" dirty="0"/>
              <a:t>, środki antykoncepcyjne i szczepionki (</a:t>
            </a:r>
            <a:r>
              <a:rPr lang="pl-PL" sz="1600" i="1" dirty="0" err="1"/>
              <a:t>pharmaceuticals</a:t>
            </a:r>
            <a:r>
              <a:rPr lang="pl-PL" sz="1600" i="1" dirty="0"/>
              <a:t>, </a:t>
            </a:r>
            <a:r>
              <a:rPr lang="pl-PL" sz="1600" i="1" dirty="0" err="1"/>
              <a:t>contraceptives</a:t>
            </a:r>
            <a:r>
              <a:rPr lang="pl-PL" sz="1600" i="1" dirty="0"/>
              <a:t>, </a:t>
            </a:r>
            <a:r>
              <a:rPr lang="pl-PL" sz="1600" i="1" dirty="0" err="1"/>
              <a:t>vaccines</a:t>
            </a:r>
            <a:r>
              <a:rPr lang="pl-PL" sz="1600" i="1" dirty="0"/>
              <a:t>).</a:t>
            </a:r>
            <a:endParaRPr lang="pl-PL" sz="2000" i="1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/>
              <a:t>Przykładowe </a:t>
            </a:r>
            <a:r>
              <a:rPr lang="pl-PL" dirty="0" smtClean="0"/>
              <a:t>kontrakty w 2016 r.: 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err="1" smtClean="0"/>
              <a:t>Medical</a:t>
            </a:r>
            <a:r>
              <a:rPr lang="pl-PL" sz="1600" dirty="0" smtClean="0"/>
              <a:t> </a:t>
            </a:r>
            <a:r>
              <a:rPr lang="pl-PL" sz="1600" dirty="0"/>
              <a:t>team Sp. z o.o. -  sprzęt medyczny dla </a:t>
            </a:r>
            <a:r>
              <a:rPr lang="pl-PL" sz="1600" dirty="0" smtClean="0"/>
              <a:t>IAEA – </a:t>
            </a:r>
            <a:r>
              <a:rPr lang="pl-PL" sz="1600" dirty="0"/>
              <a:t>wartość transakcji: </a:t>
            </a:r>
            <a:r>
              <a:rPr lang="pl-PL" sz="1600" dirty="0" smtClean="0"/>
              <a:t>90,2 </a:t>
            </a:r>
            <a:r>
              <a:rPr lang="pl-PL" sz="1600" dirty="0" err="1" smtClean="0"/>
              <a:t>tys</a:t>
            </a:r>
            <a:r>
              <a:rPr lang="pl-PL" sz="1600" dirty="0" smtClean="0"/>
              <a:t> </a:t>
            </a:r>
            <a:r>
              <a:rPr lang="pl-PL" sz="1600" dirty="0"/>
              <a:t>USD. </a:t>
            </a:r>
            <a:endParaRPr lang="pl-PL" sz="1600" dirty="0" smtClean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Warsaw Pharmaceutical Works Joint </a:t>
            </a:r>
            <a:r>
              <a:rPr lang="pl-PL" sz="1600" dirty="0" smtClean="0"/>
              <a:t>Stock – leki i produkty </a:t>
            </a:r>
            <a:r>
              <a:rPr lang="pl-PL" sz="1600" dirty="0"/>
              <a:t>farmaceutyczne dla </a:t>
            </a:r>
            <a:r>
              <a:rPr lang="pl-PL" sz="1600" dirty="0" smtClean="0"/>
              <a:t>UNICEF – </a:t>
            </a:r>
            <a:r>
              <a:rPr lang="pl-PL" sz="1600" dirty="0" err="1" smtClean="0"/>
              <a:t>wartośc</a:t>
            </a:r>
            <a:r>
              <a:rPr lang="pl-PL" sz="1600" dirty="0" smtClean="0"/>
              <a:t> 229,3 </a:t>
            </a:r>
            <a:r>
              <a:rPr lang="pl-PL" sz="1600" dirty="0" err="1" smtClean="0"/>
              <a:t>tys</a:t>
            </a:r>
            <a:r>
              <a:rPr lang="pl-PL" sz="1600" dirty="0" smtClean="0"/>
              <a:t> USD.</a:t>
            </a:r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smtClean="0"/>
              <a:t> </a:t>
            </a:r>
            <a:r>
              <a:rPr lang="pl-PL" sz="1600" dirty="0" err="1"/>
              <a:t>Abplanalp</a:t>
            </a:r>
            <a:r>
              <a:rPr lang="pl-PL" sz="1600" dirty="0"/>
              <a:t> </a:t>
            </a:r>
            <a:r>
              <a:rPr lang="pl-PL" sz="1600" dirty="0" smtClean="0"/>
              <a:t>- sprzęt </a:t>
            </a:r>
            <a:r>
              <a:rPr lang="pl-PL" sz="1600" dirty="0"/>
              <a:t>rolniczy i </a:t>
            </a:r>
            <a:r>
              <a:rPr lang="pl-PL" sz="1600" dirty="0" smtClean="0"/>
              <a:t>rybacki, wartość </a:t>
            </a:r>
            <a:r>
              <a:rPr lang="pl-PL" sz="1600" dirty="0"/>
              <a:t>30 </a:t>
            </a:r>
            <a:r>
              <a:rPr lang="pl-PL" sz="1600" dirty="0" smtClean="0"/>
              <a:t>217USD, dla </a:t>
            </a:r>
            <a:r>
              <a:rPr lang="pl-PL" sz="1600" dirty="0"/>
              <a:t>UNIDO .</a:t>
            </a:r>
            <a:endParaRPr lang="pl-PL" sz="1600" dirty="0" smtClean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smtClean="0"/>
              <a:t>POLATOM </a:t>
            </a:r>
            <a:r>
              <a:rPr lang="pl-PL" sz="1600" dirty="0"/>
              <a:t>- dostawa izotopów dla IAEA (</a:t>
            </a:r>
            <a:r>
              <a:rPr lang="pl-PL" sz="1600" i="1" dirty="0"/>
              <a:t>International </a:t>
            </a:r>
            <a:r>
              <a:rPr lang="pl-PL" sz="1600" i="1" dirty="0" err="1"/>
              <a:t>Atomic</a:t>
            </a:r>
            <a:r>
              <a:rPr lang="pl-PL" sz="1600" i="1" dirty="0"/>
              <a:t> Energy </a:t>
            </a:r>
            <a:r>
              <a:rPr lang="pl-PL" sz="1600" i="1" dirty="0" err="1"/>
              <a:t>Agency</a:t>
            </a:r>
            <a:r>
              <a:rPr lang="pl-PL" sz="1600" dirty="0"/>
              <a:t>)– wartość transakcji: 51,9 </a:t>
            </a:r>
            <a:r>
              <a:rPr lang="pl-PL" sz="1600" dirty="0" err="1"/>
              <a:t>tys</a:t>
            </a:r>
            <a:r>
              <a:rPr lang="pl-PL" sz="1600" dirty="0"/>
              <a:t> USD. </a:t>
            </a:r>
            <a:r>
              <a:rPr lang="pl-PL" sz="1600" dirty="0" smtClean="0"/>
              <a:t>(2015r.)</a:t>
            </a:r>
            <a:endParaRPr lang="pl-PL" sz="1600" dirty="0"/>
          </a:p>
          <a:p>
            <a:pPr marL="800100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err="1"/>
              <a:t>Tricomp</a:t>
            </a:r>
            <a:r>
              <a:rPr lang="pl-PL" sz="1600" dirty="0"/>
              <a:t> Poland - </a:t>
            </a:r>
            <a:r>
              <a:rPr lang="pl-PL" sz="1600" dirty="0" smtClean="0"/>
              <a:t>materiały budowlane - wartość </a:t>
            </a:r>
            <a:r>
              <a:rPr lang="pl-PL" sz="1600" dirty="0"/>
              <a:t>360 </a:t>
            </a:r>
            <a:r>
              <a:rPr lang="pl-PL" sz="1600" dirty="0" err="1"/>
              <a:t>tys</a:t>
            </a:r>
            <a:r>
              <a:rPr lang="pl-PL" sz="1600" dirty="0"/>
              <a:t> </a:t>
            </a:r>
            <a:r>
              <a:rPr lang="pl-PL" sz="1600" dirty="0" smtClean="0"/>
              <a:t>USD,  </a:t>
            </a:r>
            <a:r>
              <a:rPr lang="pl-PL" sz="1600" dirty="0"/>
              <a:t>dla UNPD </a:t>
            </a:r>
          </a:p>
        </p:txBody>
      </p:sp>
    </p:spTree>
    <p:extLst>
      <p:ext uri="{BB962C8B-B14F-4D97-AF65-F5344CB8AC3E}">
        <p14:creationId xmlns:p14="http://schemas.microsoft.com/office/powerpoint/2010/main" val="41445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75656" y="332380"/>
            <a:ext cx="72008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Pozycja </a:t>
            </a:r>
            <a:r>
              <a:rPr lang="pl-PL" sz="2000" b="1" dirty="0"/>
              <a:t>Polski na rynku zamówień publicznych w organizacjach systemu Narodów Zjednoczonych</a:t>
            </a:r>
            <a:endParaRPr lang="pl-PL" sz="20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2342" y="1273884"/>
            <a:ext cx="81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603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388" algn="l"/>
              </a:tabLst>
            </a:pPr>
            <a:r>
              <a:rPr kumimoji="0" lang="pl-PL" altLang="pl-PL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Wartość zamówień w agencjach NZ,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0388" algn="l"/>
              </a:tabLst>
            </a:pPr>
            <a:r>
              <a:rPr kumimoji="0" lang="pl-PL" altLang="pl-PL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 których uczestniczyły firmy z Polski w 2016</a:t>
            </a:r>
            <a:r>
              <a:rPr kumimoji="0" lang="pl-PL" altLang="pl-PL" sz="1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r.</a:t>
            </a:r>
            <a:endParaRPr kumimoji="0" lang="pl-PL" alt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az 9"/>
          <p:cNvPicPr/>
          <p:nvPr/>
        </p:nvPicPr>
        <p:blipFill rotWithShape="1">
          <a:blip r:embed="rId4"/>
          <a:srcRect l="50368" t="49578" r="23926" b="15986"/>
          <a:stretch/>
        </p:blipFill>
        <p:spPr bwMode="auto">
          <a:xfrm>
            <a:off x="899592" y="2204864"/>
            <a:ext cx="7416824" cy="33928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2339752" y="5829370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/>
              <a:t>Wg 33</a:t>
            </a:r>
            <a:r>
              <a:rPr lang="pl-PL" sz="1400" i="1" dirty="0"/>
              <a:t>. </a:t>
            </a:r>
            <a:r>
              <a:rPr lang="pl-PL" sz="1400" i="1" dirty="0" smtClean="0"/>
              <a:t>wersji Raportu UNOPS  </a:t>
            </a:r>
            <a:r>
              <a:rPr lang="pl-PL" sz="1400" i="1" dirty="0"/>
              <a:t>- 2016 </a:t>
            </a:r>
            <a:r>
              <a:rPr lang="pl-PL" sz="1400" i="1" dirty="0" err="1"/>
              <a:t>Annual</a:t>
            </a:r>
            <a:r>
              <a:rPr lang="pl-PL" sz="1400" i="1" dirty="0"/>
              <a:t> Statistical Report on </a:t>
            </a:r>
            <a:r>
              <a:rPr lang="pl-PL" sz="1400" i="1" dirty="0" smtClean="0"/>
              <a:t>UN </a:t>
            </a:r>
            <a:r>
              <a:rPr lang="pl-PL" sz="1400" i="1" dirty="0" err="1"/>
              <a:t>Procurement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243234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75656" y="332380"/>
            <a:ext cx="72008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Pozycja </a:t>
            </a:r>
            <a:r>
              <a:rPr lang="pl-PL" sz="2000" b="1" dirty="0"/>
              <a:t>Polski na rynku zamówień publicznych w organizacjach systemu Narodów </a:t>
            </a:r>
            <a:r>
              <a:rPr lang="pl-PL" sz="2000" b="1" dirty="0" smtClean="0"/>
              <a:t>Zjednoczonych</a:t>
            </a:r>
          </a:p>
          <a:p>
            <a:pPr algn="ctr"/>
            <a:r>
              <a:rPr lang="pl-PL" sz="2000" b="1" i="1" dirty="0"/>
              <a:t>20 krajów najlepszych dostawców dla </a:t>
            </a:r>
            <a:r>
              <a:rPr lang="pl-PL" sz="2000" b="1" i="1" dirty="0" smtClean="0"/>
              <a:t>ONZ</a:t>
            </a:r>
            <a:endParaRPr lang="pl-PL" sz="2000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992993"/>
              </p:ext>
            </p:extLst>
          </p:nvPr>
        </p:nvGraphicFramePr>
        <p:xfrm>
          <a:off x="405443" y="2651269"/>
          <a:ext cx="1654030" cy="192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Obraz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28233" r="27988" b="13799"/>
          <a:stretch>
            <a:fillRect/>
          </a:stretch>
        </p:blipFill>
        <p:spPr bwMode="auto">
          <a:xfrm>
            <a:off x="1979712" y="1525969"/>
            <a:ext cx="7014755" cy="46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7119" y="6165304"/>
            <a:ext cx="802976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 krajów najbardziej zaangażowanych na rynku przetargów NZ z grupy krajów rozwijających się, </a:t>
            </a:r>
            <a:r>
              <a:rPr kumimoji="0" lang="pl-PL" altLang="pl-PL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gospodarek przejściowych i krajów LDC.</a:t>
            </a:r>
            <a:endParaRPr kumimoji="0" lang="pl-PL" altLang="pl-P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4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437591"/>
            <a:ext cx="7272808" cy="7200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514350" indent="-514350"/>
            <a:r>
              <a:rPr lang="pl-PL" sz="2400" b="1" dirty="0" smtClean="0"/>
              <a:t>Produkty </a:t>
            </a:r>
            <a:r>
              <a:rPr lang="pl-PL" sz="2400" b="1" dirty="0"/>
              <a:t>największego zainteresowania na </a:t>
            </a:r>
            <a:r>
              <a:rPr lang="pl-PL" sz="2400" b="1" dirty="0" smtClean="0"/>
              <a:t>szczeblu NZ</a:t>
            </a:r>
            <a:endParaRPr lang="pl-PL" sz="20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18664400"/>
              </p:ext>
            </p:extLst>
          </p:nvPr>
        </p:nvGraphicFramePr>
        <p:xfrm>
          <a:off x="6603072" y="3284984"/>
          <a:ext cx="2361416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4175207"/>
              </p:ext>
            </p:extLst>
          </p:nvPr>
        </p:nvGraphicFramePr>
        <p:xfrm>
          <a:off x="2555776" y="1556792"/>
          <a:ext cx="626469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Obraz 10"/>
          <p:cNvPicPr/>
          <p:nvPr/>
        </p:nvPicPr>
        <p:blipFill rotWithShape="1">
          <a:blip r:embed="rId14"/>
          <a:srcRect l="14616" t="16833" r="33438" b="15271"/>
          <a:stretch/>
        </p:blipFill>
        <p:spPr bwMode="auto">
          <a:xfrm>
            <a:off x="539552" y="2564904"/>
            <a:ext cx="597666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az 11"/>
          <p:cNvPicPr/>
          <p:nvPr/>
        </p:nvPicPr>
        <p:blipFill rotWithShape="1">
          <a:blip r:embed="rId15"/>
          <a:srcRect l="34602" t="74118" r="54904" b="21512"/>
          <a:stretch/>
        </p:blipFill>
        <p:spPr bwMode="auto">
          <a:xfrm>
            <a:off x="701825" y="6555488"/>
            <a:ext cx="917847" cy="140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993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77809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 smtClean="0"/>
              <a:t>Oferta Międzynarodowych Instytucji Finansowych  </a:t>
            </a:r>
            <a:endParaRPr lang="pl-PL" sz="24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648" cy="119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205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u="sng" dirty="0" smtClean="0"/>
              <a:t>2016 r. </a:t>
            </a:r>
          </a:p>
          <a:p>
            <a:pPr marL="0" indent="0">
              <a:buNone/>
            </a:pPr>
            <a:r>
              <a:rPr lang="pl-PL" sz="2800" dirty="0" smtClean="0"/>
              <a:t>Zamówienia </a:t>
            </a:r>
            <a:r>
              <a:rPr lang="pl-PL" sz="2800" dirty="0"/>
              <a:t>w ramach projektów finansowanych ze </a:t>
            </a:r>
            <a:r>
              <a:rPr lang="pl-PL" sz="2800" dirty="0" smtClean="0"/>
              <a:t>środków MIF:</a:t>
            </a:r>
          </a:p>
          <a:p>
            <a:pPr marL="0" indent="0">
              <a:buNone/>
            </a:pPr>
            <a:endParaRPr lang="pl-PL" sz="2800" dirty="0" smtClean="0"/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Światowy  </a:t>
            </a:r>
            <a:r>
              <a:rPr lang="pl-PL" dirty="0" smtClean="0"/>
              <a:t>-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mld USD </a:t>
            </a:r>
            <a:r>
              <a:rPr lang="pl-PL" dirty="0" smtClean="0"/>
              <a:t>rocznie,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Europejski Bank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Odbudowy i Rozwoju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-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2,1 mld EUR</a:t>
            </a:r>
            <a:r>
              <a:rPr lang="pl-PL" dirty="0" smtClean="0"/>
              <a:t>,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Europejski Bank Inwestycyjny  </a:t>
            </a:r>
            <a:r>
              <a:rPr lang="pl-PL" dirty="0" smtClean="0"/>
              <a:t>- 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76,4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mld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</a:t>
            </a:r>
            <a:r>
              <a:rPr lang="pl-PL" b="1" dirty="0" smtClean="0"/>
              <a:t>, 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Azjatycki Bank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Inwestycji Infrastrukturalnych </a:t>
            </a:r>
            <a:r>
              <a:rPr lang="pl-PL" dirty="0" smtClean="0"/>
              <a:t>-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1,7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mld USD</a:t>
            </a:r>
            <a:r>
              <a:rPr lang="pl-PL" b="1" dirty="0"/>
              <a:t> </a:t>
            </a:r>
            <a:r>
              <a:rPr lang="pl-PL" dirty="0"/>
              <a:t>w 2016 r., 5 mld USD </a:t>
            </a:r>
            <a:r>
              <a:rPr lang="pl-PL" dirty="0" smtClean="0"/>
              <a:t>na 2018</a:t>
            </a:r>
            <a:r>
              <a:rPr lang="pl-PL" dirty="0"/>
              <a:t> r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+ zamówienia udzielane </a:t>
            </a:r>
            <a:r>
              <a:rPr lang="pl-PL" dirty="0"/>
              <a:t>w ramach pomocy rozwojowej finansowanej przez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oraz Europejski Fundusz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Rozwoju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354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2291</Words>
  <Application>Microsoft Office PowerPoint</Application>
  <PresentationFormat>Pokaz na ekranie (4:3)</PresentationFormat>
  <Paragraphs>360</Paragraphs>
  <Slides>24</Slides>
  <Notes>24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PRZETARGI i PROJEKTY MIĘDZYNARODOWE  – Rynek zamówień publicznych ONZ w zasięgu polskich firm  Ministerstwo Spraw Zagranicznych   Departament Współpracy Ekonomicznej   Gdańsk, 1 marca 2018 r. </vt:lpstr>
      <vt:lpstr> Przetargi międzynarodowe </vt:lpstr>
      <vt:lpstr>Przetargi Międzynarodowe  w Organizacjach Narodów Zjednoczonych </vt:lpstr>
      <vt:lpstr>Prezentacja programu PowerPoint</vt:lpstr>
      <vt:lpstr>Prezentacja programu PowerPoint</vt:lpstr>
      <vt:lpstr>Prezentacja programu PowerPoint</vt:lpstr>
      <vt:lpstr>Prezentacja programu PowerPoint</vt:lpstr>
      <vt:lpstr>Produkty największego zainteresowania na szczeblu NZ</vt:lpstr>
      <vt:lpstr>Oferta Międzynarodowych Instytucji Finansowych  </vt:lpstr>
      <vt:lpstr>Pozycja Polski na rynku dostaw dla Banku Światowego </vt:lpstr>
      <vt:lpstr>Dostawcy UE dla Banku Światowego wg kategorii</vt:lpstr>
      <vt:lpstr>Projekty i przetargi międzynarodowe    Dlaczego udział polskich firm w ich ofercie  jest  niezadowalający?</vt:lpstr>
      <vt:lpstr>Projekty i przetargi międzynarodowe    </vt:lpstr>
      <vt:lpstr>DALSZE DZIAŁANIA  Dyplomacja ekonomiczna działania Ministerstwa Spraw Zagranicznych -  aktywizacja polskiego sektora prywatnego w relacji z OM</vt:lpstr>
      <vt:lpstr>Przewodnik o przetargach</vt:lpstr>
      <vt:lpstr>ORGANIZACJE  MIĘDZYNARODOWE   przykłady wsparcia przez DWE MSZ (we współpracy z MF, NBP, PARP), udziału firm w projektach OM</vt:lpstr>
      <vt:lpstr>ORGANIZACJE  MIĘDZYNARODOWE   Plany DWE MSZ – 2018 </vt:lpstr>
      <vt:lpstr>ORGANIZACJE  MIĘDZYNARODOWE   Plany DWE MSZ – 2018 </vt:lpstr>
      <vt:lpstr>Kierunki wsparcia sektora prywatnego na rynku  projektów i przetargów  OM</vt:lpstr>
      <vt:lpstr>Prezentacja programu PowerPoint</vt:lpstr>
      <vt:lpstr>United Nations Global Marketplace (UNGM) United Nations Procurement Division - UNPD</vt:lpstr>
      <vt:lpstr>Przetargi międzynarodowe Jak zwiększyć zaangażowanie polskiego biznesu na rynku projektów i przetargów organizacji międzynarodowych?</vt:lpstr>
      <vt:lpstr>Przetargi międzynarodowe Jak zwiększyć zaangażowanie polskiego biznesu na rynku projektów i przetargów organizacji międzynarodowych?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PRZETARGI MIĘDZYNARODOWE  – DLACZEGO NIE?  Ministerstwo Spraw Zagranicznych   Departament Współpracy Ekonomicznej   17 października 2017 r. Toruń</dc:title>
  <dc:creator>Pich Beata</dc:creator>
  <cp:lastModifiedBy>Pich Beata</cp:lastModifiedBy>
  <cp:revision>37</cp:revision>
  <dcterms:created xsi:type="dcterms:W3CDTF">2017-10-15T16:00:01Z</dcterms:created>
  <dcterms:modified xsi:type="dcterms:W3CDTF">2018-02-27T13:52:53Z</dcterms:modified>
</cp:coreProperties>
</file>