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60" r:id="rId4"/>
    <p:sldId id="259" r:id="rId5"/>
    <p:sldId id="280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3" r:id="rId16"/>
    <p:sldId id="295" r:id="rId17"/>
    <p:sldId id="296" r:id="rId18"/>
    <p:sldId id="297" r:id="rId19"/>
    <p:sldId id="298" r:id="rId20"/>
    <p:sldId id="302" r:id="rId21"/>
    <p:sldId id="299" r:id="rId22"/>
    <p:sldId id="300" r:id="rId23"/>
    <p:sldId id="27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663F1-2719-4909-894E-27CE19D314A6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C0D9-369D-4A7B-9343-ED92F62B9D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651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8721-89AA-4F53-A8A0-D3DBE9A7B4C3}" type="datetimeFigureOut">
              <a:rPr lang="pl-PL" smtClean="0"/>
              <a:pPr/>
              <a:t>2012-10-05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CD2B-AD34-4F52-A0FC-B98B55202E1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988840"/>
            <a:ext cx="9144000" cy="195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Lucida Sans Unicode" pitchFamily="34" charset="0"/>
              </a:rPr>
              <a:t>JAK ZABEZPIECZAĆ INTERES 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Lucida Sans Unicode" pitchFamily="34" charset="0"/>
              </a:rPr>
              <a:t>PODWYKONAWCÓW I DOSTAWCÓW W RELACJACH 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cs typeface="Lucida Sans Unicode" pitchFamily="34" charset="0"/>
              </a:rPr>
              <a:t>Z INWESTOREM I GENERALNYM WYKONAWCĄ ?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  <a:cs typeface="Lucida Sans Unicode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558924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_____________________________________________________________________________________</a:t>
            </a:r>
          </a:p>
          <a:p>
            <a:pPr algn="ctr"/>
            <a:endParaRPr lang="pl-PL" sz="400" b="1" dirty="0" smtClean="0"/>
          </a:p>
          <a:p>
            <a:pPr algn="ctr"/>
            <a:r>
              <a:rPr lang="pl-PL" sz="1200" b="1" dirty="0" smtClean="0"/>
              <a:t>RYSZARD TRYKOSKO</a:t>
            </a:r>
          </a:p>
          <a:p>
            <a:pPr algn="ctr"/>
            <a:r>
              <a:rPr lang="pl-PL" sz="1100" dirty="0" smtClean="0"/>
              <a:t>Polski Związek Inżynierów i Techników Budownictwa</a:t>
            </a:r>
          </a:p>
          <a:p>
            <a:pPr algn="ctr"/>
            <a:endParaRPr lang="pl-PL" sz="1200" dirty="0"/>
          </a:p>
          <a:p>
            <a:pPr algn="ctr"/>
            <a:r>
              <a:rPr lang="pl-PL" sz="1000" dirty="0" smtClean="0"/>
              <a:t>Gdańsk, 1 października 2012 r.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latin typeface="Franklin Gothic Medium" pitchFamily="34" charset="0"/>
              </a:rPr>
              <a:t>PISEMNA FORMA UMOWY</a:t>
            </a:r>
            <a:endParaRPr lang="pl-PL" sz="20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Zgodnie z artykułem 647</a:t>
            </a:r>
            <a:r>
              <a:rPr lang="pl-PL" sz="2000" baseline="30000" dirty="0" smtClean="0">
                <a:latin typeface="Franklin Gothic Medium" pitchFamily="34" charset="0"/>
              </a:rPr>
              <a:t>1</a:t>
            </a:r>
            <a:r>
              <a:rPr lang="pl-PL" sz="2000" b="1" baseline="30000" dirty="0" smtClean="0">
                <a:latin typeface="Franklin Gothic Medium" pitchFamily="34" charset="0"/>
              </a:rPr>
              <a:t> </a:t>
            </a:r>
            <a:r>
              <a:rPr lang="pl-PL" sz="2000" dirty="0" smtClean="0">
                <a:latin typeface="Franklin Gothic Medium" pitchFamily="34" charset="0"/>
              </a:rPr>
              <a:t> § 4 Kodeksu cywilnego umowa między podwykonawcą a wykonawcą musi </a:t>
            </a:r>
            <a:r>
              <a:rPr lang="pl-PL" sz="2000" u="sng" dirty="0" smtClean="0">
                <a:latin typeface="Franklin Gothic Medium" pitchFamily="34" charset="0"/>
              </a:rPr>
              <a:t>być zawarta w formie pisemnej </a:t>
            </a:r>
            <a:r>
              <a:rPr lang="pl-PL" sz="2000" dirty="0" smtClean="0">
                <a:latin typeface="Franklin Gothic Medium" pitchFamily="34" charset="0"/>
              </a:rPr>
              <a:t>pod rygorem nieważności. 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Nieświadomość konieczności zachowania odpowiedniej formy może mieć katastrofalne skutki podczas kontroli skarbowej - dokonywanie płatności na podstawie nieważnej czynności prawnej uniemożliwia dokonywanie wszelkich odliczeń podatkowych.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124744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/>
            <a:r>
              <a:rPr lang="pl-PL" sz="2000" b="1" dirty="0" smtClean="0">
                <a:latin typeface="Franklin Gothic Medium" pitchFamily="34" charset="0"/>
              </a:rPr>
              <a:t>AKCEPTACJA INWESTORA</a:t>
            </a:r>
            <a:endParaRPr lang="pl-PL" sz="2000" dirty="0" smtClean="0">
              <a:latin typeface="Franklin Gothic Medium" pitchFamily="34" charset="0"/>
            </a:endParaRP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Zgodnie z artykułem 647</a:t>
            </a:r>
            <a:r>
              <a:rPr lang="pl-PL" sz="2000" baseline="30000" dirty="0" smtClean="0">
                <a:latin typeface="Franklin Gothic Medium" pitchFamily="34" charset="0"/>
              </a:rPr>
              <a:t>1 </a:t>
            </a:r>
            <a:r>
              <a:rPr lang="pl-PL" sz="2000" dirty="0" smtClean="0">
                <a:latin typeface="Franklin Gothic Medium" pitchFamily="34" charset="0"/>
              </a:rPr>
              <a:t> § 2 Kodeksu cywilnego do zawarcia przez wykonawcę umowy o roboty budowlane z podwykonawcą </a:t>
            </a:r>
            <a:r>
              <a:rPr lang="pl-PL" sz="2000" b="1" u="sng" dirty="0" smtClean="0">
                <a:latin typeface="Franklin Gothic Medium" pitchFamily="34" charset="0"/>
              </a:rPr>
              <a:t>wymagana jest zgoda Inwestora</a:t>
            </a:r>
            <a:r>
              <a:rPr lang="pl-PL" sz="2000" b="1" dirty="0" smtClean="0">
                <a:latin typeface="Franklin Gothic Medium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latin typeface="Franklin Gothic Medium" pitchFamily="34" charset="0"/>
              </a:rPr>
              <a:t>Jeżeli Inwestor</a:t>
            </a:r>
            <a:r>
              <a:rPr lang="pl-PL" sz="2000" dirty="0" smtClean="0">
                <a:latin typeface="Franklin Gothic Medium" pitchFamily="34" charset="0"/>
              </a:rPr>
              <a:t>, w terminie 14 dni od przedstawienia mu przez wykonawcę umowy z podwykonawcą lub jej projektu, wraz z częścią dokumentacji dotyczącą wykonania robót określonych w umowie lub projekcie, </a:t>
            </a:r>
            <a:r>
              <a:rPr lang="pl-PL" sz="2000" b="1" dirty="0" smtClean="0">
                <a:latin typeface="Franklin Gothic Medium" pitchFamily="34" charset="0"/>
              </a:rPr>
              <a:t>nie zgłosi na piśmie sprzeciwu lub zastrzeżeń, uważa się, że wyraził zgodę na zawarcie umowy.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196752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/>
            <a:r>
              <a:rPr lang="pl-PL" sz="2000" b="1" dirty="0" smtClean="0">
                <a:latin typeface="Franklin Gothic Medium" pitchFamily="34" charset="0"/>
              </a:rPr>
              <a:t>AKCEPTACJA INWESTORA</a:t>
            </a:r>
            <a:endParaRPr lang="pl-PL" sz="2000" dirty="0" smtClean="0">
              <a:latin typeface="Franklin Gothic Medium" pitchFamily="34" charset="0"/>
            </a:endParaRP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Zgodnie z § 3 do zawarcia przez podwykonawcę umowy z dalszym podwykonawcą jest wymagana zgoda Inwestora i Wykonawcy. 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Podwykonawca podczas zawierania umowy powinien dopilnować, że inwestor nie wyraził sprzeciwu względem jego osoby oraz projektu umowy. </a:t>
            </a: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Franklin Gothic Medium" pitchFamily="34" charset="0"/>
              </a:rPr>
              <a:t>Mimo, iż nie zostało to wyrażone w przepisach wprost, to nie ulega wątpliwości, </a:t>
            </a:r>
            <a:br>
              <a:rPr lang="pl-PL" dirty="0" smtClean="0">
                <a:latin typeface="Franklin Gothic Medium" pitchFamily="34" charset="0"/>
              </a:rPr>
            </a:br>
            <a:r>
              <a:rPr lang="pl-PL" dirty="0" smtClean="0">
                <a:latin typeface="Franklin Gothic Medium" pitchFamily="34" charset="0"/>
              </a:rPr>
              <a:t>że zgłoszenie sprzeciwu lub zastrzeżeń przez Inwestora powoduje, że solidarna odpowiedzialność na podstawie art. 647</a:t>
            </a:r>
            <a:r>
              <a:rPr lang="pl-PL" baseline="30000" dirty="0" smtClean="0">
                <a:latin typeface="Franklin Gothic Medium" pitchFamily="34" charset="0"/>
              </a:rPr>
              <a:t>1</a:t>
            </a:r>
            <a:r>
              <a:rPr lang="pl-PL" dirty="0" smtClean="0">
                <a:latin typeface="Franklin Gothic Medium" pitchFamily="34" charset="0"/>
              </a:rPr>
              <a:t> § 5 k.c., nie powstaje, co nie wpływa na ważność umowy zawartej przez Wykonawcę i Podwykonawcę bez zgody Inwestora.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124744"/>
            <a:ext cx="83529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/>
            <a:r>
              <a:rPr lang="pl-PL" sz="2000" b="1" dirty="0" smtClean="0">
                <a:latin typeface="Franklin Gothic Medium" pitchFamily="34" charset="0"/>
              </a:rPr>
              <a:t>AKCEPTACJA INWESTORA</a:t>
            </a:r>
            <a:endParaRPr lang="pl-PL" sz="2000" dirty="0" smtClean="0">
              <a:latin typeface="Franklin Gothic Medium" pitchFamily="34" charset="0"/>
            </a:endParaRP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W związku z wprowadzeniem tego zapisu, </a:t>
            </a:r>
            <a:r>
              <a:rPr lang="pl-PL" sz="2000" b="1" dirty="0" smtClean="0">
                <a:latin typeface="Franklin Gothic Medium" pitchFamily="34" charset="0"/>
              </a:rPr>
              <a:t>Generalny Wykonawca musi przedstawić Inwestorowi treść umowy</a:t>
            </a:r>
            <a:r>
              <a:rPr lang="pl-PL" sz="2000" dirty="0" smtClean="0">
                <a:latin typeface="Franklin Gothic Medium" pitchFamily="34" charset="0"/>
              </a:rPr>
              <a:t>, jaką zamierza zawrzeć </a:t>
            </a:r>
            <a:br>
              <a:rPr lang="pl-PL" sz="2000" dirty="0" smtClean="0">
                <a:latin typeface="Franklin Gothic Medium" pitchFamily="34" charset="0"/>
              </a:rPr>
            </a:br>
            <a:r>
              <a:rPr lang="pl-PL" sz="2000" dirty="0" smtClean="0">
                <a:latin typeface="Franklin Gothic Medium" pitchFamily="34" charset="0"/>
              </a:rPr>
              <a:t>z podwykonawcą.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Franklin Gothic Medium" pitchFamily="34" charset="0"/>
              </a:rPr>
              <a:t>Możemy mieć do czynienia z następującymi typami umów:</a:t>
            </a:r>
          </a:p>
          <a:p>
            <a:pPr>
              <a:defRPr/>
            </a:pPr>
            <a:endParaRPr lang="pl-PL" sz="2000" b="1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b="1" dirty="0" smtClean="0"/>
              <a:t>     Umowy nowe.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b="1" dirty="0" smtClean="0"/>
              <a:t>     Umowy zawarte dotychczas, w tym również te w stosunku do których został wyrażony sprzeciw.</a:t>
            </a:r>
            <a:endParaRPr lang="pl-PL" sz="2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Wniosek o akceptację może złożyć:</a:t>
            </a:r>
          </a:p>
          <a:p>
            <a:pPr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      Generalny Wykonawca</a:t>
            </a:r>
          </a:p>
          <a:p>
            <a:pPr lvl="1"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      Podwykonawca</a:t>
            </a:r>
            <a:endParaRPr lang="pl-PL" sz="2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Dokumenty do zgłoszenia:</a:t>
            </a:r>
          </a:p>
          <a:p>
            <a:pPr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marL="514350" indent="-514350">
              <a:buFont typeface="Wingdings" pitchFamily="2" charset="2"/>
              <a:buChar char="q"/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Umowa lub projekt umowy</a:t>
            </a:r>
          </a:p>
          <a:p>
            <a:pPr marL="514350" indent="-514350">
              <a:buFont typeface="Wingdings" pitchFamily="2" charset="2"/>
              <a:buChar char="q"/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Obustronne (GW i PW) Oświadczenie o stanie rozliczeń </a:t>
            </a:r>
            <a:br>
              <a:rPr lang="pl-PL" sz="2000" b="1" cap="all" dirty="0" smtClean="0">
                <a:latin typeface="Franklin Gothic Medium" pitchFamily="34" charset="0"/>
              </a:rPr>
            </a:br>
            <a:r>
              <a:rPr lang="pl-PL" sz="2000" b="1" cap="all" dirty="0" smtClean="0">
                <a:latin typeface="Franklin Gothic Medium" pitchFamily="34" charset="0"/>
              </a:rPr>
              <a:t>– w przypadku umów już realizowanych</a:t>
            </a:r>
            <a:endParaRPr lang="pl-PL" sz="2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Zapisy  umowne  istotne  dla  wyrażenia  zgody </a:t>
            </a:r>
            <a:r>
              <a:rPr lang="pl-PL" b="1" cap="all" dirty="0" smtClean="0">
                <a:latin typeface="Franklin Gothic Medium" pitchFamily="34" charset="0"/>
              </a:rPr>
              <a:t>: </a:t>
            </a:r>
          </a:p>
          <a:p>
            <a:pPr>
              <a:defRPr/>
            </a:pPr>
            <a:endParaRPr lang="pl-PL" sz="800" b="1" cap="all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 smtClean="0">
                <a:latin typeface="Franklin Gothic Medium" pitchFamily="34" charset="0"/>
              </a:rPr>
              <a:t>Kompatybilność umowy podwykonawstwa z umową pomiędzy INWESTOREM </a:t>
            </a:r>
            <a:br>
              <a:rPr lang="pl-PL" b="1" dirty="0" smtClean="0">
                <a:latin typeface="Franklin Gothic Medium" pitchFamily="34" charset="0"/>
              </a:rPr>
            </a:br>
            <a:r>
              <a:rPr lang="pl-PL" b="1" dirty="0" smtClean="0">
                <a:latin typeface="Franklin Gothic Medium" pitchFamily="34" charset="0"/>
              </a:rPr>
              <a:t>a GENERALNYM WYKONAWCĄ</a:t>
            </a:r>
          </a:p>
          <a:p>
            <a:pPr>
              <a:defRPr/>
            </a:pPr>
            <a:endParaRPr lang="pl-PL" sz="8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      </a:t>
            </a:r>
            <a:r>
              <a:rPr lang="pl-PL" dirty="0" smtClean="0">
                <a:latin typeface="Franklin Gothic Medium" pitchFamily="34" charset="0"/>
              </a:rPr>
              <a:t>Termin realizacji prac – zakresu prac na jaki zawarta jest umowa (nie może wykraczać poza Czas na Ukończenie i poza terminy Kamieni Milowych.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Gwarancje należytego wykonania (wymagana bankowa lub ubezpieczeniowa albo wpłata zabezpieczenia w pieniądzu ze środków własnych Podwykonawcy).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Cena – nie wyrażamy zgody w przypadku obmiarowego rozliczania prac.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Szczegółowo określony zakres robót wraz z odniesieniem do dokumentacji przekazanej przez Inwestora.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Terminy płatności zgodne z zapisami kontraktu Inwestora.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Obowiązek składania oświadczeń przez podwykonawców dotyczących uregulowania płatności przez Generalnego Wykonawcę.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dirty="0" smtClean="0">
                <a:latin typeface="Franklin Gothic Medium" pitchFamily="34" charset="0"/>
              </a:rPr>
              <a:t>       Obowiązek składania oświadczeń przez Generalnego Wykonawcę.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Procedowanie po przedłożeniu umowy</a:t>
            </a:r>
          </a:p>
          <a:p>
            <a:pPr>
              <a:defRPr/>
            </a:pPr>
            <a:endParaRPr lang="pl-PL" cap="all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cap="all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cap="all" dirty="0" smtClean="0">
                <a:latin typeface="Franklin Gothic Medium" pitchFamily="34" charset="0"/>
              </a:rPr>
              <a:t>Ustawowy termin na udzielenie odpowiedzi to 14 dni ! 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cap="all" dirty="0" smtClean="0">
                <a:solidFill>
                  <a:srgbClr val="FF0000"/>
                </a:solidFill>
                <a:latin typeface="Franklin Gothic Medium" pitchFamily="34" charset="0"/>
              </a:rPr>
              <a:t>Brak odpowiedzi w terminie oznacza akceptację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>
                <a:solidFill>
                  <a:srgbClr val="FF0000"/>
                </a:solidFill>
                <a:latin typeface="Franklin Gothic Medium" pitchFamily="34" charset="0"/>
              </a:rPr>
              <a:t>(w przypadku przedłożenia umowy przez Wykonawcę).</a:t>
            </a:r>
            <a:endParaRPr lang="pl-PL" b="1" cap="all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pl-PL" cap="all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>
                <a:latin typeface="Franklin Gothic Medium" pitchFamily="34" charset="0"/>
              </a:rPr>
              <a:t>Z uwagi na fakt rygorystycznego przestrzegania 14 dniowego terminu,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>
                <a:latin typeface="Franklin Gothic Medium" pitchFamily="34" charset="0"/>
              </a:rPr>
              <a:t>w przypadku jakichkolwiek wątpliwości  jaki Inwestor odpowiadamy,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>
                <a:latin typeface="Franklin Gothic Medium" pitchFamily="34" charset="0"/>
              </a:rPr>
              <a:t>że nie akceptujemy podwykonawcy.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Analiza wniosku przez inwestora</a:t>
            </a:r>
          </a:p>
          <a:p>
            <a:pPr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cap="all" dirty="0" smtClean="0">
                <a:latin typeface="Franklin Gothic Medium" pitchFamily="34" charset="0"/>
              </a:rPr>
              <a:t>należy przeanalizować całość przedłożonej umowy </a:t>
            </a:r>
          </a:p>
          <a:p>
            <a:pPr>
              <a:defRPr/>
            </a:pPr>
            <a:r>
              <a:rPr lang="pl-PL" b="1" cap="all" dirty="0" smtClean="0">
                <a:latin typeface="Franklin Gothic Medium" pitchFamily="34" charset="0"/>
              </a:rPr>
              <a:t>i zwrócić uwagę na wszelkie uchybienia a w szczególności: </a:t>
            </a:r>
          </a:p>
          <a:p>
            <a:pPr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Analiza kompletności dokumentacji.</a:t>
            </a:r>
            <a:endParaRPr lang="pl-PL" sz="2000" cap="all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Analiza merytorycznego zakresu robót i terminów realizacji.</a:t>
            </a:r>
            <a:endParaRPr lang="pl-PL" sz="2000" cap="all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Analiza czy akceptacja umowy nie spowoduje przekroczenia środków na zadaniu, prawidłowość formy gwarancji.</a:t>
            </a:r>
            <a:endParaRPr lang="pl-PL" sz="2000" cap="all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Formalno-prawny aspekt umowy.</a:t>
            </a:r>
            <a:endParaRPr lang="pl-PL" sz="2000" cap="al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268760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400" b="1" dirty="0">
                <a:latin typeface="Franklin Gothic Medium" pitchFamily="34" charset="0"/>
                <a:cs typeface="Lucida Sans Unicode" pitchFamily="34" charset="0"/>
              </a:rPr>
              <a:t>KODEKS CYWILNY</a:t>
            </a:r>
          </a:p>
          <a:p>
            <a:pPr algn="ctr">
              <a:defRPr/>
            </a:pPr>
            <a:r>
              <a:rPr lang="pl-PL" sz="2400" b="1" dirty="0" smtClean="0">
                <a:latin typeface="Franklin Gothic Medium" pitchFamily="34" charset="0"/>
                <a:cs typeface="Lucida Sans Unicode" pitchFamily="34" charset="0"/>
              </a:rPr>
              <a:t>Umowa </a:t>
            </a:r>
            <a:r>
              <a:rPr lang="pl-PL" sz="2400" b="1" dirty="0">
                <a:latin typeface="Franklin Gothic Medium" pitchFamily="34" charset="0"/>
                <a:cs typeface="Lucida Sans Unicode" pitchFamily="34" charset="0"/>
              </a:rPr>
              <a:t>o roboty </a:t>
            </a:r>
            <a:r>
              <a:rPr lang="pl-PL" sz="2400" b="1" dirty="0" smtClean="0">
                <a:latin typeface="Franklin Gothic Medium" pitchFamily="34" charset="0"/>
                <a:cs typeface="Lucida Sans Unicode" pitchFamily="34" charset="0"/>
              </a:rPr>
              <a:t>budowlane</a:t>
            </a:r>
          </a:p>
          <a:p>
            <a:pPr algn="ctr">
              <a:defRPr/>
            </a:pPr>
            <a:endParaRPr lang="pl-PL" sz="2000" b="1" dirty="0" smtClean="0">
              <a:latin typeface="Franklin Gothic Medium" pitchFamily="34" charset="0"/>
              <a:cs typeface="Lucida Sans Unicode" pitchFamily="34" charset="0"/>
            </a:endParaRPr>
          </a:p>
          <a:p>
            <a:pPr algn="ctr">
              <a:defRPr/>
            </a:pPr>
            <a:endParaRPr lang="pl-PL" sz="2000" dirty="0">
              <a:latin typeface="Franklin Gothic Medium" pitchFamily="34" charset="0"/>
              <a:cs typeface="Lucida Sans Unicode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Franklin Gothic Medium" pitchFamily="34" charset="0"/>
                <a:cs typeface="Lucida Sans Unicode" pitchFamily="34" charset="0"/>
              </a:rPr>
              <a:t>Art. 647.</a:t>
            </a:r>
            <a:r>
              <a:rPr lang="pl-PL" sz="2000" dirty="0">
                <a:latin typeface="Franklin Gothic Medium" pitchFamily="34" charset="0"/>
                <a:cs typeface="Lucida Sans Unicode" pitchFamily="34" charset="0"/>
              </a:rPr>
              <a:t> </a:t>
            </a:r>
            <a:r>
              <a:rPr lang="pl-PL" sz="2000" dirty="0" smtClean="0">
                <a:latin typeface="Franklin Gothic Medium" pitchFamily="34" charset="0"/>
                <a:cs typeface="Lucida Sans Unicode" pitchFamily="34" charset="0"/>
              </a:rPr>
              <a:t> </a:t>
            </a: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>Przez </a:t>
            </a:r>
            <a:r>
              <a:rPr lang="pl-PL" sz="2000" b="1" dirty="0">
                <a:latin typeface="Franklin Gothic Medium" pitchFamily="34" charset="0"/>
                <a:cs typeface="Lucida Sans Unicode" pitchFamily="34" charset="0"/>
              </a:rPr>
              <a:t>umowę o roboty budowlane wykonawca zobowiązuje się do oddania przewidzianego w umowie obiektu, wykonanego zgodnie </a:t>
            </a: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/>
            </a:r>
            <a:b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</a:b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>z </a:t>
            </a:r>
            <a:r>
              <a:rPr lang="pl-PL" sz="2000" b="1" dirty="0">
                <a:latin typeface="Franklin Gothic Medium" pitchFamily="34" charset="0"/>
                <a:cs typeface="Lucida Sans Unicode" pitchFamily="34" charset="0"/>
              </a:rPr>
              <a:t>projektem i z zasadami wiedzy technicznej, a inwestor zobowiązuje się do dokonania wymaganych przez właściwe przepisy czynności związanych z przygotowaniem robót, w szczególności do przekazania terenu budowy </a:t>
            </a: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/>
            </a:r>
            <a:b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</a:b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>i </a:t>
            </a:r>
            <a:r>
              <a:rPr lang="pl-PL" sz="2000" b="1" dirty="0">
                <a:latin typeface="Franklin Gothic Medium" pitchFamily="34" charset="0"/>
                <a:cs typeface="Lucida Sans Unicode" pitchFamily="34" charset="0"/>
              </a:rPr>
              <a:t>dostarczenia projektu, oraz do odebrania obiektu </a:t>
            </a:r>
            <a:r>
              <a:rPr lang="pl-PL" sz="2000" b="1" dirty="0" smtClean="0">
                <a:latin typeface="Franklin Gothic Medium" pitchFamily="34" charset="0"/>
                <a:cs typeface="Lucida Sans Unicode" pitchFamily="34" charset="0"/>
              </a:rPr>
              <a:t>i </a:t>
            </a:r>
            <a:r>
              <a:rPr lang="pl-PL" sz="2000" b="1" dirty="0">
                <a:latin typeface="Franklin Gothic Medium" pitchFamily="34" charset="0"/>
                <a:cs typeface="Lucida Sans Unicode" pitchFamily="34" charset="0"/>
              </a:rPr>
              <a:t>zapłaty umówionego wynagrodzenia. </a:t>
            </a:r>
          </a:p>
        </p:txBody>
      </p:sp>
      <p:cxnSp>
        <p:nvCxnSpPr>
          <p:cNvPr id="15" name="Łącznik prosty 14"/>
          <p:cNvCxnSpPr/>
          <p:nvPr/>
        </p:nvCxnSpPr>
        <p:spPr>
          <a:xfrm>
            <a:off x="1043608" y="2132856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ZAGROŻENIA PRZY Analizie wniosku przez inwestora</a:t>
            </a:r>
          </a:p>
          <a:p>
            <a:pPr>
              <a:lnSpc>
                <a:spcPct val="150000"/>
              </a:lnSpc>
              <a:defRPr/>
            </a:pPr>
            <a:endParaRPr lang="pl-PL" sz="20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  Akceptacja umów na roboty które już zostały wykonane.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  Rażące zawyżenie wartości robót do wykonania (w stosunku do TES).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  Krótki czas na analizę umowy i udzielenie odpowiedzi.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  Składanie wniosków o akceptację przez PW bez zgody GW.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Franklin Gothic Medium" pitchFamily="34" charset="0"/>
              </a:rPr>
              <a:t>       Nie bierzemy udziału w negocjowaniu umów GW z PW.</a:t>
            </a:r>
            <a:endParaRPr lang="pl-PL" sz="2000" b="1" cap="al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Akceptacja podwykonawcy</a:t>
            </a:r>
          </a:p>
          <a:p>
            <a:pPr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dirty="0" smtClean="0">
                <a:latin typeface="Franklin Gothic Medium" pitchFamily="34" charset="0"/>
              </a:rPr>
              <a:t>W przypadku braku uwag do umowy przygotowuje się pismo informujące </a:t>
            </a:r>
            <a:br>
              <a:rPr lang="pl-PL" sz="2000" dirty="0" smtClean="0">
                <a:latin typeface="Franklin Gothic Medium" pitchFamily="34" charset="0"/>
              </a:rPr>
            </a:br>
            <a:r>
              <a:rPr lang="pl-PL" sz="2000" dirty="0" smtClean="0">
                <a:latin typeface="Franklin Gothic Medium" pitchFamily="34" charset="0"/>
              </a:rPr>
              <a:t>o wyrażeniu zgody na zawarcie umowy z podwykonawcą z zastrzeżeniem, </a:t>
            </a:r>
            <a:br>
              <a:rPr lang="pl-PL" sz="2000" dirty="0" smtClean="0">
                <a:latin typeface="Franklin Gothic Medium" pitchFamily="34" charset="0"/>
              </a:rPr>
            </a:br>
            <a:r>
              <a:rPr lang="pl-PL" sz="2000" dirty="0" smtClean="0">
                <a:latin typeface="Franklin Gothic Medium" pitchFamily="34" charset="0"/>
              </a:rPr>
              <a:t>że </a:t>
            </a:r>
            <a:r>
              <a:rPr lang="pl-PL" sz="2000" dirty="0" err="1" smtClean="0">
                <a:latin typeface="Franklin Gothic Medium" pitchFamily="34" charset="0"/>
              </a:rPr>
              <a:t>aneksowanie</a:t>
            </a:r>
            <a:r>
              <a:rPr lang="pl-PL" sz="2000" dirty="0" smtClean="0">
                <a:latin typeface="Franklin Gothic Medium" pitchFamily="34" charset="0"/>
              </a:rPr>
              <a:t> umowy wymaga </a:t>
            </a:r>
            <a:r>
              <a:rPr lang="pl-PL" sz="2000" b="1" dirty="0" smtClean="0">
                <a:latin typeface="Franklin Gothic Medium" pitchFamily="34" charset="0"/>
              </a:rPr>
              <a:t>UPRZEDNIEJ </a:t>
            </a:r>
            <a:r>
              <a:rPr lang="pl-PL" sz="2000" dirty="0" smtClean="0">
                <a:latin typeface="Franklin Gothic Medium" pitchFamily="34" charset="0"/>
              </a:rPr>
              <a:t>zgody Inwestora. </a:t>
            </a:r>
          </a:p>
          <a:p>
            <a:pPr>
              <a:lnSpc>
                <a:spcPct val="150000"/>
              </a:lnSpc>
              <a:defRPr/>
            </a:pPr>
            <a:r>
              <a:rPr lang="pl-PL" sz="2000" dirty="0" smtClean="0">
                <a:latin typeface="Franklin Gothic Medium" pitchFamily="34" charset="0"/>
              </a:rPr>
              <a:t>Pismo jest przesyłane do wiadomości wszystkim zainteresowanym. </a:t>
            </a:r>
            <a:endParaRPr lang="pl-PL" sz="2000" cap="al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PRAKTYKA</a:t>
            </a:r>
          </a:p>
          <a:p>
            <a:endParaRPr lang="pl-PL" sz="2000" b="1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b="1" dirty="0" smtClean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 smtClean="0">
                <a:latin typeface="Franklin Gothic Medium" pitchFamily="34" charset="0"/>
              </a:rPr>
              <a:t>Sprzeciw wobec zawarcia umowy</a:t>
            </a:r>
          </a:p>
          <a:p>
            <a:pPr>
              <a:defRPr/>
            </a:pPr>
            <a:endParaRPr lang="pl-PL" sz="20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dirty="0" smtClean="0">
                <a:latin typeface="Franklin Gothic Medium" pitchFamily="34" charset="0"/>
              </a:rPr>
              <a:t>W przypadku gdy zostały zgłoszone uwagi do umowy przygotowuje pismo o sprzeciwie wobec zawarcia umowy z podwykonawcą wraz ze wskazaniem przyczyn odmowy i informacją, o możliwości wyrażenia zgody w przypadku dostosowania umowy do Warunków Inwestora.</a:t>
            </a:r>
          </a:p>
          <a:p>
            <a:pPr>
              <a:lnSpc>
                <a:spcPct val="150000"/>
              </a:lnSpc>
              <a:defRPr/>
            </a:pPr>
            <a:r>
              <a:rPr lang="pl-PL" sz="2000" dirty="0" smtClean="0">
                <a:latin typeface="Franklin Gothic Medium" pitchFamily="34" charset="0"/>
              </a:rPr>
              <a:t>Pismo jest przesyłane do wiadomości wszystkim zainteresowanym.</a:t>
            </a:r>
            <a:endParaRPr lang="pl-PL" sz="2000" b="1" cap="al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572000" y="296733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Franklin Gothic Demi Cond" pitchFamily="34" charset="0"/>
              </a:rPr>
              <a:t>Dziękuję za uwagę</a:t>
            </a:r>
            <a:endParaRPr lang="pl-PL" sz="2400" dirty="0">
              <a:latin typeface="Franklin Gothic Demi Cond" pitchFamily="34" charset="0"/>
            </a:endParaRPr>
          </a:p>
        </p:txBody>
      </p:sp>
      <p:cxnSp>
        <p:nvCxnSpPr>
          <p:cNvPr id="6" name="Łącznik prosty 5"/>
          <p:cNvCxnSpPr/>
          <p:nvPr/>
        </p:nvCxnSpPr>
        <p:spPr>
          <a:xfrm>
            <a:off x="4572000" y="3429000"/>
            <a:ext cx="45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750178"/>
            <a:ext cx="86764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sz="2400" b="1" dirty="0">
                <a:latin typeface="Franklin Gothic Medium" pitchFamily="34" charset="0"/>
              </a:rPr>
              <a:t>Art. 647</a:t>
            </a:r>
            <a:r>
              <a:rPr lang="pl-PL" sz="2400" b="1" baseline="30000" dirty="0">
                <a:latin typeface="Franklin Gothic Medium" pitchFamily="34" charset="0"/>
              </a:rPr>
              <a:t>1</a:t>
            </a:r>
            <a:r>
              <a:rPr lang="pl-PL" sz="2400" b="1" dirty="0">
                <a:latin typeface="Franklin Gothic Medium" pitchFamily="34" charset="0"/>
              </a:rPr>
              <a:t>.</a:t>
            </a:r>
            <a:r>
              <a:rPr lang="pl-PL" dirty="0">
                <a:latin typeface="Franklin Gothic Medium" pitchFamily="34" charset="0"/>
              </a:rPr>
              <a:t> </a:t>
            </a:r>
            <a:r>
              <a:rPr lang="pl-PL" dirty="0" smtClean="0">
                <a:latin typeface="Franklin Gothic Medium" pitchFamily="34" charset="0"/>
              </a:rPr>
              <a:t> </a:t>
            </a:r>
            <a:r>
              <a:rPr lang="pl-PL" b="1" dirty="0" smtClean="0">
                <a:latin typeface="Franklin Gothic Medium" pitchFamily="34" charset="0"/>
              </a:rPr>
              <a:t>§</a:t>
            </a:r>
            <a:r>
              <a:rPr lang="pl-PL" b="1" dirty="0">
                <a:latin typeface="Franklin Gothic Medium" pitchFamily="34" charset="0"/>
              </a:rPr>
              <a:t> 1.</a:t>
            </a:r>
            <a:r>
              <a:rPr lang="pl-PL" dirty="0">
                <a:latin typeface="Franklin Gothic Medium" pitchFamily="34" charset="0"/>
              </a:rPr>
              <a:t> </a:t>
            </a:r>
            <a:r>
              <a:rPr lang="pl-PL" dirty="0" smtClean="0">
                <a:latin typeface="Franklin Gothic Medium" pitchFamily="34" charset="0"/>
              </a:rPr>
              <a:t>  W </a:t>
            </a:r>
            <a:r>
              <a:rPr lang="pl-PL" dirty="0">
                <a:latin typeface="Franklin Gothic Medium" pitchFamily="34" charset="0"/>
              </a:rPr>
              <a:t>umowie o roboty budowlane, o której mowa </a:t>
            </a:r>
            <a:r>
              <a:rPr lang="pl-PL" dirty="0" smtClean="0">
                <a:latin typeface="Franklin Gothic Medium" pitchFamily="34" charset="0"/>
              </a:rPr>
              <a:t>w </a:t>
            </a:r>
            <a:r>
              <a:rPr lang="pl-PL" dirty="0">
                <a:latin typeface="Franklin Gothic Medium" pitchFamily="34" charset="0"/>
              </a:rPr>
              <a:t>art. 647, zawartej między inwestorem a wykonawcą (generalnym wykonawcą), strony ustalają zakres robót, które wykonawca będzie wykonywał osobiście lub za </a:t>
            </a:r>
            <a:r>
              <a:rPr lang="pl-PL" dirty="0" smtClean="0">
                <a:latin typeface="Franklin Gothic Medium" pitchFamily="34" charset="0"/>
              </a:rPr>
              <a:t>pomocą podwykonawców</a:t>
            </a:r>
            <a:r>
              <a:rPr lang="pl-PL" dirty="0">
                <a:latin typeface="Franklin Gothic Medium" pitchFamily="34" charset="0"/>
              </a:rPr>
              <a:t>.</a:t>
            </a:r>
          </a:p>
          <a:p>
            <a:pPr>
              <a:defRPr/>
            </a:pPr>
            <a:endParaRPr lang="pl-PL" sz="800" dirty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 smtClean="0">
                <a:latin typeface="Franklin Gothic Medium" pitchFamily="34" charset="0"/>
              </a:rPr>
              <a:t>§</a:t>
            </a:r>
            <a:r>
              <a:rPr lang="pl-PL" b="1" dirty="0">
                <a:latin typeface="Franklin Gothic Medium" pitchFamily="34" charset="0"/>
              </a:rPr>
              <a:t> 2.</a:t>
            </a:r>
            <a:r>
              <a:rPr lang="pl-PL" dirty="0">
                <a:latin typeface="Franklin Gothic Medium" pitchFamily="34" charset="0"/>
              </a:rPr>
              <a:t> </a:t>
            </a:r>
            <a:r>
              <a:rPr lang="pl-PL" dirty="0" smtClean="0">
                <a:latin typeface="Franklin Gothic Medium" pitchFamily="34" charset="0"/>
              </a:rPr>
              <a:t>  Do </a:t>
            </a:r>
            <a:r>
              <a:rPr lang="pl-PL" dirty="0">
                <a:latin typeface="Franklin Gothic Medium" pitchFamily="34" charset="0"/>
              </a:rPr>
              <a:t>zawarcia przez wykonawcę umowy o roboty budowlane </a:t>
            </a:r>
            <a:r>
              <a:rPr lang="pl-PL" dirty="0" smtClean="0">
                <a:latin typeface="Franklin Gothic Medium" pitchFamily="34" charset="0"/>
              </a:rPr>
              <a:t>z </a:t>
            </a:r>
            <a:r>
              <a:rPr lang="pl-PL" dirty="0">
                <a:latin typeface="Franklin Gothic Medium" pitchFamily="34" charset="0"/>
              </a:rPr>
              <a:t>podwykonawcą jest wymagana zgoda inwestora. Jeżeli inwestor, </a:t>
            </a:r>
            <a:r>
              <a:rPr lang="pl-PL" dirty="0" smtClean="0">
                <a:latin typeface="Franklin Gothic Medium" pitchFamily="34" charset="0"/>
              </a:rPr>
              <a:t>w </a:t>
            </a:r>
            <a:r>
              <a:rPr lang="pl-PL" dirty="0">
                <a:latin typeface="Franklin Gothic Medium" pitchFamily="34" charset="0"/>
              </a:rPr>
              <a:t>terminie 14 dni od przedstawienia mu przez wykonawcę umowy </a:t>
            </a:r>
            <a:r>
              <a:rPr lang="pl-PL" dirty="0" smtClean="0">
                <a:latin typeface="Franklin Gothic Medium" pitchFamily="34" charset="0"/>
              </a:rPr>
              <a:t>z </a:t>
            </a:r>
            <a:r>
              <a:rPr lang="pl-PL" dirty="0">
                <a:latin typeface="Franklin Gothic Medium" pitchFamily="34" charset="0"/>
              </a:rPr>
              <a:t>podwykonawcą lub jej projektu, wraz z częścią dokumentacji dotyczącą wykonania robót określonych w umowie lub projekcie, nie zgłosi na piśmie sprzeciwu lub zastrzeżeń, uważa się, że wyraził zgodę na zawarcie umowy.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 smtClean="0">
                <a:latin typeface="Franklin Gothic Medium" pitchFamily="34" charset="0"/>
              </a:rPr>
              <a:t>§</a:t>
            </a:r>
            <a:r>
              <a:rPr lang="pl-PL" b="1" dirty="0">
                <a:latin typeface="Franklin Gothic Medium" pitchFamily="34" charset="0"/>
              </a:rPr>
              <a:t> 3.</a:t>
            </a:r>
            <a:r>
              <a:rPr lang="pl-PL" dirty="0">
                <a:latin typeface="Franklin Gothic Medium" pitchFamily="34" charset="0"/>
              </a:rPr>
              <a:t> </a:t>
            </a:r>
            <a:r>
              <a:rPr lang="pl-PL" dirty="0" smtClean="0">
                <a:latin typeface="Franklin Gothic Medium" pitchFamily="34" charset="0"/>
              </a:rPr>
              <a:t>  Do </a:t>
            </a:r>
            <a:r>
              <a:rPr lang="pl-PL" dirty="0">
                <a:latin typeface="Franklin Gothic Medium" pitchFamily="34" charset="0"/>
              </a:rPr>
              <a:t>zawarcia przez podwykonawcę umowy z dalszym podwykonawcą jest wymagana zgoda inwestora i wykonawcy. Przepis § 2 zdanie drugie stosuje się odpowiednio.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 smtClean="0">
                <a:latin typeface="Franklin Gothic Medium" pitchFamily="34" charset="0"/>
              </a:rPr>
              <a:t>§</a:t>
            </a:r>
            <a:r>
              <a:rPr lang="pl-PL" b="1" dirty="0">
                <a:latin typeface="Franklin Gothic Medium" pitchFamily="34" charset="0"/>
              </a:rPr>
              <a:t> 4.</a:t>
            </a:r>
            <a:r>
              <a:rPr lang="pl-PL" dirty="0">
                <a:latin typeface="Franklin Gothic Medium" pitchFamily="34" charset="0"/>
              </a:rPr>
              <a:t> </a:t>
            </a:r>
            <a:r>
              <a:rPr lang="pl-PL" dirty="0" smtClean="0">
                <a:latin typeface="Franklin Gothic Medium" pitchFamily="34" charset="0"/>
              </a:rPr>
              <a:t>  Umowy</a:t>
            </a:r>
            <a:r>
              <a:rPr lang="pl-PL" dirty="0">
                <a:latin typeface="Franklin Gothic Medium" pitchFamily="34" charset="0"/>
              </a:rPr>
              <a:t>, o których mowa w § 2 i 3, powinny być dokonane </a:t>
            </a:r>
            <a:r>
              <a:rPr lang="pl-PL" dirty="0" smtClean="0">
                <a:latin typeface="Franklin Gothic Medium" pitchFamily="34" charset="0"/>
              </a:rPr>
              <a:t>w </a:t>
            </a:r>
            <a:r>
              <a:rPr lang="pl-PL" dirty="0">
                <a:latin typeface="Franklin Gothic Medium" pitchFamily="34" charset="0"/>
              </a:rPr>
              <a:t>formie pisemnej pod rygorem nieważności</a:t>
            </a:r>
            <a:r>
              <a:rPr lang="pl-PL" dirty="0" smtClean="0">
                <a:latin typeface="Franklin Gothic Medium" pitchFamily="34" charset="0"/>
              </a:rPr>
              <a:t>.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>
                <a:latin typeface="Franklin Gothic Medium" pitchFamily="34" charset="0"/>
              </a:rPr>
              <a:t>§ </a:t>
            </a:r>
            <a:r>
              <a:rPr lang="pl-PL" b="1" dirty="0" smtClean="0">
                <a:latin typeface="Franklin Gothic Medium" pitchFamily="34" charset="0"/>
              </a:rPr>
              <a:t>5.   </a:t>
            </a:r>
            <a:r>
              <a:rPr lang="pl-PL" dirty="0" smtClean="0">
                <a:latin typeface="Franklin Gothic Medium" pitchFamily="34" charset="0"/>
              </a:rPr>
              <a:t>Zawierający </a:t>
            </a:r>
            <a:r>
              <a:rPr lang="pl-PL" dirty="0">
                <a:latin typeface="Franklin Gothic Medium" pitchFamily="34" charset="0"/>
              </a:rPr>
              <a:t>umowę z podwykonawcą oraz inwestor i wykonawca ponoszą solidarną odpowiedzialność za zapłatę wynagrodzenia za roboty budowlane wykonane przez podwykonawcę</a:t>
            </a:r>
            <a:r>
              <a:rPr lang="pl-PL" dirty="0" smtClean="0">
                <a:latin typeface="Franklin Gothic Medium" pitchFamily="34" charset="0"/>
              </a:rPr>
              <a:t>.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b="1" dirty="0">
                <a:latin typeface="Franklin Gothic Medium" pitchFamily="34" charset="0"/>
              </a:rPr>
              <a:t>§ </a:t>
            </a:r>
            <a:r>
              <a:rPr lang="pl-PL" b="1" dirty="0" smtClean="0">
                <a:latin typeface="Franklin Gothic Medium" pitchFamily="34" charset="0"/>
              </a:rPr>
              <a:t>6.   </a:t>
            </a:r>
            <a:r>
              <a:rPr lang="pl-PL" dirty="0" smtClean="0">
                <a:latin typeface="Franklin Gothic Medium" pitchFamily="34" charset="0"/>
              </a:rPr>
              <a:t>Odmienne </a:t>
            </a:r>
            <a:r>
              <a:rPr lang="pl-PL" dirty="0">
                <a:latin typeface="Franklin Gothic Medium" pitchFamily="34" charset="0"/>
              </a:rPr>
              <a:t>postanowienia umów, o których mowa w niniejszym artykule, są nieważne.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1268760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sz="2400" b="1" dirty="0" smtClean="0">
                <a:latin typeface="Franklin Gothic Medium" pitchFamily="34" charset="0"/>
              </a:rPr>
              <a:t>Artykuł 647</a:t>
            </a:r>
            <a:r>
              <a:rPr lang="pl-PL" sz="2400" b="1" baseline="30000" dirty="0" smtClean="0">
                <a:latin typeface="Franklin Gothic Medium" pitchFamily="34" charset="0"/>
              </a:rPr>
              <a:t>1</a:t>
            </a:r>
            <a:r>
              <a:rPr lang="pl-PL" sz="2400" b="1" dirty="0" smtClean="0">
                <a:latin typeface="Franklin Gothic Medium" pitchFamily="34" charset="0"/>
              </a:rPr>
              <a:t> kodeksu cywilnego 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2400" b="1" dirty="0" smtClean="0">
                <a:latin typeface="Franklin Gothic Medium" pitchFamily="34" charset="0"/>
              </a:rPr>
              <a:t>ma na celu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OCHRONĘ WSZYSTKICH PODWYKONAWCÓW</a:t>
            </a:r>
          </a:p>
          <a:p>
            <a:pPr algn="ctr">
              <a:lnSpc>
                <a:spcPct val="150000"/>
              </a:lnSpc>
              <a:defRPr/>
            </a:pPr>
            <a:r>
              <a:rPr lang="pl-PL" dirty="0" smtClean="0">
                <a:solidFill>
                  <a:srgbClr val="FF0000"/>
                </a:solidFill>
                <a:latin typeface="Franklin Gothic Medium" pitchFamily="34" charset="0"/>
              </a:rPr>
              <a:t>(przede wszystkim Małych i Średnich Przedsiębiorstw)</a:t>
            </a:r>
            <a:endParaRPr lang="pl-PL" dirty="0">
              <a:latin typeface="Franklin Gothic Medium" pitchFamily="34" charset="0"/>
            </a:endParaRPr>
          </a:p>
          <a:p>
            <a:pPr>
              <a:defRPr/>
            </a:pPr>
            <a:endParaRPr lang="pl-PL" sz="2400" dirty="0" smtClean="0">
              <a:latin typeface="Franklin Gothic Medium" pitchFamily="34" charset="0"/>
            </a:endParaRPr>
          </a:p>
          <a:p>
            <a:pPr>
              <a:defRPr/>
            </a:pPr>
            <a:endParaRPr lang="pl-PL" sz="2400" dirty="0">
              <a:latin typeface="Franklin Gothic Medium" pitchFamily="34" charset="0"/>
            </a:endParaRPr>
          </a:p>
          <a:p>
            <a:pPr>
              <a:defRPr/>
            </a:pPr>
            <a:r>
              <a:rPr lang="pl-PL" dirty="0" smtClean="0">
                <a:latin typeface="Franklin Gothic Medium" pitchFamily="34" charset="0"/>
              </a:rPr>
              <a:t>W </a:t>
            </a:r>
            <a:r>
              <a:rPr lang="pl-PL" dirty="0">
                <a:latin typeface="Franklin Gothic Medium" pitchFamily="34" charset="0"/>
              </a:rPr>
              <a:t>uzasadnieniu projektu </a:t>
            </a:r>
            <a:r>
              <a:rPr lang="pl-PL" dirty="0" smtClean="0">
                <a:latin typeface="Franklin Gothic Medium" pitchFamily="34" charset="0"/>
              </a:rPr>
              <a:t>ustawy </a:t>
            </a:r>
            <a:r>
              <a:rPr lang="pl-PL" dirty="0">
                <a:latin typeface="Franklin Gothic Medium" pitchFamily="34" charset="0"/>
              </a:rPr>
              <a:t>wskazywano, że w praktyce obrotu gospodarczego dochodzi do sytuacji, gdy nie są wypłacane należności za roboty budowlane wykonywane przez </a:t>
            </a:r>
            <a:r>
              <a:rPr lang="pl-PL" u="sng" dirty="0">
                <a:latin typeface="Franklin Gothic Medium" pitchFamily="34" charset="0"/>
              </a:rPr>
              <a:t>małych i średnich przedsiębiorców</a:t>
            </a:r>
            <a:r>
              <a:rPr lang="pl-PL" dirty="0">
                <a:latin typeface="Franklin Gothic Medium" pitchFamily="34" charset="0"/>
              </a:rPr>
              <a:t>, których kontrahentami są wykonawcy (generalni wykonawcy). Autorzy uzasadnienia podnosili, że proponowana regulacja ma na celu zapobieganie opisanym wyżej zjawiskom, szkodliwym nie tylko dla podwykonawców, ale także dla gospodarki</a:t>
            </a:r>
            <a:r>
              <a:rPr lang="pl-PL" dirty="0" smtClean="0">
                <a:latin typeface="Franklin Gothic Medium" pitchFamily="34" charset="0"/>
              </a:rPr>
              <a:t>.</a:t>
            </a:r>
          </a:p>
          <a:p>
            <a:pPr>
              <a:defRPr/>
            </a:pPr>
            <a:endParaRPr lang="pl-PL" dirty="0">
              <a:latin typeface="Franklin Gothic Medium" pitchFamily="34" charset="0"/>
            </a:endParaRPr>
          </a:p>
          <a:p>
            <a:pPr algn="r">
              <a:defRPr/>
            </a:pPr>
            <a:r>
              <a:rPr lang="pl-PL" sz="1200" dirty="0" smtClean="0">
                <a:latin typeface="Franklin Gothic Medium" pitchFamily="34" charset="0"/>
              </a:rPr>
              <a:t>Źródło: Uzasadnienie projektu </a:t>
            </a:r>
          </a:p>
          <a:p>
            <a:pPr algn="r">
              <a:defRPr/>
            </a:pPr>
            <a:r>
              <a:rPr lang="pl-PL" sz="1200" dirty="0" smtClean="0">
                <a:latin typeface="Franklin Gothic Medium" pitchFamily="34" charset="0"/>
              </a:rPr>
              <a:t>Druk </a:t>
            </a:r>
            <a:r>
              <a:rPr lang="pl-PL" sz="1200" dirty="0">
                <a:latin typeface="Franklin Gothic Medium" pitchFamily="34" charset="0"/>
              </a:rPr>
              <a:t>sejmowy Nr 888, Warszawa, </a:t>
            </a:r>
            <a:r>
              <a:rPr lang="pl-PL" sz="1200" dirty="0" smtClean="0">
                <a:latin typeface="Franklin Gothic Medium" pitchFamily="34" charset="0"/>
              </a:rPr>
              <a:t>16.09.2002 </a:t>
            </a:r>
            <a:r>
              <a:rPr lang="pl-PL" sz="1200" dirty="0">
                <a:latin typeface="Franklin Gothic Medium" pitchFamily="34" charset="0"/>
              </a:rPr>
              <a:t>r</a:t>
            </a:r>
            <a:r>
              <a:rPr lang="pl-PL" sz="1200" dirty="0" smtClean="0">
                <a:latin typeface="Franklin Gothic Medium" pitchFamily="34" charset="0"/>
              </a:rPr>
              <a:t>.</a:t>
            </a:r>
            <a:endParaRPr lang="pl-PL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26876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2400" b="1" cap="all" dirty="0">
                <a:solidFill>
                  <a:srgbClr val="FF0000"/>
                </a:solidFill>
                <a:latin typeface="Franklin Gothic Medium" pitchFamily="34" charset="0"/>
              </a:rPr>
              <a:t>Definicja MŚP</a:t>
            </a:r>
          </a:p>
          <a:p>
            <a:pPr algn="ctr"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algn="ctr">
              <a:defRPr/>
            </a:pPr>
            <a:endParaRPr lang="pl-PL" sz="2000" b="1" cap="all" dirty="0" smtClean="0">
              <a:latin typeface="Franklin Gothic Medium" pitchFamily="34" charset="0"/>
            </a:endParaRPr>
          </a:p>
          <a:p>
            <a:pPr algn="ctr">
              <a:defRPr/>
            </a:pPr>
            <a:endParaRPr lang="pl-PL" sz="2000" b="1" cap="all" dirty="0">
              <a:latin typeface="Franklin Gothic Medium" pitchFamily="34" charset="0"/>
            </a:endParaRPr>
          </a:p>
          <a:p>
            <a:pPr algn="ctr">
              <a:defRPr/>
            </a:pPr>
            <a:endParaRPr lang="pl-PL" sz="2000" b="1" cap="all" dirty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cap="all" dirty="0">
                <a:latin typeface="Franklin Gothic Medium" pitchFamily="34" charset="0"/>
              </a:rPr>
              <a:t>Małe przedsiębiorstwo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dirty="0" smtClean="0">
                <a:latin typeface="Franklin Gothic Medium" pitchFamily="34" charset="0"/>
              </a:rPr>
              <a:t>Przedsiębiorstwo</a:t>
            </a:r>
            <a:r>
              <a:rPr lang="pl-PL" dirty="0">
                <a:latin typeface="Franklin Gothic Medium" pitchFamily="34" charset="0"/>
              </a:rPr>
              <a:t>, które zatrudnia mniej niż 50 pracowników i ma roczne obroty nieprzekraczające 10 mln euro oraz roczną sumę bilansową poniżej 10 mln euro </a:t>
            </a:r>
          </a:p>
          <a:p>
            <a:pPr>
              <a:defRPr/>
            </a:pPr>
            <a:endParaRPr lang="pl-PL" sz="2000" b="1" dirty="0">
              <a:latin typeface="Franklin Gothic Medium" pitchFamily="34" charset="0"/>
            </a:endParaRPr>
          </a:p>
          <a:p>
            <a:pPr algn="ctr">
              <a:defRPr/>
            </a:pPr>
            <a:r>
              <a:rPr lang="pl-PL" sz="2000" b="1" dirty="0">
                <a:latin typeface="Franklin Gothic Medium" pitchFamily="34" charset="0"/>
              </a:rPr>
              <a:t>ŚREDNIE </a:t>
            </a:r>
            <a:r>
              <a:rPr lang="pl-PL" sz="2000" b="1" cap="all" dirty="0">
                <a:latin typeface="Franklin Gothic Medium" pitchFamily="34" charset="0"/>
              </a:rPr>
              <a:t>przedsiębiorstwo</a:t>
            </a:r>
          </a:p>
          <a:p>
            <a:pPr>
              <a:defRPr/>
            </a:pPr>
            <a:endParaRPr lang="pl-PL" sz="800" dirty="0" smtClean="0">
              <a:latin typeface="Franklin Gothic Medium" pitchFamily="34" charset="0"/>
            </a:endParaRPr>
          </a:p>
          <a:p>
            <a:pPr>
              <a:defRPr/>
            </a:pPr>
            <a:r>
              <a:rPr lang="pl-PL" dirty="0" smtClean="0">
                <a:latin typeface="Franklin Gothic Medium" pitchFamily="34" charset="0"/>
              </a:rPr>
              <a:t>Przedsiębiorstwo</a:t>
            </a:r>
            <a:r>
              <a:rPr lang="pl-PL" dirty="0">
                <a:latin typeface="Franklin Gothic Medium" pitchFamily="34" charset="0"/>
              </a:rPr>
              <a:t>, które zatrudnia mniej niż 250 pracowników i ma roczne obroty nieprzekraczające 50 mln euro oraz roczną sumę bilansową poniżej 10 mln </a:t>
            </a:r>
            <a:r>
              <a:rPr lang="pl-PL" dirty="0" smtClean="0">
                <a:latin typeface="Franklin Gothic Medium" pitchFamily="34" charset="0"/>
              </a:rPr>
              <a:t>euro</a:t>
            </a:r>
            <a:endParaRPr lang="pl-PL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84784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SOLIDARNA ODPOWIEDZIALNOŚĆ</a:t>
            </a:r>
          </a:p>
          <a:p>
            <a:endParaRPr lang="pl-PL" dirty="0" smtClean="0">
              <a:latin typeface="Franklin Gothic Medium" pitchFamily="34" charset="0"/>
            </a:endParaRPr>
          </a:p>
          <a:p>
            <a:r>
              <a:rPr lang="pl-PL" dirty="0" smtClean="0">
                <a:latin typeface="Franklin Gothic Medium" pitchFamily="34" charset="0"/>
              </a:rPr>
              <a:t>Zgodnie z artykułem 647</a:t>
            </a:r>
            <a:r>
              <a:rPr lang="pl-PL" baseline="30000" dirty="0" smtClean="0">
                <a:latin typeface="Franklin Gothic Medium" pitchFamily="34" charset="0"/>
              </a:rPr>
              <a:t>1</a:t>
            </a:r>
            <a:r>
              <a:rPr lang="pl-PL" dirty="0" smtClean="0">
                <a:latin typeface="Franklin Gothic Medium" pitchFamily="34" charset="0"/>
              </a:rPr>
              <a:t> § 5 Kodeksu Cywilnego zawierający umowę </a:t>
            </a:r>
            <a:br>
              <a:rPr lang="pl-PL" dirty="0" smtClean="0">
                <a:latin typeface="Franklin Gothic Medium" pitchFamily="34" charset="0"/>
              </a:rPr>
            </a:br>
            <a:r>
              <a:rPr lang="pl-PL" dirty="0" smtClean="0">
                <a:latin typeface="Franklin Gothic Medium" pitchFamily="34" charset="0"/>
              </a:rPr>
              <a:t>z podwykonawcą oraz inwestor i wykonawca ponoszą solidarną odpowiedzialność za zapłatę wynagrodzenia za roboty budowlane wykonane przez podwykonawcę. </a:t>
            </a:r>
          </a:p>
          <a:p>
            <a:r>
              <a:rPr lang="pl-PL" dirty="0" smtClean="0">
                <a:latin typeface="Franklin Gothic Medium" pitchFamily="34" charset="0"/>
              </a:rPr>
              <a:t>W myśl § 6 ww. artykułu odmienne postanowienia umów są nieważne.</a:t>
            </a:r>
          </a:p>
          <a:p>
            <a:endParaRPr lang="pl-PL" dirty="0" smtClean="0">
              <a:latin typeface="Franklin Gothic Medium" pitchFamily="34" charset="0"/>
            </a:endParaRPr>
          </a:p>
          <a:p>
            <a:r>
              <a:rPr lang="pl-PL" dirty="0" smtClean="0">
                <a:latin typeface="Franklin Gothic Medium" pitchFamily="34" charset="0"/>
              </a:rPr>
              <a:t>To oznacza, że w przypadku opóźniania się wykonawcy z zapłatą należności wskazanych na zaakceptowanej fakturze, podwykonawca może kierować wezwania do zapłaty nie tylko do wykonawcy, lecz także bezpośrednio do inwestora. </a:t>
            </a:r>
          </a:p>
          <a:p>
            <a:endParaRPr lang="pl-PL" dirty="0" smtClean="0">
              <a:latin typeface="Franklin Gothic Medium" pitchFamily="34" charset="0"/>
            </a:endParaRPr>
          </a:p>
          <a:p>
            <a:r>
              <a:rPr lang="pl-PL" dirty="0" smtClean="0">
                <a:latin typeface="Franklin Gothic Medium" pitchFamily="34" charset="0"/>
              </a:rPr>
              <a:t>Podwykonawca uzyskał w ten sposób swego rodzaju gwarancję płatności polegająca na tym, że:</a:t>
            </a:r>
          </a:p>
          <a:p>
            <a:pPr lvl="1">
              <a:buFont typeface="Courier New" pitchFamily="49" charset="0"/>
              <a:buChar char="o"/>
            </a:pPr>
            <a:r>
              <a:rPr lang="pl-PL" dirty="0" smtClean="0">
                <a:latin typeface="Franklin Gothic Medium" pitchFamily="34" charset="0"/>
              </a:rPr>
              <a:t>   bankructwo lub zwykła nieuczciwość wykonawcy nie muszą spowodować „pożegnania się" z zapłatą przez podwykonawcę,</a:t>
            </a:r>
          </a:p>
          <a:p>
            <a:pPr lvl="1">
              <a:buFont typeface="Courier New" pitchFamily="49" charset="0"/>
              <a:buChar char="o"/>
            </a:pPr>
            <a:r>
              <a:rPr lang="pl-PL" dirty="0" smtClean="0">
                <a:latin typeface="Franklin Gothic Medium" pitchFamily="34" charset="0"/>
              </a:rPr>
              <a:t>   dopóki inwestor jest wypłacalny to podwykonawca może czuć się spokojniej.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8478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dirty="0" smtClean="0">
              <a:latin typeface="Franklin Gothic Medium" pitchFamily="34" charset="0"/>
            </a:endParaRPr>
          </a:p>
          <a:p>
            <a:endParaRPr lang="pl-PL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Franklin Gothic Medium" pitchFamily="34" charset="0"/>
              </a:rPr>
              <a:t>NIE KAŻDE ROSZCZENIE PIENIĘŻNE WYNIKAJĄCE Z UMOWY ZAWARTEJ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Franklin Gothic Medium" pitchFamily="34" charset="0"/>
              </a:rPr>
              <a:t>W PROCESIE REALIZACJI INWESTYCJI BUDOWLANEJ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Franklin Gothic Medium" pitchFamily="34" charset="0"/>
              </a:rPr>
              <a:t>MOŻE BYĆ DOCHODZONE OD INWESTORA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Franklin Gothic Medium" pitchFamily="34" charset="0"/>
              </a:rPr>
              <a:t>NA PODSTAWIE ART. 647</a:t>
            </a:r>
            <a:r>
              <a:rPr lang="pl-PL" b="1" baseline="30000" dirty="0" smtClean="0">
                <a:latin typeface="Franklin Gothic Medium" pitchFamily="34" charset="0"/>
              </a:rPr>
              <a:t>1</a:t>
            </a:r>
            <a:r>
              <a:rPr lang="pl-PL" b="1" dirty="0" smtClean="0">
                <a:latin typeface="Franklin Gothic Medium" pitchFamily="34" charset="0"/>
              </a:rPr>
              <a:t> KODEKSU CYWILNEGO.</a:t>
            </a:r>
            <a:endParaRPr lang="pl-P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124744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/>
            <a:r>
              <a:rPr lang="pl-PL" sz="2000" b="1" dirty="0" smtClean="0">
                <a:latin typeface="Franklin Gothic Medium" pitchFamily="34" charset="0"/>
              </a:rPr>
              <a:t>WYMAGALNOŚĆ ROSZCZENIA</a:t>
            </a: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Roszczenie jest wymagalne, jeżeli upłynął już termin, do którego powinno być wykonane zgodnie z umową. Zazwyczaj przedsiębiorcy określają termin spełnienia świadczenia także na fakturze. W razie rozbieżności między terminem płatności wskazanym w umowie a terminem wskazanym na fakturze decyduje termin z umowy - faktura jest jedynie dokumentem finansowo-księgowym.</a:t>
            </a:r>
            <a:endParaRPr lang="pl-PL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0" y="40588"/>
            <a:ext cx="914400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000" dirty="0" smtClean="0">
                <a:latin typeface="MS Reference Sans Serif" pitchFamily="34" charset="0"/>
                <a:cs typeface="Lucida Sans Unicode" pitchFamily="34" charset="0"/>
              </a:rPr>
              <a:t>JAK ZABEZPIECZAĆ INTERES  PODWYKONAWCÓW I DOSTAWCÓW W RELACJACH Z INWESTOREM I GENERALNYM WYKONAWCĄ ?</a:t>
            </a:r>
            <a:endParaRPr lang="pl-PL" sz="1000" dirty="0">
              <a:latin typeface="MS Reference Sans Serif" pitchFamily="34" charset="0"/>
              <a:cs typeface="Lucida Sans Unicode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052736"/>
            <a:ext cx="83529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Franklin Gothic Medium" pitchFamily="34" charset="0"/>
              </a:rPr>
              <a:t>PRZESŁANKI DOCHODZENIA ROSZCZEŃ PIENIĘŻNYCH</a:t>
            </a:r>
            <a:endParaRPr lang="pl-PL" sz="24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endParaRPr lang="pl-PL" sz="2000" dirty="0" smtClean="0">
              <a:latin typeface="Franklin Gothic Medium" pitchFamily="34" charset="0"/>
            </a:endParaRPr>
          </a:p>
          <a:p>
            <a:pPr algn="ctr"/>
            <a:r>
              <a:rPr lang="pl-PL" sz="2000" b="1" dirty="0" smtClean="0">
                <a:latin typeface="Franklin Gothic Medium" pitchFamily="34" charset="0"/>
              </a:rPr>
              <a:t>ROBOTY BUDOWLANE</a:t>
            </a:r>
          </a:p>
          <a:p>
            <a:endParaRPr lang="pl-PL" sz="800" dirty="0" smtClean="0"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Franklin Gothic Medium" pitchFamily="34" charset="0"/>
              </a:rPr>
              <a:t>Roszczenie podwykonawcy może dotyczyć tylko i wyłącznie zapłaty za roboty budowlane. Zgodnie z artykułem 3 ust. 7 ustawy Prawo budowlane przez roboty budowlane należy rozumieć budowę (tj. wykonywanie obiektu budowlanego w określonym miejscu, a także odbudowę, rozbudowę, nadbudowę oraz przebudowę obiektu budowlanego), a także prace polegające na przebudowie, montażu, remoncie lub rozbiórce obiektu budowlanego. Poza tym z przepisów kodeksu cywilnego wynika, że roboty budowlane zawsze muszą być realizowane na podstawie jakiegoś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1220</Words>
  <Application>Microsoft Office PowerPoint</Application>
  <PresentationFormat>Pokaz na ekranie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Gasz</dc:creator>
  <cp:lastModifiedBy>MM</cp:lastModifiedBy>
  <cp:revision>34</cp:revision>
  <dcterms:created xsi:type="dcterms:W3CDTF">2012-09-21T16:43:26Z</dcterms:created>
  <dcterms:modified xsi:type="dcterms:W3CDTF">2012-10-05T13:17:56Z</dcterms:modified>
</cp:coreProperties>
</file>