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66" r:id="rId5"/>
    <p:sldId id="265" r:id="rId6"/>
    <p:sldId id="270" r:id="rId7"/>
    <p:sldId id="267" r:id="rId8"/>
    <p:sldId id="268" r:id="rId9"/>
    <p:sldId id="271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000"/>
    <a:srgbClr val="174275"/>
    <a:srgbClr val="A3222C"/>
    <a:srgbClr val="C83F40"/>
    <a:srgbClr val="1F5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4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299041871453651E-2"/>
          <c:y val="5.3503068659024051E-2"/>
          <c:w val="0.86374921108792257"/>
          <c:h val="0.8938574948925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B20000">
                <a:alpha val="95294"/>
              </a:srgbClr>
            </a:solidFill>
            <a:ln>
              <a:noFill/>
            </a:ln>
            <a:effectLst/>
          </c:spPr>
          <c:invertIfNegative val="1"/>
          <c:dPt>
            <c:idx val="3"/>
            <c:invertIfNegative val="1"/>
            <c:bubble3D val="0"/>
            <c:spPr>
              <a:solidFill>
                <a:srgbClr val="B20000">
                  <a:alpha val="95000"/>
                </a:srgbClr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123</c:v>
                </c:pt>
                <c:pt idx="1">
                  <c:v>159</c:v>
                </c:pt>
                <c:pt idx="2">
                  <c:v>56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Arkusz1!$C$2:$C$4</c:f>
              <c:numCache>
                <c:formatCode>General</c:formatCode>
                <c:ptCount val="3"/>
                <c:pt idx="0">
                  <c:v>72</c:v>
                </c:pt>
                <c:pt idx="1">
                  <c:v>62</c:v>
                </c:pt>
                <c:pt idx="2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02400"/>
        <c:axId val="14903936"/>
      </c:barChart>
      <c:catAx>
        <c:axId val="1490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latin typeface="Source Sans Pro"/>
              </a:defRPr>
            </a:pPr>
            <a:endParaRPr lang="pl-PL"/>
          </a:p>
        </c:txPr>
        <c:crossAx val="14903936"/>
        <c:crosses val="autoZero"/>
        <c:auto val="1"/>
        <c:lblAlgn val="ctr"/>
        <c:lblOffset val="1"/>
        <c:noMultiLvlLbl val="0"/>
      </c:catAx>
      <c:valAx>
        <c:axId val="1490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>
                <a:latin typeface="Source Sans Pro"/>
              </a:defRPr>
            </a:pPr>
            <a:endParaRPr lang="pl-PL"/>
          </a:p>
        </c:txPr>
        <c:crossAx val="1490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Arkusz1!$A$2:$A$14</c:f>
              <c:strCache>
                <c:ptCount val="13"/>
                <c:pt idx="0">
                  <c:v>Budownictwa i Infrastruktury </c:v>
                </c:pt>
                <c:pt idx="1">
                  <c:v>Handlu i Usług</c:v>
                </c:pt>
                <c:pt idx="2">
                  <c:v>Doradztwa  Biznesowego  i Prawnego</c:v>
                </c:pt>
                <c:pt idx="3">
                  <c:v>Ochrony Zdrowia </c:v>
                </c:pt>
                <c:pt idx="4">
                  <c:v>Finansowo-Ubezpieczeniowa </c:v>
                </c:pt>
                <c:pt idx="5">
                  <c:v>Hotelarstwa i Turystyki</c:v>
                </c:pt>
                <c:pt idx="6">
                  <c:v>PR i Marketingu</c:v>
                </c:pt>
                <c:pt idx="7">
                  <c:v>Przemysłu i Gospodarki Morskiej</c:v>
                </c:pt>
                <c:pt idx="8">
                  <c:v>Edukacji i szkolnictwa Zawodowego</c:v>
                </c:pt>
                <c:pt idx="9">
                  <c:v>IT</c:v>
                </c:pt>
                <c:pt idx="10">
                  <c:v>Transportu i Motoryzacji </c:v>
                </c:pt>
                <c:pt idx="11">
                  <c:v>Ochrony Bezpieczeństwa Informatycznego </c:v>
                </c:pt>
                <c:pt idx="12">
                  <c:v>Nauki i Szkolnictwa Wyższego </c:v>
                </c:pt>
              </c:strCache>
            </c:strRef>
          </c:cat>
          <c:val>
            <c:numRef>
              <c:f>Arkusz1!$B$2:$B$14</c:f>
              <c:numCache>
                <c:formatCode>General</c:formatCode>
                <c:ptCount val="13"/>
                <c:pt idx="0">
                  <c:v>141</c:v>
                </c:pt>
                <c:pt idx="1">
                  <c:v>112</c:v>
                </c:pt>
                <c:pt idx="2">
                  <c:v>78</c:v>
                </c:pt>
                <c:pt idx="3">
                  <c:v>74</c:v>
                </c:pt>
                <c:pt idx="4">
                  <c:v>45</c:v>
                </c:pt>
                <c:pt idx="5">
                  <c:v>43</c:v>
                </c:pt>
                <c:pt idx="6">
                  <c:v>35</c:v>
                </c:pt>
                <c:pt idx="7">
                  <c:v>35</c:v>
                </c:pt>
                <c:pt idx="8">
                  <c:v>30</c:v>
                </c:pt>
                <c:pt idx="9">
                  <c:v>19</c:v>
                </c:pt>
                <c:pt idx="10">
                  <c:v>15</c:v>
                </c:pt>
                <c:pt idx="11">
                  <c:v>13</c:v>
                </c:pt>
                <c:pt idx="12">
                  <c:v>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Arkusz1!$A$2:$A$23</c:f>
              <c:strCache>
                <c:ptCount val="22"/>
                <c:pt idx="0">
                  <c:v>Gdańsk (siedziba główna)</c:v>
                </c:pt>
                <c:pt idx="1">
                  <c:v>Gdynia</c:v>
                </c:pt>
                <c:pt idx="2">
                  <c:v>Sopot</c:v>
                </c:pt>
                <c:pt idx="3">
                  <c:v>Pruszcz Gdański</c:v>
                </c:pt>
                <c:pt idx="4">
                  <c:v>Tczew</c:v>
                </c:pt>
                <c:pt idx="5">
                  <c:v>Wejherowo</c:v>
                </c:pt>
                <c:pt idx="6">
                  <c:v>Kartuzy</c:v>
                </c:pt>
                <c:pt idx="7">
                  <c:v>Lębork</c:v>
                </c:pt>
                <c:pt idx="8">
                  <c:v>Trąbki Wielkie</c:v>
                </c:pt>
                <c:pt idx="9">
                  <c:v>Elbląg</c:v>
                </c:pt>
                <c:pt idx="10">
                  <c:v>Chojnice</c:v>
                </c:pt>
                <c:pt idx="11">
                  <c:v>Kościerzyna</c:v>
                </c:pt>
                <c:pt idx="12">
                  <c:v>Kwidzyn</c:v>
                </c:pt>
                <c:pt idx="13">
                  <c:v>Malbork</c:v>
                </c:pt>
                <c:pt idx="14">
                  <c:v>Nowy Dwór Gdański </c:v>
                </c:pt>
                <c:pt idx="15">
                  <c:v>Puck</c:v>
                </c:pt>
                <c:pt idx="16">
                  <c:v>Słupsk (w przygotowaniu)</c:v>
                </c:pt>
                <c:pt idx="17">
                  <c:v>Człuchów</c:v>
                </c:pt>
                <c:pt idx="18">
                  <c:v>Bytów (w przygotowaniu)</c:v>
                </c:pt>
                <c:pt idx="19">
                  <c:v>Starogard Gdański (w przygotowaniu)</c:v>
                </c:pt>
                <c:pt idx="20">
                  <c:v>Sztum</c:v>
                </c:pt>
                <c:pt idx="21">
                  <c:v>Żukowo</c:v>
                </c:pt>
              </c:strCache>
            </c:strRef>
          </c:cat>
          <c:val>
            <c:numRef>
              <c:f>Arkusz1!$B$2:$B$23</c:f>
              <c:numCache>
                <c:formatCode>General</c:formatCode>
                <c:ptCount val="22"/>
                <c:pt idx="0">
                  <c:v>334</c:v>
                </c:pt>
                <c:pt idx="1">
                  <c:v>100</c:v>
                </c:pt>
                <c:pt idx="2">
                  <c:v>43</c:v>
                </c:pt>
                <c:pt idx="3">
                  <c:v>28</c:v>
                </c:pt>
                <c:pt idx="4">
                  <c:v>21</c:v>
                </c:pt>
                <c:pt idx="5">
                  <c:v>20</c:v>
                </c:pt>
                <c:pt idx="6">
                  <c:v>16</c:v>
                </c:pt>
                <c:pt idx="7">
                  <c:v>16</c:v>
                </c:pt>
                <c:pt idx="8">
                  <c:v>13</c:v>
                </c:pt>
                <c:pt idx="9">
                  <c:v>12</c:v>
                </c:pt>
                <c:pt idx="10">
                  <c:v>10</c:v>
                </c:pt>
                <c:pt idx="11">
                  <c:v>8</c:v>
                </c:pt>
                <c:pt idx="12">
                  <c:v>8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6</c:v>
                </c:pt>
                <c:pt idx="18">
                  <c:v>5</c:v>
                </c:pt>
                <c:pt idx="19">
                  <c:v>4</c:v>
                </c:pt>
                <c:pt idx="20">
                  <c:v>3</c:v>
                </c:pt>
                <c:pt idx="2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918976247280012"/>
          <c:y val="1.3347762463079072E-2"/>
          <c:w val="0.35728684551973749"/>
          <c:h val="0.81542006389409238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1413A-81F4-4261-B17B-F0D3F634868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F179B32-4D44-4885-8324-85D5FB4B0C2C}">
      <dgm:prSet phldrT="[Tekst]"/>
      <dgm:spPr/>
      <dgm:t>
        <a:bodyPr/>
        <a:lstStyle/>
        <a:p>
          <a:r>
            <a:rPr lang="pl-PL" dirty="0" smtClean="0"/>
            <a:t>Dyrektor Zarządzający</a:t>
          </a:r>
          <a:br>
            <a:rPr lang="pl-PL" dirty="0" smtClean="0"/>
          </a:br>
          <a:r>
            <a:rPr lang="pl-PL" dirty="0" smtClean="0"/>
            <a:t> </a:t>
          </a:r>
          <a:br>
            <a:rPr lang="pl-PL" dirty="0" smtClean="0"/>
          </a:br>
          <a:r>
            <a:rPr lang="pl-PL" b="1" dirty="0" smtClean="0"/>
            <a:t>Tomasz Limon</a:t>
          </a:r>
          <a:endParaRPr lang="pl-PL" b="1" dirty="0"/>
        </a:p>
      </dgm:t>
    </dgm:pt>
    <dgm:pt modelId="{CEFFB1B8-A105-41CB-A8CD-68F31748AAA0}" type="parTrans" cxnId="{2506E614-F6E8-4BEB-93F2-64CD482FDEB7}">
      <dgm:prSet/>
      <dgm:spPr/>
      <dgm:t>
        <a:bodyPr/>
        <a:lstStyle/>
        <a:p>
          <a:endParaRPr lang="pl-PL"/>
        </a:p>
      </dgm:t>
    </dgm:pt>
    <dgm:pt modelId="{ADCF9597-43F8-4F54-8137-A9EABAA1C453}" type="sibTrans" cxnId="{2506E614-F6E8-4BEB-93F2-64CD482FDEB7}">
      <dgm:prSet/>
      <dgm:spPr/>
      <dgm:t>
        <a:bodyPr/>
        <a:lstStyle/>
        <a:p>
          <a:endParaRPr lang="pl-PL"/>
        </a:p>
      </dgm:t>
    </dgm:pt>
    <dgm:pt modelId="{15EAD545-A07C-4031-A87F-CE917F17ADDA}">
      <dgm:prSet phldrT="[Tekst]"/>
      <dgm:spPr/>
      <dgm:t>
        <a:bodyPr/>
        <a:lstStyle/>
        <a:p>
          <a:r>
            <a:rPr lang="pl-PL" dirty="0" smtClean="0"/>
            <a:t>Dział Organizacyjny</a:t>
          </a:r>
          <a:br>
            <a:rPr lang="pl-PL" dirty="0" smtClean="0"/>
          </a:br>
          <a:r>
            <a:rPr lang="pl-PL" dirty="0" smtClean="0"/>
            <a:t/>
          </a:r>
          <a:br>
            <a:rPr lang="pl-PL" dirty="0" smtClean="0"/>
          </a:br>
          <a:r>
            <a:rPr lang="pl-PL" b="1" dirty="0" smtClean="0"/>
            <a:t>Małgorzata Lipska</a:t>
          </a:r>
          <a:endParaRPr lang="pl-PL" b="1" dirty="0"/>
        </a:p>
      </dgm:t>
    </dgm:pt>
    <dgm:pt modelId="{B5AFDAC0-5E0E-4205-A279-0E7B6DD61C8C}" type="parTrans" cxnId="{41A31B91-520E-4A3C-A2F1-70C5B6F003FB}">
      <dgm:prSet/>
      <dgm:spPr/>
      <dgm:t>
        <a:bodyPr/>
        <a:lstStyle/>
        <a:p>
          <a:endParaRPr lang="pl-PL"/>
        </a:p>
      </dgm:t>
    </dgm:pt>
    <dgm:pt modelId="{DEB4DC79-D2A7-4442-BF6A-2709EB95986B}" type="sibTrans" cxnId="{41A31B91-520E-4A3C-A2F1-70C5B6F003FB}">
      <dgm:prSet/>
      <dgm:spPr/>
      <dgm:t>
        <a:bodyPr/>
        <a:lstStyle/>
        <a:p>
          <a:endParaRPr lang="pl-PL"/>
        </a:p>
      </dgm:t>
    </dgm:pt>
    <dgm:pt modelId="{477EE011-5BB1-48D5-9F82-8FFCC62A18A8}">
      <dgm:prSet phldrT="[Tekst]"/>
      <dgm:spPr/>
      <dgm:t>
        <a:bodyPr/>
        <a:lstStyle/>
        <a:p>
          <a:r>
            <a:rPr lang="pl-PL" dirty="0" smtClean="0"/>
            <a:t>Dział Programowy</a:t>
          </a:r>
          <a:br>
            <a:rPr lang="pl-PL" dirty="0" smtClean="0"/>
          </a:br>
          <a:r>
            <a:rPr lang="pl-PL" dirty="0" smtClean="0"/>
            <a:t/>
          </a:r>
          <a:br>
            <a:rPr lang="pl-PL" dirty="0" smtClean="0"/>
          </a:br>
          <a:r>
            <a:rPr lang="pl-PL" b="1" dirty="0" smtClean="0"/>
            <a:t>Michał Maksymiuk</a:t>
          </a:r>
          <a:endParaRPr lang="pl-PL" b="1" dirty="0"/>
        </a:p>
      </dgm:t>
    </dgm:pt>
    <dgm:pt modelId="{C4F516CA-980E-4F2F-AF40-B4714271D3BD}" type="parTrans" cxnId="{FB20C3BB-53D5-48B9-986F-A1B4FE0B2A59}">
      <dgm:prSet/>
      <dgm:spPr/>
      <dgm:t>
        <a:bodyPr/>
        <a:lstStyle/>
        <a:p>
          <a:endParaRPr lang="pl-PL"/>
        </a:p>
      </dgm:t>
    </dgm:pt>
    <dgm:pt modelId="{1327FD43-1061-41C9-99DC-230E0862E33C}" type="sibTrans" cxnId="{FB20C3BB-53D5-48B9-986F-A1B4FE0B2A59}">
      <dgm:prSet/>
      <dgm:spPr/>
      <dgm:t>
        <a:bodyPr/>
        <a:lstStyle/>
        <a:p>
          <a:endParaRPr lang="pl-PL"/>
        </a:p>
      </dgm:t>
    </dgm:pt>
    <dgm:pt modelId="{A6370266-3E5C-4686-B273-47D5FAAFFA9A}">
      <dgm:prSet phldrT="[Tekst]"/>
      <dgm:spPr/>
      <dgm:t>
        <a:bodyPr/>
        <a:lstStyle/>
        <a:p>
          <a:r>
            <a:rPr lang="pl-PL" dirty="0" smtClean="0"/>
            <a:t>Główny Księgowy</a:t>
          </a:r>
          <a:br>
            <a:rPr lang="pl-PL" dirty="0" smtClean="0"/>
          </a:br>
          <a:endParaRPr lang="pl-PL" dirty="0" smtClean="0"/>
        </a:p>
        <a:p>
          <a:r>
            <a:rPr lang="pl-PL" b="1" dirty="0" smtClean="0"/>
            <a:t>Ryszard </a:t>
          </a:r>
          <a:r>
            <a:rPr lang="pl-PL" b="1" dirty="0" err="1" smtClean="0"/>
            <a:t>Kummer</a:t>
          </a:r>
          <a:endParaRPr lang="pl-PL" b="1" dirty="0"/>
        </a:p>
      </dgm:t>
    </dgm:pt>
    <dgm:pt modelId="{98DF41FE-32C1-4099-9698-C18E660F6C4C}" type="parTrans" cxnId="{B5D5B27E-D233-4A10-A880-DBAD73840F31}">
      <dgm:prSet/>
      <dgm:spPr/>
      <dgm:t>
        <a:bodyPr/>
        <a:lstStyle/>
        <a:p>
          <a:endParaRPr lang="pl-PL"/>
        </a:p>
      </dgm:t>
    </dgm:pt>
    <dgm:pt modelId="{E6909A56-D32C-4E41-A836-41C4999FABF4}" type="sibTrans" cxnId="{B5D5B27E-D233-4A10-A880-DBAD73840F31}">
      <dgm:prSet/>
      <dgm:spPr/>
      <dgm:t>
        <a:bodyPr/>
        <a:lstStyle/>
        <a:p>
          <a:endParaRPr lang="pl-PL"/>
        </a:p>
      </dgm:t>
    </dgm:pt>
    <dgm:pt modelId="{116DC130-2A5C-4C58-8784-9B0927DA578F}" type="pres">
      <dgm:prSet presAssocID="{4191413A-81F4-4261-B17B-F0D3F63486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697F594-D397-4771-BC23-1511FB674F22}" type="pres">
      <dgm:prSet presAssocID="{3F179B32-4D44-4885-8324-85D5FB4B0C2C}" presName="hierRoot1" presStyleCnt="0">
        <dgm:presLayoutVars>
          <dgm:hierBranch val="init"/>
        </dgm:presLayoutVars>
      </dgm:prSet>
      <dgm:spPr/>
    </dgm:pt>
    <dgm:pt modelId="{65A4CA18-84B2-4A37-9668-E71B54906F7F}" type="pres">
      <dgm:prSet presAssocID="{3F179B32-4D44-4885-8324-85D5FB4B0C2C}" presName="rootComposite1" presStyleCnt="0"/>
      <dgm:spPr/>
    </dgm:pt>
    <dgm:pt modelId="{3DE96DD7-8C72-4867-A4B8-108DFDF4798B}" type="pres">
      <dgm:prSet presAssocID="{3F179B32-4D44-4885-8324-85D5FB4B0C2C}" presName="rootText1" presStyleLbl="node0" presStyleIdx="0" presStyleCnt="1" custScaleX="14935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041B2B1-6EEB-42FA-B2A9-E78D4F0B1D7C}" type="pres">
      <dgm:prSet presAssocID="{3F179B32-4D44-4885-8324-85D5FB4B0C2C}" presName="rootConnector1" presStyleLbl="node1" presStyleIdx="0" presStyleCnt="0"/>
      <dgm:spPr/>
      <dgm:t>
        <a:bodyPr/>
        <a:lstStyle/>
        <a:p>
          <a:endParaRPr lang="pl-PL"/>
        </a:p>
      </dgm:t>
    </dgm:pt>
    <dgm:pt modelId="{F5E7D606-8A6D-410D-92CA-B8BA5170D4DA}" type="pres">
      <dgm:prSet presAssocID="{3F179B32-4D44-4885-8324-85D5FB4B0C2C}" presName="hierChild2" presStyleCnt="0"/>
      <dgm:spPr/>
    </dgm:pt>
    <dgm:pt modelId="{2F0AF48D-506C-4395-B0D1-E60FA89401FA}" type="pres">
      <dgm:prSet presAssocID="{B5AFDAC0-5E0E-4205-A279-0E7B6DD61C8C}" presName="Name37" presStyleLbl="parChTrans1D2" presStyleIdx="0" presStyleCnt="3"/>
      <dgm:spPr/>
      <dgm:t>
        <a:bodyPr/>
        <a:lstStyle/>
        <a:p>
          <a:endParaRPr lang="pl-PL"/>
        </a:p>
      </dgm:t>
    </dgm:pt>
    <dgm:pt modelId="{40B1A1E3-B6CB-405F-9942-1A24F5753D1C}" type="pres">
      <dgm:prSet presAssocID="{15EAD545-A07C-4031-A87F-CE917F17ADDA}" presName="hierRoot2" presStyleCnt="0">
        <dgm:presLayoutVars>
          <dgm:hierBranch val="init"/>
        </dgm:presLayoutVars>
      </dgm:prSet>
      <dgm:spPr/>
    </dgm:pt>
    <dgm:pt modelId="{8B1FE1EE-7938-4239-90BA-FF0A2335829B}" type="pres">
      <dgm:prSet presAssocID="{15EAD545-A07C-4031-A87F-CE917F17ADDA}" presName="rootComposite" presStyleCnt="0"/>
      <dgm:spPr/>
    </dgm:pt>
    <dgm:pt modelId="{2B4F9CB3-6BFF-4884-A52E-BC4096758DF9}" type="pres">
      <dgm:prSet presAssocID="{15EAD545-A07C-4031-A87F-CE917F17ADDA}" presName="rootText" presStyleLbl="node2" presStyleIdx="0" presStyleCnt="3" custScaleX="11689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87A38DF-1581-4BC5-BC4F-1E9B2F29ADF7}" type="pres">
      <dgm:prSet presAssocID="{15EAD545-A07C-4031-A87F-CE917F17ADDA}" presName="rootConnector" presStyleLbl="node2" presStyleIdx="0" presStyleCnt="3"/>
      <dgm:spPr/>
      <dgm:t>
        <a:bodyPr/>
        <a:lstStyle/>
        <a:p>
          <a:endParaRPr lang="pl-PL"/>
        </a:p>
      </dgm:t>
    </dgm:pt>
    <dgm:pt modelId="{D900D586-80FA-4274-BB5A-561343B4ABB3}" type="pres">
      <dgm:prSet presAssocID="{15EAD545-A07C-4031-A87F-CE917F17ADDA}" presName="hierChild4" presStyleCnt="0"/>
      <dgm:spPr/>
    </dgm:pt>
    <dgm:pt modelId="{8228616F-8775-404A-944C-5CE74D65E373}" type="pres">
      <dgm:prSet presAssocID="{15EAD545-A07C-4031-A87F-CE917F17ADDA}" presName="hierChild5" presStyleCnt="0"/>
      <dgm:spPr/>
    </dgm:pt>
    <dgm:pt modelId="{BA34DDDF-B028-4E3F-AB72-4D46EC43C5E3}" type="pres">
      <dgm:prSet presAssocID="{C4F516CA-980E-4F2F-AF40-B4714271D3BD}" presName="Name37" presStyleLbl="parChTrans1D2" presStyleIdx="1" presStyleCnt="3"/>
      <dgm:spPr/>
      <dgm:t>
        <a:bodyPr/>
        <a:lstStyle/>
        <a:p>
          <a:endParaRPr lang="pl-PL"/>
        </a:p>
      </dgm:t>
    </dgm:pt>
    <dgm:pt modelId="{74F416FA-2F86-44B0-AAD4-509406354E1A}" type="pres">
      <dgm:prSet presAssocID="{477EE011-5BB1-48D5-9F82-8FFCC62A18A8}" presName="hierRoot2" presStyleCnt="0">
        <dgm:presLayoutVars>
          <dgm:hierBranch val="init"/>
        </dgm:presLayoutVars>
      </dgm:prSet>
      <dgm:spPr/>
    </dgm:pt>
    <dgm:pt modelId="{C48F4FA5-AA07-459E-9AFC-9D689C456740}" type="pres">
      <dgm:prSet presAssocID="{477EE011-5BB1-48D5-9F82-8FFCC62A18A8}" presName="rootComposite" presStyleCnt="0"/>
      <dgm:spPr/>
    </dgm:pt>
    <dgm:pt modelId="{996EA4AB-CF13-4A11-8D9D-F7A0473A941E}" type="pres">
      <dgm:prSet presAssocID="{477EE011-5BB1-48D5-9F82-8FFCC62A18A8}" presName="rootText" presStyleLbl="node2" presStyleIdx="1" presStyleCnt="3" custScaleX="11327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E07451-CDF5-4E3F-99B0-03EC04B558C2}" type="pres">
      <dgm:prSet presAssocID="{477EE011-5BB1-48D5-9F82-8FFCC62A18A8}" presName="rootConnector" presStyleLbl="node2" presStyleIdx="1" presStyleCnt="3"/>
      <dgm:spPr/>
      <dgm:t>
        <a:bodyPr/>
        <a:lstStyle/>
        <a:p>
          <a:endParaRPr lang="pl-PL"/>
        </a:p>
      </dgm:t>
    </dgm:pt>
    <dgm:pt modelId="{94F1C194-74BF-4D2D-8C99-D4F3C04FF3BF}" type="pres">
      <dgm:prSet presAssocID="{477EE011-5BB1-48D5-9F82-8FFCC62A18A8}" presName="hierChild4" presStyleCnt="0"/>
      <dgm:spPr/>
    </dgm:pt>
    <dgm:pt modelId="{5D9D8F49-4073-44F2-A9F9-53D6C02BCB52}" type="pres">
      <dgm:prSet presAssocID="{477EE011-5BB1-48D5-9F82-8FFCC62A18A8}" presName="hierChild5" presStyleCnt="0"/>
      <dgm:spPr/>
    </dgm:pt>
    <dgm:pt modelId="{980546DC-BA9D-4255-8C50-F32E59F78EF2}" type="pres">
      <dgm:prSet presAssocID="{98DF41FE-32C1-4099-9698-C18E660F6C4C}" presName="Name37" presStyleLbl="parChTrans1D2" presStyleIdx="2" presStyleCnt="3"/>
      <dgm:spPr/>
      <dgm:t>
        <a:bodyPr/>
        <a:lstStyle/>
        <a:p>
          <a:endParaRPr lang="pl-PL"/>
        </a:p>
      </dgm:t>
    </dgm:pt>
    <dgm:pt modelId="{4954AEF0-0E9F-4471-B1D7-15282E877879}" type="pres">
      <dgm:prSet presAssocID="{A6370266-3E5C-4686-B273-47D5FAAFFA9A}" presName="hierRoot2" presStyleCnt="0">
        <dgm:presLayoutVars>
          <dgm:hierBranch val="init"/>
        </dgm:presLayoutVars>
      </dgm:prSet>
      <dgm:spPr/>
    </dgm:pt>
    <dgm:pt modelId="{7117C733-D974-417E-B41E-37A897FC5C5A}" type="pres">
      <dgm:prSet presAssocID="{A6370266-3E5C-4686-B273-47D5FAAFFA9A}" presName="rootComposite" presStyleCnt="0"/>
      <dgm:spPr/>
    </dgm:pt>
    <dgm:pt modelId="{E634B509-EE89-4485-93C0-6F3B7EF408F6}" type="pres">
      <dgm:prSet presAssocID="{A6370266-3E5C-4686-B273-47D5FAAFFA9A}" presName="rootText" presStyleLbl="node2" presStyleIdx="2" presStyleCnt="3" custScaleX="11558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C0422CB-B604-42EE-9C38-68E5B3BAB7DD}" type="pres">
      <dgm:prSet presAssocID="{A6370266-3E5C-4686-B273-47D5FAAFFA9A}" presName="rootConnector" presStyleLbl="node2" presStyleIdx="2" presStyleCnt="3"/>
      <dgm:spPr/>
      <dgm:t>
        <a:bodyPr/>
        <a:lstStyle/>
        <a:p>
          <a:endParaRPr lang="pl-PL"/>
        </a:p>
      </dgm:t>
    </dgm:pt>
    <dgm:pt modelId="{790BB8EA-856B-41C5-8FF1-D6B147C1BF37}" type="pres">
      <dgm:prSet presAssocID="{A6370266-3E5C-4686-B273-47D5FAAFFA9A}" presName="hierChild4" presStyleCnt="0"/>
      <dgm:spPr/>
    </dgm:pt>
    <dgm:pt modelId="{1E5B4A7A-92D4-4E6D-ABA6-B8C7C8163E36}" type="pres">
      <dgm:prSet presAssocID="{A6370266-3E5C-4686-B273-47D5FAAFFA9A}" presName="hierChild5" presStyleCnt="0"/>
      <dgm:spPr/>
    </dgm:pt>
    <dgm:pt modelId="{61002EE3-9B81-444E-B1AB-BBAC81EEBB15}" type="pres">
      <dgm:prSet presAssocID="{3F179B32-4D44-4885-8324-85D5FB4B0C2C}" presName="hierChild3" presStyleCnt="0"/>
      <dgm:spPr/>
    </dgm:pt>
  </dgm:ptLst>
  <dgm:cxnLst>
    <dgm:cxn modelId="{B231761D-D6BB-4366-8F4C-4F1F2C6B8DD5}" type="presOf" srcId="{B5AFDAC0-5E0E-4205-A279-0E7B6DD61C8C}" destId="{2F0AF48D-506C-4395-B0D1-E60FA89401FA}" srcOrd="0" destOrd="0" presId="urn:microsoft.com/office/officeart/2005/8/layout/orgChart1"/>
    <dgm:cxn modelId="{B5D5B27E-D233-4A10-A880-DBAD73840F31}" srcId="{3F179B32-4D44-4885-8324-85D5FB4B0C2C}" destId="{A6370266-3E5C-4686-B273-47D5FAAFFA9A}" srcOrd="2" destOrd="0" parTransId="{98DF41FE-32C1-4099-9698-C18E660F6C4C}" sibTransId="{E6909A56-D32C-4E41-A836-41C4999FABF4}"/>
    <dgm:cxn modelId="{0807FB38-345F-4197-B8CB-937DDA21D96D}" type="presOf" srcId="{A6370266-3E5C-4686-B273-47D5FAAFFA9A}" destId="{EC0422CB-B604-42EE-9C38-68E5B3BAB7DD}" srcOrd="1" destOrd="0" presId="urn:microsoft.com/office/officeart/2005/8/layout/orgChart1"/>
    <dgm:cxn modelId="{89D10EEC-E412-4F42-B36C-16C14F8D1A34}" type="presOf" srcId="{477EE011-5BB1-48D5-9F82-8FFCC62A18A8}" destId="{27E07451-CDF5-4E3F-99B0-03EC04B558C2}" srcOrd="1" destOrd="0" presId="urn:microsoft.com/office/officeart/2005/8/layout/orgChart1"/>
    <dgm:cxn modelId="{4794712A-D5CE-48F3-BAF3-FF8B8D5A42BC}" type="presOf" srcId="{C4F516CA-980E-4F2F-AF40-B4714271D3BD}" destId="{BA34DDDF-B028-4E3F-AB72-4D46EC43C5E3}" srcOrd="0" destOrd="0" presId="urn:microsoft.com/office/officeart/2005/8/layout/orgChart1"/>
    <dgm:cxn modelId="{41A31B91-520E-4A3C-A2F1-70C5B6F003FB}" srcId="{3F179B32-4D44-4885-8324-85D5FB4B0C2C}" destId="{15EAD545-A07C-4031-A87F-CE917F17ADDA}" srcOrd="0" destOrd="0" parTransId="{B5AFDAC0-5E0E-4205-A279-0E7B6DD61C8C}" sibTransId="{DEB4DC79-D2A7-4442-BF6A-2709EB95986B}"/>
    <dgm:cxn modelId="{FEA975F3-39B6-47AB-98BF-863615159F10}" type="presOf" srcId="{A6370266-3E5C-4686-B273-47D5FAAFFA9A}" destId="{E634B509-EE89-4485-93C0-6F3B7EF408F6}" srcOrd="0" destOrd="0" presId="urn:microsoft.com/office/officeart/2005/8/layout/orgChart1"/>
    <dgm:cxn modelId="{95162AE8-5738-43A2-A415-6BFD55379C93}" type="presOf" srcId="{15EAD545-A07C-4031-A87F-CE917F17ADDA}" destId="{E87A38DF-1581-4BC5-BC4F-1E9B2F29ADF7}" srcOrd="1" destOrd="0" presId="urn:microsoft.com/office/officeart/2005/8/layout/orgChart1"/>
    <dgm:cxn modelId="{BE4C1B7C-144E-41FB-A566-F46A7991865E}" type="presOf" srcId="{4191413A-81F4-4261-B17B-F0D3F6348682}" destId="{116DC130-2A5C-4C58-8784-9B0927DA578F}" srcOrd="0" destOrd="0" presId="urn:microsoft.com/office/officeart/2005/8/layout/orgChart1"/>
    <dgm:cxn modelId="{2506E614-F6E8-4BEB-93F2-64CD482FDEB7}" srcId="{4191413A-81F4-4261-B17B-F0D3F6348682}" destId="{3F179B32-4D44-4885-8324-85D5FB4B0C2C}" srcOrd="0" destOrd="0" parTransId="{CEFFB1B8-A105-41CB-A8CD-68F31748AAA0}" sibTransId="{ADCF9597-43F8-4F54-8137-A9EABAA1C453}"/>
    <dgm:cxn modelId="{299A7E1F-6968-4E04-8FE8-E66E62617609}" type="presOf" srcId="{15EAD545-A07C-4031-A87F-CE917F17ADDA}" destId="{2B4F9CB3-6BFF-4884-A52E-BC4096758DF9}" srcOrd="0" destOrd="0" presId="urn:microsoft.com/office/officeart/2005/8/layout/orgChart1"/>
    <dgm:cxn modelId="{1D98EF9A-9EB9-42D0-BC1B-66E6C32A5E83}" type="presOf" srcId="{3F179B32-4D44-4885-8324-85D5FB4B0C2C}" destId="{3DE96DD7-8C72-4867-A4B8-108DFDF4798B}" srcOrd="0" destOrd="0" presId="urn:microsoft.com/office/officeart/2005/8/layout/orgChart1"/>
    <dgm:cxn modelId="{2C0E6B5E-3FF1-4E15-80AB-45ADE6F01151}" type="presOf" srcId="{3F179B32-4D44-4885-8324-85D5FB4B0C2C}" destId="{F041B2B1-6EEB-42FA-B2A9-E78D4F0B1D7C}" srcOrd="1" destOrd="0" presId="urn:microsoft.com/office/officeart/2005/8/layout/orgChart1"/>
    <dgm:cxn modelId="{33A78661-D852-41CC-A21C-75C1A3E52C9A}" type="presOf" srcId="{477EE011-5BB1-48D5-9F82-8FFCC62A18A8}" destId="{996EA4AB-CF13-4A11-8D9D-F7A0473A941E}" srcOrd="0" destOrd="0" presId="urn:microsoft.com/office/officeart/2005/8/layout/orgChart1"/>
    <dgm:cxn modelId="{52531D94-73D8-4E65-9C01-F304AC82AA20}" type="presOf" srcId="{98DF41FE-32C1-4099-9698-C18E660F6C4C}" destId="{980546DC-BA9D-4255-8C50-F32E59F78EF2}" srcOrd="0" destOrd="0" presId="urn:microsoft.com/office/officeart/2005/8/layout/orgChart1"/>
    <dgm:cxn modelId="{FB20C3BB-53D5-48B9-986F-A1B4FE0B2A59}" srcId="{3F179B32-4D44-4885-8324-85D5FB4B0C2C}" destId="{477EE011-5BB1-48D5-9F82-8FFCC62A18A8}" srcOrd="1" destOrd="0" parTransId="{C4F516CA-980E-4F2F-AF40-B4714271D3BD}" sibTransId="{1327FD43-1061-41C9-99DC-230E0862E33C}"/>
    <dgm:cxn modelId="{9AC5A38E-EC95-46E0-96E2-4F5CC0EA52D7}" type="presParOf" srcId="{116DC130-2A5C-4C58-8784-9B0927DA578F}" destId="{9697F594-D397-4771-BC23-1511FB674F22}" srcOrd="0" destOrd="0" presId="urn:microsoft.com/office/officeart/2005/8/layout/orgChart1"/>
    <dgm:cxn modelId="{EFAD1BD1-E258-48F8-AE03-80BAB9D7CF92}" type="presParOf" srcId="{9697F594-D397-4771-BC23-1511FB674F22}" destId="{65A4CA18-84B2-4A37-9668-E71B54906F7F}" srcOrd="0" destOrd="0" presId="urn:microsoft.com/office/officeart/2005/8/layout/orgChart1"/>
    <dgm:cxn modelId="{214FB53F-7C53-4A62-B6BB-8C9AC7D949B6}" type="presParOf" srcId="{65A4CA18-84B2-4A37-9668-E71B54906F7F}" destId="{3DE96DD7-8C72-4867-A4B8-108DFDF4798B}" srcOrd="0" destOrd="0" presId="urn:microsoft.com/office/officeart/2005/8/layout/orgChart1"/>
    <dgm:cxn modelId="{2FF0B5EE-F171-4C0E-BAC0-40B54F59CF85}" type="presParOf" srcId="{65A4CA18-84B2-4A37-9668-E71B54906F7F}" destId="{F041B2B1-6EEB-42FA-B2A9-E78D4F0B1D7C}" srcOrd="1" destOrd="0" presId="urn:microsoft.com/office/officeart/2005/8/layout/orgChart1"/>
    <dgm:cxn modelId="{166132B9-4E3B-4362-AB88-F5F4F507F5C0}" type="presParOf" srcId="{9697F594-D397-4771-BC23-1511FB674F22}" destId="{F5E7D606-8A6D-410D-92CA-B8BA5170D4DA}" srcOrd="1" destOrd="0" presId="urn:microsoft.com/office/officeart/2005/8/layout/orgChart1"/>
    <dgm:cxn modelId="{F5708B9B-BDA7-45C2-A118-EFD7C8F92BDC}" type="presParOf" srcId="{F5E7D606-8A6D-410D-92CA-B8BA5170D4DA}" destId="{2F0AF48D-506C-4395-B0D1-E60FA89401FA}" srcOrd="0" destOrd="0" presId="urn:microsoft.com/office/officeart/2005/8/layout/orgChart1"/>
    <dgm:cxn modelId="{996E4E38-3151-4B1A-8C16-ACBBAD97FA52}" type="presParOf" srcId="{F5E7D606-8A6D-410D-92CA-B8BA5170D4DA}" destId="{40B1A1E3-B6CB-405F-9942-1A24F5753D1C}" srcOrd="1" destOrd="0" presId="urn:microsoft.com/office/officeart/2005/8/layout/orgChart1"/>
    <dgm:cxn modelId="{3F6436AC-AC46-4B09-9AEE-BF5C07B702C2}" type="presParOf" srcId="{40B1A1E3-B6CB-405F-9942-1A24F5753D1C}" destId="{8B1FE1EE-7938-4239-90BA-FF0A2335829B}" srcOrd="0" destOrd="0" presId="urn:microsoft.com/office/officeart/2005/8/layout/orgChart1"/>
    <dgm:cxn modelId="{1A5A9F63-684C-45B5-96D2-268CD54DB6B3}" type="presParOf" srcId="{8B1FE1EE-7938-4239-90BA-FF0A2335829B}" destId="{2B4F9CB3-6BFF-4884-A52E-BC4096758DF9}" srcOrd="0" destOrd="0" presId="urn:microsoft.com/office/officeart/2005/8/layout/orgChart1"/>
    <dgm:cxn modelId="{2A8BC72A-60A6-4DA4-A683-5A46C729D57D}" type="presParOf" srcId="{8B1FE1EE-7938-4239-90BA-FF0A2335829B}" destId="{E87A38DF-1581-4BC5-BC4F-1E9B2F29ADF7}" srcOrd="1" destOrd="0" presId="urn:microsoft.com/office/officeart/2005/8/layout/orgChart1"/>
    <dgm:cxn modelId="{7DC2A603-D5E6-4BD4-9678-4DB853565B79}" type="presParOf" srcId="{40B1A1E3-B6CB-405F-9942-1A24F5753D1C}" destId="{D900D586-80FA-4274-BB5A-561343B4ABB3}" srcOrd="1" destOrd="0" presId="urn:microsoft.com/office/officeart/2005/8/layout/orgChart1"/>
    <dgm:cxn modelId="{0B21D6C7-84E6-4669-9A22-B54ACEBA850B}" type="presParOf" srcId="{40B1A1E3-B6CB-405F-9942-1A24F5753D1C}" destId="{8228616F-8775-404A-944C-5CE74D65E373}" srcOrd="2" destOrd="0" presId="urn:microsoft.com/office/officeart/2005/8/layout/orgChart1"/>
    <dgm:cxn modelId="{B12FDF55-83C2-4618-A2FA-950ADB27B61F}" type="presParOf" srcId="{F5E7D606-8A6D-410D-92CA-B8BA5170D4DA}" destId="{BA34DDDF-B028-4E3F-AB72-4D46EC43C5E3}" srcOrd="2" destOrd="0" presId="urn:microsoft.com/office/officeart/2005/8/layout/orgChart1"/>
    <dgm:cxn modelId="{B1C48CA6-8141-4AB6-8F72-B9FBD858F2CD}" type="presParOf" srcId="{F5E7D606-8A6D-410D-92CA-B8BA5170D4DA}" destId="{74F416FA-2F86-44B0-AAD4-509406354E1A}" srcOrd="3" destOrd="0" presId="urn:microsoft.com/office/officeart/2005/8/layout/orgChart1"/>
    <dgm:cxn modelId="{260B9C49-EB2B-40B1-BE05-193CCE60F993}" type="presParOf" srcId="{74F416FA-2F86-44B0-AAD4-509406354E1A}" destId="{C48F4FA5-AA07-459E-9AFC-9D689C456740}" srcOrd="0" destOrd="0" presId="urn:microsoft.com/office/officeart/2005/8/layout/orgChart1"/>
    <dgm:cxn modelId="{1018E3C9-2F4C-4B4D-A8F7-3B7291B220DA}" type="presParOf" srcId="{C48F4FA5-AA07-459E-9AFC-9D689C456740}" destId="{996EA4AB-CF13-4A11-8D9D-F7A0473A941E}" srcOrd="0" destOrd="0" presId="urn:microsoft.com/office/officeart/2005/8/layout/orgChart1"/>
    <dgm:cxn modelId="{3739B00C-B573-4AFD-AF00-80925EA7030B}" type="presParOf" srcId="{C48F4FA5-AA07-459E-9AFC-9D689C456740}" destId="{27E07451-CDF5-4E3F-99B0-03EC04B558C2}" srcOrd="1" destOrd="0" presId="urn:microsoft.com/office/officeart/2005/8/layout/orgChart1"/>
    <dgm:cxn modelId="{60640189-90B8-4816-8DE2-BFE9FD2A78B9}" type="presParOf" srcId="{74F416FA-2F86-44B0-AAD4-509406354E1A}" destId="{94F1C194-74BF-4D2D-8C99-D4F3C04FF3BF}" srcOrd="1" destOrd="0" presId="urn:microsoft.com/office/officeart/2005/8/layout/orgChart1"/>
    <dgm:cxn modelId="{BACD3F91-87BA-435E-8726-1C8D18106A8D}" type="presParOf" srcId="{74F416FA-2F86-44B0-AAD4-509406354E1A}" destId="{5D9D8F49-4073-44F2-A9F9-53D6C02BCB52}" srcOrd="2" destOrd="0" presId="urn:microsoft.com/office/officeart/2005/8/layout/orgChart1"/>
    <dgm:cxn modelId="{4D13AFF7-FEE9-43F9-9AFB-8B1DE9108BD9}" type="presParOf" srcId="{F5E7D606-8A6D-410D-92CA-B8BA5170D4DA}" destId="{980546DC-BA9D-4255-8C50-F32E59F78EF2}" srcOrd="4" destOrd="0" presId="urn:microsoft.com/office/officeart/2005/8/layout/orgChart1"/>
    <dgm:cxn modelId="{36A93044-94D7-4C7A-B747-BACA3473ACFC}" type="presParOf" srcId="{F5E7D606-8A6D-410D-92CA-B8BA5170D4DA}" destId="{4954AEF0-0E9F-4471-B1D7-15282E877879}" srcOrd="5" destOrd="0" presId="urn:microsoft.com/office/officeart/2005/8/layout/orgChart1"/>
    <dgm:cxn modelId="{A155196D-A6EC-4FCC-B60E-1BE6DC7A6068}" type="presParOf" srcId="{4954AEF0-0E9F-4471-B1D7-15282E877879}" destId="{7117C733-D974-417E-B41E-37A897FC5C5A}" srcOrd="0" destOrd="0" presId="urn:microsoft.com/office/officeart/2005/8/layout/orgChart1"/>
    <dgm:cxn modelId="{8CBB8E99-0D99-4961-8C27-0AB1EA74A7FE}" type="presParOf" srcId="{7117C733-D974-417E-B41E-37A897FC5C5A}" destId="{E634B509-EE89-4485-93C0-6F3B7EF408F6}" srcOrd="0" destOrd="0" presId="urn:microsoft.com/office/officeart/2005/8/layout/orgChart1"/>
    <dgm:cxn modelId="{4D08A8D3-C4C0-4F44-BFD2-D10487417378}" type="presParOf" srcId="{7117C733-D974-417E-B41E-37A897FC5C5A}" destId="{EC0422CB-B604-42EE-9C38-68E5B3BAB7DD}" srcOrd="1" destOrd="0" presId="urn:microsoft.com/office/officeart/2005/8/layout/orgChart1"/>
    <dgm:cxn modelId="{63136C69-6011-4423-97CC-19249FFDED4F}" type="presParOf" srcId="{4954AEF0-0E9F-4471-B1D7-15282E877879}" destId="{790BB8EA-856B-41C5-8FF1-D6B147C1BF37}" srcOrd="1" destOrd="0" presId="urn:microsoft.com/office/officeart/2005/8/layout/orgChart1"/>
    <dgm:cxn modelId="{807FB590-7E7D-489F-B988-CB3684982C2C}" type="presParOf" srcId="{4954AEF0-0E9F-4471-B1D7-15282E877879}" destId="{1E5B4A7A-92D4-4E6D-ABA6-B8C7C8163E36}" srcOrd="2" destOrd="0" presId="urn:microsoft.com/office/officeart/2005/8/layout/orgChart1"/>
    <dgm:cxn modelId="{F7FC8328-39AD-4B5E-89CB-E83C1B868C4C}" type="presParOf" srcId="{9697F594-D397-4771-BC23-1511FB674F22}" destId="{61002EE3-9B81-444E-B1AB-BBAC81EEBB1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546DC-BA9D-4255-8C50-F32E59F78EF2}">
      <dsp:nvSpPr>
        <dsp:cNvPr id="0" name=""/>
        <dsp:cNvSpPr/>
      </dsp:nvSpPr>
      <dsp:spPr>
        <a:xfrm>
          <a:off x="4010890" y="2096505"/>
          <a:ext cx="2814999" cy="434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03"/>
              </a:lnTo>
              <a:lnTo>
                <a:pt x="2814999" y="217203"/>
              </a:lnTo>
              <a:lnTo>
                <a:pt x="2814999" y="4344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4DDDF-B028-4E3F-AB72-4D46EC43C5E3}">
      <dsp:nvSpPr>
        <dsp:cNvPr id="0" name=""/>
        <dsp:cNvSpPr/>
      </dsp:nvSpPr>
      <dsp:spPr>
        <a:xfrm>
          <a:off x="3965170" y="2096505"/>
          <a:ext cx="91440" cy="4344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203"/>
              </a:lnTo>
              <a:lnTo>
                <a:pt x="59196" y="217203"/>
              </a:lnTo>
              <a:lnTo>
                <a:pt x="59196" y="4344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AF48D-506C-4395-B0D1-E60FA89401FA}">
      <dsp:nvSpPr>
        <dsp:cNvPr id="0" name=""/>
        <dsp:cNvSpPr/>
      </dsp:nvSpPr>
      <dsp:spPr>
        <a:xfrm>
          <a:off x="1209368" y="2096505"/>
          <a:ext cx="2801522" cy="434407"/>
        </a:xfrm>
        <a:custGeom>
          <a:avLst/>
          <a:gdLst/>
          <a:ahLst/>
          <a:cxnLst/>
          <a:rect l="0" t="0" r="0" b="0"/>
          <a:pathLst>
            <a:path>
              <a:moveTo>
                <a:pt x="2801522" y="0"/>
              </a:moveTo>
              <a:lnTo>
                <a:pt x="2801522" y="217203"/>
              </a:lnTo>
              <a:lnTo>
                <a:pt x="0" y="217203"/>
              </a:lnTo>
              <a:lnTo>
                <a:pt x="0" y="4344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96DD7-8C72-4867-A4B8-108DFDF4798B}">
      <dsp:nvSpPr>
        <dsp:cNvPr id="0" name=""/>
        <dsp:cNvSpPr/>
      </dsp:nvSpPr>
      <dsp:spPr>
        <a:xfrm>
          <a:off x="2466108" y="1062202"/>
          <a:ext cx="3089565" cy="10343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Dyrektor Zarządzający</a:t>
          </a:r>
          <a:br>
            <a:rPr lang="pl-PL" sz="2000" kern="1200" dirty="0" smtClean="0"/>
          </a:br>
          <a:r>
            <a:rPr lang="pl-PL" sz="2000" kern="1200" dirty="0" smtClean="0"/>
            <a:t> </a:t>
          </a:r>
          <a:br>
            <a:rPr lang="pl-PL" sz="2000" kern="1200" dirty="0" smtClean="0"/>
          </a:br>
          <a:r>
            <a:rPr lang="pl-PL" sz="2000" b="1" kern="1200" dirty="0" smtClean="0"/>
            <a:t>Tomasz Limon</a:t>
          </a:r>
          <a:endParaRPr lang="pl-PL" sz="2000" b="1" kern="1200" dirty="0"/>
        </a:p>
      </dsp:txBody>
      <dsp:txXfrm>
        <a:off x="2466108" y="1062202"/>
        <a:ext cx="3089565" cy="1034302"/>
      </dsp:txXfrm>
    </dsp:sp>
    <dsp:sp modelId="{2B4F9CB3-6BFF-4884-A52E-BC4096758DF9}">
      <dsp:nvSpPr>
        <dsp:cNvPr id="0" name=""/>
        <dsp:cNvSpPr/>
      </dsp:nvSpPr>
      <dsp:spPr>
        <a:xfrm>
          <a:off x="372" y="2530912"/>
          <a:ext cx="2417992" cy="10343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Dział Organizacyjny</a:t>
          </a:r>
          <a:br>
            <a:rPr lang="pl-PL" sz="2000" kern="1200" dirty="0" smtClean="0"/>
          </a:br>
          <a:r>
            <a:rPr lang="pl-PL" sz="2000" kern="1200" dirty="0" smtClean="0"/>
            <a:t/>
          </a:r>
          <a:br>
            <a:rPr lang="pl-PL" sz="2000" kern="1200" dirty="0" smtClean="0"/>
          </a:br>
          <a:r>
            <a:rPr lang="pl-PL" sz="2000" b="1" kern="1200" dirty="0" smtClean="0"/>
            <a:t>Małgorzata Lipska</a:t>
          </a:r>
          <a:endParaRPr lang="pl-PL" sz="2000" b="1" kern="1200" dirty="0"/>
        </a:p>
      </dsp:txBody>
      <dsp:txXfrm>
        <a:off x="372" y="2530912"/>
        <a:ext cx="2417992" cy="1034302"/>
      </dsp:txXfrm>
    </dsp:sp>
    <dsp:sp modelId="{996EA4AB-CF13-4A11-8D9D-F7A0473A941E}">
      <dsp:nvSpPr>
        <dsp:cNvPr id="0" name=""/>
        <dsp:cNvSpPr/>
      </dsp:nvSpPr>
      <dsp:spPr>
        <a:xfrm>
          <a:off x="2852771" y="2530912"/>
          <a:ext cx="2343191" cy="10343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Dział Programowy</a:t>
          </a:r>
          <a:br>
            <a:rPr lang="pl-PL" sz="2000" kern="1200" dirty="0" smtClean="0"/>
          </a:br>
          <a:r>
            <a:rPr lang="pl-PL" sz="2000" kern="1200" dirty="0" smtClean="0"/>
            <a:t/>
          </a:r>
          <a:br>
            <a:rPr lang="pl-PL" sz="2000" kern="1200" dirty="0" smtClean="0"/>
          </a:br>
          <a:r>
            <a:rPr lang="pl-PL" sz="2000" b="1" kern="1200" dirty="0" smtClean="0"/>
            <a:t>Michał Maksymiuk</a:t>
          </a:r>
          <a:endParaRPr lang="pl-PL" sz="2000" b="1" kern="1200" dirty="0"/>
        </a:p>
      </dsp:txBody>
      <dsp:txXfrm>
        <a:off x="2852771" y="2530912"/>
        <a:ext cx="2343191" cy="1034302"/>
      </dsp:txXfrm>
    </dsp:sp>
    <dsp:sp modelId="{E634B509-EE89-4485-93C0-6F3B7EF408F6}">
      <dsp:nvSpPr>
        <dsp:cNvPr id="0" name=""/>
        <dsp:cNvSpPr/>
      </dsp:nvSpPr>
      <dsp:spPr>
        <a:xfrm>
          <a:off x="5630371" y="2530912"/>
          <a:ext cx="2391038" cy="10343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Główny Księgowy</a:t>
          </a:r>
          <a:br>
            <a:rPr lang="pl-PL" sz="2000" kern="1200" dirty="0" smtClean="0"/>
          </a:br>
          <a:endParaRPr lang="pl-PL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Ryszard </a:t>
          </a:r>
          <a:r>
            <a:rPr lang="pl-PL" sz="2000" b="1" kern="1200" dirty="0" err="1" smtClean="0"/>
            <a:t>Kummer</a:t>
          </a:r>
          <a:endParaRPr lang="pl-PL" sz="2000" b="1" kern="1200" dirty="0"/>
        </a:p>
      </dsp:txBody>
      <dsp:txXfrm>
        <a:off x="5630371" y="2530912"/>
        <a:ext cx="2391038" cy="1034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0.30674</cdr:x>
      <cdr:y>0.49244</cdr:y>
    </cdr:from>
    <cdr:to>
      <cdr:x>0.56701</cdr:x>
      <cdr:y>0.55426</cdr:y>
    </cdr:to>
    <cdr:cxnSp macro="">
      <cdr:nvCxnSpPr>
        <cdr:cNvPr id="7" name="Łącznik prosty ze strzałką 6"/>
        <cdr:cNvCxnSpPr/>
      </cdr:nvCxnSpPr>
      <cdr:spPr>
        <a:xfrm xmlns:a="http://schemas.openxmlformats.org/drawingml/2006/main">
          <a:off x="1223319" y="1870261"/>
          <a:ext cx="1037968" cy="23477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0.22618</cdr:x>
      <cdr:y>0.00116</cdr:y>
    </cdr:from>
    <cdr:to>
      <cdr:x>0.45547</cdr:x>
      <cdr:y>0.24192</cdr:y>
    </cdr:to>
    <cdr:sp macro="" textlink="">
      <cdr:nvSpPr>
        <cdr:cNvPr id="9" name="pole tekstowe 8"/>
        <cdr:cNvSpPr txBox="1"/>
      </cdr:nvSpPr>
      <cdr:spPr>
        <a:xfrm xmlns:a="http://schemas.openxmlformats.org/drawingml/2006/main">
          <a:off x="902044" y="439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0.25717</cdr:x>
      <cdr:y>0.08575</cdr:y>
    </cdr:from>
    <cdr:to>
      <cdr:x>0.37801</cdr:x>
      <cdr:y>0.14757</cdr:y>
    </cdr:to>
    <cdr:sp macro="" textlink="">
      <cdr:nvSpPr>
        <cdr:cNvPr id="10" name="pole tekstowe 9"/>
        <cdr:cNvSpPr txBox="1"/>
      </cdr:nvSpPr>
      <cdr:spPr>
        <a:xfrm xmlns:a="http://schemas.openxmlformats.org/drawingml/2006/main">
          <a:off x="1025612" y="325666"/>
          <a:ext cx="481913" cy="234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 smtClean="0"/>
            <a:t>23 %</a:t>
          </a:r>
          <a:endParaRPr lang="pl-PL" sz="1100" dirty="0"/>
        </a:p>
      </cdr:txBody>
    </cdr:sp>
  </cdr:relSizeAnchor>
  <cdr:relSizeAnchor xmlns:cdr="http://schemas.openxmlformats.org/drawingml/2006/chartDrawing">
    <cdr:from>
      <cdr:x>0.31914</cdr:x>
      <cdr:y>0.41761</cdr:y>
    </cdr:from>
    <cdr:to>
      <cdr:x>0.43378</cdr:x>
      <cdr:y>0.48268</cdr:y>
    </cdr:to>
    <cdr:sp macro="" textlink="">
      <cdr:nvSpPr>
        <cdr:cNvPr id="11" name="pole tekstowe 10"/>
        <cdr:cNvSpPr txBox="1"/>
      </cdr:nvSpPr>
      <cdr:spPr>
        <a:xfrm xmlns:a="http://schemas.openxmlformats.org/drawingml/2006/main">
          <a:off x="1272747" y="1586055"/>
          <a:ext cx="457200" cy="247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 smtClean="0"/>
            <a:t>14 %</a:t>
          </a:r>
          <a:endParaRPr lang="pl-PL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startow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0160"/>
            <a:ext cx="9171597" cy="687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96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586" y="1938969"/>
            <a:ext cx="7227064" cy="4237993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35586" y="1471992"/>
            <a:ext cx="7227064" cy="325593"/>
          </a:xfrm>
        </p:spPr>
        <p:txBody>
          <a:bodyPr>
            <a:normAutofit/>
          </a:bodyPr>
          <a:lstStyle>
            <a:lvl1pPr>
              <a:defRPr lang="pl-PL" sz="1600" kern="1200" baseline="0" dirty="0" smtClean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</a:t>
            </a:r>
          </a:p>
        </p:txBody>
      </p:sp>
    </p:spTree>
    <p:extLst>
      <p:ext uri="{BB962C8B-B14F-4D97-AF65-F5344CB8AC3E}">
        <p14:creationId xmlns:p14="http://schemas.microsoft.com/office/powerpoint/2010/main" val="20990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8946" y="6182531"/>
            <a:ext cx="727114" cy="4600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0AFC39-5B66-4BDC-903C-F2862C7A20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022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3552" y="1709739"/>
            <a:ext cx="7497036" cy="3280902"/>
          </a:xfrm>
        </p:spPr>
        <p:txBody>
          <a:bodyPr anchor="ctr">
            <a:normAutofit/>
          </a:bodyPr>
          <a:lstStyle>
            <a:lvl1pPr>
              <a:defRPr lang="en-US" sz="2600" kern="1200" dirty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62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040" y="1825625"/>
            <a:ext cx="3368052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698" y="1825625"/>
            <a:ext cx="3410951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82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586" y="1954717"/>
            <a:ext cx="3420000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698" y="1954717"/>
            <a:ext cx="3420000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Symbol zastępczy tekstu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35586" y="1471992"/>
            <a:ext cx="3420000" cy="325593"/>
          </a:xfrm>
        </p:spPr>
        <p:txBody>
          <a:bodyPr>
            <a:normAutofit/>
          </a:bodyPr>
          <a:lstStyle>
            <a:lvl1pPr>
              <a:defRPr lang="pl-PL" sz="1600" kern="1200" baseline="0" dirty="0" smtClean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</a:t>
            </a:r>
          </a:p>
        </p:txBody>
      </p:sp>
      <p:sp>
        <p:nvSpPr>
          <p:cNvPr id="8" name="Symbol zastępczy tekstu 10"/>
          <p:cNvSpPr>
            <a:spLocks noGrp="1"/>
          </p:cNvSpPr>
          <p:nvPr>
            <p:ph type="body" sz="quarter" idx="14" hasCustomPrompt="1"/>
          </p:nvPr>
        </p:nvSpPr>
        <p:spPr>
          <a:xfrm>
            <a:off x="4842650" y="1471992"/>
            <a:ext cx="3420000" cy="325593"/>
          </a:xfrm>
        </p:spPr>
        <p:txBody>
          <a:bodyPr>
            <a:normAutofit/>
          </a:bodyPr>
          <a:lstStyle>
            <a:lvl1pPr>
              <a:defRPr lang="pl-PL" sz="1600" kern="1200" baseline="0" dirty="0" smtClean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</a:t>
            </a:r>
          </a:p>
        </p:txBody>
      </p:sp>
    </p:spTree>
    <p:extLst>
      <p:ext uri="{BB962C8B-B14F-4D97-AF65-F5344CB8AC3E}">
        <p14:creationId xmlns:p14="http://schemas.microsoft.com/office/powerpoint/2010/main" val="318285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03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PP-0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79" y="-20160"/>
            <a:ext cx="9185038" cy="688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6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P-02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80"/>
            <a:ext cx="9144000" cy="6857464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95770" y="379475"/>
            <a:ext cx="5112093" cy="403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Strategy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5586" y="1509311"/>
            <a:ext cx="7227064" cy="4583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5" name="PoleTekstowe 4"/>
          <p:cNvSpPr txBox="1"/>
          <p:nvPr/>
        </p:nvSpPr>
        <p:spPr>
          <a:xfrm>
            <a:off x="-1205086" y="26699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7281" y="6136667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sz="2500"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dirty="0" smtClean="0"/>
              <a:t>01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557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63" r:id="rId4"/>
    <p:sldLayoutId id="2147483664" r:id="rId5"/>
    <p:sldLayoutId id="2147483670" r:id="rId6"/>
    <p:sldLayoutId id="2147483666" r:id="rId7"/>
    <p:sldLayoutId id="2147483667" r:id="rId8"/>
    <p:sldLayoutId id="2147483668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ln>
            <a:noFill/>
          </a:ln>
          <a:solidFill>
            <a:schemeClr val="bg2">
              <a:lumMod val="10000"/>
            </a:schemeClr>
          </a:solidFill>
          <a:latin typeface="Noticia Text"/>
          <a:ea typeface="+mj-ea"/>
          <a:cs typeface="Noticia Text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bg2">
              <a:lumMod val="25000"/>
            </a:schemeClr>
          </a:solidFill>
          <a:latin typeface="Source Sans Pro Light"/>
          <a:ea typeface="+mn-ea"/>
          <a:cs typeface="Source Sans Pro Light"/>
        </a:defRPr>
      </a:lvl1pPr>
      <a:lvl2pPr marL="363538" indent="-363538" algn="l" defTabSz="914400" rtl="0" eaLnBrk="1" latinLnBrk="0" hangingPunct="1">
        <a:lnSpc>
          <a:spcPct val="90000"/>
        </a:lnSpc>
        <a:spcBef>
          <a:spcPts val="500"/>
        </a:spcBef>
        <a:buClr>
          <a:srgbClr val="C83F40"/>
        </a:buClr>
        <a:buSzPct val="100000"/>
        <a:buFont typeface="Arial" panose="020B0604020202020204" pitchFamily="34" charset="0"/>
        <a:buChar char="►"/>
        <a:defRPr sz="2000" kern="1200">
          <a:solidFill>
            <a:schemeClr val="bg2">
              <a:lumMod val="25000"/>
            </a:schemeClr>
          </a:solidFill>
          <a:latin typeface="Source Sans Pro Light"/>
          <a:ea typeface="+mn-ea"/>
          <a:cs typeface="Source Sans Pro Light"/>
        </a:defRPr>
      </a:lvl2pPr>
      <a:lvl3pPr marL="628650" indent="-265113" algn="l" defTabSz="914400" rtl="0" eaLnBrk="1" latinLnBrk="0" hangingPunct="1">
        <a:lnSpc>
          <a:spcPct val="90000"/>
        </a:lnSpc>
        <a:spcBef>
          <a:spcPts val="500"/>
        </a:spcBef>
        <a:buClr>
          <a:srgbClr val="C83F40"/>
        </a:buClr>
        <a:buFont typeface="Arial" panose="020B0604020202020204" pitchFamily="34" charset="0"/>
        <a:buChar char="►"/>
        <a:defRPr sz="2000" kern="1200">
          <a:solidFill>
            <a:schemeClr val="bg2">
              <a:lumMod val="25000"/>
            </a:schemeClr>
          </a:solidFill>
          <a:latin typeface="Source Sans Pro Light"/>
          <a:ea typeface="+mn-ea"/>
          <a:cs typeface="Source Sans Pro Light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137915" y="1962379"/>
            <a:ext cx="5212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181717"/>
                </a:solidFill>
                <a:latin typeface="Noticia Text"/>
                <a:cs typeface="Noticia Text"/>
              </a:rPr>
              <a:t>Spotkanie </a:t>
            </a:r>
          </a:p>
          <a:p>
            <a:pPr algn="ctr"/>
            <a:r>
              <a:rPr lang="pl-PL" sz="3600" b="1" dirty="0" smtClean="0">
                <a:solidFill>
                  <a:srgbClr val="181717"/>
                </a:solidFill>
                <a:latin typeface="Noticia Text"/>
                <a:cs typeface="Noticia Text"/>
              </a:rPr>
              <a:t>„Pracodawców Pomorza”</a:t>
            </a:r>
          </a:p>
        </p:txBody>
      </p:sp>
      <p:sp>
        <p:nvSpPr>
          <p:cNvPr id="3" name="PoleTekstowe 2"/>
          <p:cNvSpPr txBox="1"/>
          <p:nvPr/>
        </p:nvSpPr>
        <p:spPr>
          <a:xfrm>
            <a:off x="936415" y="4176270"/>
            <a:ext cx="4871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Gdańsk 10.04.2014</a:t>
            </a:r>
            <a:endParaRPr lang="pl-PL" sz="36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7786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8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232841" y="416546"/>
            <a:ext cx="5112093" cy="250720"/>
          </a:xfrm>
        </p:spPr>
        <p:txBody>
          <a:bodyPr>
            <a:noAutofit/>
          </a:bodyPr>
          <a:lstStyle/>
          <a:p>
            <a:r>
              <a:rPr lang="pl-PL" dirty="0" smtClean="0"/>
              <a:t>LICZBY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89596" y="1976039"/>
            <a:ext cx="7947777" cy="4237993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pl-PL" dirty="0" smtClean="0"/>
              <a:t>Członkowie</a:t>
            </a:r>
            <a:r>
              <a:rPr lang="pl-PL" dirty="0"/>
              <a:t>	</a:t>
            </a:r>
            <a:r>
              <a:rPr lang="pl-PL" dirty="0" smtClean="0"/>
              <a:t>				653</a:t>
            </a:r>
          </a:p>
          <a:p>
            <a:pPr marL="342900" indent="-342900">
              <a:buBlip>
                <a:blip r:embed="rId2"/>
              </a:buBlip>
            </a:pPr>
            <a:r>
              <a:rPr lang="pl-PL" dirty="0" smtClean="0"/>
              <a:t>Oddziały</a:t>
            </a:r>
            <a:r>
              <a:rPr lang="pl-PL" dirty="0"/>
              <a:t>	</a:t>
            </a:r>
            <a:r>
              <a:rPr lang="pl-PL" dirty="0" smtClean="0"/>
              <a:t>				17</a:t>
            </a:r>
          </a:p>
          <a:p>
            <a:pPr marL="342900" indent="-342900">
              <a:buBlip>
                <a:blip r:embed="rId2"/>
              </a:buBlip>
            </a:pPr>
            <a:r>
              <a:rPr lang="pl-PL" dirty="0" smtClean="0"/>
              <a:t>Sekcje i Fora					13 sekcji, 3 fora	</a:t>
            </a:r>
          </a:p>
          <a:p>
            <a:pPr marL="342900" indent="-342900">
              <a:buBlip>
                <a:blip r:embed="rId2"/>
              </a:buBlip>
            </a:pPr>
            <a:r>
              <a:rPr lang="pl-PL" dirty="0" smtClean="0"/>
              <a:t>Pełnomocnicy i Doradcy			20</a:t>
            </a:r>
          </a:p>
          <a:p>
            <a:pPr marL="342900" indent="-342900">
              <a:buBlip>
                <a:blip r:embed="rId2"/>
              </a:buBlip>
            </a:pPr>
            <a:r>
              <a:rPr lang="pl-PL" dirty="0" smtClean="0"/>
              <a:t>Projekty europejskie				4 (2 lider, 2 partner)</a:t>
            </a:r>
          </a:p>
          <a:p>
            <a:pPr marL="342900" indent="-342900">
              <a:buBlip>
                <a:blip r:embed="rId2"/>
              </a:buBlip>
            </a:pPr>
            <a:r>
              <a:rPr lang="pl-PL" dirty="0" smtClean="0"/>
              <a:t>Uczestnictwo w zespołach			35 </a:t>
            </a:r>
          </a:p>
          <a:p>
            <a:pPr marL="342900" indent="-342900">
              <a:buBlip>
                <a:blip r:embed="rId2"/>
              </a:buBlip>
            </a:pPr>
            <a:r>
              <a:rPr lang="pl-PL" dirty="0" smtClean="0"/>
              <a:t>Pracownicy biura PP				7</a:t>
            </a:r>
          </a:p>
          <a:p>
            <a:pPr marL="342900" indent="-342900">
              <a:buBlip>
                <a:blip r:embed="rId2"/>
              </a:buBlip>
            </a:pPr>
            <a:r>
              <a:rPr lang="pl-PL" dirty="0" smtClean="0"/>
              <a:t>Osoby wspierające społecznie PP</a:t>
            </a:r>
            <a:r>
              <a:rPr lang="pl-PL" smtClean="0"/>
              <a:t>		</a:t>
            </a:r>
            <a:endParaRPr lang="pl-PL" dirty="0" smtClean="0"/>
          </a:p>
          <a:p>
            <a:r>
              <a:rPr lang="pl-PL" dirty="0" smtClean="0"/>
              <a:t>		 	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 smtClean="0"/>
              <a:t>01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86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>
                <a:latin typeface="Noticia Text"/>
                <a:cs typeface="Noticia Text"/>
              </a:rPr>
              <a:t>PRZYJĘCIA I REZYGNACJE</a:t>
            </a:r>
            <a:endParaRPr lang="pl-PL" dirty="0">
              <a:latin typeface="Noticia Text"/>
              <a:cs typeface="Noticia Text"/>
            </a:endParaRPr>
          </a:p>
        </p:txBody>
      </p:sp>
      <p:graphicFrame>
        <p:nvGraphicFramePr>
          <p:cNvPr id="14" name="Symbol zastępczy zawartości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7042408"/>
              </p:ext>
            </p:extLst>
          </p:nvPr>
        </p:nvGraphicFramePr>
        <p:xfrm>
          <a:off x="2409567" y="2207469"/>
          <a:ext cx="3988087" cy="3797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ymbol zastępczy tekstu 9"/>
          <p:cNvSpPr>
            <a:spLocks noGrp="1"/>
          </p:cNvSpPr>
          <p:nvPr>
            <p:ph type="body" sz="quarter" idx="13"/>
          </p:nvPr>
        </p:nvSpPr>
        <p:spPr>
          <a:xfrm>
            <a:off x="2716105" y="1397851"/>
            <a:ext cx="3420000" cy="702797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latin typeface="Source Sans Pro Light"/>
                <a:cs typeface="Source Sans Pro Light"/>
              </a:rPr>
              <a:t>Przyjęcia </a:t>
            </a:r>
          </a:p>
          <a:p>
            <a:pPr algn="ctr"/>
            <a:r>
              <a:rPr lang="pl-PL" b="1" dirty="0" smtClean="0">
                <a:latin typeface="Source Sans Pro Light"/>
                <a:cs typeface="Source Sans Pro Light"/>
              </a:rPr>
              <a:t>Rezygnacje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 smtClean="0"/>
              <a:t>02</a:t>
            </a:r>
          </a:p>
          <a:p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5041556" y="1433383"/>
            <a:ext cx="481913" cy="2224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5053914" y="1816442"/>
            <a:ext cx="482400" cy="223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6" name="Łącznik prosty ze strzałką 15"/>
          <p:cNvCxnSpPr/>
          <p:nvPr/>
        </p:nvCxnSpPr>
        <p:spPr>
          <a:xfrm flipV="1">
            <a:off x="3348681" y="2409568"/>
            <a:ext cx="1025611" cy="667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9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85705" y="206480"/>
            <a:ext cx="5112093" cy="40319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SEKCJE BRANŻOWE – ILOŚĆ CZŁONKÓW</a:t>
            </a: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4071851"/>
              </p:ext>
            </p:extLst>
          </p:nvPr>
        </p:nvGraphicFramePr>
        <p:xfrm>
          <a:off x="1804085" y="1396318"/>
          <a:ext cx="5548185" cy="4411355"/>
        </p:xfrm>
        <a:graphic>
          <a:graphicData uri="http://schemas.openxmlformats.org/drawingml/2006/table">
            <a:tbl>
              <a:tblPr/>
              <a:tblGrid>
                <a:gridCol w="4536252"/>
                <a:gridCol w="1011933"/>
              </a:tblGrid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Budownictwa i Infrastruktury 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Handlu i Usług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Doradztwa  Biznesowego  i Prawnego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Ochrony Zdrowia 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Finansowo-Ubezpieczeniowa 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Hotelarstwa i Turystyki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 i Marketingu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Przemysłu i Gospodarki Morskiej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Edukacji i szkolnictwa Zawodowego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Transportu i Motoryzacji 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Ochrony Bezpieczeństwa Informatycznego 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Nauki i Szkolnictwa Wyższego 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83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SEKCJE BRANŻOWE – PODZIAŁ %</a:t>
            </a:r>
            <a:endParaRPr lang="pl-PL" dirty="0"/>
          </a:p>
        </p:txBody>
      </p:sp>
      <p:graphicFrame>
        <p:nvGraphicFramePr>
          <p:cNvPr id="9" name="Symbol zastępczy zawartości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8299913"/>
              </p:ext>
            </p:extLst>
          </p:nvPr>
        </p:nvGraphicFramePr>
        <p:xfrm>
          <a:off x="123567" y="1507525"/>
          <a:ext cx="8798012" cy="522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9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292721"/>
              </p:ext>
            </p:extLst>
          </p:nvPr>
        </p:nvGraphicFramePr>
        <p:xfrm>
          <a:off x="454281" y="1143677"/>
          <a:ext cx="3611091" cy="4985273"/>
        </p:xfrm>
        <a:graphic>
          <a:graphicData uri="http://schemas.openxmlformats.org/drawingml/2006/table">
            <a:tbl>
              <a:tblPr/>
              <a:tblGrid>
                <a:gridCol w="1894046"/>
                <a:gridCol w="1717045"/>
              </a:tblGrid>
              <a:tr h="2167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Budownictwa i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Infrastruktury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Zbigniew Borkowski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Tomasz Balcerowski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Wiceprzewodniczący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Julian Zieliński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Wiceprzewodniczący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Leszek Wronka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Wiceprzewodniczący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Hotelarstwa i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Turystyki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Henryk J. Lewandowski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Ochrony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Zdrowia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Lidia </a:t>
                      </a:r>
                      <a:r>
                        <a:rPr lang="pl-PL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Kodłubańska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przewodnicząca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Paweł Chodyniak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członek Zarządu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 Solska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członek Zarządu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Piotr Wróblewski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członek Zarządu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Doradztwa Biznesowego i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Prawnego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Zacharewicz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Przemysłu i Gospodarki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Morskiej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Łabas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Henryk Ogryczak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członek Zarządu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Nauki i Szkolnictwa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Wyższego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dr hab. Mirosław Szreder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Edukacji i Szkolnictwa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Zawodowego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Wojciech Szczepański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 Mańkowska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członek Zarządu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Krzysztof Szomburg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członek Zarządu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023397"/>
              </p:ext>
            </p:extLst>
          </p:nvPr>
        </p:nvGraphicFramePr>
        <p:xfrm>
          <a:off x="4596714" y="1136832"/>
          <a:ext cx="3657599" cy="5077722"/>
        </p:xfrm>
        <a:graphic>
          <a:graphicData uri="http://schemas.openxmlformats.org/drawingml/2006/table">
            <a:tbl>
              <a:tblPr/>
              <a:tblGrid>
                <a:gridCol w="1882126"/>
                <a:gridCol w="1775473"/>
              </a:tblGrid>
              <a:tr h="174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Transportu i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Motoryzacji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Andrzej Haller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Handlu i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Usług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Aleksandra Harasiuk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Szymon Faliszewski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Wiceprzewodniczący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Arkadiusz Kraszewski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członek Zarządu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Sławomir Zawadzki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Michał Łukowicz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Wiceprzewodniczący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Łukasz Szulc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członek Zarządu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Finansowo –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Ubezpieczeniowa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Wiesława Thiel-Janus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przewodnicząca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PR i Marketingu 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Ryszard Banach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 Gapińska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Wiceprzewodnicząca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Piotr Ruszewski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Wiceprzewodniczący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1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Grażyna Wiatr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członek Zarządu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Sekcja Ochrony i Bezpieczeństwa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Informatycznego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Marek Cierniak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Tomasz Czerniewicz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Sekretarz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Barbara Warin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członek Zarządu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Forum Kobiet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Biznesu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Elżbieta Hass-Darnowska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przewodnicząca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Forum Członków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Honorowych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Klapkowski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przewodniczący 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Forum Młodych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Przedsiębiorców</a:t>
                      </a: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87" marR="8487" marT="8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7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Wioletta Makowska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przewodnicząca </a:t>
                      </a:r>
                    </a:p>
                  </a:txBody>
                  <a:tcPr marL="8487" marR="8487" marT="8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67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ODDZIAŁY – ILOŚĆ CZŁONKÓW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8551692"/>
              </p:ext>
            </p:extLst>
          </p:nvPr>
        </p:nvGraphicFramePr>
        <p:xfrm>
          <a:off x="2060660" y="1334525"/>
          <a:ext cx="4721140" cy="5358386"/>
        </p:xfrm>
        <a:graphic>
          <a:graphicData uri="http://schemas.openxmlformats.org/drawingml/2006/table">
            <a:tbl>
              <a:tblPr/>
              <a:tblGrid>
                <a:gridCol w="3946440"/>
                <a:gridCol w="774700"/>
              </a:tblGrid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Gdańsk (siedziba główna)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Gdynia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Sopot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Pruszcz Gdański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Tczew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Wejherowo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Kartuzy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Lębork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Trąbki Wielkie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Elbląg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Chojnice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Kościerzyna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Kwidzyn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Malbork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Nowy Dwór Gdański 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Puck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Słupsk (w przygotowaniu)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Człuchów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Bytów (w przygotowaniu)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Starogard Gdański (w przygotowaniu)</a:t>
                      </a: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Sztum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6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Żukowo</a:t>
                      </a:r>
                      <a:endParaRPr lang="pl-PL" sz="1400" dirty="0"/>
                    </a:p>
                  </a:txBody>
                  <a:tcPr marL="8069" marR="8069" marT="8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9" marR="8069" marT="8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41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l-PL"/>
          </a:p>
        </p:txBody>
      </p:sp>
      <p:graphicFrame>
        <p:nvGraphicFramePr>
          <p:cNvPr id="7" name="Symbol zastępczy zawartości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3212280"/>
              </p:ext>
            </p:extLst>
          </p:nvPr>
        </p:nvGraphicFramePr>
        <p:xfrm>
          <a:off x="-135926" y="1149178"/>
          <a:ext cx="9391135" cy="5708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993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75724286"/>
              </p:ext>
            </p:extLst>
          </p:nvPr>
        </p:nvGraphicFramePr>
        <p:xfrm>
          <a:off x="665019" y="1413164"/>
          <a:ext cx="8021782" cy="4627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3195770" y="379475"/>
            <a:ext cx="5112093" cy="40319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SCHEMAT ORGANIZACYJNY BIURA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93101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e 2">
      <a:dk1>
        <a:srgbClr val="000000"/>
      </a:dk1>
      <a:lt1>
        <a:sysClr val="window" lastClr="FFFFFF"/>
      </a:lt1>
      <a:dk2>
        <a:srgbClr val="262626"/>
      </a:dk2>
      <a:lt2>
        <a:srgbClr val="E7E6E6"/>
      </a:lt2>
      <a:accent1>
        <a:srgbClr val="990000"/>
      </a:accent1>
      <a:accent2>
        <a:srgbClr val="C83F40"/>
      </a:accent2>
      <a:accent3>
        <a:srgbClr val="818A93"/>
      </a:accent3>
      <a:accent4>
        <a:srgbClr val="7F7F7F"/>
      </a:accent4>
      <a:accent5>
        <a:srgbClr val="BD0000"/>
      </a:accent5>
      <a:accent6>
        <a:srgbClr val="8496B0"/>
      </a:accent6>
      <a:hlink>
        <a:srgbClr val="0563C1"/>
      </a:hlink>
      <a:folHlink>
        <a:srgbClr val="174275"/>
      </a:folHlink>
    </a:clrScheme>
    <a:fontScheme name="Niestandardowy 1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343</Words>
  <Application>Microsoft Office PowerPoint</Application>
  <PresentationFormat>Pokaz na ekranie (4:3)</PresentationFormat>
  <Paragraphs>189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LICZBY</vt:lpstr>
      <vt:lpstr>PRZYJĘCIA I REZYGNACJE</vt:lpstr>
      <vt:lpstr>SEKCJE BRANŻOWE – ILOŚĆ CZŁONKÓW</vt:lpstr>
      <vt:lpstr>SEKCJE BRANŻOWE – PODZIAŁ %</vt:lpstr>
      <vt:lpstr>Prezentacja programu PowerPoint</vt:lpstr>
      <vt:lpstr>ODDZIAŁY – ILOŚĆ CZŁONKÓW</vt:lpstr>
      <vt:lpstr>Prezentacja programu PowerPoint</vt:lpstr>
      <vt:lpstr>SCHEMAT ORGANIZACYJNY BIURA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Tylikowska</dc:creator>
  <cp:lastModifiedBy>Grażyna Dudka - PP</cp:lastModifiedBy>
  <cp:revision>45</cp:revision>
  <dcterms:created xsi:type="dcterms:W3CDTF">2014-02-20T15:31:41Z</dcterms:created>
  <dcterms:modified xsi:type="dcterms:W3CDTF">2014-04-15T08:34:32Z</dcterms:modified>
</cp:coreProperties>
</file>