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2" r:id="rId3"/>
    <p:sldId id="265" r:id="rId4"/>
    <p:sldId id="267" r:id="rId5"/>
    <p:sldId id="266" r:id="rId6"/>
    <p:sldId id="257" r:id="rId7"/>
    <p:sldId id="278" r:id="rId8"/>
    <p:sldId id="279" r:id="rId9"/>
    <p:sldId id="277" r:id="rId10"/>
    <p:sldId id="258" r:id="rId11"/>
    <p:sldId id="264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59" r:id="rId2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04C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54" autoAdjust="0"/>
  </p:normalViewPr>
  <p:slideViewPr>
    <p:cSldViewPr>
      <p:cViewPr>
        <p:scale>
          <a:sx n="100" d="100"/>
          <a:sy n="100" d="100"/>
        </p:scale>
        <p:origin x="-272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33FFB5-36C7-4E2F-92A1-07F02DE6E7F0}" type="datetimeFigureOut">
              <a:rPr lang="pl-PL"/>
              <a:pPr>
                <a:defRPr/>
              </a:pPr>
              <a:t>10-04-2014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051FD4-0971-4283-BD5E-C5CC5CD6E7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53D6DF-A36F-4D38-94E3-96E5E8455F70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8D610-7DD5-45E3-B19B-E7E3ED4F0972}" type="datetimeFigureOut">
              <a:rPr lang="pl-PL"/>
              <a:pPr>
                <a:defRPr/>
              </a:pPr>
              <a:t>10-04-2014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C7E26-DC0E-428D-B5E3-07A0E05CBE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1D3FB-4646-4EAC-8E69-1E2B72C3F5E5}" type="datetimeFigureOut">
              <a:rPr lang="pl-PL"/>
              <a:pPr>
                <a:defRPr/>
              </a:pPr>
              <a:t>10-04-2014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09364-5204-4CDA-BD02-4DF57C87B4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C9F13-C9F1-4BFC-8D12-A9A60D4EE3AD}" type="datetimeFigureOut">
              <a:rPr lang="pl-PL"/>
              <a:pPr>
                <a:defRPr/>
              </a:pPr>
              <a:t>10-04-2014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54474-CD88-4EDA-9137-A5558D3D11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16865-9274-4478-8073-A6358852E3F6}" type="datetimeFigureOut">
              <a:rPr lang="pl-PL"/>
              <a:pPr>
                <a:defRPr/>
              </a:pPr>
              <a:t>10-04-2014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DFE2F-EAC6-475A-A7C9-F925ABEADB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323ED-718E-4FBE-AB7D-9B9FD42905C2}" type="datetimeFigureOut">
              <a:rPr lang="pl-PL"/>
              <a:pPr>
                <a:defRPr/>
              </a:pPr>
              <a:t>10-04-2014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0D69-B540-4E4E-BBD8-C8E356E91D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0A289-F73D-483C-BF3D-AB2F5999D0B5}" type="datetimeFigureOut">
              <a:rPr lang="pl-PL"/>
              <a:pPr>
                <a:defRPr/>
              </a:pPr>
              <a:t>10-04-2014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50534-D0BF-4F37-BBF5-B8DC128B6A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81EB-7FC2-45B2-AEDB-4074D261C662}" type="datetimeFigureOut">
              <a:rPr lang="pl-PL"/>
              <a:pPr>
                <a:defRPr/>
              </a:pPr>
              <a:t>10-04-2014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46E5F-EAA0-4D21-AC56-A8C73220847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25113-AEE5-4792-8A3B-6FBDD9CBC9CB}" type="datetimeFigureOut">
              <a:rPr lang="pl-PL"/>
              <a:pPr>
                <a:defRPr/>
              </a:pPr>
              <a:t>10-04-2014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E652F-44C4-4D44-9067-C0F43D5F26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E836F-6788-4E1A-870A-0F7FE05E80F1}" type="datetimeFigureOut">
              <a:rPr lang="pl-PL"/>
              <a:pPr>
                <a:defRPr/>
              </a:pPr>
              <a:t>10-04-2014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362CF-6AA1-48CD-B34B-0CAB82D428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49007-8777-450C-8F80-6F184D57AA18}" type="datetimeFigureOut">
              <a:rPr lang="pl-PL"/>
              <a:pPr>
                <a:defRPr/>
              </a:pPr>
              <a:t>10-04-2014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B3F10-4988-40DC-9CE7-1D2F166ABB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96B66-86B9-4A1A-957F-5A396CE57E57}" type="datetimeFigureOut">
              <a:rPr lang="pl-PL"/>
              <a:pPr>
                <a:defRPr/>
              </a:pPr>
              <a:t>10-04-2014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ACAF2-7A53-4CA2-9984-CFD90C7BDD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02C4C3-96C0-4EE7-9304-A9E0C5825464}" type="datetimeFigureOut">
              <a:rPr lang="pl-PL"/>
              <a:pPr>
                <a:defRPr/>
              </a:pPr>
              <a:t>10-04-2014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FA6DC8-18FA-40AB-AFF4-C44288F4DC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maciejn@gumed.edu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92275" y="404813"/>
            <a:ext cx="6911975" cy="4392612"/>
          </a:xfrm>
        </p:spPr>
        <p:txBody>
          <a:bodyPr>
            <a:normAutofit/>
          </a:bodyPr>
          <a:lstStyle/>
          <a:p>
            <a:pPr marL="342900" indent="-342900" eaLnBrk="1" hangingPunct="1"/>
            <a:r>
              <a:rPr lang="pl-PL" sz="2200" b="1" smtClean="0">
                <a:solidFill>
                  <a:srgbClr val="17375E"/>
                </a:solidFill>
                <a:latin typeface="Arial Narrow" pitchFamily="34" charset="0"/>
              </a:rPr>
              <a:t/>
            </a:r>
            <a:br>
              <a:rPr lang="pl-PL" sz="2200" b="1" smtClean="0">
                <a:solidFill>
                  <a:srgbClr val="17375E"/>
                </a:solidFill>
                <a:latin typeface="Arial Narrow" pitchFamily="34" charset="0"/>
              </a:rPr>
            </a:br>
            <a:r>
              <a:rPr lang="pl-PL" sz="2000" b="1" smtClean="0">
                <a:solidFill>
                  <a:srgbClr val="17375E"/>
                </a:solidFill>
                <a:latin typeface="Palatino Linotype" pitchFamily="18" charset="0"/>
              </a:rPr>
              <a:t/>
            </a:r>
            <a:br>
              <a:rPr lang="pl-PL" sz="2000" b="1" smtClean="0">
                <a:solidFill>
                  <a:srgbClr val="17375E"/>
                </a:solidFill>
                <a:latin typeface="Palatino Linotype" pitchFamily="18" charset="0"/>
              </a:rPr>
            </a:br>
            <a:r>
              <a:rPr lang="pl-PL" sz="2000" b="1" smtClean="0">
                <a:solidFill>
                  <a:srgbClr val="17375E"/>
                </a:solidFill>
                <a:latin typeface="Palatino Linotype" pitchFamily="18" charset="0"/>
              </a:rPr>
              <a:t>Pomorskie Hospicjum Dla Dzieci </a:t>
            </a:r>
            <a:br>
              <a:rPr lang="pl-PL" sz="2000" b="1" smtClean="0">
                <a:solidFill>
                  <a:srgbClr val="17375E"/>
                </a:solidFill>
                <a:latin typeface="Palatino Linotype" pitchFamily="18" charset="0"/>
              </a:rPr>
            </a:br>
            <a:r>
              <a:rPr lang="pl-PL" sz="2000" b="1" smtClean="0">
                <a:solidFill>
                  <a:srgbClr val="17375E"/>
                </a:solidFill>
                <a:latin typeface="Palatino Linotype" pitchFamily="18" charset="0"/>
              </a:rPr>
              <a:t> zaprasza na Charytatywny Mecz:</a:t>
            </a:r>
            <a:r>
              <a:rPr lang="pl-PL" sz="1800" b="1" smtClean="0">
                <a:solidFill>
                  <a:srgbClr val="17375E"/>
                </a:solidFill>
                <a:latin typeface="Palatino Linotype" pitchFamily="18" charset="0"/>
              </a:rPr>
              <a:t/>
            </a:r>
            <a:br>
              <a:rPr lang="pl-PL" sz="1800" b="1" smtClean="0">
                <a:solidFill>
                  <a:srgbClr val="17375E"/>
                </a:solidFill>
                <a:latin typeface="Palatino Linotype" pitchFamily="18" charset="0"/>
              </a:rPr>
            </a:br>
            <a:r>
              <a:rPr lang="pl-PL" sz="2000" b="1" smtClean="0">
                <a:solidFill>
                  <a:srgbClr val="E46C0A"/>
                </a:solidFill>
                <a:latin typeface="Palatino Linotype" pitchFamily="18" charset="0"/>
              </a:rPr>
              <a:t/>
            </a:r>
            <a:br>
              <a:rPr lang="pl-PL" sz="2000" b="1" smtClean="0">
                <a:solidFill>
                  <a:srgbClr val="E46C0A"/>
                </a:solidFill>
                <a:latin typeface="Palatino Linotype" pitchFamily="18" charset="0"/>
              </a:rPr>
            </a:br>
            <a:r>
              <a:rPr lang="pl-PL" sz="2000" b="1" smtClean="0">
                <a:solidFill>
                  <a:srgbClr val="E46C0A"/>
                </a:solidFill>
                <a:latin typeface="Palatino Linotype" pitchFamily="18" charset="0"/>
              </a:rPr>
              <a:t>„ Zagraj o tysiąc powodów do Uśmiechu  dla dzieci  II”</a:t>
            </a:r>
            <a:r>
              <a:rPr lang="pl-PL" sz="2000" b="1" smtClean="0">
                <a:solidFill>
                  <a:srgbClr val="17375E"/>
                </a:solidFill>
                <a:latin typeface="Palatino Linotype" pitchFamily="18" charset="0"/>
              </a:rPr>
              <a:t/>
            </a:r>
            <a:br>
              <a:rPr lang="pl-PL" sz="2000" b="1" smtClean="0">
                <a:solidFill>
                  <a:srgbClr val="17375E"/>
                </a:solidFill>
                <a:latin typeface="Palatino Linotype" pitchFamily="18" charset="0"/>
              </a:rPr>
            </a:br>
            <a:r>
              <a:rPr lang="pl-PL" sz="2000" b="1" smtClean="0">
                <a:solidFill>
                  <a:srgbClr val="17375E"/>
                </a:solidFill>
                <a:latin typeface="Palatino Linotype" pitchFamily="18" charset="0"/>
              </a:rPr>
              <a:t/>
            </a:r>
            <a:br>
              <a:rPr lang="pl-PL" sz="2000" b="1" smtClean="0">
                <a:solidFill>
                  <a:srgbClr val="17375E"/>
                </a:solidFill>
                <a:latin typeface="Palatino Linotype" pitchFamily="18" charset="0"/>
              </a:rPr>
            </a:br>
            <a:r>
              <a:rPr lang="pl-PL" sz="1800" b="1" smtClean="0">
                <a:solidFill>
                  <a:srgbClr val="17375E"/>
                </a:solidFill>
                <a:latin typeface="Palatino Linotype" pitchFamily="18" charset="0"/>
              </a:rPr>
              <a:t> W  reprezentacjach  zagrają : </a:t>
            </a:r>
            <a:br>
              <a:rPr lang="pl-PL" sz="1800" b="1" smtClean="0">
                <a:solidFill>
                  <a:srgbClr val="17375E"/>
                </a:solidFill>
                <a:latin typeface="Palatino Linotype" pitchFamily="18" charset="0"/>
              </a:rPr>
            </a:br>
            <a:r>
              <a:rPr lang="pl-PL" sz="1800" b="1" smtClean="0">
                <a:solidFill>
                  <a:srgbClr val="17375E"/>
                </a:solidFill>
                <a:latin typeface="Palatino Linotype" pitchFamily="18" charset="0"/>
              </a:rPr>
              <a:t/>
            </a:r>
            <a:br>
              <a:rPr lang="pl-PL" sz="1800" b="1" smtClean="0">
                <a:solidFill>
                  <a:srgbClr val="17375E"/>
                </a:solidFill>
                <a:latin typeface="Palatino Linotype" pitchFamily="18" charset="0"/>
              </a:rPr>
            </a:br>
            <a:r>
              <a:rPr lang="pl-PL" sz="1800" b="1" smtClean="0">
                <a:solidFill>
                  <a:srgbClr val="17375E"/>
                </a:solidFill>
                <a:latin typeface="Palatino Linotype" pitchFamily="18" charset="0"/>
              </a:rPr>
              <a:t> </a:t>
            </a:r>
            <a:r>
              <a:rPr lang="pl-PL" sz="1800" smtClean="0">
                <a:solidFill>
                  <a:srgbClr val="E46C0A"/>
                </a:solidFill>
                <a:latin typeface="Palatino Linotype" pitchFamily="18" charset="0"/>
              </a:rPr>
              <a:t>Politycy i przyjaciele Hospicjum.</a:t>
            </a:r>
            <a:r>
              <a:rPr lang="pl-PL" sz="2000" smtClean="0">
                <a:solidFill>
                  <a:srgbClr val="E46C0A"/>
                </a:solidFill>
                <a:latin typeface="Palatino Linotype" pitchFamily="18" charset="0"/>
              </a:rPr>
              <a:t/>
            </a:r>
            <a:br>
              <a:rPr lang="pl-PL" sz="2000" smtClean="0">
                <a:solidFill>
                  <a:srgbClr val="E46C0A"/>
                </a:solidFill>
                <a:latin typeface="Palatino Linotype" pitchFamily="18" charset="0"/>
              </a:rPr>
            </a:br>
            <a:r>
              <a:rPr lang="pl-PL" sz="2000" b="1" u="sng" smtClean="0">
                <a:solidFill>
                  <a:srgbClr val="000000"/>
                </a:solidFill>
              </a:rPr>
              <a:t/>
            </a:r>
            <a:br>
              <a:rPr lang="pl-PL" sz="2000" b="1" u="sng" smtClean="0">
                <a:solidFill>
                  <a:srgbClr val="000000"/>
                </a:solidFill>
              </a:rPr>
            </a:br>
            <a:r>
              <a:rPr lang="pl-PL" sz="1800" b="1" u="sng" smtClean="0">
                <a:solidFill>
                  <a:srgbClr val="000000"/>
                </a:solidFill>
                <a:latin typeface="Palatino Linotype" pitchFamily="18" charset="0"/>
              </a:rPr>
              <a:t>Termin:</a:t>
            </a:r>
            <a:r>
              <a:rPr lang="pl-PL" sz="1800" smtClean="0">
                <a:solidFill>
                  <a:srgbClr val="000000"/>
                </a:solidFill>
                <a:latin typeface="Palatino Linotype" pitchFamily="18" charset="0"/>
              </a:rPr>
              <a:t>  08 czerwiec 2014 r. </a:t>
            </a:r>
            <a:r>
              <a:rPr lang="pl-PL" sz="1800" b="1" u="sng" smtClean="0">
                <a:solidFill>
                  <a:srgbClr val="000000"/>
                </a:solidFill>
                <a:latin typeface="Palatino Linotype" pitchFamily="18" charset="0"/>
              </a:rPr>
              <a:t>Miejsce : </a:t>
            </a:r>
            <a:r>
              <a:rPr lang="pl-PL" sz="1800" smtClean="0">
                <a:solidFill>
                  <a:srgbClr val="000000"/>
                </a:solidFill>
                <a:latin typeface="Palatino Linotype" pitchFamily="18" charset="0"/>
              </a:rPr>
              <a:t>PGE ARENA</a:t>
            </a:r>
            <a:r>
              <a:rPr lang="pl-PL" sz="1800" smtClean="0">
                <a:solidFill>
                  <a:srgbClr val="204C82"/>
                </a:solidFill>
                <a:latin typeface="Palatino Linotype" pitchFamily="18" charset="0"/>
                <a:cs typeface="Arial" charset="0"/>
              </a:rPr>
              <a:t> </a:t>
            </a:r>
            <a:r>
              <a:rPr lang="pl-PL" sz="1800" smtClean="0">
                <a:latin typeface="Palatino Linotype" pitchFamily="18" charset="0"/>
                <a:cs typeface="Arial" charset="0"/>
              </a:rPr>
              <a:t>GDAŃSK.</a:t>
            </a:r>
            <a:r>
              <a:rPr lang="pl-PL" sz="4900" smtClean="0">
                <a:solidFill>
                  <a:srgbClr val="204C82"/>
                </a:solidFill>
                <a:latin typeface="Arial" charset="0"/>
                <a:cs typeface="Arial" charset="0"/>
              </a:rPr>
              <a:t/>
            </a:r>
            <a:br>
              <a:rPr lang="pl-PL" sz="4900" smtClean="0">
                <a:solidFill>
                  <a:srgbClr val="204C82"/>
                </a:solidFill>
                <a:latin typeface="Arial" charset="0"/>
                <a:cs typeface="Arial" charset="0"/>
              </a:rPr>
            </a:br>
            <a:r>
              <a:rPr lang="pl-PL" sz="4900" smtClean="0">
                <a:solidFill>
                  <a:srgbClr val="204C82"/>
                </a:solidFill>
                <a:latin typeface="Arial" charset="0"/>
                <a:cs typeface="Arial" charset="0"/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786687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</a:t>
            </a:r>
            <a:r>
              <a:rPr lang="pl-PL" sz="2000" b="1" dirty="0" smtClean="0"/>
              <a:t>Możliwości  umieszczania </a:t>
            </a:r>
            <a:r>
              <a:rPr lang="pl-PL" sz="2000" b="1" dirty="0" err="1" smtClean="0"/>
              <a:t>brandingu</a:t>
            </a:r>
            <a:r>
              <a:rPr lang="pl-PL" sz="2000" b="1" dirty="0" smtClean="0"/>
              <a:t> </a:t>
            </a:r>
            <a:br>
              <a:rPr lang="pl-PL" sz="2000" b="1" dirty="0" smtClean="0"/>
            </a:br>
            <a:r>
              <a:rPr lang="pl-PL" sz="2000" b="1" dirty="0" smtClean="0"/>
              <a:t>                    na terenie PGE Areny </a:t>
            </a:r>
            <a:endParaRPr lang="pl-PL" sz="2000" b="1" dirty="0"/>
          </a:p>
        </p:txBody>
      </p:sp>
      <p:sp>
        <p:nvSpPr>
          <p:cNvPr id="24578" name="Symbol zastępczy zawartości 2"/>
          <p:cNvSpPr>
            <a:spLocks noGrp="1"/>
          </p:cNvSpPr>
          <p:nvPr>
            <p:ph idx="1"/>
          </p:nvPr>
        </p:nvSpPr>
        <p:spPr>
          <a:xfrm>
            <a:off x="3059113" y="1600200"/>
            <a:ext cx="5627687" cy="4525963"/>
          </a:xfrm>
        </p:spPr>
        <p:txBody>
          <a:bodyPr/>
          <a:lstStyle/>
          <a:p>
            <a:pPr eaLnBrk="1" hangingPunct="1"/>
            <a:r>
              <a:rPr lang="pl-PL" sz="1600" smtClean="0"/>
              <a:t> Ekspozycja banerów</a:t>
            </a:r>
          </a:p>
          <a:p>
            <a:pPr eaLnBrk="1" hangingPunct="1"/>
            <a:r>
              <a:rPr lang="pl-PL" sz="1600" smtClean="0"/>
              <a:t> Ekspozycja balonów</a:t>
            </a:r>
          </a:p>
          <a:p>
            <a:pPr eaLnBrk="1" hangingPunct="1"/>
            <a:r>
              <a:rPr lang="pl-PL" sz="1600" smtClean="0"/>
              <a:t> Ekspozycja flag</a:t>
            </a:r>
          </a:p>
          <a:p>
            <a:pPr eaLnBrk="1" hangingPunct="1"/>
            <a:r>
              <a:rPr lang="pl-PL" sz="1600" smtClean="0"/>
              <a:t> Ekspozycja rollupów</a:t>
            </a:r>
          </a:p>
          <a:p>
            <a:pPr eaLnBrk="1" hangingPunct="1"/>
            <a:r>
              <a:rPr lang="pl-PL" sz="1600" smtClean="0"/>
              <a:t> Ekspozycja stanowisk promocyjnych</a:t>
            </a:r>
          </a:p>
          <a:p>
            <a:pPr eaLnBrk="1" hangingPunct="1"/>
            <a:r>
              <a:rPr lang="pl-PL" sz="1600" smtClean="0"/>
              <a:t> Umożliwienie rozdawania ulotek</a:t>
            </a:r>
          </a:p>
          <a:p>
            <a:pPr eaLnBrk="1" hangingPunct="1"/>
            <a:r>
              <a:rPr lang="pl-PL" sz="1600" smtClean="0"/>
              <a:t> Reklama sponsora wyświetlana na 4 telebimach </a:t>
            </a:r>
          </a:p>
          <a:p>
            <a:pPr eaLnBrk="1" hangingPunct="1">
              <a:buFont typeface="Arial" charset="0"/>
              <a:buNone/>
            </a:pPr>
            <a:r>
              <a:rPr lang="pl-PL" sz="1600" smtClean="0"/>
              <a:t>        o powierzchni 72 m2</a:t>
            </a:r>
          </a:p>
          <a:p>
            <a:pPr eaLnBrk="1" hangingPunct="1"/>
            <a:r>
              <a:rPr lang="pl-PL" sz="1600" smtClean="0"/>
              <a:t> Reklama sponsora wyświetlana na monitorach LCD (strefa</a:t>
            </a:r>
            <a:r>
              <a:rPr lang="pl-PL" sz="1600" smtClean="0">
                <a:latin typeface="Arial" charset="0"/>
              </a:rPr>
              <a:t> </a:t>
            </a:r>
            <a:r>
              <a:rPr lang="pl-PL" sz="1600" smtClean="0"/>
              <a:t>VIP, promenady)</a:t>
            </a:r>
          </a:p>
          <a:p>
            <a:pPr eaLnBrk="1" hangingPunct="1"/>
            <a:r>
              <a:rPr lang="pl-PL" sz="1600" smtClean="0"/>
              <a:t> Wymienienie sponsora w informacji prasowej</a:t>
            </a:r>
          </a:p>
          <a:p>
            <a:pPr algn="ctr" eaLnBrk="1" hangingPunct="1">
              <a:buFont typeface="Arial" charset="0"/>
              <a:buNone/>
            </a:pPr>
            <a:endParaRPr lang="pl-PL" sz="1400" smtClean="0"/>
          </a:p>
          <a:p>
            <a:pPr algn="ctr" eaLnBrk="1" hangingPunct="1">
              <a:buFont typeface="Arial" charset="0"/>
              <a:buNone/>
            </a:pPr>
            <a:r>
              <a:rPr lang="pl-PL" sz="1400" b="1" smtClean="0"/>
              <a:t>         * Istnieją również inne możliwości brandingowe , które możemy dopasować  do potrzeb klienta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ytuł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8229600" cy="1143000"/>
          </a:xfrm>
        </p:spPr>
        <p:txBody>
          <a:bodyPr/>
          <a:lstStyle/>
          <a:p>
            <a:pPr eaLnBrk="1" hangingPunct="1"/>
            <a:r>
              <a:rPr lang="pl-PL" sz="2000" b="1" smtClean="0"/>
              <a:t>Tytuły sponsorskie imprezy: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08175" y="1557338"/>
            <a:ext cx="7235825" cy="4064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800" dirty="0" smtClean="0"/>
              <a:t>Sponsor generalny/złoty – 100 000 PLN - nazwa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800" dirty="0"/>
              <a:t> </a:t>
            </a:r>
            <a:r>
              <a:rPr lang="pl-PL" sz="1800" dirty="0" smtClean="0"/>
              <a:t>    w tytule imprezy.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800" dirty="0" smtClean="0"/>
              <a:t>Sponsor srebrny – 30 000 PLN.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800" dirty="0" smtClean="0"/>
              <a:t>Sponsor brązowy – 15 000 PLN.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800" dirty="0" smtClean="0"/>
              <a:t> Sponsor poszczególnych grup dziecięcych – 5 000 PLN (np. drużyna z domu dziecka grająca z LOGO sponsora).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800" dirty="0" smtClean="0"/>
              <a:t>Sponsor rzeczowy – </a:t>
            </a:r>
            <a:r>
              <a:rPr lang="pl-PL" sz="1800" dirty="0"/>
              <a:t>c</a:t>
            </a:r>
            <a:r>
              <a:rPr lang="pl-PL" sz="1800" dirty="0" smtClean="0"/>
              <a:t>atering, nagrody, loteria fantowa, poszczególne stoiska na festynie.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ytuł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pl-PL" sz="2000" smtClean="0"/>
              <a:t>      </a:t>
            </a:r>
            <a:r>
              <a:rPr lang="pl-PL" sz="2000" b="1" smtClean="0"/>
              <a:t>Tytuły sponsorskie imprezy:</a:t>
            </a:r>
          </a:p>
        </p:txBody>
      </p:sp>
      <p:sp>
        <p:nvSpPr>
          <p:cNvPr id="26626" name="Symbol zastępczy zawartości 2"/>
          <p:cNvSpPr>
            <a:spLocks noGrp="1"/>
          </p:cNvSpPr>
          <p:nvPr>
            <p:ph idx="1"/>
          </p:nvPr>
        </p:nvSpPr>
        <p:spPr>
          <a:xfrm>
            <a:off x="1908175" y="2060575"/>
            <a:ext cx="6480175" cy="4065588"/>
          </a:xfrm>
        </p:spPr>
        <p:txBody>
          <a:bodyPr/>
          <a:lstStyle/>
          <a:p>
            <a:pPr eaLnBrk="1" hangingPunct="1"/>
            <a:r>
              <a:rPr lang="pl-PL" sz="1800" b="1" smtClean="0"/>
              <a:t>Sponsor generalny/złoty </a:t>
            </a:r>
            <a:r>
              <a:rPr lang="pl-PL" sz="1800" smtClean="0"/>
              <a:t>– 100 000 PLN.</a:t>
            </a:r>
          </a:p>
          <a:p>
            <a:pPr eaLnBrk="1" hangingPunct="1">
              <a:buFont typeface="Arial" charset="0"/>
              <a:buNone/>
            </a:pPr>
            <a:endParaRPr lang="pl-PL" sz="1800" smtClean="0"/>
          </a:p>
          <a:p>
            <a:pPr lvl="1" eaLnBrk="1" hangingPunct="1"/>
            <a:r>
              <a:rPr lang="pl-PL" sz="1800" smtClean="0"/>
              <a:t>nazwa sponsora w tytule imprezy (impreza coroczna)</a:t>
            </a:r>
          </a:p>
          <a:p>
            <a:pPr lvl="1" eaLnBrk="1" hangingPunct="1"/>
            <a:r>
              <a:rPr lang="pl-PL" sz="1800" smtClean="0"/>
              <a:t>co najmniej 30% czasu reklamowego na telebimach w czasie meczu charytatywnego,   </a:t>
            </a:r>
          </a:p>
          <a:p>
            <a:pPr lvl="1" eaLnBrk="1" hangingPunct="1"/>
            <a:endParaRPr lang="pl-PL" sz="1800" smtClean="0"/>
          </a:p>
          <a:p>
            <a:pPr lvl="2" eaLnBrk="1" hangingPunct="1"/>
            <a:r>
              <a:rPr lang="pl-PL" sz="1800" smtClean="0"/>
              <a:t>wszystkie opcje reklamy na stadionie, </a:t>
            </a:r>
          </a:p>
          <a:p>
            <a:pPr lvl="2" eaLnBrk="1" hangingPunct="1"/>
            <a:r>
              <a:rPr lang="pl-PL" sz="1800" smtClean="0"/>
              <a:t>informacje w prasie, radiu i telewizji, </a:t>
            </a:r>
          </a:p>
          <a:p>
            <a:pPr lvl="2" eaLnBrk="1" hangingPunct="1"/>
            <a:r>
              <a:rPr lang="pl-PL" sz="1800" smtClean="0"/>
              <a:t>tytuł przyjaciela Pomorskiego Hospicjum dla Dzieci,</a:t>
            </a:r>
          </a:p>
          <a:p>
            <a:pPr lvl="2" eaLnBrk="1" hangingPunct="1"/>
            <a:r>
              <a:rPr lang="pl-PL" sz="1800" smtClean="0"/>
              <a:t>logo sponsora na 14 trójmiejskich banerach informujących o imprezie.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ytuł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pl-PL" sz="2000" smtClean="0"/>
              <a:t>        </a:t>
            </a:r>
            <a:r>
              <a:rPr lang="pl-PL" sz="2000" b="1" smtClean="0"/>
              <a:t>Tytuły sponsorskie imprezy:</a:t>
            </a:r>
          </a:p>
        </p:txBody>
      </p:sp>
      <p:sp>
        <p:nvSpPr>
          <p:cNvPr id="27650" name="Symbol zastępczy zawartości 2"/>
          <p:cNvSpPr>
            <a:spLocks noGrp="1"/>
          </p:cNvSpPr>
          <p:nvPr>
            <p:ph idx="1"/>
          </p:nvPr>
        </p:nvSpPr>
        <p:spPr>
          <a:xfrm>
            <a:off x="1908175" y="1989138"/>
            <a:ext cx="6696075" cy="4065587"/>
          </a:xfrm>
        </p:spPr>
        <p:txBody>
          <a:bodyPr/>
          <a:lstStyle/>
          <a:p>
            <a:pPr eaLnBrk="1" hangingPunct="1"/>
            <a:r>
              <a:rPr lang="pl-PL" sz="1800" b="1" smtClean="0"/>
              <a:t>Sponsor srebrny </a:t>
            </a:r>
            <a:r>
              <a:rPr lang="pl-PL" sz="1800" smtClean="0"/>
              <a:t>– 30 000 PLN.</a:t>
            </a:r>
          </a:p>
          <a:p>
            <a:pPr eaLnBrk="1" hangingPunct="1"/>
            <a:endParaRPr lang="pl-PL" sz="1800" smtClean="0"/>
          </a:p>
          <a:p>
            <a:pPr lvl="1" eaLnBrk="1" hangingPunct="1"/>
            <a:r>
              <a:rPr lang="pl-PL" sz="1800" smtClean="0"/>
              <a:t>Co najmniej 10% czasu reklamowego na telebimach w czasie meczu charytatywnego,   </a:t>
            </a:r>
          </a:p>
          <a:p>
            <a:pPr lvl="1" eaLnBrk="1" hangingPunct="1"/>
            <a:endParaRPr lang="pl-PL" sz="1800" smtClean="0"/>
          </a:p>
          <a:p>
            <a:pPr lvl="2" eaLnBrk="1" hangingPunct="1"/>
            <a:r>
              <a:rPr lang="pl-PL" sz="1800" smtClean="0"/>
              <a:t>wszystkie opcje reklamy na stadionie, </a:t>
            </a:r>
          </a:p>
          <a:p>
            <a:pPr lvl="2" eaLnBrk="1" hangingPunct="1"/>
            <a:r>
              <a:rPr lang="pl-PL" sz="1800" smtClean="0"/>
              <a:t>informacje w prasie, radiu i telewizji, </a:t>
            </a:r>
          </a:p>
          <a:p>
            <a:pPr lvl="2" eaLnBrk="1" hangingPunct="1"/>
            <a:r>
              <a:rPr lang="pl-PL" sz="1800" smtClean="0"/>
              <a:t>tytuł przyjaciela Pomorskiego Hospicjum dla Dzieci,</a:t>
            </a:r>
          </a:p>
          <a:p>
            <a:pPr lvl="2" eaLnBrk="1" hangingPunct="1"/>
            <a:r>
              <a:rPr lang="pl-PL" sz="1800" smtClean="0"/>
              <a:t>logo sponsora na 14 trójmiejskich banerach informujących o imprezie.</a:t>
            </a:r>
          </a:p>
          <a:p>
            <a:pPr eaLnBrk="1" hangingPunct="1"/>
            <a:endParaRPr lang="pl-PL" sz="2400" smtClean="0"/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ytuł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pl-PL" sz="2800" smtClean="0"/>
              <a:t>        </a:t>
            </a:r>
            <a:r>
              <a:rPr lang="pl-PL" sz="2000" b="1" smtClean="0"/>
              <a:t>Tytuły sponsorskie imprezy:</a:t>
            </a:r>
          </a:p>
        </p:txBody>
      </p:sp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>
          <a:xfrm>
            <a:off x="1908175" y="2060575"/>
            <a:ext cx="7235825" cy="4065588"/>
          </a:xfrm>
        </p:spPr>
        <p:txBody>
          <a:bodyPr/>
          <a:lstStyle/>
          <a:p>
            <a:pPr eaLnBrk="1" hangingPunct="1"/>
            <a:r>
              <a:rPr lang="pl-PL" sz="1800" smtClean="0"/>
              <a:t>Sponsor brązowy – 15 000 PLN.</a:t>
            </a:r>
          </a:p>
          <a:p>
            <a:pPr eaLnBrk="1" hangingPunct="1"/>
            <a:endParaRPr lang="pl-PL" sz="1800" smtClean="0"/>
          </a:p>
          <a:p>
            <a:pPr lvl="1" eaLnBrk="1" hangingPunct="1"/>
            <a:r>
              <a:rPr lang="pl-PL" sz="1800" smtClean="0"/>
              <a:t>co najmniej 5% czasu reklamowego na telebimach w czasie meczu charytatywnego,   </a:t>
            </a:r>
          </a:p>
          <a:p>
            <a:pPr lvl="1" eaLnBrk="1" hangingPunct="1"/>
            <a:endParaRPr lang="pl-PL" sz="1800" smtClean="0"/>
          </a:p>
          <a:p>
            <a:pPr lvl="2" eaLnBrk="1" hangingPunct="1"/>
            <a:r>
              <a:rPr lang="pl-PL" sz="1800" smtClean="0"/>
              <a:t>wszystkie opcje reklamy na stadionie, </a:t>
            </a:r>
          </a:p>
          <a:p>
            <a:pPr lvl="2" eaLnBrk="1" hangingPunct="1"/>
            <a:r>
              <a:rPr lang="pl-PL" sz="1800" smtClean="0"/>
              <a:t>informacje w prasie, radiu i telewizji, </a:t>
            </a:r>
          </a:p>
          <a:p>
            <a:pPr lvl="2" eaLnBrk="1" hangingPunct="1"/>
            <a:r>
              <a:rPr lang="pl-PL" sz="1800" smtClean="0"/>
              <a:t>tytuł przyjaciela Pomorskiego Hospicjum dla Dzieci,</a:t>
            </a:r>
          </a:p>
          <a:p>
            <a:pPr lvl="2" eaLnBrk="1" hangingPunct="1"/>
            <a:r>
              <a:rPr lang="pl-PL" sz="1800" smtClean="0"/>
              <a:t>logo sponsora na 14 trójmiejskich banerach informujących o imprezie.</a:t>
            </a:r>
          </a:p>
          <a:p>
            <a:pPr eaLnBrk="1" hangingPunct="1"/>
            <a:endParaRPr lang="pl-PL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000" b="1" smtClean="0"/>
              <a:t>Festyn</a:t>
            </a:r>
          </a:p>
        </p:txBody>
      </p:sp>
      <p:sp>
        <p:nvSpPr>
          <p:cNvPr id="2969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 eaLnBrk="1" hangingPunct="1">
              <a:buFont typeface="Arial" charset="0"/>
              <a:buNone/>
            </a:pPr>
            <a:r>
              <a:rPr lang="pl-PL" sz="1800" smtClean="0"/>
              <a:t>Organizatorzy festynu:</a:t>
            </a:r>
          </a:p>
          <a:p>
            <a:pPr lvl="4" eaLnBrk="1" hangingPunct="1">
              <a:buFont typeface="Arial" charset="0"/>
              <a:buNone/>
            </a:pPr>
            <a:endParaRPr lang="pl-PL" sz="1800" smtClean="0"/>
          </a:p>
          <a:p>
            <a:pPr lvl="4" eaLnBrk="1" hangingPunct="1">
              <a:buFont typeface="Arial" charset="0"/>
              <a:buChar char="•"/>
            </a:pPr>
            <a:r>
              <a:rPr lang="pl-PL" sz="1800" smtClean="0"/>
              <a:t>Fundacja PHD,  </a:t>
            </a:r>
          </a:p>
          <a:p>
            <a:pPr lvl="4" eaLnBrk="1" hangingPunct="1">
              <a:buFont typeface="Arial" charset="0"/>
              <a:buChar char="•"/>
            </a:pPr>
            <a:r>
              <a:rPr lang="pl-PL" sz="1800" smtClean="0"/>
              <a:t>studenci AWFiS , GUMED –u , Uniwersytetu i Politechniki,</a:t>
            </a:r>
          </a:p>
          <a:p>
            <a:pPr lvl="4" eaLnBrk="1" hangingPunct="1">
              <a:buFont typeface="Arial" charset="0"/>
              <a:buChar char="•"/>
            </a:pPr>
            <a:r>
              <a:rPr lang="pl-PL" sz="1800" smtClean="0"/>
              <a:t>uczniowie i nauczyciele Szkoły Podstawowej nr 79 i innych szkół ( możliwość wypracowania godzin wolontaryjnych w czasie imprezy ), </a:t>
            </a:r>
          </a:p>
          <a:p>
            <a:pPr lvl="4" eaLnBrk="1" hangingPunct="1">
              <a:buFont typeface="Arial" charset="0"/>
              <a:buChar char="•"/>
            </a:pPr>
            <a:r>
              <a:rPr lang="pl-PL" sz="1800" smtClean="0"/>
              <a:t>wolontariusze INTELA, PGE Areny Gdańsk  i innych firm.</a:t>
            </a:r>
          </a:p>
          <a:p>
            <a:pPr lvl="4" eaLnBrk="1" hangingPunct="1">
              <a:buFont typeface="Arial" charset="0"/>
              <a:buChar char="•"/>
            </a:pPr>
            <a:r>
              <a:rPr lang="pl-PL" sz="1800" smtClean="0"/>
              <a:t>Miasto Gdańsk, GAK, MOSIR, ZKM, Loopy’s World.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000" b="1" smtClean="0"/>
              <a:t>Festyn</a:t>
            </a:r>
          </a:p>
        </p:txBody>
      </p:sp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900113" y="1600200"/>
            <a:ext cx="8064500" cy="4525963"/>
          </a:xfrm>
        </p:spPr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r>
              <a:rPr lang="pl-PL" sz="1800" smtClean="0"/>
              <a:t>Przebieg festynu:</a:t>
            </a:r>
          </a:p>
          <a:p>
            <a:pPr marL="914400" lvl="2" indent="0" eaLnBrk="1" hangingPunct="1">
              <a:buFont typeface="Arial" charset="0"/>
              <a:buNone/>
            </a:pPr>
            <a:endParaRPr lang="pl-PL" sz="1800" smtClean="0"/>
          </a:p>
          <a:p>
            <a:pPr lvl="3" eaLnBrk="1" hangingPunct="1">
              <a:buFont typeface="Arial" charset="0"/>
              <a:buChar char="•"/>
            </a:pPr>
            <a:r>
              <a:rPr lang="pl-PL" sz="1800" smtClean="0"/>
              <a:t>Licytacja pamiątek i „gadżetów” od  parlamentarzystów i znanych osób </a:t>
            </a:r>
          </a:p>
          <a:p>
            <a:pPr lvl="3" eaLnBrk="1" hangingPunct="1">
              <a:buFont typeface="Arial" charset="0"/>
              <a:buChar char="•"/>
            </a:pPr>
            <a:r>
              <a:rPr lang="pl-PL" sz="1800" smtClean="0"/>
              <a:t>Koncerty i pokazy na scenie</a:t>
            </a:r>
          </a:p>
          <a:p>
            <a:pPr lvl="3" eaLnBrk="1" hangingPunct="1">
              <a:buFont typeface="Arial" charset="0"/>
              <a:buChar char="•"/>
            </a:pPr>
            <a:r>
              <a:rPr lang="pl-PL" sz="1800" smtClean="0"/>
              <a:t>Loteria fantowa – każdy los wygrywa </a:t>
            </a:r>
          </a:p>
          <a:p>
            <a:pPr lvl="3" eaLnBrk="1" hangingPunct="1">
              <a:buFont typeface="Arial" charset="0"/>
              <a:buChar char="•"/>
            </a:pPr>
            <a:r>
              <a:rPr lang="pl-PL" sz="1800" smtClean="0"/>
              <a:t>Gry i zabawy dla dzieci (studenci AWFiS)</a:t>
            </a:r>
          </a:p>
          <a:p>
            <a:pPr lvl="3" eaLnBrk="1" hangingPunct="1">
              <a:buFont typeface="Arial" charset="0"/>
              <a:buChar char="•"/>
            </a:pPr>
            <a:r>
              <a:rPr lang="pl-PL" sz="1800" smtClean="0"/>
              <a:t>Przyjazd motocykli i wożenie dzieci za cegiełkę. </a:t>
            </a:r>
          </a:p>
          <a:p>
            <a:pPr eaLnBrk="1" hangingPunct="1"/>
            <a:endParaRPr lang="pl-PL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000" b="1" smtClean="0"/>
              <a:t>Festyn</a:t>
            </a:r>
          </a:p>
        </p:txBody>
      </p:sp>
      <p:sp>
        <p:nvSpPr>
          <p:cNvPr id="3174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eaLnBrk="1" hangingPunct="1">
              <a:buFont typeface="Arial" charset="0"/>
              <a:buNone/>
            </a:pPr>
            <a:r>
              <a:rPr lang="pl-PL" sz="1800" smtClean="0"/>
              <a:t>Pokazy:</a:t>
            </a:r>
          </a:p>
          <a:p>
            <a:pPr lvl="4" eaLnBrk="1" hangingPunct="1">
              <a:buFont typeface="Arial" charset="0"/>
              <a:buChar char="•"/>
            </a:pPr>
            <a:r>
              <a:rPr lang="pl-PL" sz="1800" smtClean="0"/>
              <a:t>Samoobrona</a:t>
            </a:r>
          </a:p>
          <a:p>
            <a:pPr lvl="4" eaLnBrk="1" hangingPunct="1">
              <a:buFont typeface="Arial" charset="0"/>
              <a:buChar char="•"/>
            </a:pPr>
            <a:r>
              <a:rPr lang="pl-PL" sz="1800" smtClean="0"/>
              <a:t>Judo – Szkoła Podstawowa nr 79, AZS AWFiS, Klub Mifune</a:t>
            </a:r>
          </a:p>
          <a:p>
            <a:pPr lvl="4" eaLnBrk="1" hangingPunct="1">
              <a:buFont typeface="Arial" charset="0"/>
              <a:buChar char="•"/>
            </a:pPr>
            <a:r>
              <a:rPr lang="pl-PL" sz="1800" smtClean="0"/>
              <a:t>Pokaz Kung Fu</a:t>
            </a:r>
          </a:p>
          <a:p>
            <a:pPr lvl="4" eaLnBrk="1" hangingPunct="1">
              <a:buFont typeface="Arial" charset="0"/>
              <a:buChar char="•"/>
            </a:pPr>
            <a:r>
              <a:rPr lang="pl-PL" sz="1800" smtClean="0"/>
              <a:t>Cheerleaderki Szkoły Podstawowej nr 79 w Gdańsku (grupa młodsza 5-7 latki)</a:t>
            </a:r>
          </a:p>
          <a:p>
            <a:pPr lvl="4" eaLnBrk="1" hangingPunct="1">
              <a:buFont typeface="Arial" charset="0"/>
              <a:buChar char="•"/>
            </a:pPr>
            <a:r>
              <a:rPr lang="pl-PL" sz="1800" smtClean="0"/>
              <a:t>Cheerleaderki (grupa starsza) -organizator</a:t>
            </a:r>
          </a:p>
          <a:p>
            <a:pPr lvl="4" eaLnBrk="1" hangingPunct="1">
              <a:buFont typeface="Arial" charset="0"/>
              <a:buChar char="•"/>
            </a:pPr>
            <a:r>
              <a:rPr lang="pl-PL" sz="1800" smtClean="0"/>
              <a:t>Karate</a:t>
            </a:r>
          </a:p>
          <a:p>
            <a:pPr lvl="4" eaLnBrk="1" hangingPunct="1">
              <a:buFont typeface="Arial" charset="0"/>
              <a:buChar char="•"/>
            </a:pPr>
            <a:r>
              <a:rPr lang="pl-PL" sz="1800" smtClean="0"/>
              <a:t>Tańce</a:t>
            </a:r>
          </a:p>
          <a:p>
            <a:pPr lvl="4" eaLnBrk="1" hangingPunct="1">
              <a:buFont typeface="Arial" charset="0"/>
              <a:buChar char="•"/>
            </a:pPr>
            <a:r>
              <a:rPr lang="pl-PL" sz="1800" smtClean="0"/>
              <a:t>Ścianka wspinaczkowa – udział Adventure Park.</a:t>
            </a:r>
          </a:p>
          <a:p>
            <a:pPr lvl="4" eaLnBrk="1" hangingPunct="1">
              <a:buFont typeface="Arial" charset="0"/>
              <a:buChar char="•"/>
            </a:pPr>
            <a:r>
              <a:rPr lang="pl-PL" sz="1800" smtClean="0"/>
              <a:t>Pozostałe atrakcje do uzgodnienia.</a:t>
            </a:r>
          </a:p>
          <a:p>
            <a:pPr eaLnBrk="1" hangingPunct="1"/>
            <a:r>
              <a:rPr lang="pl-PL" sz="1800" smtClean="0"/>
              <a:t> 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000" b="1" smtClean="0"/>
              <a:t>Festyn</a:t>
            </a:r>
          </a:p>
        </p:txBody>
      </p:sp>
      <p:sp>
        <p:nvSpPr>
          <p:cNvPr id="3277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mtClean="0"/>
              <a:t> </a:t>
            </a:r>
          </a:p>
          <a:p>
            <a:pPr eaLnBrk="1" hangingPunct="1"/>
            <a:endParaRPr lang="pl-PL" smtClean="0"/>
          </a:p>
        </p:txBody>
      </p:sp>
      <p:sp>
        <p:nvSpPr>
          <p:cNvPr id="4" name="Prostokąt 3"/>
          <p:cNvSpPr/>
          <p:nvPr/>
        </p:nvSpPr>
        <p:spPr>
          <a:xfrm>
            <a:off x="2124075" y="1700213"/>
            <a:ext cx="6624638" cy="25939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>
                <a:latin typeface="Palatino Linotype" pitchFamily="18" charset="0"/>
              </a:rPr>
              <a:t>  Proponujemy jeszcze:</a:t>
            </a:r>
          </a:p>
          <a:p>
            <a:pPr>
              <a:buFont typeface="Arial" charset="0"/>
              <a:buChar char="•"/>
            </a:pPr>
            <a:endParaRPr lang="pl-PL">
              <a:latin typeface="Palatino Linotype" pitchFamily="18" charset="0"/>
            </a:endParaRPr>
          </a:p>
          <a:p>
            <a:pPr marL="1257300" lvl="2" indent="-342900">
              <a:buFont typeface="Arial" charset="0"/>
              <a:buChar char="•"/>
            </a:pPr>
            <a:r>
              <a:rPr lang="pl-PL">
                <a:latin typeface="Palatino Linotype" pitchFamily="18" charset="0"/>
              </a:rPr>
              <a:t> Występ chóru SP 79 na scenie</a:t>
            </a:r>
            <a:r>
              <a:rPr lang="pl-PL"/>
              <a:t>.</a:t>
            </a:r>
          </a:p>
          <a:p>
            <a:pPr marL="1257300" lvl="2" indent="-342900">
              <a:buFont typeface="Arial" charset="0"/>
              <a:buChar char="•"/>
            </a:pPr>
            <a:r>
              <a:rPr lang="pl-PL">
                <a:latin typeface="Palatino Linotype" pitchFamily="18" charset="0"/>
              </a:rPr>
              <a:t> Występ dzieci z SP 79 – pokaz umiejętności z </a:t>
            </a:r>
            <a:br>
              <a:rPr lang="pl-PL">
                <a:latin typeface="Palatino Linotype" pitchFamily="18" charset="0"/>
              </a:rPr>
            </a:br>
            <a:r>
              <a:rPr lang="pl-PL">
                <a:latin typeface="Palatino Linotype" pitchFamily="18" charset="0"/>
              </a:rPr>
              <a:t>	 j. włoskiego na scenie</a:t>
            </a:r>
            <a:r>
              <a:rPr lang="pl-PL"/>
              <a:t>.</a:t>
            </a:r>
          </a:p>
          <a:p>
            <a:pPr marL="1257300" lvl="2" indent="-342900">
              <a:buFont typeface="Arial" charset="0"/>
              <a:buChar char="•"/>
            </a:pPr>
            <a:r>
              <a:rPr lang="pl-PL">
                <a:latin typeface="Palatino Linotype" pitchFamily="18" charset="0"/>
              </a:rPr>
              <a:t> Występy grup GIT (genius in training)– parkur 	połączony z  rozwojem ciała i umysłu</a:t>
            </a:r>
            <a:r>
              <a:rPr lang="pl-PL"/>
              <a:t>.</a:t>
            </a:r>
          </a:p>
          <a:p>
            <a:pPr marL="1257300" lvl="2" indent="-342900">
              <a:buFont typeface="Arial" charset="0"/>
              <a:buChar char="•"/>
            </a:pPr>
            <a:r>
              <a:rPr lang="pl-PL">
                <a:latin typeface="Palatino Linotype" pitchFamily="18" charset="0"/>
              </a:rPr>
              <a:t> Pokaz baletowy – dzieci 4 – 6 lat.</a:t>
            </a:r>
          </a:p>
          <a:p>
            <a:pPr marL="1257300" lvl="2" indent="-342900">
              <a:buFont typeface="Arial" charset="0"/>
              <a:buChar char="•"/>
            </a:pPr>
            <a:r>
              <a:rPr lang="pl-PL">
                <a:latin typeface="Palatino Linotype" pitchFamily="18" charset="0"/>
              </a:rPr>
              <a:t> Stanowisko Komendy – pokaz antyterrorystów</a:t>
            </a:r>
            <a:r>
              <a:rPr lang="pl-PL" sz="2000">
                <a:latin typeface="Palatino Linotype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000" b="1" smtClean="0"/>
              <a:t>Festyn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	</a:t>
            </a:r>
            <a:r>
              <a:rPr lang="pl-PL" sz="2100" dirty="0" smtClean="0"/>
              <a:t>Wolontariat pracowniczy firm biorących udział w imprezach: 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900" dirty="0" smtClean="0"/>
              <a:t>Roznoszenie ulotek Fundacji PHD w czasie festynu – 50-100 pracowników przez 3-4 godziny,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900" dirty="0" smtClean="0"/>
              <a:t>Udział drużyny piłkarskiej w meczu charytatywnym – 20 osób przez 1 godzinę,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900" dirty="0" smtClean="0"/>
              <a:t>Udział dziecięcej drużyny piłkarskiej w turnieju dziecięcym,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900" dirty="0" smtClean="0"/>
              <a:t>Pomoc pracowników w organizacji festynu (30-40 osób przez 3-4 godziny):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900" dirty="0" smtClean="0"/>
              <a:t>Stoisko z loterią fantową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900" dirty="0" smtClean="0"/>
              <a:t>Organizacja gier i zabaw dla dzieci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900" dirty="0" smtClean="0"/>
              <a:t>Konferansjerzy – 2-3 osoby, które poprowadzą imprezą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900" dirty="0" smtClean="0"/>
              <a:t>Osoby pomagające rozłożyć i złożyć stanowiska przed i po festynie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900" dirty="0" smtClean="0"/>
              <a:t>Obsługa dmuchanego zamku oraz ścianki wspinaczkowej dla dzieci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900" dirty="0" smtClean="0"/>
              <a:t>Pomoc w obsłudze całej imprezy – logistyka, kierowanie ruchem pojazdów, pomoc zwiedzającym PGE Areny Gdańsk</a:t>
            </a:r>
          </a:p>
          <a:p>
            <a:pPr lvl="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l-PL" sz="1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1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514508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4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b="1" dirty="0" smtClean="0"/>
              <a:t>Patronami wydarzenia są :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b="1" dirty="0" smtClean="0"/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l-PL" sz="18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800" dirty="0" smtClean="0"/>
              <a:t> Prezydent </a:t>
            </a:r>
            <a:r>
              <a:rPr lang="pl-PL" sz="1800" dirty="0"/>
              <a:t>Miasta Gdańska </a:t>
            </a:r>
            <a:r>
              <a:rPr lang="pl-PL" sz="1800" dirty="0" smtClean="0"/>
              <a:t>Paweł Adamowicz;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800" dirty="0" smtClean="0"/>
              <a:t>Marszałek Województwa Pomorskiego Mieczysław Struk;     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l-PL" sz="18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800" dirty="0" smtClean="0"/>
              <a:t>oraz</a:t>
            </a:r>
            <a:endParaRPr lang="pl-PL" sz="18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800" dirty="0" smtClean="0"/>
              <a:t> </a:t>
            </a:r>
            <a:r>
              <a:rPr lang="pl-PL" sz="1800" dirty="0"/>
              <a:t>Poseł Leszek </a:t>
            </a:r>
            <a:r>
              <a:rPr lang="pl-PL" sz="1800" dirty="0" smtClean="0"/>
              <a:t>Blanik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400" b="1" dirty="0" smtClean="0"/>
              <a:t> </a:t>
            </a:r>
            <a:r>
              <a:rPr lang="pl-PL" sz="2000" b="1" dirty="0" smtClean="0"/>
              <a:t>Patronat </a:t>
            </a:r>
            <a:r>
              <a:rPr lang="pl-PL" sz="2000" b="1" dirty="0"/>
              <a:t>medialny</a:t>
            </a:r>
            <a:r>
              <a:rPr lang="pl-PL" sz="2000" dirty="0"/>
              <a:t>: </a:t>
            </a:r>
            <a:endParaRPr lang="pl-PL" sz="20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400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b="1" dirty="0" smtClean="0"/>
              <a:t>                            </a:t>
            </a:r>
            <a:r>
              <a:rPr lang="pl-PL" sz="1800" dirty="0" smtClean="0"/>
              <a:t>   Dziennik </a:t>
            </a:r>
            <a:r>
              <a:rPr lang="pl-PL" sz="1800" dirty="0"/>
              <a:t>Bałtycki, Radio Gdańsk, Telewizja Polska Oddział </a:t>
            </a:r>
            <a:endParaRPr lang="pl-PL" sz="18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800" dirty="0"/>
              <a:t>	</a:t>
            </a:r>
            <a:r>
              <a:rPr lang="pl-PL" sz="1800" dirty="0" smtClean="0"/>
              <a:t>	     w Gdańsku</a:t>
            </a:r>
            <a:r>
              <a:rPr lang="pl-PL" sz="1800" dirty="0"/>
              <a:t>, Portal </a:t>
            </a:r>
            <a:r>
              <a:rPr lang="pl-PL" sz="1800" dirty="0" smtClean="0"/>
              <a:t>Trójmiasto, Portal Pomorze.</a:t>
            </a:r>
            <a:endParaRPr lang="pl-PL" sz="18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Prostokąt 3"/>
          <p:cNvSpPr>
            <a:spLocks noChangeArrowheads="1"/>
          </p:cNvSpPr>
          <p:nvPr/>
        </p:nvSpPr>
        <p:spPr bwMode="auto">
          <a:xfrm>
            <a:off x="2195513" y="549275"/>
            <a:ext cx="583247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latin typeface="Palatino Linotype" pitchFamily="18" charset="0"/>
              </a:rPr>
              <a:t>Osoby kontaktowe</a:t>
            </a:r>
          </a:p>
          <a:p>
            <a:pPr algn="ctr"/>
            <a:endParaRPr lang="pl-PL">
              <a:latin typeface="Palatino Linotype" pitchFamily="18" charset="0"/>
            </a:endParaRPr>
          </a:p>
        </p:txBody>
      </p:sp>
      <p:sp>
        <p:nvSpPr>
          <p:cNvPr id="3481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pl-PL" sz="1800" smtClean="0"/>
          </a:p>
          <a:p>
            <a:pPr marL="0" indent="0" algn="ctr" eaLnBrk="1" hangingPunct="1">
              <a:buFont typeface="Arial" charset="0"/>
              <a:buNone/>
            </a:pPr>
            <a:r>
              <a:rPr lang="pl-PL" sz="1800" b="1" smtClean="0"/>
              <a:t>       Maciek Niedźwiecki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sz="1800" b="1" smtClean="0"/>
              <a:t> tel.kom</a:t>
            </a:r>
            <a:r>
              <a:rPr lang="pl-PL" sz="1800" smtClean="0"/>
              <a:t> 603 647 733,</a:t>
            </a:r>
            <a:r>
              <a:rPr lang="pl-PL" sz="1800" b="1" smtClean="0"/>
              <a:t>email: </a:t>
            </a:r>
            <a:r>
              <a:rPr lang="pl-PL" sz="1800" smtClean="0">
                <a:hlinkClick r:id="rId2"/>
              </a:rPr>
              <a:t>maciejn@gumed.edu.pl</a:t>
            </a:r>
            <a:endParaRPr lang="pl-PL" sz="1800" smtClean="0"/>
          </a:p>
          <a:p>
            <a:pPr marL="0" indent="0" algn="ctr" eaLnBrk="1" hangingPunct="1">
              <a:buFont typeface="Arial" charset="0"/>
              <a:buNone/>
            </a:pPr>
            <a:endParaRPr lang="pl-PL" sz="1800" smtClean="0"/>
          </a:p>
          <a:p>
            <a:pPr marL="0" indent="0" algn="ctr" eaLnBrk="1" hangingPunct="1">
              <a:buFont typeface="Arial" charset="0"/>
              <a:buNone/>
            </a:pPr>
            <a:endParaRPr lang="pl-PL" sz="1800" smtClean="0"/>
          </a:p>
          <a:p>
            <a:pPr marL="0" indent="0" algn="ctr" eaLnBrk="1" hangingPunct="1">
              <a:buFont typeface="Arial" charset="0"/>
              <a:buNone/>
            </a:pPr>
            <a:r>
              <a:rPr lang="pl-PL" sz="1800" b="1" smtClean="0"/>
              <a:t>Aleksandra Maciorowska</a:t>
            </a:r>
            <a:r>
              <a:rPr lang="pl-PL" sz="1800" smtClean="0"/>
              <a:t>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sz="1800" smtClean="0"/>
              <a:t> </a:t>
            </a:r>
            <a:r>
              <a:rPr lang="pl-PL" sz="1800" b="1" smtClean="0"/>
              <a:t>tel.kom</a:t>
            </a:r>
            <a:r>
              <a:rPr lang="pl-PL" sz="1800" smtClean="0"/>
              <a:t> 501 246 437 ,</a:t>
            </a:r>
            <a:r>
              <a:rPr lang="pl-PL" sz="1800" b="1" smtClean="0"/>
              <a:t>email</a:t>
            </a:r>
            <a:r>
              <a:rPr lang="pl-PL" sz="1800" smtClean="0"/>
              <a:t>: </a:t>
            </a:r>
            <a:r>
              <a:rPr lang="pl-PL" sz="1800" u="sng" smtClean="0"/>
              <a:t>amaciorowska@pomorskiehospicjum.pl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sz="1800" smtClean="0"/>
              <a:t> </a:t>
            </a:r>
          </a:p>
          <a:p>
            <a:pPr marL="0" indent="0" algn="ctr" eaLnBrk="1" hangingPunct="1">
              <a:buFont typeface="Arial" charset="0"/>
              <a:buNone/>
            </a:pPr>
            <a:endParaRPr lang="pl-PL" sz="1800" smtClean="0"/>
          </a:p>
          <a:p>
            <a:pPr marL="0" indent="0" algn="ctr" eaLnBrk="1" hangingPunct="1">
              <a:buFont typeface="Arial" charset="0"/>
              <a:buNone/>
            </a:pPr>
            <a:endParaRPr lang="pl-PL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95513" y="549275"/>
            <a:ext cx="6491287" cy="5576888"/>
          </a:xfrm>
        </p:spPr>
        <p:txBody>
          <a:bodyPr>
            <a:normAutofit/>
          </a:bodyPr>
          <a:lstStyle/>
          <a:p>
            <a:pPr marL="914400" lvl="2" indent="0" eaLnBrk="1" hangingPunct="1">
              <a:buFont typeface="Arial" charset="0"/>
              <a:buNone/>
            </a:pPr>
            <a:r>
              <a:rPr lang="pl-PL" sz="2000" b="1" smtClean="0"/>
              <a:t>Organizatorzy:</a:t>
            </a:r>
          </a:p>
          <a:p>
            <a:pPr marL="914400" lvl="2" indent="0" eaLnBrk="1" hangingPunct="1">
              <a:buFont typeface="Arial" charset="0"/>
              <a:buNone/>
            </a:pPr>
            <a:endParaRPr lang="pl-PL" sz="3600" b="1" smtClean="0"/>
          </a:p>
          <a:p>
            <a:pPr eaLnBrk="1" hangingPunct="1"/>
            <a:r>
              <a:rPr lang="pl-PL" sz="2400" b="1" smtClean="0"/>
              <a:t>Organizator Główny</a:t>
            </a:r>
            <a:r>
              <a:rPr lang="pl-PL" sz="2800" b="1" smtClean="0"/>
              <a:t>: </a:t>
            </a:r>
            <a:r>
              <a:rPr lang="pl-PL" sz="2800" b="1" i="1" smtClean="0"/>
              <a:t>	</a:t>
            </a:r>
            <a:r>
              <a:rPr lang="pl-PL" sz="2400" b="1" smtClean="0"/>
              <a:t>Fundacja PHD.</a:t>
            </a:r>
          </a:p>
          <a:p>
            <a:pPr marL="914400" lvl="2" indent="0" eaLnBrk="1" hangingPunct="1">
              <a:buFont typeface="Arial" charset="0"/>
              <a:buNone/>
            </a:pPr>
            <a:endParaRPr lang="pl-PL" sz="1800" b="1" smtClean="0"/>
          </a:p>
          <a:p>
            <a:pPr marL="914400" lvl="2" indent="0" eaLnBrk="1" hangingPunct="1">
              <a:buFont typeface="Arial" charset="0"/>
              <a:buNone/>
            </a:pPr>
            <a:r>
              <a:rPr lang="pl-PL" sz="1600" smtClean="0"/>
              <a:t>oraz</a:t>
            </a:r>
          </a:p>
          <a:p>
            <a:pPr eaLnBrk="1" hangingPunct="1"/>
            <a:r>
              <a:rPr lang="pl-PL" sz="1800" smtClean="0"/>
              <a:t>Szkoła Podstawowa nr 79</a:t>
            </a:r>
          </a:p>
          <a:p>
            <a:pPr eaLnBrk="1" hangingPunct="1"/>
            <a:r>
              <a:rPr lang="pl-PL" sz="1800" smtClean="0"/>
              <a:t>Polski Związek Piłki Nożnej</a:t>
            </a:r>
          </a:p>
          <a:p>
            <a:pPr eaLnBrk="1" hangingPunct="1"/>
            <a:r>
              <a:rPr lang="pl-PL" sz="1800" smtClean="0"/>
              <a:t>Akademia Wychowania Fizycznego i Sportu w Gdańsku</a:t>
            </a:r>
          </a:p>
          <a:p>
            <a:pPr eaLnBrk="1" hangingPunct="1"/>
            <a:r>
              <a:rPr lang="pl-PL" sz="1800" smtClean="0"/>
              <a:t>Gdański Uniwersytet Medyczny</a:t>
            </a:r>
          </a:p>
          <a:p>
            <a:pPr eaLnBrk="1" hangingPunct="1"/>
            <a:r>
              <a:rPr lang="pl-PL" sz="1800" smtClean="0"/>
              <a:t>Komenda Wojewódzka Policji – Oddział Prewencji</a:t>
            </a:r>
          </a:p>
          <a:p>
            <a:pPr eaLnBrk="1" hangingPunct="1"/>
            <a:r>
              <a:rPr lang="pl-PL" sz="1800" smtClean="0"/>
              <a:t>Szkoła Podstawowa nr 79</a:t>
            </a:r>
            <a:endParaRPr lang="pl-PL" sz="18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pl-PL" sz="1800" smtClean="0">
              <a:latin typeface="Arial" charset="0"/>
            </a:endParaRP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1"/>
          <p:cNvSpPr>
            <a:spLocks noGrp="1"/>
          </p:cNvSpPr>
          <p:nvPr>
            <p:ph type="title"/>
          </p:nvPr>
        </p:nvSpPr>
        <p:spPr>
          <a:xfrm>
            <a:off x="1693863" y="476250"/>
            <a:ext cx="7416800" cy="1143000"/>
          </a:xfrm>
        </p:spPr>
        <p:txBody>
          <a:bodyPr/>
          <a:lstStyle/>
          <a:p>
            <a:pPr eaLnBrk="1" hangingPunct="1"/>
            <a:r>
              <a:rPr lang="pl-PL" sz="2000" b="1" smtClean="0"/>
              <a:t>Ważne osoby na wydarzeniu ( VIP-y ):</a:t>
            </a:r>
          </a:p>
        </p:txBody>
      </p:sp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>
          <a:xfrm>
            <a:off x="2484438" y="2133600"/>
            <a:ext cx="6491287" cy="4525963"/>
          </a:xfrm>
        </p:spPr>
        <p:txBody>
          <a:bodyPr/>
          <a:lstStyle/>
          <a:p>
            <a:pPr eaLnBrk="1" hangingPunct="1"/>
            <a:r>
              <a:rPr lang="pl-PL" sz="1800" smtClean="0"/>
              <a:t>Przedstawiciele władz Województwa Pomorskiego i Trójmiasta,</a:t>
            </a:r>
          </a:p>
          <a:p>
            <a:pPr eaLnBrk="1" hangingPunct="1"/>
            <a:r>
              <a:rPr lang="pl-PL" sz="1800" smtClean="0"/>
              <a:t>Dariusz Michalczewski z przyjaciółmi,</a:t>
            </a:r>
          </a:p>
          <a:p>
            <a:pPr eaLnBrk="1" hangingPunct="1"/>
            <a:r>
              <a:rPr lang="pl-PL" sz="1800" smtClean="0"/>
              <a:t>Kazimierz Greń, reprezentant PZPN.</a:t>
            </a:r>
          </a:p>
          <a:p>
            <a:pPr eaLnBrk="1" hangingPunct="1"/>
            <a:r>
              <a:rPr lang="pl-PL" sz="1800" smtClean="0"/>
              <a:t>Przedstawiciele artystów polskich wśród zaproszonych </a:t>
            </a:r>
          </a:p>
          <a:p>
            <a:pPr eaLnBrk="1" hangingPunct="1"/>
            <a:r>
              <a:rPr lang="pl-PL" sz="1800" smtClean="0"/>
              <a:t> Przedstawiciele świata sportu: Leszek Blanik, Adam Korol, Paweł Nastula, Krzysztof Kamiński,  Jarosław Bieniuk i inni.</a:t>
            </a:r>
          </a:p>
          <a:p>
            <a:pPr eaLnBrk="1" hangingPunct="1"/>
            <a:endParaRPr lang="pl-PL" sz="1800" smtClean="0"/>
          </a:p>
          <a:p>
            <a:pPr eaLnBrk="1" hangingPunct="1"/>
            <a:endParaRPr lang="pl-PL" sz="1800" smtClean="0"/>
          </a:p>
          <a:p>
            <a:pPr eaLnBrk="1" hangingPunct="1"/>
            <a:endParaRPr lang="pl-PL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000" b="1" smtClean="0"/>
              <a:t>Cele: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95513" y="1600200"/>
            <a:ext cx="6840537" cy="4525963"/>
          </a:xfrm>
        </p:spPr>
        <p:txBody>
          <a:bodyPr>
            <a:noAutofit/>
          </a:bodyPr>
          <a:lstStyle/>
          <a:p>
            <a:pPr eaLnBrk="1" hangingPunct="1"/>
            <a:r>
              <a:rPr lang="pl-PL" sz="1800" b="1" smtClean="0"/>
              <a:t>Cel główny:</a:t>
            </a:r>
            <a:r>
              <a:rPr lang="pl-PL" sz="1800" smtClean="0"/>
              <a:t> </a:t>
            </a:r>
            <a:r>
              <a:rPr lang="pl-PL" sz="2000" smtClean="0"/>
              <a:t> 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pl-PL" sz="1600" smtClean="0"/>
              <a:t>   Promocja Pomorskiego Hospicjum Domowego połączona ze zbiórką środków finansowych na działalność Fundacji PHD.</a:t>
            </a:r>
          </a:p>
          <a:p>
            <a:pPr marL="457200" lvl="1" indent="0" eaLnBrk="1" hangingPunct="1">
              <a:buFont typeface="Arial" charset="0"/>
              <a:buNone/>
            </a:pPr>
            <a:endParaRPr lang="pl-PL" sz="1600" smtClean="0"/>
          </a:p>
          <a:p>
            <a:pPr eaLnBrk="1" hangingPunct="1"/>
            <a:r>
              <a:rPr lang="pl-PL" sz="1800" b="1" smtClean="0"/>
              <a:t>Cele: </a:t>
            </a:r>
            <a:endParaRPr lang="pl-PL" sz="1800" smtClean="0"/>
          </a:p>
          <a:p>
            <a:pPr marL="457200" lvl="1" indent="0" eaLnBrk="1" hangingPunct="1"/>
            <a:r>
              <a:rPr lang="pl-PL" sz="1600" smtClean="0"/>
              <a:t>propagowanie idei opieki hospicyjnej nad dziećmi w ich domach, </a:t>
            </a:r>
          </a:p>
          <a:p>
            <a:pPr marL="457200" lvl="1" indent="0" eaLnBrk="1" hangingPunct="1"/>
            <a:r>
              <a:rPr lang="pl-PL" sz="1600" smtClean="0"/>
              <a:t>uwrażliwienie młodych ludzi na konieczność pomocy bliźniemu,</a:t>
            </a:r>
          </a:p>
          <a:p>
            <a:pPr marL="457200" lvl="1" indent="0" eaLnBrk="1" hangingPunct="1"/>
            <a:r>
              <a:rPr lang="pl-PL" sz="1600" smtClean="0"/>
              <a:t>zaangażowanie uczniów i studentów w działalność charytatywną,</a:t>
            </a:r>
          </a:p>
          <a:p>
            <a:pPr marL="457200" lvl="1" indent="0" eaLnBrk="1" hangingPunct="1"/>
            <a:r>
              <a:rPr lang="pl-PL" sz="1600" smtClean="0"/>
              <a:t>Zachęcanie do aktywnego spędzania czasu wolnego  -  piłka nożna jako  sport powszechny.</a:t>
            </a:r>
          </a:p>
          <a:p>
            <a:pPr marL="457200" lvl="1" indent="0" eaLnBrk="1" hangingPunct="1"/>
            <a:r>
              <a:rPr lang="pl-PL" sz="1600" smtClean="0"/>
              <a:t>propagowanie wolontariatu pracowniczego,</a:t>
            </a:r>
          </a:p>
          <a:p>
            <a:pPr marL="457200" lvl="1" indent="0" eaLnBrk="1" hangingPunct="1"/>
            <a:r>
              <a:rPr lang="pl-PL" sz="1600" smtClean="0"/>
              <a:t>umożliwienie dzieciom z różnych środowisk zagrania turnieju na PGE Arenie Gdańsk. </a:t>
            </a:r>
          </a:p>
          <a:p>
            <a:pPr eaLnBrk="1" hangingPunct="1">
              <a:buFont typeface="Arial" charset="0"/>
              <a:buNone/>
            </a:pPr>
            <a:endParaRPr lang="pl-PL" sz="2000" smtClean="0"/>
          </a:p>
          <a:p>
            <a:pPr eaLnBrk="1" hangingPunct="1"/>
            <a:endParaRPr lang="pl-PL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000" b="1" dirty="0" smtClean="0">
                <a:latin typeface="+mn-lt"/>
              </a:rPr>
              <a:t>Proponowany program :</a:t>
            </a:r>
            <a:endParaRPr lang="pl-PL" sz="20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79613" y="1600200"/>
            <a:ext cx="6707187" cy="492442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800" b="1" dirty="0"/>
              <a:t> </a:t>
            </a:r>
            <a:r>
              <a:rPr lang="pl-PL" sz="1800" b="1" dirty="0" smtClean="0"/>
              <a:t>Dzień 01.04.2014 r. 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l-PL" sz="18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l-PL" sz="2200" b="1" dirty="0" smtClean="0"/>
              <a:t>„Dzień Dziecka 2014 na PGE ARENIE – festyn rodzinny -  Gdańsk Dzieciom ” 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l-PL" sz="16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l-PL" sz="1800" dirty="0" smtClean="0"/>
              <a:t>I część imprezy w organizowana przez Miasto Gdańsk, ZKM, MOSIR, Fundację Pomorskie Hospicjum dla Dzieci, Operatora PGE Arena  i </a:t>
            </a:r>
            <a:r>
              <a:rPr lang="pl-PL" sz="1800" dirty="0" err="1" smtClean="0"/>
              <a:t>Loopy’s</a:t>
            </a:r>
            <a:r>
              <a:rPr lang="pl-PL" sz="1800" dirty="0" smtClean="0"/>
              <a:t> </a:t>
            </a:r>
            <a:r>
              <a:rPr lang="pl-PL" sz="1800" dirty="0" err="1" smtClean="0"/>
              <a:t>World</a:t>
            </a:r>
            <a:r>
              <a:rPr lang="pl-PL" sz="1800" dirty="0" smtClean="0"/>
              <a:t>.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dirty="0" smtClean="0"/>
          </a:p>
          <a:p>
            <a:pPr lvl="1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l-PL" sz="2200" b="1" dirty="0" smtClean="0">
              <a:solidFill>
                <a:srgbClr val="FF0000"/>
              </a:solidFill>
            </a:endParaRPr>
          </a:p>
          <a:p>
            <a:pPr marL="285750" lvl="1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1800" b="1" dirty="0">
              <a:latin typeface="+mj-lt"/>
            </a:endParaRPr>
          </a:p>
          <a:p>
            <a:pPr marL="285750" lvl="1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1200" b="1" dirty="0" smtClean="0">
              <a:latin typeface="+mj-lt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200" b="1" dirty="0" smtClean="0"/>
              <a:t>		*szczegółowy program oraz godziny  wydarzenia  zostaną  </a:t>
            </a:r>
            <a:br>
              <a:rPr lang="pl-PL" sz="1200" b="1" dirty="0" smtClean="0"/>
            </a:br>
            <a:r>
              <a:rPr lang="pl-PL" sz="1200" b="1" dirty="0" smtClean="0"/>
              <a:t>	doprecyzowane w terminie późniejszym .</a:t>
            </a:r>
            <a:endParaRPr lang="pl-PL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000" b="1" dirty="0" smtClean="0">
                <a:latin typeface="+mn-lt"/>
              </a:rPr>
              <a:t>Proponowany program :</a:t>
            </a:r>
            <a:endParaRPr lang="pl-PL" sz="20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11413" y="1600200"/>
            <a:ext cx="6275387" cy="492442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l-PL" sz="1800" b="1" dirty="0"/>
              <a:t> </a:t>
            </a:r>
            <a:r>
              <a:rPr lang="pl-PL" sz="2400" b="1" dirty="0" smtClean="0"/>
              <a:t>„Tydzień dla dzieci z hospicjum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l-PL" sz="2400" b="1" dirty="0" smtClean="0"/>
              <a:t> - 01.06 – 08.06.2014 r.” </a:t>
            </a:r>
            <a:endParaRPr lang="pl-PL" sz="18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l-PL" sz="18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l-PL" sz="1800" dirty="0" smtClean="0"/>
              <a:t>– II część imprezy obejmie akcje organizowane w szkołach i przedszkolach Gdańska i Sopotu, w dniach 01.06 – 08.06.2014 r.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dirty="0">
              <a:latin typeface="+mj-lt"/>
            </a:endParaRPr>
          </a:p>
          <a:p>
            <a:pPr marL="285750" lvl="1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1200" b="1" dirty="0" smtClean="0">
              <a:latin typeface="+mj-lt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2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200" b="1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2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200" b="1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200" b="1" dirty="0" smtClean="0"/>
              <a:t>    *szczegółowy program oraz godziny  wydarzenia  zostaną  doprecyzowane w terminie późniejszym </a:t>
            </a:r>
            <a:endParaRPr lang="pl-PL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000" b="1" dirty="0" smtClean="0">
                <a:latin typeface="+mn-lt"/>
              </a:rPr>
              <a:t>Proponowany program :</a:t>
            </a:r>
            <a:endParaRPr lang="pl-PL" sz="20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4075" y="1600200"/>
            <a:ext cx="6562725" cy="492442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800" b="1" dirty="0"/>
              <a:t> </a:t>
            </a:r>
            <a:r>
              <a:rPr lang="pl-PL" sz="1800" b="1" dirty="0" smtClean="0"/>
              <a:t>Część III – 08.06.2014 r.  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900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900" b="1" dirty="0" smtClean="0"/>
              <a:t>Turniej w piłce nożnej  dla dzieci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900" b="1" dirty="0" smtClean="0"/>
              <a:t>roczniki 2004/2005/2006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b="1" dirty="0" smtClean="0"/>
              <a:t>„ Z Orlika i Juniora na stadiony świata II”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600" dirty="0">
              <a:latin typeface="+mj-lt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b="1" dirty="0" smtClean="0"/>
              <a:t> Blok Główny </a:t>
            </a:r>
            <a:r>
              <a:rPr lang="pl-PL" sz="1900" dirty="0" smtClean="0"/>
              <a:t>  </a:t>
            </a:r>
          </a:p>
          <a:p>
            <a:pPr marL="0" lvl="1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b="1" dirty="0" smtClean="0">
                <a:solidFill>
                  <a:srgbClr val="FF0000"/>
                </a:solidFill>
              </a:rPr>
              <a:t>Mecz charytatywny ( 08.06.2014 r. )</a:t>
            </a:r>
          </a:p>
          <a:p>
            <a:pPr marL="285750" lvl="1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1800" b="1" dirty="0">
              <a:latin typeface="+mj-lt"/>
            </a:endParaRPr>
          </a:p>
          <a:p>
            <a:pPr marL="285750" lvl="1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1200" b="1" dirty="0" smtClean="0">
              <a:latin typeface="+mj-lt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2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200" b="1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200" b="1" dirty="0" smtClean="0"/>
              <a:t>*szczegółowy program oraz godziny  wydarzenia  zostaną  doprecyzowane w terminie późniejszym </a:t>
            </a:r>
            <a:endParaRPr lang="pl-PL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ytuł 1"/>
          <p:cNvSpPr>
            <a:spLocks noGrp="1"/>
          </p:cNvSpPr>
          <p:nvPr>
            <p:ph type="ctrTitle"/>
          </p:nvPr>
        </p:nvSpPr>
        <p:spPr>
          <a:xfrm>
            <a:off x="2843213" y="476250"/>
            <a:ext cx="5686425" cy="576263"/>
          </a:xfrm>
        </p:spPr>
        <p:txBody>
          <a:bodyPr/>
          <a:lstStyle/>
          <a:p>
            <a:pPr eaLnBrk="1" hangingPunct="1"/>
            <a:r>
              <a:rPr lang="pl-PL" sz="1800" b="1" smtClean="0"/>
              <a:t>Ramy czasowe imprezy ( Dzień III – w opracowaniu ):</a:t>
            </a:r>
          </a:p>
        </p:txBody>
      </p:sp>
      <p:sp>
        <p:nvSpPr>
          <p:cNvPr id="23554" name="Podtytuł 2"/>
          <p:cNvSpPr>
            <a:spLocks noGrp="1"/>
          </p:cNvSpPr>
          <p:nvPr>
            <p:ph type="subTitle" idx="1"/>
          </p:nvPr>
        </p:nvSpPr>
        <p:spPr>
          <a:xfrm>
            <a:off x="2051050" y="1557338"/>
            <a:ext cx="6769100" cy="4081462"/>
          </a:xfrm>
        </p:spPr>
        <p:txBody>
          <a:bodyPr/>
          <a:lstStyle/>
          <a:p>
            <a:pPr algn="l" eaLnBrk="1" hangingPunct="1"/>
            <a:r>
              <a:rPr lang="pl-PL" sz="1600" b="1" smtClean="0">
                <a:solidFill>
                  <a:schemeClr val="tx1"/>
                </a:solidFill>
              </a:rPr>
              <a:t>09.50  </a:t>
            </a:r>
            <a:r>
              <a:rPr lang="pl-PL" sz="1600" smtClean="0">
                <a:solidFill>
                  <a:schemeClr val="tx1"/>
                </a:solidFill>
              </a:rPr>
              <a:t>		rozpoczęcie meczami poprzedzającymi imprezę. </a:t>
            </a:r>
          </a:p>
          <a:p>
            <a:pPr algn="l" eaLnBrk="1" hangingPunct="1"/>
            <a:endParaRPr lang="pl-PL" sz="160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pl-PL" sz="1600" b="1" smtClean="0">
                <a:solidFill>
                  <a:schemeClr val="tx1"/>
                </a:solidFill>
              </a:rPr>
              <a:t>11.00 - 12.00 </a:t>
            </a:r>
            <a:r>
              <a:rPr lang="pl-PL" sz="1600" smtClean="0">
                <a:solidFill>
                  <a:schemeClr val="tx1"/>
                </a:solidFill>
              </a:rPr>
              <a:t>	przygotowanie boisk do turnieju dzieci.</a:t>
            </a:r>
          </a:p>
          <a:p>
            <a:pPr algn="l" eaLnBrk="1" hangingPunct="1"/>
            <a:endParaRPr lang="pl-PL" sz="160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pl-PL" sz="1600" b="1" smtClean="0">
                <a:solidFill>
                  <a:schemeClr val="tx1"/>
                </a:solidFill>
              </a:rPr>
              <a:t>12.00 – 15.45  </a:t>
            </a:r>
            <a:r>
              <a:rPr lang="pl-PL" sz="1600" smtClean="0">
                <a:solidFill>
                  <a:schemeClr val="tx1"/>
                </a:solidFill>
              </a:rPr>
              <a:t>	</a:t>
            </a:r>
            <a:r>
              <a:rPr lang="pl-PL" sz="1600" b="1" smtClean="0">
                <a:solidFill>
                  <a:schemeClr val="tx1"/>
                </a:solidFill>
              </a:rPr>
              <a:t>Turniej Dzieci „ Z Orlika na stadiony świata ” </a:t>
            </a:r>
          </a:p>
          <a:p>
            <a:pPr algn="l" eaLnBrk="1" hangingPunct="1"/>
            <a:r>
              <a:rPr lang="pl-PL" sz="1600" smtClean="0">
                <a:solidFill>
                  <a:schemeClr val="tx1"/>
                </a:solidFill>
              </a:rPr>
              <a:t>		</a:t>
            </a:r>
            <a:r>
              <a:rPr lang="pl-PL" sz="1600" b="1" smtClean="0">
                <a:solidFill>
                  <a:schemeClr val="tx1"/>
                </a:solidFill>
              </a:rPr>
              <a:t>Festyn</a:t>
            </a:r>
            <a:r>
              <a:rPr lang="pl-PL" sz="1600" smtClean="0">
                <a:solidFill>
                  <a:schemeClr val="tx1"/>
                </a:solidFill>
              </a:rPr>
              <a:t> dla mieszkańców Trójmiasta.</a:t>
            </a:r>
          </a:p>
          <a:p>
            <a:pPr algn="l" eaLnBrk="1" hangingPunct="1"/>
            <a:endParaRPr lang="pl-PL" sz="160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pl-PL" sz="1600" b="1" smtClean="0">
                <a:solidFill>
                  <a:schemeClr val="tx1"/>
                </a:solidFill>
              </a:rPr>
              <a:t>16.00  - 17.10  </a:t>
            </a:r>
            <a:r>
              <a:rPr lang="pl-PL" sz="1600" smtClean="0">
                <a:solidFill>
                  <a:schemeClr val="tx1"/>
                </a:solidFill>
              </a:rPr>
              <a:t>	</a:t>
            </a:r>
            <a:r>
              <a:rPr lang="pl-PL" sz="1600" b="1" smtClean="0">
                <a:solidFill>
                  <a:srgbClr val="FF0000"/>
                </a:solidFill>
              </a:rPr>
              <a:t>MECZ CHARYTATYWNY</a:t>
            </a:r>
          </a:p>
          <a:p>
            <a:pPr algn="l" eaLnBrk="1" hangingPunct="1"/>
            <a:endParaRPr lang="pl-PL" sz="160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pl-PL" sz="1600" b="1" smtClean="0">
                <a:solidFill>
                  <a:schemeClr val="tx1"/>
                </a:solidFill>
              </a:rPr>
              <a:t>17.10  - 18.00</a:t>
            </a:r>
            <a:r>
              <a:rPr lang="pl-PL" sz="1600" smtClean="0">
                <a:solidFill>
                  <a:schemeClr val="tx1"/>
                </a:solidFill>
              </a:rPr>
              <a:t>	wręczenie nagród i upominków dla zwycięskich drużyn. </a:t>
            </a:r>
          </a:p>
          <a:p>
            <a:pPr algn="l" eaLnBrk="1" hangingPunct="1"/>
            <a:endParaRPr lang="pl-PL" sz="160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pl-PL" sz="1600" b="1" smtClean="0">
                <a:solidFill>
                  <a:schemeClr val="tx1"/>
                </a:solidFill>
              </a:rPr>
              <a:t>18.00</a:t>
            </a:r>
            <a:r>
              <a:rPr lang="pl-PL" sz="1600" smtClean="0">
                <a:solidFill>
                  <a:schemeClr val="tx1"/>
                </a:solidFill>
              </a:rPr>
              <a:t>		</a:t>
            </a:r>
            <a:r>
              <a:rPr lang="pl-PL" sz="1600" b="1" smtClean="0">
                <a:solidFill>
                  <a:schemeClr val="tx1"/>
                </a:solidFill>
              </a:rPr>
              <a:t>ZAKOŃCZENIE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896</Words>
  <Application>Microsoft Office PowerPoint</Application>
  <PresentationFormat>On-screen Show (4:3)</PresentationFormat>
  <Paragraphs>203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Palatino Linotype</vt:lpstr>
      <vt:lpstr>Calibri</vt:lpstr>
      <vt:lpstr>Arial Narrow</vt:lpstr>
      <vt:lpstr>Motyw pakietu Office</vt:lpstr>
      <vt:lpstr>  Pomorskie Hospicjum Dla Dzieci   zaprasza na Charytatywny Mecz:  „ Zagraj o tysiąc powodów do Uśmiechu  dla dzieci  II”   W  reprezentacjach  zagrają :    Politycy i przyjaciele Hospicjum.  Termin:  08 czerwiec 2014 r. Miejsce : PGE ARENA GDAŃSK.       </vt:lpstr>
      <vt:lpstr>Slajd 2</vt:lpstr>
      <vt:lpstr>Slajd 3</vt:lpstr>
      <vt:lpstr>Ważne osoby na wydarzeniu ( VIP-y ):</vt:lpstr>
      <vt:lpstr>Cele:</vt:lpstr>
      <vt:lpstr>Proponowany program :</vt:lpstr>
      <vt:lpstr>Proponowany program :</vt:lpstr>
      <vt:lpstr>Proponowany program :</vt:lpstr>
      <vt:lpstr>Ramy czasowe imprezy ( Dzień III – w opracowaniu ):</vt:lpstr>
      <vt:lpstr>                         Możliwości  umieszczania brandingu                      na terenie PGE Areny </vt:lpstr>
      <vt:lpstr>Tytuły sponsorskie imprezy:</vt:lpstr>
      <vt:lpstr>      Tytuły sponsorskie imprezy:</vt:lpstr>
      <vt:lpstr>        Tytuły sponsorskie imprezy:</vt:lpstr>
      <vt:lpstr>        Tytuły sponsorskie imprezy:</vt:lpstr>
      <vt:lpstr>Festyn</vt:lpstr>
      <vt:lpstr>Festyn</vt:lpstr>
      <vt:lpstr>Festyn</vt:lpstr>
      <vt:lpstr>Festyn</vt:lpstr>
      <vt:lpstr>Festyn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dniach 5-6 maja 2013   zapraszamy na   I mecz charytatywny  Politycy kontra Gwiazdy</dc:title>
  <dc:creator>HANIA</dc:creator>
  <cp:lastModifiedBy>Maciej Niedzwiecki</cp:lastModifiedBy>
  <cp:revision>106</cp:revision>
  <dcterms:created xsi:type="dcterms:W3CDTF">2013-02-22T19:06:57Z</dcterms:created>
  <dcterms:modified xsi:type="dcterms:W3CDTF">2014-04-10T12:00:53Z</dcterms:modified>
</cp:coreProperties>
</file>