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73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C0760-79FB-4CDF-BD4F-C06AA3BDC797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A33D-5378-4F2D-A73B-4C269B6FB7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08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A33D-5378-4F2D-A73B-4C269B6FB77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023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A33D-5378-4F2D-A73B-4C269B6FB77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122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70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15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46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338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061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406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451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035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39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35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09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57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2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85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30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56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75699E-4DF3-4192-B51D-3E847F64A341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44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66423" y="1689033"/>
            <a:ext cx="9144000" cy="2387600"/>
          </a:xfrm>
        </p:spPr>
        <p:txBody>
          <a:bodyPr/>
          <a:lstStyle/>
          <a:p>
            <a:r>
              <a:rPr lang="pl-PL" dirty="0" smtClean="0"/>
              <a:t>Nawiązanie stosunku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Adw. Anna Skibińska-Trzoska</a:t>
            </a:r>
          </a:p>
          <a:p>
            <a:r>
              <a:rPr lang="pl-PL" dirty="0" smtClean="0"/>
              <a:t>Gdańsk 2014r.</a:t>
            </a:r>
            <a:endParaRPr lang="pl-P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7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37881" y="1159099"/>
            <a:ext cx="115781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Informacje od pracodawcy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Warunki przyszłej pracy , w szczególności o ryzyku zawodowym i wymogach, jakie stawia dana praca;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Przed dopuszczeniem do pracy – obowiązek zapoznania z regulaminem pracy, przepisami bhp, zakresem informacji objętych tajemnica określoną w obowiązujących ustawach, które pozostawać będą w związku z umówionym rodzajem pracy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Zakaz dopuszczenia do pracy bez aktualnego orzeczenia lekarskiego o braku przeciwskazań do pracy na określonym stanowisku;</a:t>
            </a:r>
          </a:p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po nawiązaniu stosunku pracy: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ciągu 7 dni od zawarciu umowy informuje pracownika na piśmie o obowiązującej dobowej i tygodniowej normie czasu pracy, częstotliwości wypłaty wynagrodzenia , urlopie wypoczynkowym i długości okresu wypowiedzenia umowy o pracę;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Gdy pracodawca nie ma obowiązku ustalania regulaminu pracy – inf. O porze nocnej, miejscu, terminie i czasie wypłaty wynagrodzenia, przyjętym sposobie potwierdzania przybycia i obecności w pracy i usprawiedliwianiu nieobecności;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 zmianie warunków zatrudnienia informuje pracownika w terminie 1 m-ca od wejścia w życie zmian – poprzez wskazanie odpowiednich przepisów prawa;</a:t>
            </a:r>
          </a:p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32973" y="1027511"/>
            <a:ext cx="116830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Sposoby zawarcia umowy</a:t>
            </a:r>
          </a:p>
          <a:p>
            <a:pPr algn="just"/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   Kodeks pracy  nie zawiera konkretnych uregulowań, za pośrednictwem art. 300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stosujemy przepisy art.  </a:t>
            </a: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66-72 k.c.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drodze negocjacji – umowa zostaje zawarta, gdy strony dojdą do porozumienia co do wszystkich jej postanowień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Składania ofert;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concludentia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– dopuszczenie do pracy osoby zgłaszającej gotowość podjęcia określonego zatrudnienia (art 60k.c.)- konieczność najpóźniej w dniu rozpoczęcia pracy potwierdzić rodzaj i warunki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umowy;</a:t>
            </a:r>
          </a:p>
          <a:p>
            <a:pPr marL="285750" indent="-285750" algn="just">
              <a:buFontTx/>
              <a:buChar char="-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ogłoszenia, reklamy, cenniki i inne informacje skierowane o ogółu lub poszczególnych osób traktuje się jako zaproszenie do rozpoczęcia rokowań (art. 71 k.c.);</a:t>
            </a:r>
          </a:p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Zawarcie umowy na podstawie oferty ( art. 66 i nast. k.c. w zw. z art. 300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.) polega na 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Złożenie przez pracodawcę lub kandydata do pracy oświadczenia wyrażającego wolę zawarcia umowy i 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Na przyjęciu tej oferty przez drugą stronę</a:t>
            </a:r>
          </a:p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Umowa zostaje zawarta- w praktyce najczęściej złożenie i przyjęcie oferty- gdy strony złożą oświadczenia woli co do istotnych postanowień umowy</a:t>
            </a: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32973" y="1027511"/>
            <a:ext cx="11708773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Treść umowy o pracę:</a:t>
            </a:r>
          </a:p>
          <a:p>
            <a:pPr algn="just"/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Elementy treści: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Składniki przedmiotowo istotne ( </a:t>
            </a:r>
            <a:r>
              <a:rPr lang="pl-PL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essentialia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negotii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– pozwalają identyfikować czynność prawną ( rodzaj pracy);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Składniki podmiotowo istotne ( </a:t>
            </a:r>
            <a:r>
              <a:rPr lang="pl-PL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accidentalia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negotii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) – z woli stron zostały podniesione do rangi istotnych , ważnych (pora świadczenia pracy inna niż wynikająca z rozkładu czasu pracy);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Składniki uzupełniające z ustawy ( ex lege)</a:t>
            </a:r>
          </a:p>
          <a:p>
            <a:pPr algn="just"/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Liczba i zakres zróżnicowane, gdyż zgodnie z zasadą „swobody umów” – wolność pracy – podmioty mogą kształtować treść umowy bez większych ograniczeń , ale nie oznacza to pełnej dowolności.- art. 18 </a:t>
            </a:r>
            <a:r>
              <a:rPr lang="pl-PL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swoboda wyłącznie w sferze postanowień bardziej korzystnych dla pracownika niż wynika to z przepisów prawa pracy, dalsze ograniczenia związane z normami bezwzględnie obowiązującymi, za to pełna swoboda przy w odniesieniu do zawierania umów.</a:t>
            </a:r>
          </a:p>
          <a:p>
            <a:pPr algn="just"/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Art. 29 </a:t>
            </a:r>
            <a:r>
              <a:rPr lang="pl-PL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elementy umowy o pracę: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Strony umowy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Rodzaj umowy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Data zawarcia umowy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Warunki pracy i płacy ( np.: rodzaj pracy, miejsce, wynagrodzenie, wymiar czasu pracy, termin rozpoczęcia pracy)</a:t>
            </a:r>
          </a:p>
          <a:p>
            <a:pPr algn="just"/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Rodzaj pracy : 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Składnik konieczny umowy o pracę określający zakres obowiązków pracowniczych i jego dyspozycyjności w procesie pracy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Wyrażony poprzez wskazanie : stanowiska, funkcji, zawodu, specjalności;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Doprecyzowanie rodzaju pracy – tzw. zakres czynności </a:t>
            </a:r>
          </a:p>
          <a:p>
            <a:pPr marL="285750" indent="-285750" algn="just">
              <a:buFontTx/>
              <a:buChar char="-"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Ogólnie określony rodzaj pracy – pracodawca w ramach uprawnień kierowniczych konkretyzuje zakres czynności- jest to zbiorcze polecenie pracodawcy i nie wymaga zgody pracownika na zmianę</a:t>
            </a:r>
          </a:p>
          <a:p>
            <a:pPr marL="285750" indent="-285750">
              <a:buFontTx/>
              <a:buChar char="-"/>
            </a:pPr>
            <a:endParaRPr lang="pl-PL" dirty="0" smtClean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46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279580" y="936547"/>
            <a:ext cx="11592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 umowy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pl-PL" altLang="pl-PL" dirty="0" smtClean="0">
                <a:latin typeface="Arial" panose="020B0604020202020204" pitchFamily="34" charset="0"/>
              </a:rPr>
              <a:t>§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– wymóg zawierania umowy o pracę na piśmie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-Zachowana forma gdy pracodawca i pracownik podpiszą własnoręcznie dokument obejmujący treść oświadczenia woli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-Co najmniej w 2 egzemplarzach – 1 dla pracownika , 2 – do akt osobowych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Podobnie – pisemne potwierdzenie rodzaju umowy  zawartej uprzednio z pracownikiem i warunków tej umowy – doręczenie za potwierdzeniem odbioru ( par 2 ust. 1 i 2 rozporządzenia o dokumentacji);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Brak sankcji w kodeksie pracy za niedopełnienie obowiązku, w szczególności brak rygoru nieważności umowy – wynika to z potrzeby ochrony stosunku pracy powstałego w inny sposób jak na podstawie porozumienia ustnego czy poprzez dopuszczenia do pracy;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Brak formy pisemnej nakład na pracodawcę jednak obowiązek potwierdzenia na piśmie rodzaju umowy i jej warunków najpóźniej w dniu rozpoczęcia pracy przez pracownika ( art. 29 </a:t>
            </a:r>
            <a:r>
              <a:rPr lang="pl-PL" altLang="pl-PL" dirty="0">
                <a:latin typeface="Arial" panose="020B0604020202020204" pitchFamily="34" charset="0"/>
              </a:rPr>
              <a:t>§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.) – potwierdzenie nie jest jednak oświadczeniem woli i nie tworzy nowego stanu prawnego – to oświadczenie wiedzy pracodawcy twierdzącego ,ze warunki umowy są takie jak w potwierdzeniu;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Brak potwierdzenia – stanowi wykroczenie przeciwko prawom pracownika i zagrożone jest karą grzywny – art. 281 pkt 2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Pracownik może na podstawie art. 189 k.p.c. wystąpić o ustalenie treści umowy o pracę.</a:t>
            </a:r>
          </a:p>
        </p:txBody>
      </p:sp>
    </p:spTree>
    <p:extLst>
      <p:ext uri="{BB962C8B-B14F-4D97-AF65-F5344CB8AC3E}">
        <p14:creationId xmlns:p14="http://schemas.microsoft.com/office/powerpoint/2010/main" val="34903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67425" y="1171977"/>
            <a:ext cx="119258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Rodzaje umów o pracę:</a:t>
            </a:r>
          </a:p>
          <a:p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Umowy terminowe i bezterminowe 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Umowy terminowe – termin końcowy określony w sposób bezpośredni lub pośredni, nie domniemywa się umów terminowych;</a:t>
            </a:r>
          </a:p>
          <a:p>
            <a:pPr marL="285750" indent="-285750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na czas nieokreślony ( bezterminowa);</a:t>
            </a:r>
          </a:p>
          <a:p>
            <a:pPr marL="285750" indent="-285750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na czas określony ( terminowa)-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czas trwania określony przez wskazanie daty lub okresu jej trwania, długość zależy od woli stron, SN – nie dłużej niż 4 lat;- modyfikacja to umowa na zastępstwo( rozwiązanie z dniu upływu usprawiedliwionej nieobecności pracownika lub wcześniej na mocy porozumienia stron), rozwiązanie z upływem umówionego okresu, a umowy dłuższe niż 6 m-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możliwość za 2 tygodniowym wypowiedzeniem; wyj. kobieta w ciąży – przedłużenie do dnia porodu, gdyby umowa miała się rozwiązać po upływie 3 m-ca ciąży ( art. 177 </a:t>
            </a:r>
            <a:r>
              <a:rPr lang="pl-PL" altLang="pl-PL" dirty="0">
                <a:latin typeface="Arial" panose="020B0604020202020204" pitchFamily="34" charset="0"/>
              </a:rPr>
              <a:t>§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285750" indent="-285750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na czas wykonywania określonej pracy ( terminowa);</a:t>
            </a:r>
          </a:p>
          <a:p>
            <a:pPr marL="285750" indent="-285750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na czas próbny ( terminowa);-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może poprzedzać umowę terminową jak i bezterminową , maksymalnie 3 m-ce;</a:t>
            </a:r>
          </a:p>
          <a:p>
            <a:pPr marL="285750" indent="-285750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przedwstępna –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dopuszczalność zawierania takich umów z kandydatami na pracowników na podstawie art. 389 i 390 k.c. w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zw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z art. 300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o pracę z pozbawionymi wolności –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reguluje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i kodeks karny wykonawczy ;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5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67425" y="1171977"/>
            <a:ext cx="119258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					   Dziękuje za uwagę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Adw. Anna Skibińska – Trzoska</a:t>
            </a: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Konsorcjum Adwokackie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Trzoska&amp;Pela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Ul. Bohaterów Getta Warszawskiego 12</a:t>
            </a: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80-230 Gdańsk</a:t>
            </a:r>
          </a:p>
          <a:p>
            <a:pPr algn="ctr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www.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trzoska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-pela.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Tel. 721-228-338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317" y="3063433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50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80673" y="288847"/>
            <a:ext cx="10843026" cy="7071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400" b="1" dirty="0" smtClean="0">
                <a:latin typeface="Arial" panose="020B0604020202020204" pitchFamily="34" charset="0"/>
              </a:rPr>
              <a:t>K</a:t>
            </a:r>
            <a:r>
              <a:rPr lang="pl-PL" altLang="pl-PL" b="1" dirty="0">
                <a:latin typeface="Arial" panose="020B0604020202020204" pitchFamily="34" charset="0"/>
              </a:rPr>
              <a:t>onsorcjum Adwokackie </a:t>
            </a:r>
            <a:r>
              <a:rPr lang="pl-PL" altLang="pl-PL" b="1" dirty="0" err="1">
                <a:latin typeface="Arial" panose="020B0604020202020204" pitchFamily="34" charset="0"/>
              </a:rPr>
              <a:t>Trzoska&amp;Pela</a:t>
            </a:r>
            <a:endParaRPr lang="pl-PL" altLang="pl-PL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endParaRPr lang="pl-PL" altLang="pl-PL" dirty="0" smtClean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" panose="020B0604020202020204" pitchFamily="34" charset="0"/>
              </a:rPr>
              <a:t>Zatrudnianie</a:t>
            </a:r>
            <a:endParaRPr lang="pl-PL" altLang="pl-PL" b="1" dirty="0">
              <a:latin typeface="Arial" panose="020B0604020202020204" pitchFamily="34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Wykonywanie pracy zarobkowej;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Wiąże się ściśle z  problemami tzw. rynku pracy, analizą podaży i popytu siły roboczej;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Prawo pracy art. </a:t>
            </a:r>
            <a:r>
              <a:rPr lang="pl-PL" altLang="pl-PL" dirty="0" smtClean="0">
                <a:latin typeface="Arial" panose="020B0604020202020204" pitchFamily="34" charset="0"/>
              </a:rPr>
              <a:t>10 § 3 </a:t>
            </a:r>
            <a:r>
              <a:rPr lang="pl-PL" altLang="pl-PL" dirty="0" err="1" smtClean="0">
                <a:latin typeface="Arial" panose="020B0604020202020204" pitchFamily="34" charset="0"/>
              </a:rPr>
              <a:t>k.p</a:t>
            </a:r>
            <a:r>
              <a:rPr lang="pl-PL" altLang="pl-PL" dirty="0" smtClean="0">
                <a:latin typeface="Arial" panose="020B0604020202020204" pitchFamily="34" charset="0"/>
              </a:rPr>
              <a:t>. – podstawowa zasada tj. prowadzenie przez państwo polityki pełnego, produktywnego zatrudniania;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Rodzaje : pracownicze i niepracownicze( cywilnoprawne, administracyjne, penalne);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altLang="pl-PL" b="1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" panose="020B0604020202020204" pitchFamily="34" charset="0"/>
              </a:rPr>
              <a:t>Przyczyny nowych formy zatrudniania</a:t>
            </a:r>
            <a:endParaRPr lang="pl-PL" altLang="pl-PL" dirty="0" smtClean="0">
              <a:latin typeface="Arial" panose="020B0604020202020204" pitchFamily="34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globalizacja gospodarki rynkowej i wdrażanie technologii informacyjnych, swobodniejszy system rynkowy odblokowujący przepływ pieniędzy, informacji, technologii, towarów i usług;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>
                <a:latin typeface="Arial" panose="020B0604020202020204" pitchFamily="34" charset="0"/>
              </a:rPr>
              <a:t>m</a:t>
            </a:r>
            <a:r>
              <a:rPr lang="pl-PL" altLang="pl-PL" dirty="0" smtClean="0">
                <a:latin typeface="Arial" panose="020B0604020202020204" pitchFamily="34" charset="0"/>
              </a:rPr>
              <a:t>iędzynarodowa konkurencja sprawia konieczność oferowania najlepszego produktu (usług) za najlepszą cenę; 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ążenie przez przedsiębiorców do większej specjalizacji;</a:t>
            </a:r>
          </a:p>
          <a:p>
            <a:pPr algn="just"/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Zatrudnienie pracownicze</a:t>
            </a:r>
            <a:r>
              <a:rPr lang="pl-PL" dirty="0" smtClean="0"/>
              <a:t>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Wykonywanie pracy w ramach stosunku pracy; podmioty to pracodawca i pracownik ( wyłącznie osoba fizyczna);każdą ze stron obciążają różne obowiązki i przysługują jej uprawnienia;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Pracownikom kierowanym do pracy ( na określony czas) na terytorium RP przez pracodawcę z innego państwa członkowskiego UE – obowiązek stworzenia warunków zatrudnienia nie mniej korzystnych niż uregulowane w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– art. 67 (1)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altLang="pl-PL" b="1" dirty="0" smtClean="0"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7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918157" y="1596981"/>
            <a:ext cx="111531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Formy zatrudnienia</a:t>
            </a:r>
          </a:p>
          <a:p>
            <a:endParaRPr lang="pl-PL" dirty="0" smtClean="0"/>
          </a:p>
          <a:p>
            <a:pPr marL="285750" indent="-285750" algn="just">
              <a:buFontTx/>
              <a:buChar char="-"/>
            </a:pPr>
            <a:r>
              <a:rPr lang="pl-PL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Samozatrudnianie</a:t>
            </a:r>
            <a:r>
              <a:rPr lang="pl-P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– wykonywanie pracy przez osoby fizyczne w ramach wolnego zawodu oraz osoby prowadzące działalność gospodarczą (trwała więź wobec zamawiającego- samodzielność wykonawcy i wieloaspektowa zależność wykonawcy wobec zamawiającego);</a:t>
            </a:r>
          </a:p>
          <a:p>
            <a:pPr marL="285750" indent="-285750" algn="just">
              <a:buFontTx/>
              <a:buChar char="-"/>
            </a:pPr>
            <a:r>
              <a:rPr lang="pl-P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Użyczanie pracowników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– dot. Art.. 174 (1)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– pracodawca udziela pracownikowi urlopu bezpłatnego w celu umożliwienia mu wykonywania pracy u innego pracodawcy; zatrudnianie pracownika przez agencje pracy w celu wykonywania pracy na rzecz i pod kierownictwem pracodawcy użytkownika (ustawa o zatrudnianiu pracowników tymczasowych)- zatrudnianie ma charakter terminowy, sezonowy, okresowy, doraźny. W więzi prawnej 3 podmioty: agencja, pracodawca użytkownik, pracownik. Podstawa prawna to umowa na czas określony lub na czas wykonania określonej pracy, dopuszczalne też zatrudnienie niepracownicze;</a:t>
            </a:r>
          </a:p>
          <a:p>
            <a:pPr marL="285750" indent="-285750" algn="just">
              <a:buFontTx/>
              <a:buChar char="-"/>
            </a:pPr>
            <a:r>
              <a:rPr lang="pl-P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Zatrudnianie na podstawie umów cywilnoprawnych-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 pełnienia funkcji lub wykonywania usług np. umowy menadżerskie, umowy o udzielanie zamówienia na świadczenia zdrowotne;</a:t>
            </a:r>
          </a:p>
          <a:p>
            <a:pPr marL="285750" indent="-285750" algn="just">
              <a:buFontTx/>
              <a:buChar char="-"/>
            </a:pPr>
            <a:r>
              <a:rPr lang="pl-P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o pracę nakładczą-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odmienność: wykonawcy pracują w domu – stąd też ograniczenie poleceniom pracodawcy; mimo że w chwili zawarcia umowy nie nabywa statusu pracownika to nawiązanie, ustanie i uprawnienia upodobniają go do niego : prawo do wynagrodzenia, urlopu wypoczynkowego, macierzyńskiego, odprawa pośmiertna, ubezpieczenie społeczne, bhp</a:t>
            </a:r>
            <a:endParaRPr lang="pl-P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88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469900" y="1447800"/>
            <a:ext cx="11430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STOSUNEK PRACY</a:t>
            </a: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Treść: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Obowiązki obu podmiotów wobec siebie;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Pracownik – zobowiązuje się do wykonywania pracy określonego rodzaju na rzecz pracodawcy, pod jego kierownictwem, w miejscu i czasie wyznaczonym przez niego;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Pracodawca zobowiązuje się do zatrudnienia pracownika za wynagrodzeniem ( art. 22 </a:t>
            </a:r>
            <a:r>
              <a:rPr lang="pl-PL" altLang="pl-PL" dirty="0">
                <a:latin typeface="Arial" panose="020B0604020202020204" pitchFamily="34" charset="0"/>
              </a:rPr>
              <a:t>§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Niezbędne do nawiązania więzi prawnej konieczne jest zgodne oświadczenie woli pracodawcy i pracownika ( art. 11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Cechy: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obrowolność;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Zobowiązania;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Odpłatność pracy;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Osobiste świadczenie pracy;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Podporządkowanie pracownika;(„autonomiczne” tj. wyznaczanie zadań bez ingerencji w sposób wykonania)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Obciążenie pracodawcy ryzykiem gospodarczym, produkcyjnym, osobowym i socjalnym;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Ważna treść umowy a nie jej nazwa ( nie można zastąpić umowy o pracę umową cywilnoprawną w warunkach wykonywania pracy posiadającej cechy z art.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r>
              <a:rPr lang="pl-PL" altLang="pl-PL" dirty="0" smtClean="0">
                <a:latin typeface="Arial" panose="020B0604020202020204" pitchFamily="34" charset="0"/>
              </a:rPr>
              <a:t>§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285750" indent="-285750">
              <a:buFontTx/>
              <a:buChar char="-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82600" y="1409700"/>
            <a:ext cx="11391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Nawiązanie stosunku pracy: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Stosunek pracy zgodnie z art. 26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nawiązuje się w terminie określonym w umowie o pracę jako dzień rozpoczęcia pracy, a jeżeli terminu tego nie określono – w dniu zawarcia umowy – bez potrzeby zajścia dodatkowych zdarzeń prawnych, niezależnie od tego czy doszło do faktycznego podjęcia pracy;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Obowiązki stron: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Współzależność  – każdemu obowiązkowi odpowiada uprawnienie drugiego podmiotu;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Każda ze stron jest jednocześnie uprawniona i zobowiązana;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Współzależność nie jest równoznaczna z ekwiwalentnością świadczeń: np. obowiązek pracodawcy wypłaty wynagrodzenia za pracę pomimo jej niewykonywania ( usprawiedliwiona nieobecność w pracy jak przestój, urlop) czy bhp obowiązek ich zapewnienia nie jest ograniczony i niezależny od zobowiązań pracowniczych, czy też pracownik przy konieczności prowadzenia akcji ratowniczej obowiązany jest do świadczenia pracy innego rodzaju niż wynikająca z umowy o pracę;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Na treść składają się nie tylko obowiązki wskazane ściśle w umowie ale również wynikające z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., przepisów szczególnych, z pozaumownych zdarzeń prawnych modyfikujących lub konkretyzujących prawa i obowiązki stron, a także z zasad współżycia społecznego i ustalonych zwyczajów;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327484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327484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32973" y="1511300"/>
            <a:ext cx="116558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Równorzędność i nie równorzędność podmiotów:</a:t>
            </a: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Równorzędność ma miejsce w chwili zawierania umowy o pracę, w drodze zgodnych oświadczeń woli ustalają strony treść wzajemnych świadczeń;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trakcie realizacji świadczeń wzajemna pozycja prawna obu partnerów nie zawsze jest równorzędna;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Pracodawca ma prawo do konkretyzowania świadczeń przez wskazywanie zadań i sposobu ich wykonywania, pracownik ma obowiązek podporządkowania się do poleceń pracodawcy, chyba że jest obiektywnie niemożliwe do wykonania lub sprzeczne z przepisami, pracodawca ma prawo reagowania na zachowanie pracownika w procesie pracy – naganne to stosowanie kar , wyróżniające stosowanie nagród;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Rozkład ryzyka</a:t>
            </a:r>
          </a:p>
          <a:p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Przejaw nie równorzędności prawnej podmiotów stosunku pracy;</a:t>
            </a:r>
          </a:p>
          <a:p>
            <a:pPr marL="285750" indent="-285750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Obciążenie pracodawcy ryzykiem gospodarczym (ekonomicznym), technicznym, osobowym i socjalnym;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32973" y="1352282"/>
            <a:ext cx="11683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Zakaz zatrudniania: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Art. 176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– bezwzględny zakaz zatrudniania kobiet przy pracach szczególnie uciążliwych  lub szkodliwych dla zdrowia;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Obowiązek zatrudniania: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Były pracownik, którego stosunek wygasł wskutek upływu 3m-cy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ymczasowego aresztowania – zgłaszającego chęć powrotu w ciągu 7 dni od uprawomocnienia się postanowienia o umorzeniu postępowania  lub wyroku uniewinniającego – art. 66 </a:t>
            </a:r>
            <a:r>
              <a:rPr lang="pl-PL" altLang="pl-PL" dirty="0">
                <a:latin typeface="Arial" panose="020B0604020202020204" pitchFamily="34" charset="0"/>
              </a:rPr>
              <a:t>§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 3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Względny obowiązek – były pracownik, który w okresie 6 m-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od rozwiązania stosunku pracy bez wypowiedzenia w okolicznościach przez niego niezawinionych, zgłasza powrót do pracy (tylko gdy pracodawca ma możliwości ponownego zatrudnienia) – art. 53 </a:t>
            </a:r>
            <a:r>
              <a:rPr lang="pl-PL" altLang="pl-PL" dirty="0">
                <a:latin typeface="Arial" panose="020B0604020202020204" pitchFamily="34" charset="0"/>
              </a:rPr>
              <a:t>§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Względny obowiązek – w stosunku do pracowników z którymi rozwiązał stosunek pracy w ramach zwolnień grupowych – w związku z poprawą sytuacji gospodarczej ponownie zatrudnia pracowników określonej grupy do której należy pracownik zgłaszający zamiar powrotu w ciągu roku od dnia rozwiązania z nim umowy (obowiązek trwa przez 15 m-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od dnia rozwiązania umowy) art. 9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u.z.g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902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69701" y="1390918"/>
            <a:ext cx="1124325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o pracę</a:t>
            </a:r>
          </a:p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o kandydacie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Gromadzenie informacji przez kandydata do pracy i przez pracodawcę, przed nawiązaniem stosunku pracy – cel: poznanie możliwości i oczekiwań obu podmiotów zmniejszając ryzyko osobowe pracodawcy i zmniejszenie rozczarowania po stronie pracownika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Rodzaje informacji przekazywanych pracodawcy: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pochodzące od kandydata do pracy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pochodzące od instytucji uprawnionych do wydawania określonych dokumentów czy też uprawnionych do dokonywania w dokumentach odpowiednich adnotacji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Najbardziej przydatne dane dot. Kandydata to dane dotyczące: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Wykształcenia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Okresu pracy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Rodzaju zajmowanych stanowisk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Informacje charakteryzujące kandydata od strony uzdolnień, zainteresowań, predyspozycji psychicznych</a:t>
            </a:r>
          </a:p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Ilość i zakres informacji podlega ograniczeniom – art. 47 Konstytucji RP „Każdy ma prawo do ochrony prawnej życia prywatnego (…)”</a:t>
            </a:r>
          </a:p>
          <a:p>
            <a:pPr marL="285750" indent="-285750" algn="just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27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32973" y="1120462"/>
            <a:ext cx="1157810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Kodeks pracy – art. 22 (1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r>
              <a:rPr lang="pl-PL" altLang="pl-PL" dirty="0" smtClean="0">
                <a:latin typeface="Arial" panose="020B0604020202020204" pitchFamily="34" charset="0"/>
              </a:rPr>
              <a:t>§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1 upoważnia pracodawcę do  żądania od kandydata jedynie danych osobowych obejmujących: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Imię (imiona), nazwisko, imiona rodziców, datę urodzenia, miejsce zamieszkania ( adres do korespondencji);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Wykształcenie, przebieg dotychczasowego zatrudnienia;</a:t>
            </a:r>
          </a:p>
          <a:p>
            <a:pPr algn="just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Podania innych danych może domagać się pracodawca gdy wynika to z odrębnych przepisów jak np. zapytanie o karalność kandydata;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 nawiązaniu stosunku pracy dopuszczalne jest żądanie od pracownika podania danych dotyczących: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Dzieci – jeżeli jest to konieczne ze względu na skorzystanie ze szczególnych uprawnień;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Numer PESEL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zakresie nieuregulowanym przez kodeks pracy zastosowanie mają przepisy o ochronie danych osobowych.</a:t>
            </a:r>
          </a:p>
          <a:p>
            <a:pPr algn="just"/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Przepisy wykonawcze do art. 298 (1)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k.p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. wskazują jakich dokumentów może żądać pracodawca od kandydata: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Wypełniony kwestionariusz osobowy;</a:t>
            </a:r>
          </a:p>
          <a:p>
            <a:pPr marL="285750" indent="-285750" algn="just">
              <a:buFontTx/>
              <a:buChar char="-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ś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wiadectwa pracy;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Dokumenty potwierdzające  kwalifikacje zawodowe;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Orzeczenia lekarskiego o braku przeciwskazań do pracy na określonym stanowisku</a:t>
            </a:r>
          </a:p>
          <a:p>
            <a:pPr marL="285750" indent="-285750" algn="just"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Inne dokumentny gdy obowiązek wynika z odrębnych przepisów ( rozporządzenie o dokumentacji);</a:t>
            </a:r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76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2651</TotalTime>
  <Words>2368</Words>
  <Application>Microsoft Office PowerPoint</Application>
  <PresentationFormat>Panoramiczny</PresentationFormat>
  <Paragraphs>216</Paragraphs>
  <Slides>15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Paralaksa</vt:lpstr>
      <vt:lpstr>Nawiązanie stosunku pracy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Nawiązanie stosunku pracy</dc:title>
  <dc:creator>Anna Trzoska</dc:creator>
  <cp:lastModifiedBy>Anna Trzoska</cp:lastModifiedBy>
  <cp:revision>48</cp:revision>
  <dcterms:created xsi:type="dcterms:W3CDTF">2014-05-04T18:20:20Z</dcterms:created>
  <dcterms:modified xsi:type="dcterms:W3CDTF">2014-05-07T09:33:47Z</dcterms:modified>
</cp:coreProperties>
</file>