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4" r:id="rId3"/>
    <p:sldId id="257" r:id="rId4"/>
    <p:sldId id="275" r:id="rId5"/>
    <p:sldId id="276" r:id="rId6"/>
    <p:sldId id="258" r:id="rId7"/>
    <p:sldId id="259" r:id="rId8"/>
    <p:sldId id="277" r:id="rId9"/>
    <p:sldId id="278" r:id="rId10"/>
    <p:sldId id="279" r:id="rId11"/>
    <p:sldId id="281" r:id="rId12"/>
    <p:sldId id="280" r:id="rId13"/>
    <p:sldId id="282" r:id="rId14"/>
    <p:sldId id="283" r:id="rId15"/>
    <p:sldId id="284" r:id="rId16"/>
    <p:sldId id="285" r:id="rId17"/>
    <p:sldId id="287" r:id="rId18"/>
    <p:sldId id="286" r:id="rId19"/>
    <p:sldId id="288" r:id="rId20"/>
    <p:sldId id="273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14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FA161-CAE3-4247-8E67-872795063450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5C918-D11F-4550-9221-E3EA4E2364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0494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C0760-79FB-4CDF-BD4F-C06AA3BDC797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FA33D-5378-4F2D-A73B-4C269B6FB77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808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A33D-5378-4F2D-A73B-4C269B6FB77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358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FA33D-5378-4F2D-A73B-4C269B6FB774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235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C8A5F2-3098-4F84-B562-74D478CAC79D}" type="datetime1">
              <a:rPr lang="pl-PL" smtClean="0"/>
              <a:t>2014-05-07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EA9BB8-2784-405F-968A-379FC03BAA2A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C0602-CA61-47D1-8233-0AED5D7A0FC7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875C81-A914-4FB9-9BEA-C89A6D42CCBF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1C2551-4244-4954-A4CA-32DC6E165A9C}" type="datetime1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730F5E-6DE9-4C61-8C04-984CB3D11C52}" type="datetime1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7EA58-3DD2-40FD-AAEE-DD597E189E6D}" type="datetime1">
              <a:rPr lang="pl-PL" smtClean="0"/>
              <a:t>2014-05-07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5EE545-6BC2-4F03-BF43-ADA41D8E71B7}" type="datetime1">
              <a:rPr lang="pl-PL" smtClean="0"/>
              <a:t>2014-05-07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82A5F4-FE13-46CC-B70F-5CA0C3AE5B1C}" type="datetime1">
              <a:rPr lang="pl-PL" smtClean="0"/>
              <a:t>2014-05-07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27B083B7-804A-48A9-89C6-9AD6AADE8FF7}" type="datetime1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06BDA6-6B12-4BDF-9BEC-E4C5E206B3DB}" type="datetime1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45D034A-C8A6-4706-B809-FCDA5F87A1CA}" type="datetime1">
              <a:rPr lang="pl-PL" smtClean="0"/>
              <a:t>2014-05-07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BA19B4-2BD4-4403-8996-8388AE8E9D5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66423" y="1689033"/>
            <a:ext cx="9144000" cy="2387600"/>
          </a:xfrm>
        </p:spPr>
        <p:txBody>
          <a:bodyPr/>
          <a:lstStyle/>
          <a:p>
            <a:r>
              <a:rPr lang="pl-PL" dirty="0" smtClean="0"/>
              <a:t>Optymalizacja kosztów pracy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Adw. Alicja Felska-Pela</a:t>
            </a:r>
          </a:p>
          <a:p>
            <a:r>
              <a:rPr lang="pl-PL" dirty="0" smtClean="0"/>
              <a:t>Gdańsk 2014r.</a:t>
            </a:r>
            <a:endParaRPr lang="pl-PL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Trzoska&amp;Pela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78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jest </a:t>
            </a:r>
            <a:r>
              <a:rPr lang="pl-PL" dirty="0"/>
              <a:t>umową cywilnoprawną. Polega ona na tym, że przyjmujący zamówienie podejmuje się wykonania oznaczonego w niej dzieła, za co przysługuje mu wynagrodzenie wypłacane przez zamawiającego. Zamawiający koniecznie musi określić o jakie konkretnie dzieło chodzi – jest to warunek niezbędny do tego, aby umowa o dzieło mogła zaistnieć.</a:t>
            </a:r>
          </a:p>
          <a:p>
            <a:r>
              <a:rPr lang="pl-PL" b="1" dirty="0"/>
              <a:t>Cechy umowy o dzieło </a:t>
            </a:r>
            <a:endParaRPr lang="pl-PL" dirty="0"/>
          </a:p>
          <a:p>
            <a:r>
              <a:rPr lang="pl-PL" dirty="0"/>
              <a:t>Podstawowym celem każdej umowy o dzieło jest osiągniecie rezultatu jaki został oznaczony w jej treści, stąd właśnie tego typu umowy określane są mianem </a:t>
            </a:r>
            <a:r>
              <a:rPr lang="pl-PL" b="1" dirty="0"/>
              <a:t>umów rezultatu</a:t>
            </a:r>
            <a:r>
              <a:rPr lang="pl-PL" dirty="0"/>
              <a:t>. Rezultat umowy może mieć charakter zarówno materialny, jak i niematerialny. Wykonujący zamówienie rozliczany jest za rezultaty działań. </a:t>
            </a:r>
          </a:p>
          <a:p>
            <a:r>
              <a:rPr lang="pl-PL" dirty="0"/>
              <a:t>Co może stanowić przedmiot umowy o dzieło? W tym kontekście mówi się o realizowaniu konkretnych usług w znaczeniu realizacji wydzielonego projektu gospodarczego (stworzenie archiwum, serwisu) dziełach artystycznych, rzeczach fizycznych, zbiorach rzeczy, przedmiotach materialnych oraz o przedmiotach niematerialnych. Nieodzowne jest to, aby określić w umowie jej materialny rezultat. 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Umowa o dzieło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20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Co </a:t>
            </a:r>
            <a:r>
              <a:rPr lang="pl-PL" dirty="0"/>
              <a:t>się zaś tyczy realizowania dzieła, to </a:t>
            </a:r>
            <a:r>
              <a:rPr lang="pl-PL" b="1" dirty="0"/>
              <a:t>sposób oraz termin</a:t>
            </a:r>
            <a:r>
              <a:rPr lang="pl-PL" dirty="0"/>
              <a:t> jego wykonania zostaje określony w umowie. Nierzadko zdarza się tak, że do wykonania dzieła są potrzebne pewne materiały. Za ich dostarczenie przeważnie odpowiada zamawiający (chociaż wcale nie jest to regułą) – jeżeli okazują się nieprzydatne, wykonawca powinien o tym fakcie poinformować zamawiającego.</a:t>
            </a:r>
          </a:p>
          <a:p>
            <a:r>
              <a:rPr lang="pl-PL" dirty="0"/>
              <a:t>W przypadku dzieł wykonanych wadliwie zamawiającemu przysługuje prawdo do wezwania wykonawcy do prawidłowej realizacji dzieła w wyznaczonym terminie. Jeśli wezwanie okazuje się bezskuteczne, wówczas zamawiający ma dwie opcje do wyboru. Pierwszą z nich odstąpienie od umowy, natomiast drugą – powierzenie wykonania dzieła innej osobie na koszt wykonawcy.</a:t>
            </a:r>
          </a:p>
          <a:p>
            <a:r>
              <a:rPr lang="pl-PL" dirty="0"/>
              <a:t>W przypadku, gdy zamawiający zdecyduje się na drugą z tych opcji, wykonawca musi zdawać sobie sprawę z tego, że:</a:t>
            </a:r>
          </a:p>
          <a:p>
            <a:r>
              <a:rPr lang="pl-PL" dirty="0"/>
              <a:t>- to on ponosi odpowiedzialność za nieprawidłowe wykonanie dzieła przez inną osobę – pomimo tego, że na jej wybór nie miał wpływu,</a:t>
            </a:r>
          </a:p>
          <a:p>
            <a:r>
              <a:rPr lang="pl-PL" dirty="0"/>
              <a:t>- to na nim spoczywa odpowiedzialność za działania oraz zaniechania tej osoby.</a:t>
            </a:r>
          </a:p>
          <a:p>
            <a:r>
              <a:rPr lang="pl-PL" dirty="0"/>
              <a:t>Przy wykonanych wadliwie dziełach zamawiający ma uprawnienia z tytułu rękojmi. </a:t>
            </a:r>
            <a:r>
              <a:rPr lang="pl-PL" b="1" dirty="0"/>
              <a:t>Dzieło nie musi być wykonywane osobiście przez przyjmującego zamówienie</a:t>
            </a:r>
            <a:r>
              <a:rPr lang="pl-PL" dirty="0"/>
              <a:t> – pod warunkiem jednak, że nie jest uzależnione od jego osobistych cech takich jak np. artystyczne zdolności.</a:t>
            </a:r>
          </a:p>
          <a:p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Realizacja dzieła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501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Wykonawcy </a:t>
            </a:r>
            <a:r>
              <a:rPr lang="pl-PL" dirty="0"/>
              <a:t>przysługuje prawo do odstąpienia od umowy. Może to uczynić, jeżeli:</a:t>
            </a:r>
          </a:p>
          <a:p>
            <a:r>
              <a:rPr lang="pl-PL" dirty="0"/>
              <a:t>- przy realizacji dzieła nieodzowne jest współdziałanie zamawiającego, ale w praktyce go nie ma,</a:t>
            </a:r>
          </a:p>
          <a:p>
            <a:r>
              <a:rPr lang="pl-PL" dirty="0"/>
              <a:t>- wykonawca wyznaczył zamawiającemu termin z zagrożeniem – chodzi o to, że jeżeli do tego czasu zamawiający nie podejmie współdziałania, wówczas wykonawcy przysługuje prawo do odstąpienia od umowy.</a:t>
            </a:r>
          </a:p>
          <a:p>
            <a:r>
              <a:rPr lang="pl-PL" dirty="0"/>
              <a:t>To w jakiej formie nastąpi wyznaczenie terminu zależy od wykonawcy, niemniej jednak zalecane jest, aby nastąpiło to w formie pisemnej – oświadczenie można wręczyć osobiście lub wysłać listem poleconym (w każdym przypadku za potwierdzeniem odbioru).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Odstąpienie od umowy przez wykonawcę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331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Zamawiający </a:t>
            </a:r>
            <a:r>
              <a:rPr lang="pl-PL" dirty="0"/>
              <a:t>może odstąpić od umowy o dzieło bez konkretnych powodów. Może tak się zdarzyć, że wykonawca wywiązuje się w sposób prawidłowy z umowy, jednakże efekt jego działań przestał być ważny dla zamawiającego. </a:t>
            </a:r>
            <a:r>
              <a:rPr lang="pl-PL" b="1" dirty="0"/>
              <a:t>Wykonawcy należy jednak w takiej sytuacji wypłacić wynagrodzenie – potrącając to, z racji nie wykonania dzieła do końca zostało przez niego zaoszczędzone.</a:t>
            </a:r>
            <a:endParaRPr lang="pl-PL" dirty="0"/>
          </a:p>
          <a:p>
            <a:r>
              <a:rPr lang="pl-PL" dirty="0"/>
              <a:t>Często pojawiającą się przyczyną odstąpienia od umowy przez zamawiającego jest zmiana kosztorysu na wyższy niż początkowo planowano. W tym przypadku trzeba jak najszybciej odstąpić od umowy, nie zapominając jednocześnie o uregulowaniu płatności wobec wykonawcy.</a:t>
            </a:r>
          </a:p>
          <a:p>
            <a:r>
              <a:rPr lang="pl-PL" dirty="0"/>
              <a:t>Jeżeli wiadomo, że wykonawca nie wywiąże się na czas z umowy, a terminowość ma dla zamawiającego ogromne znaczenie, także jest to powód odstąpienia od umowy. Gdy wykonawca wcześniej otrzymał zaliczkę na poczet realizacji dzieła, zamawiający może zażądać je zwrotu.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Odstąpienie od umowy przez zamawiającego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269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/>
              <a:t>  </a:t>
            </a:r>
          </a:p>
          <a:p>
            <a:r>
              <a:rPr lang="pl-PL" dirty="0"/>
              <a:t>Jak wyglądają koszty pracy dla osoby prowadzącej działalność gospodarczą dla kwoty 4 522,93 zł? (tyle wynoszą koszty zatrudnienia pracownika na umowę o pracę, który zarabia średnią krajową). (dane za 2013 rok)</a:t>
            </a:r>
          </a:p>
          <a:p>
            <a:r>
              <a:rPr lang="pl-PL" dirty="0"/>
              <a:t>Koszty pracy, działalność gospodarcza.</a:t>
            </a:r>
          </a:p>
          <a:p>
            <a:r>
              <a:rPr lang="pl-PL" dirty="0"/>
              <a:t>Przychód 4483.8 zł</a:t>
            </a:r>
          </a:p>
          <a:p>
            <a:r>
              <a:rPr lang="pl-PL" dirty="0"/>
              <a:t>Emerytalne (9.7</a:t>
            </a:r>
            <a:r>
              <a:rPr lang="pl-PL" dirty="0" smtClean="0"/>
              <a:t>%), Rentowe </a:t>
            </a:r>
            <a:r>
              <a:rPr lang="pl-PL" dirty="0"/>
              <a:t>(4</a:t>
            </a:r>
            <a:r>
              <a:rPr lang="pl-PL" dirty="0" smtClean="0"/>
              <a:t>%), Chorobowe </a:t>
            </a:r>
            <a:r>
              <a:rPr lang="pl-PL" dirty="0"/>
              <a:t>(1.2</a:t>
            </a:r>
            <a:r>
              <a:rPr lang="pl-PL" dirty="0" smtClean="0"/>
              <a:t>%), Fundusz </a:t>
            </a:r>
            <a:r>
              <a:rPr lang="pl-PL" dirty="0"/>
              <a:t>Pracy (1.2</a:t>
            </a:r>
            <a:r>
              <a:rPr lang="pl-PL" dirty="0" smtClean="0"/>
              <a:t>%), Koszt </a:t>
            </a:r>
            <a:r>
              <a:rPr lang="pl-PL" dirty="0"/>
              <a:t>uzyskania przychodu (4.5</a:t>
            </a:r>
            <a:r>
              <a:rPr lang="pl-PL" dirty="0" smtClean="0"/>
              <a:t>%), Ubezpieczenie </a:t>
            </a:r>
            <a:r>
              <a:rPr lang="pl-PL" dirty="0"/>
              <a:t>zdrowotne (5.8</a:t>
            </a:r>
            <a:r>
              <a:rPr lang="pl-PL" dirty="0" smtClean="0"/>
              <a:t>%), Zaliczka </a:t>
            </a:r>
            <a:r>
              <a:rPr lang="pl-PL" dirty="0"/>
              <a:t>na podatek dochodowy (8.3</a:t>
            </a:r>
            <a:r>
              <a:rPr lang="pl-PL" dirty="0" smtClean="0"/>
              <a:t>%), </a:t>
            </a:r>
          </a:p>
          <a:p>
            <a:r>
              <a:rPr lang="pl-PL" dirty="0" smtClean="0"/>
              <a:t>Dochód </a:t>
            </a:r>
            <a:r>
              <a:rPr lang="pl-PL" dirty="0"/>
              <a:t>netto (64.3%)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Miesięczne zestawienie kosztów pracy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Poniżej zamieszczamy średniomiesięczne zestawienie kosztów związanych z prowadzeniem jednoosobowej działalności gospodarczej. Dla przyjętego zestawienia przychód (całkowite koszty pracy, brutto) wynosi 4 483,80 zł. Przedsiębiorcy na rękę zostanie 2 882,82 zł.</a:t>
            </a:r>
          </a:p>
          <a:p>
            <a:r>
              <a:rPr lang="pl-PL" dirty="0"/>
              <a:t>Brutto	4 </a:t>
            </a:r>
            <a:r>
              <a:rPr lang="pl-PL" dirty="0" smtClean="0"/>
              <a:t>483,80, Emerytalne</a:t>
            </a:r>
            <a:r>
              <a:rPr lang="pl-PL" dirty="0"/>
              <a:t>	</a:t>
            </a:r>
            <a:r>
              <a:rPr lang="pl-PL" dirty="0" smtClean="0"/>
              <a:t>434,87, Rentowe</a:t>
            </a:r>
            <a:r>
              <a:rPr lang="pl-PL" dirty="0"/>
              <a:t>	</a:t>
            </a:r>
            <a:r>
              <a:rPr lang="pl-PL" dirty="0" smtClean="0"/>
              <a:t>178,22, Chorobowe</a:t>
            </a:r>
            <a:r>
              <a:rPr lang="pl-PL" dirty="0"/>
              <a:t>	</a:t>
            </a:r>
            <a:r>
              <a:rPr lang="pl-PL" dirty="0" smtClean="0"/>
              <a:t>54,58, Wypadkowe</a:t>
            </a:r>
            <a:r>
              <a:rPr lang="pl-PL" dirty="0"/>
              <a:t>	</a:t>
            </a:r>
            <a:r>
              <a:rPr lang="pl-PL" dirty="0" smtClean="0"/>
              <a:t>43,00, Składki </a:t>
            </a:r>
            <a:r>
              <a:rPr lang="pl-PL" dirty="0"/>
              <a:t>na ubezpieczenie społeczne	</a:t>
            </a:r>
            <a:r>
              <a:rPr lang="pl-PL" dirty="0" smtClean="0"/>
              <a:t>710,67, Fundusz </a:t>
            </a:r>
            <a:r>
              <a:rPr lang="pl-PL" dirty="0"/>
              <a:t>Pracy	</a:t>
            </a:r>
            <a:r>
              <a:rPr lang="pl-PL" dirty="0" smtClean="0"/>
              <a:t>54,58, Kwota </a:t>
            </a:r>
            <a:r>
              <a:rPr lang="pl-PL" dirty="0"/>
              <a:t>po potrąceniu składek	3 </a:t>
            </a:r>
            <a:r>
              <a:rPr lang="pl-PL" dirty="0" smtClean="0"/>
              <a:t>718,55, Koszt </a:t>
            </a:r>
            <a:r>
              <a:rPr lang="pl-PL" dirty="0"/>
              <a:t>uzyskania przychodu	</a:t>
            </a:r>
            <a:r>
              <a:rPr lang="pl-PL" dirty="0" smtClean="0"/>
              <a:t>200,00, Dochód </a:t>
            </a:r>
            <a:r>
              <a:rPr lang="pl-PL" dirty="0"/>
              <a:t>do opodatkowania (po zaokrągleniu)	3 </a:t>
            </a:r>
            <a:r>
              <a:rPr lang="pl-PL" dirty="0" smtClean="0"/>
              <a:t>519,00, Podatek </a:t>
            </a:r>
            <a:r>
              <a:rPr lang="pl-PL" dirty="0"/>
              <a:t>dochodowy (skala podatkowa)	</a:t>
            </a:r>
            <a:r>
              <a:rPr lang="pl-PL" dirty="0" smtClean="0"/>
              <a:t>587,09, Zaliczka </a:t>
            </a:r>
            <a:r>
              <a:rPr lang="pl-PL" dirty="0"/>
              <a:t>na podatek dochodowy	586,67</a:t>
            </a:r>
          </a:p>
          <a:p>
            <a:r>
              <a:rPr lang="pl-PL" dirty="0"/>
              <a:t>Ubezpieczenie zdrowotne - 9% (do zapłaty)	</a:t>
            </a:r>
            <a:r>
              <a:rPr lang="pl-PL" dirty="0" smtClean="0"/>
              <a:t>261,73, Ubezpieczenie </a:t>
            </a:r>
            <a:r>
              <a:rPr lang="pl-PL" dirty="0"/>
              <a:t>zdrowotne - 7,75% (do odliczenia)	</a:t>
            </a:r>
            <a:r>
              <a:rPr lang="pl-PL" dirty="0" smtClean="0"/>
              <a:t>225,38, Ubezpieczenie </a:t>
            </a:r>
            <a:r>
              <a:rPr lang="pl-PL" dirty="0"/>
              <a:t>zdrowotne - 1,25% (</a:t>
            </a:r>
            <a:r>
              <a:rPr lang="pl-PL" dirty="0" err="1"/>
              <a:t>nieodliczalne</a:t>
            </a:r>
            <a:r>
              <a:rPr lang="pl-PL" dirty="0"/>
              <a:t>)	</a:t>
            </a:r>
            <a:r>
              <a:rPr lang="pl-PL" dirty="0" smtClean="0"/>
              <a:t>36,35, Zaliczka </a:t>
            </a:r>
            <a:r>
              <a:rPr lang="pl-PL" dirty="0"/>
              <a:t>na podatek dochodowy do zapłaty	374,00</a:t>
            </a:r>
          </a:p>
          <a:p>
            <a:r>
              <a:rPr lang="pl-PL" dirty="0"/>
              <a:t>Dochód netto	2 882,82</a:t>
            </a:r>
          </a:p>
          <a:p>
            <a:r>
              <a:rPr lang="pl-PL" i="1" dirty="0"/>
              <a:t> </a:t>
            </a:r>
            <a:endParaRPr lang="pl-PL" dirty="0"/>
          </a:p>
          <a:p>
            <a:r>
              <a:rPr lang="pl-PL" i="1" dirty="0"/>
              <a:t>Źródło: koszty-pracy.pl </a:t>
            </a:r>
            <a:endParaRPr lang="pl-PL" dirty="0"/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Działalność gospodarcza, równowartość średniej krajowej, 2013 rok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782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Czy </a:t>
            </a:r>
            <a:r>
              <a:rPr lang="pl-PL" dirty="0"/>
              <a:t>zmiany w umowach śmieciowych rzeczywiście będą dobre dla pracowników? Porównania przeprowadzamy dla wynagrodzenia w wysokości 1500 zł. W wypadku </a:t>
            </a:r>
            <a:r>
              <a:rPr lang="pl-PL" b="1" dirty="0"/>
              <a:t>umowy zlecenia</a:t>
            </a:r>
            <a:r>
              <a:rPr lang="pl-PL" dirty="0"/>
              <a:t> pracownik według proponowanych zmian na rękę otrzyma </a:t>
            </a:r>
            <a:r>
              <a:rPr lang="pl-PL" b="1" dirty="0"/>
              <a:t>165,40 zł mniej</a:t>
            </a:r>
            <a:r>
              <a:rPr lang="pl-PL" dirty="0"/>
              <a:t>, tj. 904,53 zł (wg. obecnych przepisów pracownik otrzyma 1069,93 zł). Jeszcze gorzej sytuacja wygląda w wypadku </a:t>
            </a:r>
            <a:r>
              <a:rPr lang="pl-PL" b="1" dirty="0"/>
              <a:t>umowy o dzieło</a:t>
            </a:r>
            <a:r>
              <a:rPr lang="pl-PL" dirty="0"/>
              <a:t>. Pracownik przez nowe przepisy </a:t>
            </a:r>
            <a:r>
              <a:rPr lang="pl-PL" b="1" dirty="0"/>
              <a:t>straci 379,47 zł</a:t>
            </a:r>
            <a:r>
              <a:rPr lang="pl-PL" dirty="0"/>
              <a:t>, czyli prawie 30%. </a:t>
            </a:r>
            <a:br>
              <a:rPr lang="pl-PL" dirty="0"/>
            </a:br>
            <a:r>
              <a:rPr lang="pl-PL" dirty="0"/>
              <a:t>Nowe przepisy zakładają m.in. oskładkowanie wszystkich umów zlecenia do kwoty stanowiącej minimalne wynagrodzenie, tj. do 1680 zł brutto</a:t>
            </a:r>
            <a:r>
              <a:rPr lang="pl-PL" dirty="0" smtClean="0"/>
              <a:t>.</a:t>
            </a:r>
            <a:r>
              <a:rPr lang="pl-PL" dirty="0"/>
              <a:t> 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Analiza projektu zmian w 'umowach śmieciowych</a:t>
            </a:r>
            <a:r>
              <a:rPr lang="pl-PL" dirty="0" smtClean="0"/>
              <a:t>'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486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98714" y="1143066"/>
            <a:ext cx="113538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Koszty </a:t>
            </a:r>
            <a:r>
              <a:rPr lang="pl-PL" b="1" dirty="0" smtClean="0"/>
              <a:t>pracy umowa </a:t>
            </a:r>
            <a:r>
              <a:rPr lang="pl-PL" b="1" dirty="0"/>
              <a:t>zlecenie.</a:t>
            </a:r>
          </a:p>
          <a:p>
            <a:r>
              <a:rPr lang="pl-PL" dirty="0"/>
              <a:t>Brutto 1269.15 zł, 2014 rok. </a:t>
            </a:r>
          </a:p>
          <a:p>
            <a:r>
              <a:rPr lang="pl-PL" dirty="0"/>
              <a:t>Całkowity koszt pracy: 1500 zł.</a:t>
            </a:r>
          </a:p>
          <a:p>
            <a:r>
              <a:rPr lang="pl-PL" dirty="0"/>
              <a:t>Ubezpieczenie zdrowotne (7.6%)</a:t>
            </a:r>
          </a:p>
          <a:p>
            <a:r>
              <a:rPr lang="pl-PL" sz="1200" dirty="0"/>
              <a:t>Zaliczka na podatek dochodowy (5.7</a:t>
            </a:r>
            <a:r>
              <a:rPr lang="pl-PL" sz="1200" dirty="0" smtClean="0"/>
              <a:t>%),</a:t>
            </a:r>
            <a:r>
              <a:rPr lang="pl-PL" dirty="0" smtClean="0"/>
              <a:t> </a:t>
            </a:r>
          </a:p>
          <a:p>
            <a:r>
              <a:rPr lang="pl-PL" dirty="0" smtClean="0"/>
              <a:t>Kwota </a:t>
            </a:r>
            <a:r>
              <a:rPr lang="pl-PL" dirty="0"/>
              <a:t>do wypłaty dla pracownika </a:t>
            </a:r>
            <a:r>
              <a:rPr lang="pl-PL" b="1" dirty="0"/>
              <a:t>(71.3</a:t>
            </a:r>
            <a:r>
              <a:rPr lang="pl-PL" b="1" dirty="0" smtClean="0"/>
              <a:t>%), </a:t>
            </a:r>
            <a:r>
              <a:rPr lang="pl-PL" sz="1200" dirty="0" smtClean="0"/>
              <a:t>Emerytalne </a:t>
            </a:r>
            <a:r>
              <a:rPr lang="pl-PL" sz="1200" dirty="0"/>
              <a:t>pracodawcy (8.3%)Rentowe pracodawcy (5.5%)</a:t>
            </a:r>
          </a:p>
          <a:p>
            <a:r>
              <a:rPr lang="pl-PL" sz="1200" dirty="0"/>
              <a:t>Wypadkowe pracodawcy (1.6%)</a:t>
            </a:r>
          </a:p>
          <a:p>
            <a:endParaRPr lang="pl-PL" b="1" dirty="0" smtClean="0"/>
          </a:p>
          <a:p>
            <a:r>
              <a:rPr lang="pl-PL" b="1" dirty="0" smtClean="0"/>
              <a:t>Koszty </a:t>
            </a:r>
            <a:r>
              <a:rPr lang="pl-PL" b="1" dirty="0"/>
              <a:t>pracy, umowa zlecenie (rządowy projekt zmian).</a:t>
            </a:r>
            <a:endParaRPr lang="pl-PL" dirty="0"/>
          </a:p>
          <a:p>
            <a:r>
              <a:rPr lang="pl-PL" dirty="0"/>
              <a:t>Brutto 1242.34 zł, 2014 rok. </a:t>
            </a:r>
          </a:p>
          <a:p>
            <a:r>
              <a:rPr lang="pl-PL" dirty="0"/>
              <a:t>Całkowity koszt pracy: 1500 zł.</a:t>
            </a:r>
          </a:p>
          <a:p>
            <a:r>
              <a:rPr lang="pl-PL" sz="1200" dirty="0"/>
              <a:t>Emerytalne pracownika (8.1</a:t>
            </a:r>
            <a:r>
              <a:rPr lang="pl-PL" sz="1200" dirty="0" smtClean="0"/>
              <a:t>%), Rentowe </a:t>
            </a:r>
            <a:r>
              <a:rPr lang="pl-PL" sz="1200" dirty="0"/>
              <a:t>pracownika (1.2</a:t>
            </a:r>
            <a:r>
              <a:rPr lang="pl-PL" sz="1200" dirty="0" smtClean="0"/>
              <a:t>%), Chorobowe </a:t>
            </a:r>
            <a:r>
              <a:rPr lang="pl-PL" sz="1200" dirty="0"/>
              <a:t>pracownika (2</a:t>
            </a:r>
            <a:r>
              <a:rPr lang="pl-PL" sz="1200" dirty="0" smtClean="0"/>
              <a:t>%), Ubezpieczenie </a:t>
            </a:r>
            <a:r>
              <a:rPr lang="pl-PL" sz="1200" dirty="0"/>
              <a:t>zdrowotne (6.4</a:t>
            </a:r>
            <a:r>
              <a:rPr lang="pl-PL" sz="1200" dirty="0" smtClean="0"/>
              <a:t>%), Zaliczka </a:t>
            </a:r>
            <a:r>
              <a:rPr lang="pl-PL" sz="1200" dirty="0"/>
              <a:t>na podatek dochodowy (4.7</a:t>
            </a:r>
            <a:r>
              <a:rPr lang="pl-PL" sz="1200" dirty="0" smtClean="0"/>
              <a:t>%), </a:t>
            </a:r>
          </a:p>
          <a:p>
            <a:r>
              <a:rPr lang="pl-PL" dirty="0" smtClean="0"/>
              <a:t>Kwota </a:t>
            </a:r>
            <a:r>
              <a:rPr lang="pl-PL" dirty="0"/>
              <a:t>do wypłaty dla pracownika </a:t>
            </a:r>
            <a:r>
              <a:rPr lang="pl-PL" b="1" dirty="0"/>
              <a:t>(60.3%</a:t>
            </a:r>
            <a:r>
              <a:rPr lang="pl-PL" dirty="0"/>
              <a:t>)</a:t>
            </a:r>
          </a:p>
          <a:p>
            <a:r>
              <a:rPr lang="pl-PL" sz="1400" dirty="0"/>
              <a:t>Emerytalne pracodawcy (8.1</a:t>
            </a:r>
            <a:r>
              <a:rPr lang="pl-PL" sz="1400" dirty="0" smtClean="0"/>
              <a:t>%), Rentowe </a:t>
            </a:r>
            <a:r>
              <a:rPr lang="pl-PL" sz="1400" dirty="0"/>
              <a:t>pracodawcy (5.4</a:t>
            </a:r>
            <a:r>
              <a:rPr lang="pl-PL" sz="1400" dirty="0" smtClean="0"/>
              <a:t>%), Wypadkowe </a:t>
            </a:r>
            <a:r>
              <a:rPr lang="pl-PL" sz="1400" dirty="0"/>
              <a:t>pracodawcy (1.6</a:t>
            </a:r>
            <a:r>
              <a:rPr lang="pl-PL" sz="1400" dirty="0" smtClean="0"/>
              <a:t>%), Fundusz </a:t>
            </a:r>
            <a:r>
              <a:rPr lang="pl-PL" sz="1400" dirty="0"/>
              <a:t>Pracy (2%)</a:t>
            </a:r>
          </a:p>
          <a:p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3195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uznawany </a:t>
            </a:r>
            <a:r>
              <a:rPr lang="pl-PL" dirty="0"/>
              <a:t>jest za odrębne - od stosunku pracy, umowy zlecenia i działalności gospodarczej - źródło przychodów dla celów wymiaru podatku dochodowego - zgodnie z art.13 pkt 9 ustawy z dnia 26 lipca 1991r. o podatku dochodowym od osób fizycznych (t. jedn. Dz. U. z 2000r., Nr 14, poz.176 z późn. zm.).</a:t>
            </a:r>
          </a:p>
          <a:p>
            <a:r>
              <a:rPr lang="pl-PL" dirty="0"/>
              <a:t>Jednak w zakresie ubezpieczeń społecznych brak jest szczegółowych regulacji dotyczących kontraktu menedżerskiego. Zgodnie z wolą stron umowy, oraz w związku z ich sytuacją formalno-prawną, kontrakt menedżerski może być:</a:t>
            </a:r>
          </a:p>
          <a:p>
            <a:r>
              <a:rPr lang="pl-PL" dirty="0"/>
              <a:t>umową o pracę,</a:t>
            </a:r>
          </a:p>
          <a:p>
            <a:r>
              <a:rPr lang="pl-PL" dirty="0"/>
              <a:t>umową zlecenia ("pracownicza"),</a:t>
            </a:r>
          </a:p>
          <a:p>
            <a:r>
              <a:rPr lang="pl-PL" dirty="0"/>
              <a:t>umową zlecenia w ramach działalności gospodarczej wykonywanej przez menedżera.</a:t>
            </a:r>
          </a:p>
          <a:p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Kontrakt menedżerski </a:t>
            </a:r>
          </a:p>
        </p:txBody>
      </p:sp>
    </p:spTree>
    <p:extLst>
      <p:ext uri="{BB962C8B-B14F-4D97-AF65-F5344CB8AC3E}">
        <p14:creationId xmlns:p14="http://schemas.microsoft.com/office/powerpoint/2010/main" val="207179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1055914" y="1397675"/>
            <a:ext cx="808808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Koszty pracy, umowa o dzieło.</a:t>
            </a:r>
            <a:endParaRPr lang="pl-PL" dirty="0"/>
          </a:p>
          <a:p>
            <a:r>
              <a:rPr lang="pl-PL" dirty="0"/>
              <a:t>Brutto 1500 zł, 2014 rok. </a:t>
            </a:r>
          </a:p>
          <a:p>
            <a:r>
              <a:rPr lang="pl-PL" dirty="0"/>
              <a:t>Całkowity koszt pracy: 1500 zł.</a:t>
            </a:r>
          </a:p>
          <a:p>
            <a:r>
              <a:rPr lang="pl-PL" dirty="0"/>
              <a:t>Zaliczka na podatek dochodowy (14.4%)</a:t>
            </a:r>
          </a:p>
          <a:p>
            <a:r>
              <a:rPr lang="pl-PL" dirty="0"/>
              <a:t>Kwota do wypłaty dla pracownika (</a:t>
            </a:r>
            <a:r>
              <a:rPr lang="pl-PL" b="1" dirty="0"/>
              <a:t>85.6%)</a:t>
            </a:r>
          </a:p>
          <a:p>
            <a:r>
              <a:rPr lang="pl-PL" dirty="0"/>
              <a:t> </a:t>
            </a:r>
          </a:p>
          <a:p>
            <a:r>
              <a:rPr lang="pl-PL" b="1" dirty="0"/>
              <a:t>Koszty pracy, umowa o dzieło (rządowy projekt zmian).</a:t>
            </a:r>
            <a:endParaRPr lang="pl-PL" dirty="0"/>
          </a:p>
          <a:p>
            <a:r>
              <a:rPr lang="pl-PL" dirty="0"/>
              <a:t>Brutto 1242.34 zł, 2014 rok. </a:t>
            </a:r>
          </a:p>
          <a:p>
            <a:r>
              <a:rPr lang="pl-PL" dirty="0"/>
              <a:t>Całkowity koszt pracy: 1500 zł.</a:t>
            </a:r>
          </a:p>
          <a:p>
            <a:r>
              <a:rPr lang="pl-PL" sz="1200" dirty="0"/>
              <a:t>Emerytalne pracownika (8.1%), Rentowe pracownika (1.2%), Chorobowe pracownika (2%), Ubezpieczenie zdrowotne (6.4%), Zaliczka na podatek dochodowy (4.7%)</a:t>
            </a:r>
          </a:p>
          <a:p>
            <a:r>
              <a:rPr lang="pl-PL" dirty="0"/>
              <a:t>Kwota do wypłaty dla pracownika </a:t>
            </a:r>
            <a:r>
              <a:rPr lang="pl-PL" b="1" dirty="0"/>
              <a:t>(60.3%)</a:t>
            </a:r>
          </a:p>
          <a:p>
            <a:r>
              <a:rPr lang="pl-PL" sz="1200" dirty="0"/>
              <a:t>Emerytalne pracodawcy (8.1%), Rentowe pracodawcy (5.4%), Wypadkowe pracodawcy (1.6%), Fundusz Pracy (2%) </a:t>
            </a:r>
          </a:p>
        </p:txBody>
      </p:sp>
    </p:spTree>
    <p:extLst>
      <p:ext uri="{BB962C8B-B14F-4D97-AF65-F5344CB8AC3E}">
        <p14:creationId xmlns:p14="http://schemas.microsoft.com/office/powerpoint/2010/main" val="404192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Zagrożenia:  brak poczucia bezpieczeństwa i stabilizacji</a:t>
            </a:r>
          </a:p>
          <a:p>
            <a:endParaRPr lang="pl-PL" dirty="0" smtClean="0"/>
          </a:p>
          <a:p>
            <a:r>
              <a:rPr lang="pl-PL" dirty="0" smtClean="0"/>
              <a:t>Wprowadzanie zmian</a:t>
            </a:r>
          </a:p>
          <a:p>
            <a:r>
              <a:rPr lang="pl-PL" dirty="0" smtClean="0"/>
              <a:t>Zaufanie,</a:t>
            </a:r>
          </a:p>
          <a:p>
            <a:r>
              <a:rPr lang="pl-PL" dirty="0" smtClean="0"/>
              <a:t>Czytelny komunikat</a:t>
            </a:r>
          </a:p>
          <a:p>
            <a:r>
              <a:rPr lang="pl-PL" dirty="0" smtClean="0"/>
              <a:t>System gwarancji</a:t>
            </a:r>
          </a:p>
          <a:p>
            <a:r>
              <a:rPr lang="pl-PL" dirty="0" smtClean="0"/>
              <a:t>Konsekwentna polityka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Motywacja i zaangażowanie pracownika a forma współpracy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166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Kapitał </a:t>
            </a:r>
            <a:r>
              <a:rPr lang="pl-PL" dirty="0"/>
              <a:t>ludzki – jego wartość, cena i ryzyka. </a:t>
            </a:r>
            <a:endParaRPr lang="pl-PL" dirty="0" smtClean="0"/>
          </a:p>
          <a:p>
            <a:r>
              <a:rPr lang="pl-PL" dirty="0" smtClean="0"/>
              <a:t>Podstawy </a:t>
            </a:r>
            <a:r>
              <a:rPr lang="pl-PL" dirty="0"/>
              <a:t>współpracy: 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stosunek </a:t>
            </a:r>
            <a:r>
              <a:rPr lang="pl-PL" dirty="0"/>
              <a:t>pracy, 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stosunek </a:t>
            </a:r>
            <a:r>
              <a:rPr lang="pl-PL" dirty="0"/>
              <a:t>cywilno-prawny, </a:t>
            </a:r>
            <a:endParaRPr lang="pl-PL" dirty="0" smtClean="0"/>
          </a:p>
          <a:p>
            <a:pPr lvl="1">
              <a:buFontTx/>
              <a:buChar char="-"/>
            </a:pPr>
            <a:r>
              <a:rPr lang="pl-PL" dirty="0" smtClean="0"/>
              <a:t>kontrakt i inne </a:t>
            </a:r>
          </a:p>
          <a:p>
            <a:r>
              <a:rPr lang="pl-PL" dirty="0" smtClean="0"/>
              <a:t>Optymalizacja </a:t>
            </a:r>
            <a:r>
              <a:rPr lang="pl-PL" dirty="0"/>
              <a:t>= minimalizacja? </a:t>
            </a:r>
            <a:endParaRPr lang="pl-PL" dirty="0" smtClean="0"/>
          </a:p>
          <a:p>
            <a:r>
              <a:rPr lang="pl-PL" dirty="0" smtClean="0"/>
              <a:t>Narzędzia </a:t>
            </a:r>
            <a:r>
              <a:rPr lang="pl-PL" dirty="0"/>
              <a:t>wsparcia zaangażowania i motywacji w różnych stosunkach </a:t>
            </a:r>
            <a:r>
              <a:rPr lang="pl-PL" dirty="0" smtClean="0"/>
              <a:t>współpracy.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7719" y="973865"/>
            <a:ext cx="10515600" cy="1026659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Plan prezentacji </a:t>
            </a:r>
            <a:r>
              <a:rPr lang="pl-PL" sz="3600" b="1" dirty="0" err="1" smtClean="0"/>
              <a:t>nt</a:t>
            </a:r>
            <a:r>
              <a:rPr lang="pl-PL" sz="3600" b="1" dirty="0" smtClean="0"/>
              <a:t> Optymalizacji </a:t>
            </a:r>
            <a:r>
              <a:rPr lang="pl-PL" sz="3600" b="1" dirty="0"/>
              <a:t>kosztów </a:t>
            </a:r>
            <a:r>
              <a:rPr lang="pl-PL" sz="3600" b="1" dirty="0" smtClean="0"/>
              <a:t>pracy</a:t>
            </a:r>
            <a:endParaRPr lang="pl-PL" sz="3600" b="1" dirty="0"/>
          </a:p>
        </p:txBody>
      </p:sp>
      <p:pic>
        <p:nvPicPr>
          <p:cNvPr id="4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1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/>
          <p:cNvSpPr/>
          <p:nvPr/>
        </p:nvSpPr>
        <p:spPr>
          <a:xfrm>
            <a:off x="1081367" y="235201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>
                <a:latin typeface="Arial" panose="020B0604020202020204" pitchFamily="34" charset="0"/>
              </a:rPr>
              <a:t>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lang="pl-PL" altLang="pl-PL" b="1" dirty="0">
                <a:latin typeface="Arial" panose="020B0604020202020204" pitchFamily="34" charset="0"/>
              </a:rPr>
              <a:t>onsorcjum Adwokackie Trzoska&amp;Pela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>
                <a:latin typeface="Arial" panose="020B0604020202020204" pitchFamily="34" charset="0"/>
              </a:rPr>
              <a:t>  www.trzoska-pela.pl</a:t>
            </a:r>
            <a:r>
              <a:rPr lang="pl-PL" altLang="pl-PL" dirty="0">
                <a:latin typeface="Arial" panose="020B0604020202020204" pitchFamily="34" charset="0"/>
              </a:rPr>
              <a:t> 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113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</a:t>
            </a:r>
            <a:r>
              <a:rPr kumimoji="0" lang="pl-PL" altLang="pl-PL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Trzoska&amp;Pela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67425" y="1171977"/>
            <a:ext cx="119258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					   Dziękuje za uwagę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Adw.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Alicja Felska - Pela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Konsorcjum Adwokackie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Trzoska&amp;Pela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ul. Bohaterów Getta Warszawskiego 12</a:t>
            </a: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80-230 Gdańsk</a:t>
            </a:r>
          </a:p>
          <a:p>
            <a:pPr algn="ctr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www.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trzoska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-pela. </a:t>
            </a:r>
            <a:r>
              <a:rPr lang="pl-P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Tel. 602 495 180</a:t>
            </a: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1317" y="3063433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050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80673" y="288847"/>
            <a:ext cx="1084302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400" b="1" dirty="0" smtClean="0">
                <a:latin typeface="Arial" panose="020B0604020202020204" pitchFamily="34" charset="0"/>
              </a:rPr>
              <a:t>K</a:t>
            </a:r>
            <a:r>
              <a:rPr lang="pl-PL" altLang="pl-PL" b="1" dirty="0" smtClean="0">
                <a:latin typeface="Arial" panose="020B0604020202020204" pitchFamily="34" charset="0"/>
              </a:rPr>
              <a:t>onsorcjum Adwokackie Trzoska&amp;Pela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lang="pl-PL" altLang="pl-PL" dirty="0" smtClean="0">
                <a:latin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b="1" dirty="0">
              <a:latin typeface="Arial" panose="020B0604020202020204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dirty="0" smtClean="0">
                <a:latin typeface="Arial" panose="020B0604020202020204" pitchFamily="34" charset="0"/>
              </a:rPr>
              <a:t>Przyczyny nowych formy zatrudniania</a:t>
            </a:r>
            <a:endParaRPr lang="pl-PL" altLang="pl-PL" dirty="0" smtClean="0">
              <a:latin typeface="Arial" panose="020B0604020202020204" pitchFamily="34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 smtClean="0">
                <a:latin typeface="Arial" panose="020B0604020202020204" pitchFamily="34" charset="0"/>
              </a:rPr>
              <a:t>globalizacja gospodarki rynkowej i wdrażanie technologii informacyjnych, 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 smtClean="0">
                <a:latin typeface="Arial" panose="020B0604020202020204" pitchFamily="34" charset="0"/>
              </a:rPr>
              <a:t>swobodniejszy system rynkowy odblokowujący przepływ pieniędzy, informacji, technologii, towarów i usług;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altLang="pl-PL" dirty="0" smtClean="0">
                <a:latin typeface="Arial" panose="020B0604020202020204" pitchFamily="34" charset="0"/>
              </a:rPr>
              <a:t>międzynarodowa konkurencja sprawia konieczność oferowania najlepszego produktu (usług) za najlepszą cenę; 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dążenie przez przedsiębiorców do większej specjalizacji;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elastyczność zatrudnienia celem maksymalnego dopasowania do potrzeb klienta i wymagań rynku pracy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ymóg dopasowania do oczekiwań pracowników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dojrzałość rynku</a:t>
            </a:r>
          </a:p>
          <a:p>
            <a:pPr marL="285750" indent="-2857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umiejętność prawidłowego pozyskania kapitału ludzkiego i stosowania elastycznych i optymalnych również kosztowo form współpracy stanowi o przewadze konkurencyjnej tak samo jak stosowania nowoczesnych technologii czy zarządzanie jakością.</a:t>
            </a:r>
          </a:p>
          <a:p>
            <a:pPr algn="just"/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pl-PL" altLang="pl-PL" b="1" dirty="0" smtClean="0"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1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79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Determinanta rozwoju gospodarczego</a:t>
            </a:r>
          </a:p>
          <a:p>
            <a:pPr algn="just"/>
            <a:r>
              <a:rPr lang="pl-PL" dirty="0"/>
              <a:t>Teoria kapitału ludzkiego </a:t>
            </a:r>
            <a:r>
              <a:rPr lang="pl-PL" dirty="0" smtClean="0"/>
              <a:t>zakłada, </a:t>
            </a:r>
            <a:r>
              <a:rPr lang="pl-PL" dirty="0"/>
              <a:t>że człowiek jest najcenniejszym elementem zasobów przedsiębiorstwa. </a:t>
            </a:r>
            <a:endParaRPr lang="pl-PL" dirty="0" smtClean="0"/>
          </a:p>
          <a:p>
            <a:pPr algn="just"/>
            <a:r>
              <a:rPr lang="pl-PL" dirty="0" smtClean="0"/>
              <a:t>Wydatki </a:t>
            </a:r>
            <a:r>
              <a:rPr lang="pl-PL" dirty="0"/>
              <a:t>na podwyższenie poziomu kapitału ludzkiego traktuje się w kategoriach czysto ekonomicznych. </a:t>
            </a:r>
            <a:endParaRPr lang="pl-PL" dirty="0" smtClean="0"/>
          </a:p>
          <a:p>
            <a:pPr algn="just"/>
            <a:r>
              <a:rPr lang="pl-PL" dirty="0" smtClean="0"/>
              <a:t>Inwestycje </a:t>
            </a:r>
            <a:r>
              <a:rPr lang="pl-PL" dirty="0"/>
              <a:t>w ten czynnik, to ogół działań, które wpływają na fizyczny i pieniężny dochód oraz powiększenie zasobów w ludziach. </a:t>
            </a:r>
            <a:endParaRPr lang="pl-PL" dirty="0" smtClean="0"/>
          </a:p>
          <a:p>
            <a:pPr algn="just"/>
            <a:r>
              <a:rPr lang="pl-PL" dirty="0" smtClean="0"/>
              <a:t>Prowadzą </a:t>
            </a:r>
            <a:r>
              <a:rPr lang="pl-PL" dirty="0"/>
              <a:t>one do zmiany wartości nagromadzonych zdolności pracowników i w efekcie do zmiany jakości. </a:t>
            </a:r>
            <a:endParaRPr lang="pl-PL" dirty="0" smtClean="0"/>
          </a:p>
          <a:p>
            <a:pPr algn="just"/>
            <a:r>
              <a:rPr lang="pl-PL" dirty="0" smtClean="0"/>
              <a:t>Inwestycje </a:t>
            </a:r>
            <a:r>
              <a:rPr lang="pl-PL" dirty="0"/>
              <a:t>są ściśle powiązane i wzajemnie się warunkują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wiedza, kompetencje i zdolności pracowników są postrzegane jako wartości, które umożliwiają zdobycie i utrzymanie trwałej, a także trudnej do podważenia przewagi konkurencyjnej</a:t>
            </a:r>
          </a:p>
          <a:p>
            <a:pPr lvl="1" algn="just"/>
            <a:endParaRPr lang="pl-PL" dirty="0" smtClean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Kapitał ludzki – jego wartość, cena i ryzyka. </a:t>
            </a:r>
          </a:p>
        </p:txBody>
      </p:sp>
    </p:spTree>
    <p:extLst>
      <p:ext uri="{BB962C8B-B14F-4D97-AF65-F5344CB8AC3E}">
        <p14:creationId xmlns:p14="http://schemas.microsoft.com/office/powerpoint/2010/main" val="22322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/>
              <a:t>Cechy kapitału ludzkiego</a:t>
            </a:r>
          </a:p>
          <a:p>
            <a:r>
              <a:rPr lang="pl-PL" dirty="0" smtClean="0"/>
              <a:t>konkurencyjność </a:t>
            </a:r>
            <a:r>
              <a:rPr lang="pl-PL" dirty="0"/>
              <a:t>i wyłączność, co oznacza, że koszt alternatywnego użycia zawsze dotyczy całego kapitału ludzkiego, ponieważ człowiek nie jest w stanie podzielić swojej wiedzy czy umiejętności na kilka równoczesnych zadań, tak jak można to uczynić z kapitałem rzeczowym czy finansowym.</a:t>
            </a:r>
          </a:p>
          <a:p>
            <a:r>
              <a:rPr lang="pl-PL" b="1" dirty="0"/>
              <a:t>Metody pomiaru wartości kapitału ludzkiego</a:t>
            </a:r>
          </a:p>
          <a:p>
            <a:r>
              <a:rPr lang="pl-PL" dirty="0"/>
              <a:t>kosztowa </a:t>
            </a:r>
            <a:r>
              <a:rPr lang="pl-PL" dirty="0" smtClean="0"/>
              <a:t>– </a:t>
            </a:r>
            <a:r>
              <a:rPr lang="pl-PL" dirty="0"/>
              <a:t>polega ona na podliczaniu wartości wszystkich wydatków będących inwestycją w człowieka</a:t>
            </a:r>
          </a:p>
          <a:p>
            <a:r>
              <a:rPr lang="pl-PL" dirty="0"/>
              <a:t>dochodowa </a:t>
            </a:r>
            <a:r>
              <a:rPr lang="pl-PL" dirty="0" smtClean="0"/>
              <a:t>– </a:t>
            </a:r>
            <a:r>
              <a:rPr lang="pl-PL" dirty="0"/>
              <a:t>polega na podliczeniu aktualnej wartości strumienia </a:t>
            </a:r>
            <a:r>
              <a:rPr lang="pl-PL" dirty="0" smtClean="0"/>
              <a:t>dochodów</a:t>
            </a:r>
          </a:p>
          <a:p>
            <a:r>
              <a:rPr lang="pl-PL" b="1" dirty="0"/>
              <a:t>Ryzyko w </a:t>
            </a:r>
            <a:r>
              <a:rPr lang="pl-PL" b="1" dirty="0" smtClean="0"/>
              <a:t>przedsiębiorstwie; </a:t>
            </a:r>
            <a:r>
              <a:rPr lang="pl-PL" dirty="0" smtClean="0"/>
              <a:t>Ryzyko technologii Ryzyko organizacji Ryzyko Reputacji Ryzyko zarządzania  Ryzyko finansowe</a:t>
            </a:r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Cechy, cena, ryzyko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271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Trzoska&amp;Pela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918157" y="1596981"/>
            <a:ext cx="111531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Zatrudnienie pracownicze– sposoby optymalizacji</a:t>
            </a:r>
          </a:p>
          <a:p>
            <a:pPr marL="285750" indent="-285750" algn="just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Zatrudnianie terminowe</a:t>
            </a:r>
          </a:p>
          <a:p>
            <a:pPr marL="285750" indent="-285750" algn="just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Praca tymczasowa 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zatrudnianie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pracownika przez agencje pracy w celu wykonywania pracy na rzecz i pod kierownictwem pracodawcy użytkownika (ustawa o zatrudnianiu pracowników tymczasowych)- zatrudnianie ma charakter terminowy, sezonowy, okresowy, doraźny. W więzi prawnej 3 podmioty: agencja, pracodawca użytkownik, pracownik. Podstawa prawna to umowa na czas określony lub na czas wykonania określonej pracy, dopuszczalne też zatrudnienie niepracownicze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Użyczanie pracowników</a:t>
            </a:r>
            <a:r>
              <a:rPr lang="pl-PL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– dot. Art.. 174 (1) k.p. – pracodawca udziela pracownikowi urlopu bezpłatnego w celu umożliwienia mu wykonywania pracy u innego pracodawcy; </a:t>
            </a:r>
          </a:p>
          <a:p>
            <a:pPr marL="285750" indent="-285750" algn="just">
              <a:buFontTx/>
              <a:buChar char="-"/>
            </a:pPr>
            <a:endParaRPr lang="pl-PL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884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8157" y="288847"/>
            <a:ext cx="466935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lang="pl-PL" altLang="pl-PL" sz="2400" b="1" dirty="0">
                <a:latin typeface="Arial" panose="020B0604020202020204" pitchFamily="34" charset="0"/>
              </a:rPr>
              <a:t>K</a:t>
            </a:r>
            <a:r>
              <a:rPr kumimoji="0" lang="pl-PL" alt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onsorcjum Adwokackie Trzoska&amp;Pela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altLang="pl-PL" b="1" dirty="0" smtClean="0">
                <a:latin typeface="Arial" panose="020B0604020202020204" pitchFamily="34" charset="0"/>
              </a:rPr>
              <a:t>  www.trzoska-pela.pl</a:t>
            </a:r>
            <a:r>
              <a:rPr kumimoji="0" lang="pl-PL" alt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pl-PL" altLang="pl-P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 descr="Trzoska&amp;P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73" y="288847"/>
            <a:ext cx="647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469900" y="1447800"/>
            <a:ext cx="1143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Zatrudnianie niepracownicze: 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dzieło, 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zlecenia, 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umowa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agencyjna, </a:t>
            </a:r>
            <a:endParaRPr lang="pl-PL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kontrakt</a:t>
            </a:r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na podstawie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innych umów -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pełnienia funkcji lub wykonywania usług np. umowy menadżerskie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Tx/>
              <a:buChar char="-"/>
            </a:pPr>
            <a:r>
              <a:rPr lang="pl-PL" b="1" i="1" dirty="0">
                <a:latin typeface="Arial" panose="020B0604020202020204" pitchFamily="34" charset="0"/>
                <a:cs typeface="Arial" panose="020B0604020202020204" pitchFamily="34" charset="0"/>
              </a:rPr>
              <a:t>Umowa o pracę nakładczą-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odmienność: wykonawcy pracują w domu – stąd też ograniczenie poleceniom pracodawcy; mimo że w chwili zawarcia umowy nie nabywa statusu pracownika to nawiązanie, ustanie i uprawnienia upodobniają go do niego: prawo do wynagrodzenia, urlopu wypoczynkowego, macierzyńskiego, odprawa pośmiertna, ubezpieczenie społeczne, bhp.</a:t>
            </a:r>
          </a:p>
          <a:p>
            <a:pPr marL="285750" indent="-285750" algn="just">
              <a:buFontTx/>
              <a:buChar char="-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23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</a:t>
            </a:r>
            <a:r>
              <a:rPr lang="pl-PL" dirty="0"/>
              <a:t>większości przypadków ten sam rodzaj pracy może być wykonywany zarówno w ramach umowy zlecenia, jak i umowy o pracę. Wynika to z faktu, iż cechą charakterystyczną stosunku prawnego powstałego na podstawie umowy zlecenia, podobnie jak powstałego na podstawie umowy o pracę stosunku pracy, jest </a:t>
            </a:r>
            <a:r>
              <a:rPr lang="pl-PL" b="1" dirty="0"/>
              <a:t>staranne działanie zleceniobiorcy przy wykonaniu czynności stanowiących przedmiot umowy.</a:t>
            </a:r>
            <a:r>
              <a:rPr lang="pl-PL" dirty="0"/>
              <a:t> </a:t>
            </a:r>
          </a:p>
          <a:p>
            <a:r>
              <a:rPr lang="pl-PL" dirty="0"/>
              <a:t>Umowa zlecenia nie może mieć cech charakterystycznych dla umowy o pracę: podporządkowania organizacyjnego zleceniobiorcy wobec zleceniodawcy, w szczególności w zakresie czasu pracy, miejsca pracy oraz obowiązku wykonywania poleceń przełożonych.</a:t>
            </a:r>
          </a:p>
          <a:p>
            <a:endParaRPr lang="pl-PL" dirty="0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Umowa zlecenia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64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W </a:t>
            </a:r>
            <a:r>
              <a:rPr lang="pl-PL" dirty="0"/>
              <a:t>umowie należy wpisać, jakie czynności będzie wykonywała osoba zatrudniona na umowę zlecenie. </a:t>
            </a:r>
          </a:p>
          <a:p>
            <a:r>
              <a:rPr lang="pl-PL" dirty="0"/>
              <a:t>opis powinien być na tyle konkretny, aby możliwa była ocena, czy zlecenie jest prawidłowo wykonywane</a:t>
            </a:r>
          </a:p>
          <a:p>
            <a:r>
              <a:rPr lang="pl-PL" dirty="0"/>
              <a:t>Zlecenie może mieć charakter </a:t>
            </a:r>
            <a:r>
              <a:rPr lang="pl-PL" b="1" dirty="0"/>
              <a:t>doraźny</a:t>
            </a:r>
            <a:r>
              <a:rPr lang="pl-PL" dirty="0"/>
              <a:t>. "Doraźna" umowa zlecenia może zostać zawarta także w związku z tym, że firma sezonowo potrzebuje większej liczby osób do pracy.</a:t>
            </a:r>
          </a:p>
          <a:p>
            <a:r>
              <a:rPr lang="pl-PL" dirty="0"/>
              <a:t>Zlecenie może również </a:t>
            </a:r>
            <a:r>
              <a:rPr lang="pl-PL" b="1" dirty="0"/>
              <a:t>nie mieć charakteru doraźnego</a:t>
            </a:r>
            <a:r>
              <a:rPr lang="pl-PL" dirty="0"/>
              <a:t>, tzn. zleceniodawca powierza zleceniobiorcy stałe bądź trwające określony czas wykonywanie wskazanych czynności.</a:t>
            </a:r>
          </a:p>
          <a:p>
            <a:r>
              <a:rPr lang="pl-PL" dirty="0"/>
              <a:t>Należy szczególnie zwrócić uwagę na to, by zleceniobiorca </a:t>
            </a:r>
            <a:r>
              <a:rPr lang="pl-PL" b="1" dirty="0"/>
              <a:t>nie pozostawał w stosunku podporządkowania</a:t>
            </a:r>
            <a:r>
              <a:rPr lang="pl-PL" dirty="0"/>
              <a:t> wobec zleceniodawcy. W takim przypadku możliwe byłoby dochodzenie przed sądem, że jest to stosunek pracy, bez względu na nazwę umowy. </a:t>
            </a:r>
          </a:p>
          <a:p>
            <a:r>
              <a:rPr lang="pl-PL" dirty="0"/>
              <a:t>Umowa zlecenia może dotyczyć dokonania w imieniu zleceniodawcy pojedynczej czynności prawnej albo czynności prawnych określonych rodzajowo i powtarzalnych Zawarcie umowy zlecenia jest równoznaczne z umocowaniem przyjmującego zlecenie do działania w imieniu dającego zlecenie.</a:t>
            </a:r>
          </a:p>
          <a:p>
            <a:r>
              <a:rPr lang="pl-PL" dirty="0"/>
              <a:t>Umowy powiernicze – szczególny rodzaj.</a:t>
            </a:r>
          </a:p>
          <a:p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Konsorcjum Adwokackie Trzoska&amp;Pela</a:t>
            </a:r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Treść umowy zlecenia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31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2611</TotalTime>
  <Words>1910</Words>
  <Application>Microsoft Office PowerPoint</Application>
  <PresentationFormat>Niestandardowy</PresentationFormat>
  <Paragraphs>195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Hol</vt:lpstr>
      <vt:lpstr>Optymalizacja kosztów pracy</vt:lpstr>
      <vt:lpstr>Plan prezentacji nt Optymalizacji kosztów pracy</vt:lpstr>
      <vt:lpstr>Prezentacja programu PowerPoint</vt:lpstr>
      <vt:lpstr>Kapitał ludzki – jego wartość, cena i ryzyka. </vt:lpstr>
      <vt:lpstr>Cechy, cena, ryzyko</vt:lpstr>
      <vt:lpstr>Prezentacja programu PowerPoint</vt:lpstr>
      <vt:lpstr>Prezentacja programu PowerPoint</vt:lpstr>
      <vt:lpstr>Umowa zlecenia </vt:lpstr>
      <vt:lpstr>Treść umowy zlecenia </vt:lpstr>
      <vt:lpstr>Umowa o dzieło  </vt:lpstr>
      <vt:lpstr>Realizacja dzieła  </vt:lpstr>
      <vt:lpstr>Odstąpienie od umowy przez wykonawcę  </vt:lpstr>
      <vt:lpstr>Odstąpienie od umowy przez zamawiającego  </vt:lpstr>
      <vt:lpstr> Działalność gospodarcza, równowartość średniej krajowej, 2013 rok </vt:lpstr>
      <vt:lpstr>Analiza projektu zmian w 'umowach śmieciowych'</vt:lpstr>
      <vt:lpstr>Prezentacja programu PowerPoint</vt:lpstr>
      <vt:lpstr>Kontrakt menedżerski </vt:lpstr>
      <vt:lpstr>Prezentacja programu PowerPoint</vt:lpstr>
      <vt:lpstr>Motywacja i zaangażowanie pracownika a forma współpracy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Nawiązanie stosunku pracy</dc:title>
  <dc:creator>Anna Trzoska</dc:creator>
  <cp:lastModifiedBy>adw. Alicja Pela</cp:lastModifiedBy>
  <cp:revision>51</cp:revision>
  <dcterms:created xsi:type="dcterms:W3CDTF">2014-05-04T18:20:20Z</dcterms:created>
  <dcterms:modified xsi:type="dcterms:W3CDTF">2014-05-07T06:30:27Z</dcterms:modified>
</cp:coreProperties>
</file>