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3"/>
  </p:notesMasterIdLst>
  <p:handoutMasterIdLst>
    <p:handoutMasterId r:id="rId74"/>
  </p:handoutMasterIdLst>
  <p:sldIdLst>
    <p:sldId id="332" r:id="rId2"/>
    <p:sldId id="527" r:id="rId3"/>
    <p:sldId id="528" r:id="rId4"/>
    <p:sldId id="529" r:id="rId5"/>
    <p:sldId id="530" r:id="rId6"/>
    <p:sldId id="531" r:id="rId7"/>
    <p:sldId id="532" r:id="rId8"/>
    <p:sldId id="334" r:id="rId9"/>
    <p:sldId id="338" r:id="rId10"/>
    <p:sldId id="402" r:id="rId11"/>
    <p:sldId id="343" r:id="rId12"/>
    <p:sldId id="414" r:id="rId13"/>
    <p:sldId id="421" r:id="rId14"/>
    <p:sldId id="519" r:id="rId15"/>
    <p:sldId id="423" r:id="rId16"/>
    <p:sldId id="424" r:id="rId17"/>
    <p:sldId id="425" r:id="rId18"/>
    <p:sldId id="426" r:id="rId19"/>
    <p:sldId id="573" r:id="rId20"/>
    <p:sldId id="574" r:id="rId21"/>
    <p:sldId id="575" r:id="rId22"/>
    <p:sldId id="576" r:id="rId23"/>
    <p:sldId id="577" r:id="rId24"/>
    <p:sldId id="578" r:id="rId25"/>
    <p:sldId id="579" r:id="rId26"/>
    <p:sldId id="580" r:id="rId27"/>
    <p:sldId id="581" r:id="rId28"/>
    <p:sldId id="582" r:id="rId29"/>
    <p:sldId id="583" r:id="rId30"/>
    <p:sldId id="584" r:id="rId31"/>
    <p:sldId id="585" r:id="rId32"/>
    <p:sldId id="586" r:id="rId33"/>
    <p:sldId id="587" r:id="rId34"/>
    <p:sldId id="588" r:id="rId35"/>
    <p:sldId id="589" r:id="rId36"/>
    <p:sldId id="590" r:id="rId37"/>
    <p:sldId id="591" r:id="rId38"/>
    <p:sldId id="592" r:id="rId39"/>
    <p:sldId id="593" r:id="rId40"/>
    <p:sldId id="594" r:id="rId41"/>
    <p:sldId id="595" r:id="rId42"/>
    <p:sldId id="596" r:id="rId43"/>
    <p:sldId id="597" r:id="rId44"/>
    <p:sldId id="598" r:id="rId45"/>
    <p:sldId id="599" r:id="rId46"/>
    <p:sldId id="523" r:id="rId47"/>
    <p:sldId id="524" r:id="rId48"/>
    <p:sldId id="525" r:id="rId49"/>
    <p:sldId id="526" r:id="rId50"/>
    <p:sldId id="384" r:id="rId51"/>
    <p:sldId id="386" r:id="rId52"/>
    <p:sldId id="515" r:id="rId53"/>
    <p:sldId id="462" r:id="rId54"/>
    <p:sldId id="463" r:id="rId55"/>
    <p:sldId id="464" r:id="rId56"/>
    <p:sldId id="465" r:id="rId57"/>
    <p:sldId id="466" r:id="rId58"/>
    <p:sldId id="467" r:id="rId59"/>
    <p:sldId id="468" r:id="rId60"/>
    <p:sldId id="542" r:id="rId61"/>
    <p:sldId id="543" r:id="rId62"/>
    <p:sldId id="544" r:id="rId63"/>
    <p:sldId id="545" r:id="rId64"/>
    <p:sldId id="546" r:id="rId65"/>
    <p:sldId id="476" r:id="rId66"/>
    <p:sldId id="477" r:id="rId67"/>
    <p:sldId id="547" r:id="rId68"/>
    <p:sldId id="483" r:id="rId69"/>
    <p:sldId id="484" r:id="rId70"/>
    <p:sldId id="548" r:id="rId71"/>
    <p:sldId id="333" r:id="rId72"/>
  </p:sldIdLst>
  <p:sldSz cx="9144000" cy="6858000" type="screen4x3"/>
  <p:notesSz cx="6797675" cy="9926638"/>
  <p:defaultTextStyle>
    <a:defPPr>
      <a:defRPr lang="pl-PL"/>
    </a:defPPr>
    <a:lvl1pPr algn="ctr" rtl="0" fontAlgn="base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b="1"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b="1"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b="1"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b="1"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FFFF"/>
    <a:srgbClr val="6B95C7"/>
    <a:srgbClr val="DBDBDB"/>
    <a:srgbClr val="CC0099"/>
    <a:srgbClr val="FFE1E1"/>
    <a:srgbClr val="FFCC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99" autoAdjust="0"/>
    <p:restoredTop sz="94712" autoAdjust="0"/>
  </p:normalViewPr>
  <p:slideViewPr>
    <p:cSldViewPr>
      <p:cViewPr>
        <p:scale>
          <a:sx n="70" d="100"/>
          <a:sy n="70" d="100"/>
        </p:scale>
        <p:origin x="-49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D7E18E-B610-4F97-A763-427C532651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348DD4B2-96DA-4DDA-B6C6-4D884355059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RPO WP</a:t>
          </a:r>
          <a:endParaRPr kumimoji="0" lang="pl-PL" altLang="pl-PL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7634177C-B40B-4112-9FB8-CD109CA5BD73}" type="parTrans" cxnId="{E40AE001-294B-426E-8BA6-DA556AD8AF77}">
      <dgm:prSet/>
      <dgm:spPr/>
    </dgm:pt>
    <dgm:pt modelId="{6BE4E8B7-8FA5-45C1-9B2E-A8490AFE3180}" type="sibTrans" cxnId="{E40AE001-294B-426E-8BA6-DA556AD8AF77}">
      <dgm:prSet/>
      <dgm:spPr/>
    </dgm:pt>
    <dgm:pt modelId="{94606513-5231-4BC3-8E80-016021EDC64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EFRR</a:t>
          </a:r>
          <a:endParaRPr kumimoji="0" lang="pl-PL" altLang="pl-PL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EE2EED20-16C9-4A52-B9B5-A46664B9F1A4}" type="parTrans" cxnId="{586C695A-651F-424E-A389-2E077DE49F4B}">
      <dgm:prSet/>
      <dgm:spPr/>
    </dgm:pt>
    <dgm:pt modelId="{6026D4C3-E3BC-46A5-9F5A-7086B8BA200C}" type="sibTrans" cxnId="{586C695A-651F-424E-A389-2E077DE49F4B}">
      <dgm:prSet/>
      <dgm:spPr/>
    </dgm:pt>
    <dgm:pt modelId="{96E051C3-DF6A-42DD-818D-9900D62712A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EFS</a:t>
          </a:r>
          <a:endParaRPr kumimoji="0" lang="pl-PL" altLang="pl-PL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6C89731B-46DD-4A22-BDAF-28D3489EE82C}" type="parTrans" cxnId="{EE5C63FD-64DA-4478-AA96-B743AAEE83C6}">
      <dgm:prSet/>
      <dgm:spPr/>
    </dgm:pt>
    <dgm:pt modelId="{5EE3A61F-BA82-4076-B2C0-6B7940ADB75E}" type="sibTrans" cxnId="{EE5C63FD-64DA-4478-AA96-B743AAEE83C6}">
      <dgm:prSet/>
      <dgm:spPr/>
    </dgm:pt>
    <dgm:pt modelId="{D2EB3676-DB97-4CA3-B8BA-BEFB7DFDE197}" type="pres">
      <dgm:prSet presAssocID="{87D7E18E-B610-4F97-A763-427C532651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BFD8327-D001-4374-B816-E83622BDCAC8}" type="pres">
      <dgm:prSet presAssocID="{348DD4B2-96DA-4DDA-B6C6-4D8843550595}" presName="hierRoot1" presStyleCnt="0">
        <dgm:presLayoutVars>
          <dgm:hierBranch/>
        </dgm:presLayoutVars>
      </dgm:prSet>
      <dgm:spPr/>
    </dgm:pt>
    <dgm:pt modelId="{4B71E7A3-1E2B-4751-8E2D-3A6DCA79876C}" type="pres">
      <dgm:prSet presAssocID="{348DD4B2-96DA-4DDA-B6C6-4D8843550595}" presName="rootComposite1" presStyleCnt="0"/>
      <dgm:spPr/>
    </dgm:pt>
    <dgm:pt modelId="{6DA15814-84D5-4681-B976-603375615758}" type="pres">
      <dgm:prSet presAssocID="{348DD4B2-96DA-4DDA-B6C6-4D8843550595}" presName="rootText1" presStyleLbl="node0" presStyleIdx="0" presStyleCnt="1">
        <dgm:presLayoutVars>
          <dgm:chPref val="3"/>
        </dgm:presLayoutVars>
      </dgm:prSet>
      <dgm:spPr/>
    </dgm:pt>
    <dgm:pt modelId="{EC687C3A-03D9-4179-A25B-DB87A869EB15}" type="pres">
      <dgm:prSet presAssocID="{348DD4B2-96DA-4DDA-B6C6-4D8843550595}" presName="rootConnector1" presStyleLbl="node1" presStyleIdx="0" presStyleCnt="0"/>
      <dgm:spPr/>
    </dgm:pt>
    <dgm:pt modelId="{3626A9B7-19C1-46CA-AE1C-8F755D92CBBE}" type="pres">
      <dgm:prSet presAssocID="{348DD4B2-96DA-4DDA-B6C6-4D8843550595}" presName="hierChild2" presStyleCnt="0"/>
      <dgm:spPr/>
    </dgm:pt>
    <dgm:pt modelId="{C6AAD564-896E-4349-BDF5-782690A99343}" type="pres">
      <dgm:prSet presAssocID="{EE2EED20-16C9-4A52-B9B5-A46664B9F1A4}" presName="Name35" presStyleLbl="parChTrans1D2" presStyleIdx="0" presStyleCnt="2"/>
      <dgm:spPr/>
    </dgm:pt>
    <dgm:pt modelId="{F7457DE8-339B-471B-AF9C-A7E89C04C731}" type="pres">
      <dgm:prSet presAssocID="{94606513-5231-4BC3-8E80-016021EDC641}" presName="hierRoot2" presStyleCnt="0">
        <dgm:presLayoutVars>
          <dgm:hierBranch/>
        </dgm:presLayoutVars>
      </dgm:prSet>
      <dgm:spPr/>
    </dgm:pt>
    <dgm:pt modelId="{A6A905A4-E462-4122-ABA9-CC91F707945C}" type="pres">
      <dgm:prSet presAssocID="{94606513-5231-4BC3-8E80-016021EDC641}" presName="rootComposite" presStyleCnt="0"/>
      <dgm:spPr/>
    </dgm:pt>
    <dgm:pt modelId="{610D698A-60B2-4382-96EA-D5E9458AF60A}" type="pres">
      <dgm:prSet presAssocID="{94606513-5231-4BC3-8E80-016021EDC641}" presName="rootText" presStyleLbl="node2" presStyleIdx="0" presStyleCnt="2">
        <dgm:presLayoutVars>
          <dgm:chPref val="3"/>
        </dgm:presLayoutVars>
      </dgm:prSet>
      <dgm:spPr/>
    </dgm:pt>
    <dgm:pt modelId="{5DF2296D-0A52-4E75-AE98-2F368909FF22}" type="pres">
      <dgm:prSet presAssocID="{94606513-5231-4BC3-8E80-016021EDC641}" presName="rootConnector" presStyleLbl="node2" presStyleIdx="0" presStyleCnt="2"/>
      <dgm:spPr/>
    </dgm:pt>
    <dgm:pt modelId="{A045F623-FA59-42B3-8207-B802D86F5EF0}" type="pres">
      <dgm:prSet presAssocID="{94606513-5231-4BC3-8E80-016021EDC641}" presName="hierChild4" presStyleCnt="0"/>
      <dgm:spPr/>
    </dgm:pt>
    <dgm:pt modelId="{6538D917-AD6C-4AA7-B38B-239AACE84892}" type="pres">
      <dgm:prSet presAssocID="{94606513-5231-4BC3-8E80-016021EDC641}" presName="hierChild5" presStyleCnt="0"/>
      <dgm:spPr/>
    </dgm:pt>
    <dgm:pt modelId="{932077BD-98BB-4AB4-AC9C-ABC940E3257F}" type="pres">
      <dgm:prSet presAssocID="{6C89731B-46DD-4A22-BDAF-28D3489EE82C}" presName="Name35" presStyleLbl="parChTrans1D2" presStyleIdx="1" presStyleCnt="2"/>
      <dgm:spPr/>
    </dgm:pt>
    <dgm:pt modelId="{56CCA541-898E-4D2E-94E9-BE3D39B94F9B}" type="pres">
      <dgm:prSet presAssocID="{96E051C3-DF6A-42DD-818D-9900D62712A7}" presName="hierRoot2" presStyleCnt="0">
        <dgm:presLayoutVars>
          <dgm:hierBranch/>
        </dgm:presLayoutVars>
      </dgm:prSet>
      <dgm:spPr/>
    </dgm:pt>
    <dgm:pt modelId="{D7FEE94F-A87F-4892-B605-56009BAED4E2}" type="pres">
      <dgm:prSet presAssocID="{96E051C3-DF6A-42DD-818D-9900D62712A7}" presName="rootComposite" presStyleCnt="0"/>
      <dgm:spPr/>
    </dgm:pt>
    <dgm:pt modelId="{086CCB9F-9BA6-462B-A5AA-1CDED3C213CD}" type="pres">
      <dgm:prSet presAssocID="{96E051C3-DF6A-42DD-818D-9900D62712A7}" presName="rootText" presStyleLbl="node2" presStyleIdx="1" presStyleCnt="2">
        <dgm:presLayoutVars>
          <dgm:chPref val="3"/>
        </dgm:presLayoutVars>
      </dgm:prSet>
      <dgm:spPr/>
    </dgm:pt>
    <dgm:pt modelId="{49939829-F8CD-40B6-91CC-231CBA16C74C}" type="pres">
      <dgm:prSet presAssocID="{96E051C3-DF6A-42DD-818D-9900D62712A7}" presName="rootConnector" presStyleLbl="node2" presStyleIdx="1" presStyleCnt="2"/>
      <dgm:spPr/>
    </dgm:pt>
    <dgm:pt modelId="{DE82BB8E-8169-49F8-B0F1-3CEC74E7BE9E}" type="pres">
      <dgm:prSet presAssocID="{96E051C3-DF6A-42DD-818D-9900D62712A7}" presName="hierChild4" presStyleCnt="0"/>
      <dgm:spPr/>
    </dgm:pt>
    <dgm:pt modelId="{E4AC2AD6-958A-46FE-A680-C09E58E8B3D7}" type="pres">
      <dgm:prSet presAssocID="{96E051C3-DF6A-42DD-818D-9900D62712A7}" presName="hierChild5" presStyleCnt="0"/>
      <dgm:spPr/>
    </dgm:pt>
    <dgm:pt modelId="{DE1FE22E-3490-45B3-8875-C4E73C43E9B6}" type="pres">
      <dgm:prSet presAssocID="{348DD4B2-96DA-4DDA-B6C6-4D8843550595}" presName="hierChild3" presStyleCnt="0"/>
      <dgm:spPr/>
    </dgm:pt>
  </dgm:ptLst>
  <dgm:cxnLst>
    <dgm:cxn modelId="{3B947927-063E-4E9F-9FD0-10E202BFF88F}" type="presOf" srcId="{87D7E18E-B610-4F97-A763-427C53265120}" destId="{D2EB3676-DB97-4CA3-B8BA-BEFB7DFDE197}" srcOrd="0" destOrd="0" presId="urn:microsoft.com/office/officeart/2005/8/layout/orgChart1"/>
    <dgm:cxn modelId="{9A66D2AC-D74E-4E80-98FB-0E26AD458C4F}" type="presOf" srcId="{96E051C3-DF6A-42DD-818D-9900D62712A7}" destId="{49939829-F8CD-40B6-91CC-231CBA16C74C}" srcOrd="1" destOrd="0" presId="urn:microsoft.com/office/officeart/2005/8/layout/orgChart1"/>
    <dgm:cxn modelId="{E40AE001-294B-426E-8BA6-DA556AD8AF77}" srcId="{87D7E18E-B610-4F97-A763-427C53265120}" destId="{348DD4B2-96DA-4DDA-B6C6-4D8843550595}" srcOrd="0" destOrd="0" parTransId="{7634177C-B40B-4112-9FB8-CD109CA5BD73}" sibTransId="{6BE4E8B7-8FA5-45C1-9B2E-A8490AFE3180}"/>
    <dgm:cxn modelId="{50AC6A05-26A7-42AB-90DE-A3382735BEA2}" type="presOf" srcId="{94606513-5231-4BC3-8E80-016021EDC641}" destId="{5DF2296D-0A52-4E75-AE98-2F368909FF22}" srcOrd="1" destOrd="0" presId="urn:microsoft.com/office/officeart/2005/8/layout/orgChart1"/>
    <dgm:cxn modelId="{5F36E1EB-BAE9-4DF6-A75C-625DA40FE4BE}" type="presOf" srcId="{6C89731B-46DD-4A22-BDAF-28D3489EE82C}" destId="{932077BD-98BB-4AB4-AC9C-ABC940E3257F}" srcOrd="0" destOrd="0" presId="urn:microsoft.com/office/officeart/2005/8/layout/orgChart1"/>
    <dgm:cxn modelId="{2D6FE991-0078-43D1-90E3-889F36259478}" type="presOf" srcId="{348DD4B2-96DA-4DDA-B6C6-4D8843550595}" destId="{6DA15814-84D5-4681-B976-603375615758}" srcOrd="0" destOrd="0" presId="urn:microsoft.com/office/officeart/2005/8/layout/orgChart1"/>
    <dgm:cxn modelId="{23E82129-38AD-4314-BE00-00FF8D8E74A9}" type="presOf" srcId="{348DD4B2-96DA-4DDA-B6C6-4D8843550595}" destId="{EC687C3A-03D9-4179-A25B-DB87A869EB15}" srcOrd="1" destOrd="0" presId="urn:microsoft.com/office/officeart/2005/8/layout/orgChart1"/>
    <dgm:cxn modelId="{BDF96B16-275F-4C04-A0DA-325FDA49E635}" type="presOf" srcId="{94606513-5231-4BC3-8E80-016021EDC641}" destId="{610D698A-60B2-4382-96EA-D5E9458AF60A}" srcOrd="0" destOrd="0" presId="urn:microsoft.com/office/officeart/2005/8/layout/orgChart1"/>
    <dgm:cxn modelId="{EE5C63FD-64DA-4478-AA96-B743AAEE83C6}" srcId="{348DD4B2-96DA-4DDA-B6C6-4D8843550595}" destId="{96E051C3-DF6A-42DD-818D-9900D62712A7}" srcOrd="1" destOrd="0" parTransId="{6C89731B-46DD-4A22-BDAF-28D3489EE82C}" sibTransId="{5EE3A61F-BA82-4076-B2C0-6B7940ADB75E}"/>
    <dgm:cxn modelId="{D3940CF9-0549-44F1-862B-B888C993092E}" type="presOf" srcId="{96E051C3-DF6A-42DD-818D-9900D62712A7}" destId="{086CCB9F-9BA6-462B-A5AA-1CDED3C213CD}" srcOrd="0" destOrd="0" presId="urn:microsoft.com/office/officeart/2005/8/layout/orgChart1"/>
    <dgm:cxn modelId="{F8FA1E88-6034-4F68-961A-9170B5E6F76A}" type="presOf" srcId="{EE2EED20-16C9-4A52-B9B5-A46664B9F1A4}" destId="{C6AAD564-896E-4349-BDF5-782690A99343}" srcOrd="0" destOrd="0" presId="urn:microsoft.com/office/officeart/2005/8/layout/orgChart1"/>
    <dgm:cxn modelId="{586C695A-651F-424E-A389-2E077DE49F4B}" srcId="{348DD4B2-96DA-4DDA-B6C6-4D8843550595}" destId="{94606513-5231-4BC3-8E80-016021EDC641}" srcOrd="0" destOrd="0" parTransId="{EE2EED20-16C9-4A52-B9B5-A46664B9F1A4}" sibTransId="{6026D4C3-E3BC-46A5-9F5A-7086B8BA200C}"/>
    <dgm:cxn modelId="{54A2428D-1F2D-4E85-97A5-A29F228DB9A7}" type="presParOf" srcId="{D2EB3676-DB97-4CA3-B8BA-BEFB7DFDE197}" destId="{4BFD8327-D001-4374-B816-E83622BDCAC8}" srcOrd="0" destOrd="0" presId="urn:microsoft.com/office/officeart/2005/8/layout/orgChart1"/>
    <dgm:cxn modelId="{31A22AB4-01A2-46D3-A344-AC279F57A133}" type="presParOf" srcId="{4BFD8327-D001-4374-B816-E83622BDCAC8}" destId="{4B71E7A3-1E2B-4751-8E2D-3A6DCA79876C}" srcOrd="0" destOrd="0" presId="urn:microsoft.com/office/officeart/2005/8/layout/orgChart1"/>
    <dgm:cxn modelId="{932326FE-90B4-425C-89FE-E9C480CEF29C}" type="presParOf" srcId="{4B71E7A3-1E2B-4751-8E2D-3A6DCA79876C}" destId="{6DA15814-84D5-4681-B976-603375615758}" srcOrd="0" destOrd="0" presId="urn:microsoft.com/office/officeart/2005/8/layout/orgChart1"/>
    <dgm:cxn modelId="{55A0D080-470D-4BC9-81B8-F2B4078B4C25}" type="presParOf" srcId="{4B71E7A3-1E2B-4751-8E2D-3A6DCA79876C}" destId="{EC687C3A-03D9-4179-A25B-DB87A869EB15}" srcOrd="1" destOrd="0" presId="urn:microsoft.com/office/officeart/2005/8/layout/orgChart1"/>
    <dgm:cxn modelId="{3906FA76-8FD1-46B2-A675-EA6CDF4F7D4C}" type="presParOf" srcId="{4BFD8327-D001-4374-B816-E83622BDCAC8}" destId="{3626A9B7-19C1-46CA-AE1C-8F755D92CBBE}" srcOrd="1" destOrd="0" presId="urn:microsoft.com/office/officeart/2005/8/layout/orgChart1"/>
    <dgm:cxn modelId="{0350E204-67ED-4249-844E-8A066B90A0C9}" type="presParOf" srcId="{3626A9B7-19C1-46CA-AE1C-8F755D92CBBE}" destId="{C6AAD564-896E-4349-BDF5-782690A99343}" srcOrd="0" destOrd="0" presId="urn:microsoft.com/office/officeart/2005/8/layout/orgChart1"/>
    <dgm:cxn modelId="{DAE15F7B-4784-4BF0-B349-C252E24E79C8}" type="presParOf" srcId="{3626A9B7-19C1-46CA-AE1C-8F755D92CBBE}" destId="{F7457DE8-339B-471B-AF9C-A7E89C04C731}" srcOrd="1" destOrd="0" presId="urn:microsoft.com/office/officeart/2005/8/layout/orgChart1"/>
    <dgm:cxn modelId="{C9E0FD08-AE73-4CB2-B6A3-0147B0AA2DF7}" type="presParOf" srcId="{F7457DE8-339B-471B-AF9C-A7E89C04C731}" destId="{A6A905A4-E462-4122-ABA9-CC91F707945C}" srcOrd="0" destOrd="0" presId="urn:microsoft.com/office/officeart/2005/8/layout/orgChart1"/>
    <dgm:cxn modelId="{419AE025-98C6-449B-83B8-285452E91180}" type="presParOf" srcId="{A6A905A4-E462-4122-ABA9-CC91F707945C}" destId="{610D698A-60B2-4382-96EA-D5E9458AF60A}" srcOrd="0" destOrd="0" presId="urn:microsoft.com/office/officeart/2005/8/layout/orgChart1"/>
    <dgm:cxn modelId="{DD0AF70C-5848-4715-B7FB-BBCC565ACD16}" type="presParOf" srcId="{A6A905A4-E462-4122-ABA9-CC91F707945C}" destId="{5DF2296D-0A52-4E75-AE98-2F368909FF22}" srcOrd="1" destOrd="0" presId="urn:microsoft.com/office/officeart/2005/8/layout/orgChart1"/>
    <dgm:cxn modelId="{777F0BC8-2373-434B-BECB-6687B8787A60}" type="presParOf" srcId="{F7457DE8-339B-471B-AF9C-A7E89C04C731}" destId="{A045F623-FA59-42B3-8207-B802D86F5EF0}" srcOrd="1" destOrd="0" presId="urn:microsoft.com/office/officeart/2005/8/layout/orgChart1"/>
    <dgm:cxn modelId="{4CA4B8B3-0EE3-4EEF-B9F0-BE74FE884B68}" type="presParOf" srcId="{F7457DE8-339B-471B-AF9C-A7E89C04C731}" destId="{6538D917-AD6C-4AA7-B38B-239AACE84892}" srcOrd="2" destOrd="0" presId="urn:microsoft.com/office/officeart/2005/8/layout/orgChart1"/>
    <dgm:cxn modelId="{037349D2-DE3B-42AB-A81B-547AEEE2935C}" type="presParOf" srcId="{3626A9B7-19C1-46CA-AE1C-8F755D92CBBE}" destId="{932077BD-98BB-4AB4-AC9C-ABC940E3257F}" srcOrd="2" destOrd="0" presId="urn:microsoft.com/office/officeart/2005/8/layout/orgChart1"/>
    <dgm:cxn modelId="{4FCB8854-7165-4F48-BD5A-EF181EE146C0}" type="presParOf" srcId="{3626A9B7-19C1-46CA-AE1C-8F755D92CBBE}" destId="{56CCA541-898E-4D2E-94E9-BE3D39B94F9B}" srcOrd="3" destOrd="0" presId="urn:microsoft.com/office/officeart/2005/8/layout/orgChart1"/>
    <dgm:cxn modelId="{ED93762C-445E-4213-B289-96FD5ACBE1F3}" type="presParOf" srcId="{56CCA541-898E-4D2E-94E9-BE3D39B94F9B}" destId="{D7FEE94F-A87F-4892-B605-56009BAED4E2}" srcOrd="0" destOrd="0" presId="urn:microsoft.com/office/officeart/2005/8/layout/orgChart1"/>
    <dgm:cxn modelId="{FC175A57-9BFE-48AF-B602-DB7CEF8977D3}" type="presParOf" srcId="{D7FEE94F-A87F-4892-B605-56009BAED4E2}" destId="{086CCB9F-9BA6-462B-A5AA-1CDED3C213CD}" srcOrd="0" destOrd="0" presId="urn:microsoft.com/office/officeart/2005/8/layout/orgChart1"/>
    <dgm:cxn modelId="{23B42D7A-8C74-4051-B4EF-AB54AEAF7291}" type="presParOf" srcId="{D7FEE94F-A87F-4892-B605-56009BAED4E2}" destId="{49939829-F8CD-40B6-91CC-231CBA16C74C}" srcOrd="1" destOrd="0" presId="urn:microsoft.com/office/officeart/2005/8/layout/orgChart1"/>
    <dgm:cxn modelId="{CB94E31A-B4BF-4B7D-AB53-9F98DB45EBF9}" type="presParOf" srcId="{56CCA541-898E-4D2E-94E9-BE3D39B94F9B}" destId="{DE82BB8E-8169-49F8-B0F1-3CEC74E7BE9E}" srcOrd="1" destOrd="0" presId="urn:microsoft.com/office/officeart/2005/8/layout/orgChart1"/>
    <dgm:cxn modelId="{9AA02566-275F-4AB8-B28D-CD65B2A15913}" type="presParOf" srcId="{56CCA541-898E-4D2E-94E9-BE3D39B94F9B}" destId="{E4AC2AD6-958A-46FE-A680-C09E58E8B3D7}" srcOrd="2" destOrd="0" presId="urn:microsoft.com/office/officeart/2005/8/layout/orgChart1"/>
    <dgm:cxn modelId="{83D983B5-177D-4777-BFA3-BD6368EAACB2}" type="presParOf" srcId="{4BFD8327-D001-4374-B816-E83622BDCAC8}" destId="{DE1FE22E-3490-45B3-8875-C4E73C43E9B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80000"/>
              </a:lnSpc>
              <a:spcBef>
                <a:spcPts val="800"/>
              </a:spcBef>
              <a:buSzPct val="100000"/>
              <a:buFont typeface="Arial" charset="0"/>
              <a:buNone/>
              <a:defRPr sz="1200" b="0" i="0" u="sng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80000"/>
              </a:lnSpc>
              <a:spcBef>
                <a:spcPts val="800"/>
              </a:spcBef>
              <a:buSzPct val="100000"/>
              <a:buFont typeface="Arial" charset="0"/>
              <a:buNone/>
              <a:defRPr sz="1200" b="0" i="0" u="sng"/>
            </a:lvl1pPr>
          </a:lstStyle>
          <a:p>
            <a:pPr>
              <a:defRPr/>
            </a:pPr>
            <a:fld id="{9DB6EBE2-2CF8-4B28-AC8E-86E99F735ED5}" type="datetimeFigureOut">
              <a:rPr lang="pl-PL"/>
              <a:pPr>
                <a:defRPr/>
              </a:pPr>
              <a:t>2014-09-24</a:t>
            </a:fld>
            <a:endParaRPr lang="pl-PL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80000"/>
              </a:lnSpc>
              <a:spcBef>
                <a:spcPts val="800"/>
              </a:spcBef>
              <a:buSzPct val="100000"/>
              <a:buFont typeface="Arial" charset="0"/>
              <a:buNone/>
              <a:defRPr sz="1200" b="0" i="0" u="sng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80000"/>
              </a:lnSpc>
              <a:spcBef>
                <a:spcPts val="800"/>
              </a:spcBef>
              <a:buSzPct val="100000"/>
              <a:buFont typeface="Arial" charset="0"/>
              <a:buNone/>
              <a:defRPr sz="1200" b="0" i="0" u="sng"/>
            </a:lvl1pPr>
          </a:lstStyle>
          <a:p>
            <a:pPr>
              <a:defRPr/>
            </a:pPr>
            <a:fld id="{56AF6AF4-21CF-4ABD-AF9B-F097F98B298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72235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 b="0" i="0" u="none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 b="0" i="0" u="none">
                <a:latin typeface="Arial" charset="0"/>
              </a:defRPr>
            </a:lvl1pPr>
          </a:lstStyle>
          <a:p>
            <a:pPr>
              <a:defRPr/>
            </a:pPr>
            <a:fld id="{D120BD48-51F3-4CBD-A1B9-6159A60E7A19}" type="datetimeFigureOut">
              <a:rPr lang="pl-PL"/>
              <a:pPr>
                <a:defRPr/>
              </a:pPr>
              <a:t>2014-09-24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 b="0" i="0" u="none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 b="0" i="0" u="none">
                <a:latin typeface="Arial" charset="0"/>
              </a:defRPr>
            </a:lvl1pPr>
          </a:lstStyle>
          <a:p>
            <a:pPr>
              <a:defRPr/>
            </a:pPr>
            <a:fld id="{927FBB4D-A709-44AD-9D87-D379082A8F1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54273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A4C0902-ED72-498C-ABFD-CC522ED377C3}" type="slidenum">
              <a:rPr lang="pl-PL" altLang="pl-PL" sz="1200" b="0" i="0">
                <a:cs typeface="Arial" charset="0"/>
              </a:rPr>
              <a:pPr algn="r"/>
              <a:t>1</a:t>
            </a:fld>
            <a:endParaRPr lang="pl-PL" altLang="pl-PL" sz="1200" b="0" i="0">
              <a:cs typeface="Arial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pl-PL" altLang="pl-PL" smtClean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7FBB4D-A709-44AD-9D87-D379082A8F17}" type="slidenum">
              <a:rPr lang="pl-PL" smtClean="0"/>
              <a:pPr>
                <a:defRPr/>
              </a:pPr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3DC219A-6A18-447B-AEED-9119EF376E04}" type="slidenum">
              <a:rPr lang="pl-PL" altLang="pl-PL" sz="1200" b="0" i="0">
                <a:cs typeface="Arial" charset="0"/>
              </a:rPr>
              <a:pPr algn="r"/>
              <a:t>65</a:t>
            </a:fld>
            <a:endParaRPr lang="pl-PL" altLang="pl-PL" sz="1200" b="0" i="0">
              <a:cs typeface="Arial" charset="0"/>
            </a:endParaRPr>
          </a:p>
        </p:txBody>
      </p:sp>
      <p:sp>
        <p:nvSpPr>
          <p:cNvPr id="278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8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pl-PL" altLang="pl-PL" smtClean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7FBB4D-A709-44AD-9D87-D379082A8F17}" type="slidenum">
              <a:rPr lang="pl-PL" smtClean="0"/>
              <a:pPr>
                <a:defRPr/>
              </a:pPr>
              <a:t>65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32B23BE-E147-4132-8216-7180ED5874D2}" type="slidenum">
              <a:rPr lang="pl-PL" altLang="pl-PL" sz="1200" b="0" i="0">
                <a:cs typeface="Arial" charset="0"/>
              </a:rPr>
              <a:pPr algn="r"/>
              <a:t>68</a:t>
            </a:fld>
            <a:endParaRPr lang="pl-PL" altLang="pl-PL" sz="1200" b="0" i="0">
              <a:cs typeface="Arial" charset="0"/>
            </a:endParaRPr>
          </a:p>
        </p:txBody>
      </p:sp>
      <p:sp>
        <p:nvSpPr>
          <p:cNvPr id="286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pl-PL" altLang="pl-PL" smtClean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7FBB4D-A709-44AD-9D87-D379082A8F17}" type="slidenum">
              <a:rPr lang="pl-PL" smtClean="0"/>
              <a:pPr>
                <a:defRPr/>
              </a:pPr>
              <a:t>68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F747A8C-3D04-47E7-AB7E-91F311CE204E}" type="slidenum">
              <a:rPr lang="pl-PL" altLang="pl-PL" sz="1200" b="0" i="0">
                <a:cs typeface="Arial" charset="0"/>
              </a:rPr>
              <a:pPr algn="r"/>
              <a:t>71</a:t>
            </a:fld>
            <a:endParaRPr lang="pl-PL" altLang="pl-PL" sz="1200" b="0" i="0">
              <a:cs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pl-PL" altLang="pl-PL" smtClean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7FBB4D-A709-44AD-9D87-D379082A8F17}" type="slidenum">
              <a:rPr lang="pl-PL" smtClean="0"/>
              <a:pPr>
                <a:defRPr/>
              </a:pPr>
              <a:t>71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45D705A-0BBE-4835-BA37-C7C1FEBCBE63}" type="slidenum">
              <a:rPr lang="pl-PL" altLang="pl-PL" sz="1200" b="0" i="0">
                <a:latin typeface="Calibri" pitchFamily="34" charset="0"/>
                <a:cs typeface="Arial" charset="0"/>
              </a:rPr>
              <a:pPr algn="r"/>
              <a:t>8</a:t>
            </a:fld>
            <a:endParaRPr lang="pl-PL" altLang="pl-PL" sz="1200" b="0" i="0">
              <a:latin typeface="Calibri" pitchFamily="34" charset="0"/>
              <a:cs typeface="Arial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pl-PL" altLang="pl-PL" smtClean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7FBB4D-A709-44AD-9D87-D379082A8F17}" type="slidenum">
              <a:rPr lang="pl-PL" smtClean="0"/>
              <a:pPr>
                <a:defRPr/>
              </a:pPr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/>
            <a:fld id="{CFC9F13A-0876-4DCD-B862-CBF746F073E5}" type="slidenum">
              <a:rPr lang="pl-PL" altLang="pl-PL" sz="1200" b="0" i="0">
                <a:solidFill>
                  <a:srgbClr val="000000"/>
                </a:solidFill>
              </a:rPr>
              <a:pPr algn="r"/>
              <a:t>10</a:t>
            </a:fld>
            <a:endParaRPr lang="pl-PL" altLang="pl-PL" sz="1200" b="0" i="0">
              <a:solidFill>
                <a:srgbClr val="000000"/>
              </a:solidFill>
            </a:endParaRPr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52500" y="7191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l-PL" altLang="pl-PL" smtClean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7FBB4D-A709-44AD-9D87-D379082A8F17}" type="slidenum">
              <a:rPr lang="pl-PL" smtClean="0"/>
              <a:pPr>
                <a:defRPr/>
              </a:pPr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713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l-PL" smtClean="0"/>
          </a:p>
        </p:txBody>
      </p:sp>
      <p:sp>
        <p:nvSpPr>
          <p:cNvPr id="4" name="Symbol zastępczy numeru slajdu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extLst/>
        </p:spPr>
        <p:txBody>
          <a:bodyPr anchor="b"/>
          <a:lstStyle/>
          <a:p>
            <a:pPr algn="r">
              <a:defRPr/>
            </a:pPr>
            <a:fld id="{A31DF6E6-7B7E-426E-A7A4-CD356BC951F8}" type="slidenum">
              <a:rPr lang="pl-PL" sz="1200" b="0" i="0"/>
              <a:pPr algn="r">
                <a:defRPr/>
              </a:pPr>
              <a:t>49</a:t>
            </a:fld>
            <a:endParaRPr lang="pl-PL" sz="1200" b="0" i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7FBB4D-A709-44AD-9D87-D379082A8F17}" type="slidenum">
              <a:rPr lang="pl-PL" smtClean="0"/>
              <a:pPr>
                <a:defRPr/>
              </a:pPr>
              <a:t>49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608FA14-9C71-4B00-A102-C67E6BFF98A1}" type="slidenum">
              <a:rPr lang="pl-PL" altLang="pl-PL" sz="1200" b="0" i="0">
                <a:cs typeface="Arial" charset="0"/>
              </a:rPr>
              <a:pPr algn="r"/>
              <a:t>52</a:t>
            </a:fld>
            <a:endParaRPr lang="pl-PL" altLang="pl-PL" sz="1200" b="0" i="0">
              <a:cs typeface="Arial" charset="0"/>
            </a:endParaRPr>
          </a:p>
        </p:txBody>
      </p:sp>
      <p:sp>
        <p:nvSpPr>
          <p:cNvPr id="328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8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pl-PL" altLang="pl-PL" smtClean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7FBB4D-A709-44AD-9D87-D379082A8F17}" type="slidenum">
              <a:rPr lang="pl-PL" smtClean="0"/>
              <a:pPr>
                <a:defRPr/>
              </a:pPr>
              <a:t>52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3939A48-40BB-4CA0-ABF7-3D0A64A29ACB}" type="slidenum">
              <a:rPr lang="pl-PL" sz="1200" b="0" i="0"/>
              <a:pPr algn="r"/>
              <a:t>53</a:t>
            </a:fld>
            <a:endParaRPr lang="pl-PL" sz="1200" b="0" i="0"/>
          </a:p>
        </p:txBody>
      </p:sp>
      <p:sp>
        <p:nvSpPr>
          <p:cNvPr id="258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80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l-PL" smtClean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7FBB4D-A709-44AD-9D87-D379082A8F17}" type="slidenum">
              <a:rPr lang="pl-PL" smtClean="0"/>
              <a:pPr>
                <a:defRPr/>
              </a:pPr>
              <a:t>53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2735496-8A3F-421F-BBFF-9EBE62BB265B}" type="slidenum">
              <a:rPr lang="pl-PL" sz="1200" b="0" i="0"/>
              <a:pPr algn="r"/>
              <a:t>54</a:t>
            </a:fld>
            <a:endParaRPr lang="pl-PL" sz="1200" b="0" i="0"/>
          </a:p>
        </p:txBody>
      </p:sp>
      <p:sp>
        <p:nvSpPr>
          <p:cNvPr id="260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01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l-PL" smtClean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7FBB4D-A709-44AD-9D87-D379082A8F17}" type="slidenum">
              <a:rPr lang="pl-PL" smtClean="0"/>
              <a:pPr>
                <a:defRPr/>
              </a:pPr>
              <a:t>54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7D667F6-33D1-4C1D-A8EB-2AEABEC50F43}" type="slidenum">
              <a:rPr lang="pl-PL" sz="1200" b="0" i="0"/>
              <a:pPr algn="r"/>
              <a:t>55</a:t>
            </a:fld>
            <a:endParaRPr lang="pl-PL" sz="1200" b="0" i="0"/>
          </a:p>
        </p:txBody>
      </p:sp>
      <p:sp>
        <p:nvSpPr>
          <p:cNvPr id="262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2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l-PL" smtClean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7FBB4D-A709-44AD-9D87-D379082A8F17}" type="slidenum">
              <a:rPr lang="pl-PL" smtClean="0"/>
              <a:pPr>
                <a:defRPr/>
              </a:pPr>
              <a:t>55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7FBB4D-A709-44AD-9D87-D379082A8F17}" type="slidenum">
              <a:rPr lang="pl-PL" smtClean="0"/>
              <a:pPr>
                <a:defRPr/>
              </a:pPr>
              <a:t>60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pl-PL"/>
              <a:t>Kliknij, aby edytować styl wzorca podtytułu</a:t>
            </a:r>
          </a:p>
        </p:txBody>
      </p:sp>
    </p:spTree>
  </p:cSld>
  <p:clrMapOvr>
    <a:masterClrMapping/>
  </p:clrMapOvr>
  <p:transition/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395288" y="1196975"/>
            <a:ext cx="8424862" cy="4537075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395288" y="274638"/>
            <a:ext cx="8424862" cy="545941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  <p:transition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ekstu 2"/>
          <p:cNvSpPr txBox="1">
            <a:spLocks noGrp="1"/>
          </p:cNvSpPr>
          <p:nvPr>
            <p:ph type="body" idx="1"/>
          </p:nvPr>
        </p:nvSpPr>
        <p:spPr bwMode="auto">
          <a:xfrm>
            <a:off x="395288" y="1196975"/>
            <a:ext cx="8424862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pic>
        <p:nvPicPr>
          <p:cNvPr id="1027" name="Picture 7" descr="PIz_kreską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az 5" descr="pomorskie w unii 2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79388" y="5876925"/>
            <a:ext cx="2362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  <p:sldLayoutId id="2147483661" r:id="rId1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pl-PL" sz="4400" kern="1200">
          <a:solidFill>
            <a:srgbClr val="000000"/>
          </a:solidFill>
          <a:latin typeface="Calibri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SzPct val="100000"/>
        <a:buFont typeface="Arial" charset="0"/>
        <a:buChar char="•"/>
        <a:defRPr lang="pl-PL" sz="3200" kern="1200">
          <a:solidFill>
            <a:srgbClr val="000000"/>
          </a:solidFill>
          <a:latin typeface="Calibri"/>
        </a:defRPr>
      </a:lvl1pPr>
      <a:lvl2pPr marL="742950" lvl="1" indent="-285750" algn="l" rtl="0" eaLnBrk="0" fontAlgn="base" hangingPunct="0">
        <a:spcBef>
          <a:spcPts val="700"/>
        </a:spcBef>
        <a:spcAft>
          <a:spcPct val="0"/>
        </a:spcAft>
        <a:buSzPct val="100000"/>
        <a:buFont typeface="Arial" charset="0"/>
        <a:buChar char="–"/>
        <a:defRPr lang="pl-PL" sz="28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spcBef>
          <a:spcPts val="600"/>
        </a:spcBef>
        <a:spcAft>
          <a:spcPct val="0"/>
        </a:spcAft>
        <a:buSzPct val="100000"/>
        <a:buFont typeface="Arial" charset="0"/>
        <a:buChar char="•"/>
        <a:defRPr lang="pl-PL" sz="24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charset="0"/>
        <a:buChar char="–"/>
        <a:defRPr lang="pl-PL" sz="2000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charset="0"/>
        <a:buChar char="»"/>
        <a:defRPr lang="pl-PL" sz="2000" kern="1200">
          <a:solidFill>
            <a:srgbClr val="000000"/>
          </a:solidFill>
          <a:latin typeface="Calibri"/>
        </a:defRPr>
      </a:lvl5pPr>
      <a:lvl6pPr marL="2514600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charset="0"/>
        <a:buChar char="»"/>
        <a:defRPr lang="pl-PL" sz="2000" kern="1200">
          <a:solidFill>
            <a:srgbClr val="000000"/>
          </a:solidFill>
          <a:latin typeface="Calibri"/>
        </a:defRPr>
      </a:lvl6pPr>
      <a:lvl7pPr marL="2971800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charset="0"/>
        <a:buChar char="»"/>
        <a:defRPr lang="pl-PL" sz="2000" kern="1200">
          <a:solidFill>
            <a:srgbClr val="000000"/>
          </a:solidFill>
          <a:latin typeface="Calibri"/>
        </a:defRPr>
      </a:lvl7pPr>
      <a:lvl8pPr marL="3429000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charset="0"/>
        <a:buChar char="»"/>
        <a:defRPr lang="pl-PL" sz="2000" kern="1200">
          <a:solidFill>
            <a:srgbClr val="000000"/>
          </a:solidFill>
          <a:latin typeface="Calibri"/>
        </a:defRPr>
      </a:lvl8pPr>
      <a:lvl9pPr marL="3886200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charset="0"/>
        <a:buChar char="»"/>
        <a:defRPr lang="pl-PL" sz="2000" kern="1200">
          <a:solidFill>
            <a:srgbClr val="000000"/>
          </a:solidFill>
          <a:latin typeface="Calibri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ligentnespecjalizacje.pomorskie.eu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IS@pomorskie.eu" TargetMode="Externa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mailto:projekty2020@pomorskie.eu" TargetMode="External"/><Relationship Id="rId2" Type="http://schemas.openxmlformats.org/officeDocument/2006/relationships/hyperlink" Target="http://projekty2020.pomorskie.eu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hyperlink" Target="mailto:punktinformacyjny@pomorskie.e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pomorskiewunii.pl/" TargetMode="External"/><Relationship Id="rId5" Type="http://schemas.openxmlformats.org/officeDocument/2006/relationships/hyperlink" Target="mailto:rpo2007-2013@pomorskie.eu" TargetMode="External"/><Relationship Id="rId4" Type="http://schemas.openxmlformats.org/officeDocument/2006/relationships/hyperlink" Target="mailto:pomorskiewunii@pomorskie.eu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AutoShape 16" descr="image001"/>
          <p:cNvSpPr>
            <a:spLocks noChangeAspect="1" noChangeArrowheads="1"/>
          </p:cNvSpPr>
          <p:nvPr/>
        </p:nvSpPr>
        <p:spPr bwMode="auto">
          <a:xfrm>
            <a:off x="4427538" y="32845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endParaRPr lang="pl-PL" altLang="pl-PL" sz="1800" b="0" i="0"/>
          </a:p>
        </p:txBody>
      </p:sp>
      <p:sp>
        <p:nvSpPr>
          <p:cNvPr id="61445" name="Rectangle 3"/>
          <p:cNvSpPr>
            <a:spLocks noChangeArrowheads="1"/>
          </p:cNvSpPr>
          <p:nvPr/>
        </p:nvSpPr>
        <p:spPr bwMode="auto">
          <a:xfrm>
            <a:off x="468313" y="1557338"/>
            <a:ext cx="8280400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lnSpc>
                <a:spcPct val="80000"/>
              </a:lnSpc>
              <a:spcBef>
                <a:spcPts val="800"/>
              </a:spcBef>
              <a:buSzPct val="100000"/>
              <a:buFont typeface="Arial" charset="0"/>
              <a:buNone/>
            </a:pPr>
            <a:r>
              <a:rPr lang="pl-PL" sz="3000" i="0">
                <a:solidFill>
                  <a:srgbClr val="000000"/>
                </a:solidFill>
              </a:rPr>
              <a:t>Założenia Funduszy Europejskich </a:t>
            </a:r>
          </a:p>
          <a:p>
            <a:pPr eaLnBrk="0" hangingPunct="0">
              <a:lnSpc>
                <a:spcPct val="80000"/>
              </a:lnSpc>
              <a:spcBef>
                <a:spcPts val="800"/>
              </a:spcBef>
              <a:buSzPct val="100000"/>
              <a:buFont typeface="Arial" charset="0"/>
              <a:buNone/>
            </a:pPr>
            <a:r>
              <a:rPr lang="pl-PL" sz="3000" i="0">
                <a:solidFill>
                  <a:srgbClr val="000000"/>
                </a:solidFill>
              </a:rPr>
              <a:t>dla przedsiębiorców </a:t>
            </a:r>
          </a:p>
          <a:p>
            <a:pPr eaLnBrk="0" hangingPunct="0">
              <a:lnSpc>
                <a:spcPct val="80000"/>
              </a:lnSpc>
              <a:spcBef>
                <a:spcPts val="800"/>
              </a:spcBef>
              <a:buSzPct val="100000"/>
              <a:buFont typeface="Arial" charset="0"/>
              <a:buNone/>
            </a:pPr>
            <a:r>
              <a:rPr lang="pl-PL" sz="3000" i="0">
                <a:solidFill>
                  <a:srgbClr val="000000"/>
                </a:solidFill>
              </a:rPr>
              <a:t>na lata 2014-2020 </a:t>
            </a:r>
            <a:endParaRPr lang="pl-PL" sz="3000" b="0">
              <a:solidFill>
                <a:srgbClr val="000000"/>
              </a:solidFill>
            </a:endParaRPr>
          </a:p>
        </p:txBody>
      </p:sp>
      <p:sp>
        <p:nvSpPr>
          <p:cNvPr id="61446" name="Text Box 51"/>
          <p:cNvSpPr txBox="1">
            <a:spLocks noChangeArrowheads="1"/>
          </p:cNvSpPr>
          <p:nvPr/>
        </p:nvSpPr>
        <p:spPr bwMode="auto">
          <a:xfrm>
            <a:off x="4427538" y="4292600"/>
            <a:ext cx="371768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l-PL" sz="1400" i="0" dirty="0" smtClean="0"/>
              <a:t>dr Justyna </a:t>
            </a:r>
            <a:r>
              <a:rPr lang="pl-PL" sz="1400" i="0" dirty="0" err="1" smtClean="0"/>
              <a:t>Szybska</a:t>
            </a:r>
            <a:r>
              <a:rPr lang="pl-PL" sz="1400" i="0" dirty="0" smtClean="0"/>
              <a:t> - Lewandowska</a:t>
            </a:r>
            <a:endParaRPr lang="pl-PL" sz="1400" i="0" dirty="0"/>
          </a:p>
          <a:p>
            <a:pPr algn="l"/>
            <a:r>
              <a:rPr lang="pl-PL" sz="1200" b="0" i="0" dirty="0"/>
              <a:t>Departament Programów Regionalnych </a:t>
            </a:r>
          </a:p>
          <a:p>
            <a:pPr algn="l"/>
            <a:r>
              <a:rPr lang="pl-PL" sz="1200" b="0" i="0" dirty="0"/>
              <a:t>Główny Punkt Informacyjny Funduszy Europejskich </a:t>
            </a:r>
          </a:p>
          <a:p>
            <a:pPr algn="l"/>
            <a:r>
              <a:rPr lang="pl-PL" sz="1200" b="0" i="0" dirty="0"/>
              <a:t>Urząd Marszałkowski Województwa Pomorskiego</a:t>
            </a:r>
          </a:p>
        </p:txBody>
      </p:sp>
      <p:pic>
        <p:nvPicPr>
          <p:cNvPr id="61447" name="Picture 8" descr="C:\Users\Kamila Jurczyk\Desktop\1737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3716338"/>
            <a:ext cx="2649537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0290" name="Object 7"/>
          <p:cNvGraphicFramePr>
            <a:graphicFrameLocks noChangeAspect="1"/>
          </p:cNvGraphicFramePr>
          <p:nvPr/>
        </p:nvGraphicFramePr>
        <p:xfrm>
          <a:off x="1979613" y="2276475"/>
          <a:ext cx="5048250" cy="345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291" name="Wykres" r:id="rId5" imgW="5048164" imgH="2638331" progId="Excel.Sheet.8">
                  <p:embed/>
                </p:oleObj>
              </mc:Choice>
              <mc:Fallback>
                <p:oleObj name="Wykres" r:id="rId5" imgW="5048164" imgH="2638331" progId="Excel.Shee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2276475"/>
                        <a:ext cx="5048250" cy="345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0291" name="Rectangle 9"/>
          <p:cNvSpPr>
            <a:spLocks noChangeArrowheads="1"/>
          </p:cNvSpPr>
          <p:nvPr/>
        </p:nvSpPr>
        <p:spPr bwMode="auto">
          <a:xfrm>
            <a:off x="2411413" y="0"/>
            <a:ext cx="673258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buSzPct val="100000"/>
              <a:buFont typeface="Arial" charset="0"/>
              <a:buNone/>
            </a:pPr>
            <a:r>
              <a:rPr lang="pl-PL" altLang="pl-PL" sz="2800" i="0">
                <a:solidFill>
                  <a:srgbClr val="FFFFFF"/>
                </a:solidFill>
                <a:latin typeface="Garamond" pitchFamily="18" charset="0"/>
              </a:rPr>
              <a:t>Alokacja</a:t>
            </a:r>
          </a:p>
        </p:txBody>
      </p:sp>
      <p:sp>
        <p:nvSpPr>
          <p:cNvPr id="140292" name="Text Box 41"/>
          <p:cNvSpPr txBox="1">
            <a:spLocks noChangeArrowheads="1"/>
          </p:cNvSpPr>
          <p:nvPr/>
        </p:nvSpPr>
        <p:spPr bwMode="auto">
          <a:xfrm>
            <a:off x="1042988" y="5300663"/>
            <a:ext cx="2592387" cy="473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SzPct val="100000"/>
              <a:buFont typeface="Arial" charset="0"/>
              <a:buNone/>
            </a:pPr>
            <a:r>
              <a:rPr lang="pl-PL" altLang="pl-PL" sz="2500" i="0">
                <a:solidFill>
                  <a:srgbClr val="000000"/>
                </a:solidFill>
                <a:latin typeface="Garamond" pitchFamily="18" charset="0"/>
              </a:rPr>
              <a:t>520 mln EUR</a:t>
            </a:r>
          </a:p>
        </p:txBody>
      </p:sp>
      <p:sp>
        <p:nvSpPr>
          <p:cNvPr id="140293" name="Text Box 41"/>
          <p:cNvSpPr txBox="1">
            <a:spLocks noChangeArrowheads="1"/>
          </p:cNvSpPr>
          <p:nvPr/>
        </p:nvSpPr>
        <p:spPr bwMode="auto">
          <a:xfrm>
            <a:off x="6227763" y="2565400"/>
            <a:ext cx="2590800" cy="473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SzPct val="100000"/>
              <a:buFont typeface="Arial" charset="0"/>
              <a:buNone/>
            </a:pPr>
            <a:r>
              <a:rPr lang="pl-PL" altLang="pl-PL" sz="2500" i="0">
                <a:solidFill>
                  <a:srgbClr val="000000"/>
                </a:solidFill>
                <a:latin typeface="Garamond" pitchFamily="18" charset="0"/>
              </a:rPr>
              <a:t>1,343 mld EUR</a:t>
            </a:r>
          </a:p>
        </p:txBody>
      </p:sp>
      <p:sp>
        <p:nvSpPr>
          <p:cNvPr id="140294" name="Text Box 41"/>
          <p:cNvSpPr txBox="1">
            <a:spLocks noChangeArrowheads="1"/>
          </p:cNvSpPr>
          <p:nvPr/>
        </p:nvSpPr>
        <p:spPr bwMode="auto">
          <a:xfrm>
            <a:off x="4500563" y="2924175"/>
            <a:ext cx="1512887" cy="900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SzPct val="100000"/>
              <a:buFont typeface="Arial" charset="0"/>
              <a:buNone/>
            </a:pPr>
            <a:r>
              <a:rPr lang="pl-PL" altLang="pl-PL" sz="2000" i="0">
                <a:solidFill>
                  <a:srgbClr val="FFFFFF"/>
                </a:solidFill>
                <a:latin typeface="Garamond" pitchFamily="18" charset="0"/>
              </a:rPr>
              <a:t>EFRR </a:t>
            </a:r>
          </a:p>
          <a:p>
            <a:pPr eaLnBrk="0" hangingPunct="0">
              <a:spcBef>
                <a:spcPct val="50000"/>
              </a:spcBef>
              <a:buSzPct val="100000"/>
              <a:buFont typeface="Arial" charset="0"/>
              <a:buNone/>
            </a:pPr>
            <a:r>
              <a:rPr lang="pl-PL" altLang="pl-PL" sz="2200" i="0">
                <a:solidFill>
                  <a:srgbClr val="FFFFFF"/>
                </a:solidFill>
                <a:latin typeface="Garamond" pitchFamily="18" charset="0"/>
              </a:rPr>
              <a:t>72%</a:t>
            </a:r>
          </a:p>
        </p:txBody>
      </p:sp>
      <p:sp>
        <p:nvSpPr>
          <p:cNvPr id="140295" name="Text Box 41"/>
          <p:cNvSpPr txBox="1">
            <a:spLocks noChangeArrowheads="1"/>
          </p:cNvSpPr>
          <p:nvPr/>
        </p:nvSpPr>
        <p:spPr bwMode="auto">
          <a:xfrm>
            <a:off x="3492500" y="1196975"/>
            <a:ext cx="25908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SzPct val="100000"/>
              <a:buFont typeface="Arial" charset="0"/>
              <a:buNone/>
            </a:pPr>
            <a:r>
              <a:rPr lang="pl-PL" altLang="pl-PL" sz="2800" i="0">
                <a:solidFill>
                  <a:srgbClr val="000000"/>
                </a:solidFill>
                <a:latin typeface="Garamond" pitchFamily="18" charset="0"/>
              </a:rPr>
              <a:t>1,863 mld EUR</a:t>
            </a:r>
          </a:p>
        </p:txBody>
      </p:sp>
      <p:sp>
        <p:nvSpPr>
          <p:cNvPr id="140296" name="Text Box 41"/>
          <p:cNvSpPr txBox="1">
            <a:spLocks noChangeArrowheads="1"/>
          </p:cNvSpPr>
          <p:nvPr/>
        </p:nvSpPr>
        <p:spPr bwMode="auto">
          <a:xfrm>
            <a:off x="3203575" y="3860800"/>
            <a:ext cx="1512888" cy="854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SzPct val="100000"/>
              <a:buFont typeface="Arial" charset="0"/>
              <a:buNone/>
            </a:pPr>
            <a:r>
              <a:rPr lang="pl-PL" altLang="pl-PL" sz="2000" i="0">
                <a:solidFill>
                  <a:srgbClr val="FFFFFF"/>
                </a:solidFill>
                <a:latin typeface="Garamond" pitchFamily="18" charset="0"/>
              </a:rPr>
              <a:t>EFS </a:t>
            </a:r>
          </a:p>
          <a:p>
            <a:pPr eaLnBrk="0" hangingPunct="0">
              <a:spcBef>
                <a:spcPct val="50000"/>
              </a:spcBef>
              <a:buSzPct val="100000"/>
              <a:buFont typeface="Arial" charset="0"/>
              <a:buNone/>
            </a:pPr>
            <a:r>
              <a:rPr lang="pl-PL" altLang="pl-PL" sz="2000" i="0">
                <a:solidFill>
                  <a:srgbClr val="FFFFFF"/>
                </a:solidFill>
                <a:latin typeface="Garamond" pitchFamily="18" charset="0"/>
              </a:rPr>
              <a:t>28%</a:t>
            </a:r>
          </a:p>
        </p:txBody>
      </p:sp>
      <p:sp>
        <p:nvSpPr>
          <p:cNvPr id="140297" name="Text Box 41"/>
          <p:cNvSpPr txBox="1">
            <a:spLocks noChangeArrowheads="1"/>
          </p:cNvSpPr>
          <p:nvPr/>
        </p:nvSpPr>
        <p:spPr bwMode="auto">
          <a:xfrm>
            <a:off x="5580063" y="5084763"/>
            <a:ext cx="27368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SzPct val="100000"/>
              <a:buFont typeface="Arial" charset="0"/>
              <a:buNone/>
            </a:pPr>
            <a:r>
              <a:rPr lang="pl-PL" altLang="pl-PL" sz="2000" i="0">
                <a:solidFill>
                  <a:srgbClr val="0000FF"/>
                </a:solidFill>
                <a:latin typeface="Garamond" pitchFamily="18" charset="0"/>
              </a:rPr>
              <a:t>Rezerwa Wykonania</a:t>
            </a:r>
          </a:p>
        </p:txBody>
      </p:sp>
      <p:sp>
        <p:nvSpPr>
          <p:cNvPr id="140298" name="Text Box 41"/>
          <p:cNvSpPr txBox="1">
            <a:spLocks noChangeArrowheads="1"/>
          </p:cNvSpPr>
          <p:nvPr/>
        </p:nvSpPr>
        <p:spPr bwMode="auto">
          <a:xfrm>
            <a:off x="6659563" y="5467350"/>
            <a:ext cx="172878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SzPct val="100000"/>
              <a:buFont typeface="Arial" charset="0"/>
              <a:buNone/>
            </a:pPr>
            <a:r>
              <a:rPr lang="pl-PL" altLang="pl-PL" sz="1800" i="0">
                <a:solidFill>
                  <a:srgbClr val="000000"/>
                </a:solidFill>
                <a:latin typeface="Garamond" pitchFamily="18" charset="0"/>
              </a:rPr>
              <a:t>111,8 mln EUR</a:t>
            </a:r>
          </a:p>
        </p:txBody>
      </p:sp>
      <p:sp>
        <p:nvSpPr>
          <p:cNvPr id="140299" name="Line 14"/>
          <p:cNvSpPr>
            <a:spLocks noChangeShapeType="1"/>
          </p:cNvSpPr>
          <p:nvPr/>
        </p:nvSpPr>
        <p:spPr bwMode="auto">
          <a:xfrm>
            <a:off x="5364163" y="5084763"/>
            <a:ext cx="43180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pl-PL"/>
          </a:p>
        </p:txBody>
      </p:sp>
      <p:sp>
        <p:nvSpPr>
          <p:cNvPr id="140300" name="Line 15"/>
          <p:cNvSpPr>
            <a:spLocks noChangeShapeType="1"/>
          </p:cNvSpPr>
          <p:nvPr/>
        </p:nvSpPr>
        <p:spPr bwMode="auto">
          <a:xfrm flipV="1">
            <a:off x="5795963" y="4868863"/>
            <a:ext cx="2159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900113" y="1484313"/>
            <a:ext cx="7439025" cy="2736850"/>
          </a:xfrm>
          <a:noFill/>
          <a:ln/>
        </p:spPr>
        <p:txBody>
          <a:bodyPr/>
          <a:lstStyle/>
          <a:p>
            <a:pPr marL="180975" indent="-180975">
              <a:lnSpc>
                <a:spcPct val="80000"/>
              </a:lnSpc>
              <a:buFont typeface="Arial" charset="0"/>
              <a:buNone/>
            </a:pPr>
            <a:r>
              <a:rPr sz="1600" b="1" smtClean="0">
                <a:latin typeface="Arial" charset="0"/>
              </a:rPr>
              <a:t>W ramach RPO WP 2014-2020 stosowane będą </a:t>
            </a:r>
            <a:r>
              <a:rPr sz="1600" b="1" u="sng" smtClean="0">
                <a:latin typeface="Arial" charset="0"/>
              </a:rPr>
              <a:t>tryby wyboru</a:t>
            </a:r>
            <a:r>
              <a:rPr sz="1600" b="1" smtClean="0">
                <a:latin typeface="Arial" charset="0"/>
              </a:rPr>
              <a:t> projektów:</a:t>
            </a:r>
          </a:p>
          <a:p>
            <a:pPr marL="180975" indent="-180975">
              <a:lnSpc>
                <a:spcPct val="80000"/>
              </a:lnSpc>
            </a:pPr>
            <a:endParaRPr sz="1600" b="1" smtClean="0">
              <a:latin typeface="Arial" charset="0"/>
            </a:endParaRPr>
          </a:p>
          <a:p>
            <a:pPr marL="180975" indent="-180975">
              <a:lnSpc>
                <a:spcPct val="80000"/>
              </a:lnSpc>
            </a:pPr>
            <a:r>
              <a:rPr sz="1600" b="1" smtClean="0">
                <a:latin typeface="Arial" charset="0"/>
              </a:rPr>
              <a:t> </a:t>
            </a:r>
            <a:r>
              <a:rPr sz="1600" b="1" u="sng" smtClean="0">
                <a:latin typeface="Arial" charset="0"/>
              </a:rPr>
              <a:t>konkurencyjny</a:t>
            </a:r>
            <a:r>
              <a:rPr sz="1600" smtClean="0">
                <a:latin typeface="Arial" charset="0"/>
              </a:rPr>
              <a:t> – dla projektów wyłanianych w konkursie</a:t>
            </a:r>
          </a:p>
          <a:p>
            <a:pPr marL="180975" indent="-180975">
              <a:lnSpc>
                <a:spcPct val="80000"/>
              </a:lnSpc>
            </a:pPr>
            <a:endParaRPr sz="1600" smtClean="0">
              <a:latin typeface="Arial" charset="0"/>
            </a:endParaRPr>
          </a:p>
          <a:p>
            <a:pPr marL="180975" indent="-180975">
              <a:lnSpc>
                <a:spcPct val="80000"/>
              </a:lnSpc>
            </a:pPr>
            <a:r>
              <a:rPr sz="1600" b="1" smtClean="0">
                <a:latin typeface="Arial" charset="0"/>
              </a:rPr>
              <a:t> </a:t>
            </a:r>
            <a:r>
              <a:rPr sz="1600" b="1" u="sng" smtClean="0">
                <a:latin typeface="Arial" charset="0"/>
              </a:rPr>
              <a:t>indywidualny</a:t>
            </a:r>
            <a:r>
              <a:rPr sz="1600" smtClean="0">
                <a:latin typeface="Arial" charset="0"/>
              </a:rPr>
              <a:t> – dla przedsięwzięć strategicznych zdefiniowanych w RPS</a:t>
            </a:r>
          </a:p>
          <a:p>
            <a:pPr marL="180975" indent="-180975">
              <a:lnSpc>
                <a:spcPct val="80000"/>
              </a:lnSpc>
            </a:pPr>
            <a:endParaRPr sz="1600" smtClean="0">
              <a:latin typeface="Arial" charset="0"/>
            </a:endParaRPr>
          </a:p>
          <a:p>
            <a:pPr marL="180975" indent="-180975">
              <a:lnSpc>
                <a:spcPct val="80000"/>
              </a:lnSpc>
            </a:pPr>
            <a:r>
              <a:rPr sz="1600" smtClean="0">
                <a:latin typeface="Arial" charset="0"/>
              </a:rPr>
              <a:t> </a:t>
            </a:r>
            <a:r>
              <a:rPr sz="1600" b="1" u="sng" smtClean="0">
                <a:latin typeface="Arial" charset="0"/>
              </a:rPr>
              <a:t>negocjacyjny</a:t>
            </a:r>
            <a:r>
              <a:rPr sz="1600" b="1" smtClean="0">
                <a:latin typeface="Arial" charset="0"/>
              </a:rPr>
              <a:t> </a:t>
            </a:r>
            <a:r>
              <a:rPr sz="1600" smtClean="0">
                <a:latin typeface="Arial" charset="0"/>
              </a:rPr>
              <a:t>– dla przedsięwzięć uzgodnionych w ramach ZIT / ZPT</a:t>
            </a:r>
          </a:p>
          <a:p>
            <a:pPr marL="180975" indent="-180975">
              <a:lnSpc>
                <a:spcPct val="80000"/>
              </a:lnSpc>
            </a:pPr>
            <a:endParaRPr sz="1600" smtClean="0">
              <a:latin typeface="Arial" charset="0"/>
            </a:endParaRPr>
          </a:p>
          <a:p>
            <a:pPr marL="180975" indent="-180975">
              <a:lnSpc>
                <a:spcPct val="80000"/>
              </a:lnSpc>
            </a:pPr>
            <a:r>
              <a:rPr sz="1600" b="1" smtClean="0">
                <a:latin typeface="Arial" charset="0"/>
              </a:rPr>
              <a:t> </a:t>
            </a:r>
            <a:r>
              <a:rPr sz="1600" b="1" u="sng" smtClean="0">
                <a:latin typeface="Arial" charset="0"/>
              </a:rPr>
              <a:t>inne</a:t>
            </a:r>
            <a:r>
              <a:rPr sz="1600" smtClean="0">
                <a:latin typeface="Arial" charset="0"/>
              </a:rPr>
              <a:t> - zidentyfikowane w toku realizacji Programu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763713" y="4437063"/>
            <a:ext cx="5545137" cy="788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800" b="0" i="0">
                <a:cs typeface="Arial" charset="0"/>
              </a:rPr>
              <a:t>Wsparcie będzie udzielane w formie </a:t>
            </a:r>
            <a:r>
              <a:rPr lang="pl-PL" sz="1800" i="0">
                <a:cs typeface="Arial" charset="0"/>
              </a:rPr>
              <a:t>dotacji</a:t>
            </a:r>
            <a:r>
              <a:rPr lang="pl-PL" sz="1800" b="0" i="0">
                <a:cs typeface="Arial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pl-PL" sz="1800" b="0" i="0">
                <a:cs typeface="Arial" charset="0"/>
              </a:rPr>
              <a:t>oraz </a:t>
            </a:r>
            <a:r>
              <a:rPr lang="pl-PL" sz="1800" i="0">
                <a:cs typeface="Arial" charset="0"/>
              </a:rPr>
              <a:t>instrumentów zwrotnych</a:t>
            </a:r>
            <a:r>
              <a:rPr lang="pl-PL" sz="1800" b="0" i="0">
                <a:cs typeface="Arial" charset="0"/>
              </a:rPr>
              <a:t> i </a:t>
            </a:r>
            <a:r>
              <a:rPr lang="pl-PL" sz="1800" i="0">
                <a:cs typeface="Arial" charset="0"/>
              </a:rPr>
              <a:t>mieszanych</a:t>
            </a:r>
            <a:r>
              <a:rPr lang="pl-PL" sz="1800" b="0" i="0">
                <a:cs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6023" name="Group 135"/>
          <p:cNvGraphicFramePr>
            <a:graphicFrameLocks noGrp="1"/>
          </p:cNvGraphicFramePr>
          <p:nvPr>
            <p:ph idx="1"/>
          </p:nvPr>
        </p:nvGraphicFramePr>
        <p:xfrm>
          <a:off x="179388" y="1268413"/>
          <a:ext cx="8713787" cy="5453068"/>
        </p:xfrm>
        <a:graphic>
          <a:graphicData uri="http://schemas.openxmlformats.org/drawingml/2006/table">
            <a:tbl>
              <a:tblPr/>
              <a:tblGrid>
                <a:gridCol w="477837"/>
                <a:gridCol w="2825750"/>
                <a:gridCol w="982663"/>
                <a:gridCol w="1054100"/>
                <a:gridCol w="1054100"/>
                <a:gridCol w="1054100"/>
                <a:gridCol w="1265237"/>
              </a:tblGrid>
              <a:tr h="311150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Osie Priorytetowe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Wkład krajowy   mln EUR</a:t>
                      </a:r>
                    </a:p>
                  </a:txBody>
                  <a:tcPr marL="89996" marR="89996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Wkład UE (mln EUR)</a:t>
                      </a:r>
                    </a:p>
                  </a:txBody>
                  <a:tcPr marL="91428" marR="91428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66738"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Alokacja</a:t>
                      </a:r>
                    </a:p>
                  </a:txBody>
                  <a:tcPr marL="89996" marR="89996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Udział</a:t>
                      </a:r>
                      <a:b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w alokacji</a:t>
                      </a:r>
                    </a:p>
                  </a:txBody>
                  <a:tcPr marL="89996" marR="89996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ZIT</a:t>
                      </a:r>
                    </a:p>
                  </a:txBody>
                  <a:tcPr marL="89996" marR="89996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Instrumenty finansowe</a:t>
                      </a:r>
                    </a:p>
                  </a:txBody>
                  <a:tcPr marL="89996" marR="89996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1. </a:t>
                      </a:r>
                      <a:endParaRPr kumimoji="0" lang="pl-PL" altLang="pl-PL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9990" marR="53994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Komercjalizacja wiedzy </a:t>
                      </a: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(EFRR)</a:t>
                      </a:r>
                    </a:p>
                  </a:txBody>
                  <a:tcPr marL="91428" marR="91428" marT="45721" marB="4572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28,4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161,2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8,6%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25,8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38,7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2. </a:t>
                      </a:r>
                    </a:p>
                  </a:txBody>
                  <a:tcPr marL="89990" marR="53994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Przedsiębiorstwa </a:t>
                      </a: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(EFRR)</a:t>
                      </a:r>
                    </a:p>
                  </a:txBody>
                  <a:tcPr marL="91428" marR="91428" marT="45721" marB="4572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30,8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174,6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9,4%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7,9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34,9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3. </a:t>
                      </a:r>
                      <a:endParaRPr kumimoji="0" lang="pl-PL" altLang="pl-PL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9990" marR="53994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Edukacja </a:t>
                      </a: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(EFS)</a:t>
                      </a:r>
                    </a:p>
                  </a:txBody>
                  <a:tcPr marL="91428" marR="91428" marT="45721" marB="4572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20,5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116,4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6,2%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4. </a:t>
                      </a:r>
                    </a:p>
                  </a:txBody>
                  <a:tcPr marL="89990" marR="53994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Kształcenie zawodowe </a:t>
                      </a: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(EFRR)</a:t>
                      </a:r>
                    </a:p>
                  </a:txBody>
                  <a:tcPr marL="91428" marR="91428" marT="45721" marB="4572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11,9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67,2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3,6%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5. </a:t>
                      </a:r>
                    </a:p>
                  </a:txBody>
                  <a:tcPr marL="89990" marR="53994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Zatrudnienie </a:t>
                      </a: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(EFS)</a:t>
                      </a:r>
                    </a:p>
                  </a:txBody>
                  <a:tcPr marL="91428" marR="91428" marT="45721" marB="4572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39,4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223,7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12,0%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16,3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6. </a:t>
                      </a:r>
                      <a:endParaRPr kumimoji="0" lang="pl-PL" altLang="pl-PL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9990" marR="53994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Integracja </a:t>
                      </a: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(EFS)</a:t>
                      </a:r>
                    </a:p>
                  </a:txBody>
                  <a:tcPr marL="91428" marR="91428" marT="45721" marB="4572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20,1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114,3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6,1%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23,9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7. </a:t>
                      </a:r>
                    </a:p>
                  </a:txBody>
                  <a:tcPr marL="89990" marR="53994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Zdrowie </a:t>
                      </a: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(EFRR)</a:t>
                      </a:r>
                    </a:p>
                  </a:txBody>
                  <a:tcPr marL="91428" marR="91428" marT="45721" marB="4572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19,0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107,5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5,8%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6,5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8. </a:t>
                      </a:r>
                    </a:p>
                  </a:txBody>
                  <a:tcPr marL="89990" marR="53994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Konwersja </a:t>
                      </a: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(EFRR)</a:t>
                      </a:r>
                    </a:p>
                  </a:txBody>
                  <a:tcPr marL="91428" marR="91428" marT="45721" marB="4572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28,4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161,2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8,6%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41,1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16,4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9. </a:t>
                      </a:r>
                    </a:p>
                  </a:txBody>
                  <a:tcPr marL="89990" marR="53994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Mobilność </a:t>
                      </a: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(EFRR)</a:t>
                      </a:r>
                    </a:p>
                  </a:txBody>
                  <a:tcPr marL="91428" marR="91428" marT="45721" marB="4572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59,3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335,9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18,0%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40,3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10. </a:t>
                      </a:r>
                      <a:endParaRPr kumimoji="0" lang="pl-PL" altLang="pl-PL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9990" marR="53994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Energia </a:t>
                      </a: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(EFRR)</a:t>
                      </a:r>
                    </a:p>
                  </a:txBody>
                  <a:tcPr marL="91428" marR="91428" marT="45721" marB="4572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37,9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214,9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11,6%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73,5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60,4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11. </a:t>
                      </a:r>
                    </a:p>
                  </a:txBody>
                  <a:tcPr marL="89990" marR="53994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Środowisko </a:t>
                      </a: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(EFRR)</a:t>
                      </a:r>
                    </a:p>
                  </a:txBody>
                  <a:tcPr marL="91428" marR="91428" marT="45721" marB="4572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21,4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120,9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6,5%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12. </a:t>
                      </a:r>
                    </a:p>
                  </a:txBody>
                  <a:tcPr marL="89990" marR="53994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Pomoc techniczna </a:t>
                      </a: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(EFS)</a:t>
                      </a:r>
                      <a:endParaRPr kumimoji="0" lang="pl-PL" altLang="pl-PL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1428" marR="91428" marT="45721" marB="4572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11,5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65,2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3,5%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68300">
                <a:tc gridSpan="2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RAZEM</a:t>
                      </a:r>
                    </a:p>
                  </a:txBody>
                  <a:tcPr marL="91428" marR="91428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328,8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1 863,0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100,0%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235,2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150,5</a:t>
                      </a:r>
                    </a:p>
                  </a:txBody>
                  <a:tcPr marL="89990" marR="8999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1187450" y="1916113"/>
            <a:ext cx="6769100" cy="1008062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pl-PL" sz="2400" dirty="0"/>
              <a:t>Priorytet I</a:t>
            </a:r>
          </a:p>
          <a:p>
            <a:pPr>
              <a:defRPr/>
            </a:pPr>
            <a:r>
              <a:rPr lang="pl-PL" sz="2400" b="0" dirty="0"/>
              <a:t>Komercjalizacja wiedzy</a:t>
            </a:r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3419475" y="3357563"/>
            <a:ext cx="2376488" cy="4318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pl-PL" altLang="pl-PL" sz="1600" i="0"/>
              <a:t>EFRR</a:t>
            </a:r>
            <a:endParaRPr lang="pl-PL" sz="1600" i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5875" name="Group 3"/>
          <p:cNvGraphicFramePr>
            <a:graphicFrameLocks noGrp="1"/>
          </p:cNvGraphicFramePr>
          <p:nvPr>
            <p:ph idx="4294967295"/>
          </p:nvPr>
        </p:nvGraphicFramePr>
        <p:xfrm>
          <a:off x="468313" y="1196975"/>
          <a:ext cx="8013700" cy="5429251"/>
        </p:xfrm>
        <a:graphic>
          <a:graphicData uri="http://schemas.openxmlformats.org/drawingml/2006/table">
            <a:tbl>
              <a:tblPr/>
              <a:tblGrid>
                <a:gridCol w="1592262"/>
                <a:gridCol w="6421438"/>
              </a:tblGrid>
              <a:tr h="3717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Ukierunkowanie tematyczne</a:t>
                      </a:r>
                    </a:p>
                  </a:txBody>
                  <a:tcPr marL="91452" marR="91452"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wsparcie przedsiębiorstw rozpoczynających i rozwijających działalność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B+R,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uzyskanie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praw wyłącznych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dla własnych rozwiązań technologicznych,</a:t>
                      </a:r>
                      <a:endParaRPr kumimoji="0" lang="pl-PL" altLang="pl-PL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tworzenie i rozwój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zaplecza B+R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</a:t>
                      </a:r>
                      <a:endParaRPr kumimoji="0" lang="pl-PL" altLang="pl-PL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zakup i wdrożenie przez przedsiębiorstwa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wyników prac B+R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oraz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praw własności intelektualnej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projekty badawczo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rozwojowe realizowane wspólnie przez B+R </a:t>
                      </a:r>
                      <a:b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 przedsiębiorstwa, 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zaawansowane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usługi badawcze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rozwój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infrastruktury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jednostek B+R, 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wparcie rozwoju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kadry B+R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Arial" charset="0"/>
                        <a:buNone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Co do zasady wspierane będą przedsięwzięcia ukierunkowane na wspieranie branż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 największym potencjale 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rozwoju/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inteligentnych specjalizacji</a:t>
                      </a: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Preferencje</a:t>
                      </a:r>
                    </a:p>
                  </a:txBody>
                  <a:tcPr marL="91452" marR="91452"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Projekty: partnerskie/wpisujące się w realizację </a:t>
                      </a:r>
                      <a:r>
                        <a:rPr kumimoji="0" lang="pl-PL" altLang="pl-PL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Porozumień na rzecz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pl-PL" altLang="pl-PL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inteligentnych specjalizacji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pl-PL" altLang="pl-PL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regionu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/obejmujące cały proces projektowy/ z zakresu technologii przyczyniających się do oszczędności surowców i energii</a:t>
                      </a: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Ukierunkowanie przestrzenne</a:t>
                      </a:r>
                    </a:p>
                  </a:txBody>
                  <a:tcPr marL="91452" marR="91452"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Działania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horyzontalne 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(całe województwo)</a:t>
                      </a: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Forma wsparcia</a:t>
                      </a:r>
                    </a:p>
                  </a:txBody>
                  <a:tcPr marL="91452" marR="91452"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>
                          <a:tab pos="1211263" algn="l"/>
                        </a:tabLst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Dotacje 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/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instrumenty zwrotne 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(w tym fundusze o charakterze zalążkowym typu seed, pre-seed)</a:t>
                      </a:r>
                      <a:endParaRPr kumimoji="0" lang="pl-PL" altLang="pl-PL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1" name="Rectangle 3"/>
          <p:cNvSpPr txBox="1">
            <a:spLocks noGrp="1" noChangeArrowheads="1"/>
          </p:cNvSpPr>
          <p:nvPr>
            <p:ph idx="4294967295"/>
          </p:nvPr>
        </p:nvSpPr>
        <p:spPr>
          <a:xfrm>
            <a:off x="539750" y="1341438"/>
            <a:ext cx="8229600" cy="4465637"/>
          </a:xfrm>
        </p:spPr>
        <p:txBody>
          <a:bodyPr/>
          <a:lstStyle/>
          <a:p>
            <a:pPr marL="266700" indent="-266700" algn="just">
              <a:lnSpc>
                <a:spcPct val="80000"/>
              </a:lnSpc>
              <a:buFont typeface="Arial" charset="0"/>
              <a:buNone/>
            </a:pPr>
            <a:endParaRPr altLang="pl-PL" sz="1200" smtClean="0">
              <a:latin typeface="Calibri" pitchFamily="34" charset="0"/>
            </a:endParaRPr>
          </a:p>
          <a:p>
            <a:pPr marL="266700" indent="-266700" algn="just">
              <a:lnSpc>
                <a:spcPct val="80000"/>
              </a:lnSpc>
              <a:buFont typeface="Arial" charset="0"/>
              <a:buNone/>
            </a:pPr>
            <a:endParaRPr altLang="pl-PL" sz="1200" b="1" u="sng" smtClean="0">
              <a:latin typeface="Calibri" pitchFamily="34" charset="0"/>
            </a:endParaRPr>
          </a:p>
        </p:txBody>
      </p:sp>
      <p:graphicFrame>
        <p:nvGraphicFramePr>
          <p:cNvPr id="176144" name="Group 16"/>
          <p:cNvGraphicFramePr>
            <a:graphicFrameLocks noGrp="1"/>
          </p:cNvGraphicFramePr>
          <p:nvPr/>
        </p:nvGraphicFramePr>
        <p:xfrm>
          <a:off x="468313" y="1196975"/>
          <a:ext cx="8013700" cy="4591050"/>
        </p:xfrm>
        <a:graphic>
          <a:graphicData uri="http://schemas.openxmlformats.org/drawingml/2006/table">
            <a:tbl>
              <a:tblPr/>
              <a:tblGrid>
                <a:gridCol w="1592262"/>
                <a:gridCol w="6421438"/>
              </a:tblGrid>
              <a:tr h="212725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Beneficjenci</a:t>
                      </a:r>
                    </a:p>
                  </a:txBody>
                  <a:tcPr marL="91452" marR="91452"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jednostki naukowe, szkoły wyższe, </a:t>
                      </a:r>
                    </a:p>
                    <a:p>
                      <a:pPr marL="273050" marR="0" lvl="0" indent="-27305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</a:rPr>
                        <a:t>przedsiębiorcy</a:t>
                      </a: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, izby gospodarcze, organizacje przedsiębiorców, </a:t>
                      </a:r>
                    </a:p>
                    <a:p>
                      <a:pPr marL="273050" marR="0" lvl="0" indent="-27305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klastry, instytucje otoczenia biznesu, </a:t>
                      </a:r>
                    </a:p>
                    <a:p>
                      <a:pPr marL="273050" marR="0" lvl="0" indent="-27305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inne instytucje prowadzące badania naukowe lub prace rozwojowe, </a:t>
                      </a:r>
                    </a:p>
                    <a:p>
                      <a:pPr marL="273050" marR="0" lvl="0" indent="-27305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instytucje finansowe, podmioty zarządzające funduszami kapitałowymi podwyższonego ryzyka,</a:t>
                      </a:r>
                    </a:p>
                    <a:p>
                      <a:pPr marL="273050" marR="0" lvl="0" indent="-27305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NGO,</a:t>
                      </a:r>
                    </a:p>
                    <a:p>
                      <a:pPr marL="273050" marR="0" lvl="0" indent="-27305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Inne instytucje prowadzące badania naukowe lub prace rozwojowe.</a:t>
                      </a: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2409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Preferowane projekty</a:t>
                      </a:r>
                    </a:p>
                  </a:txBody>
                  <a:tcPr marL="91452" marR="91452"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85725" algn="l"/>
                          <a:tab pos="177800" algn="l"/>
                        </a:tabLst>
                      </a:pP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partnerskie (współpraca przedsiębiorstw oraz jednostek sfery B+R i/lub w ramach inicjatyw klastrowych), </a:t>
                      </a:r>
                    </a:p>
                    <a:p>
                      <a:pPr marL="273050" marR="0" lvl="0" indent="-2730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85725" algn="l"/>
                          <a:tab pos="177800" algn="l"/>
                        </a:tabLst>
                      </a:pP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obejmujące cały proces projektowy (od fazy badawczej, prototypowania </a:t>
                      </a:r>
                      <a:b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do </a:t>
                      </a:r>
                      <a:r>
                        <a:rPr kumimoji="0" lang="pl-PL" altLang="pl-PL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proof-of-concept),</a:t>
                      </a:r>
                      <a:endParaRPr kumimoji="0" lang="pl-PL" altLang="pl-PL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273050" marR="0" lvl="0" indent="-2730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85725" algn="l"/>
                          <a:tab pos="177800" algn="l"/>
                        </a:tabLst>
                      </a:pP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wpisujące się w realizację </a:t>
                      </a:r>
                      <a:r>
                        <a:rPr kumimoji="0" lang="pl-PL" altLang="pl-PL" sz="1500" b="0" i="1" u="sng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</a:rPr>
                        <a:t>Porozumień na rzecz inteligentnych regionu</a:t>
                      </a: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,</a:t>
                      </a:r>
                    </a:p>
                    <a:p>
                      <a:pPr marL="273050" marR="0" lvl="0" indent="-2730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85725" algn="l"/>
                          <a:tab pos="177800" algn="l"/>
                        </a:tabLst>
                      </a:pP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 zakresu rozwiązań przyczyniających się do oszczędności surowców i energii oraz ograniczenia emisji szkodliwych substancji do środowiska,</a:t>
                      </a:r>
                    </a:p>
                    <a:p>
                      <a:pPr marL="273050" marR="0" lvl="0" indent="-2730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85725" algn="l"/>
                          <a:tab pos="177800" algn="l"/>
                        </a:tabLst>
                      </a:pP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powiązane z pomorskimi przedsięwzięciami realizowanymi w ramach Polskiej Mapy Drogowej Infrastruktury Badawczej.</a:t>
                      </a: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1187450" y="1989138"/>
            <a:ext cx="6769100" cy="936625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pl-PL" sz="2400"/>
              <a:t>Priorytet II</a:t>
            </a:r>
          </a:p>
          <a:p>
            <a:pPr>
              <a:defRPr/>
            </a:pPr>
            <a:r>
              <a:rPr lang="pl-PL" sz="2400" b="0"/>
              <a:t>Przedsiębiorstwa</a:t>
            </a:r>
          </a:p>
        </p:txBody>
      </p:sp>
      <p:sp>
        <p:nvSpPr>
          <p:cNvPr id="24584" name="AutoShape 8"/>
          <p:cNvSpPr>
            <a:spLocks noChangeArrowheads="1"/>
          </p:cNvSpPr>
          <p:nvPr/>
        </p:nvSpPr>
        <p:spPr bwMode="auto">
          <a:xfrm>
            <a:off x="3492500" y="3644900"/>
            <a:ext cx="2376488" cy="4318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pl-PL" altLang="pl-PL" sz="1600" i="0"/>
              <a:t>EFRR</a:t>
            </a:r>
            <a:endParaRPr lang="pl-PL" sz="1600" i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8198" name="Group 22"/>
          <p:cNvGraphicFramePr>
            <a:graphicFrameLocks noGrp="1"/>
          </p:cNvGraphicFramePr>
          <p:nvPr>
            <p:ph idx="4294967295"/>
          </p:nvPr>
        </p:nvGraphicFramePr>
        <p:xfrm>
          <a:off x="468313" y="1268413"/>
          <a:ext cx="8229600" cy="4702176"/>
        </p:xfrm>
        <a:graphic>
          <a:graphicData uri="http://schemas.openxmlformats.org/drawingml/2006/table">
            <a:tbl>
              <a:tblPr/>
              <a:tblGrid>
                <a:gridCol w="1630362"/>
                <a:gridCol w="6599238"/>
              </a:tblGrid>
              <a:tr h="2238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Ukierunkowanie tematyczne</a:t>
                      </a:r>
                    </a:p>
                  </a:txBody>
                  <a:tcPr marL="91447" marR="91447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wsparcie </a:t>
                      </a: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inwestycji podstawowych </a:t>
                      </a: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w mikro i małych przedsiębiorstwach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wsparcie </a:t>
                      </a: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inwestycji profilowanych </a:t>
                      </a: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w małych i średnich przedsiębiorstwach 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systemowe wsparcie </a:t>
                      </a: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umiędzynarodowienia przedsiębiorstw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promocja </a:t>
                      </a: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gospodarcza</a:t>
                      </a:r>
                      <a:endParaRPr kumimoji="0" lang="pl-PL" altLang="pl-PL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profesjonalizacja i poprawa dostępności </a:t>
                      </a: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usług na rzecz przedsiębiorstw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działania na rzecz zwiększenia </a:t>
                      </a: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atrakcyjności inwestycyjnej </a:t>
                      </a: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regionu, </a:t>
                      </a:r>
                      <a:b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w tym  kompleksowa obsługa inwestorów+uzbrojenie terenów inwestycyjnych oraz tworzenie stref przemysłowych</a:t>
                      </a: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Preferencje</a:t>
                      </a:r>
                    </a:p>
                  </a:txBody>
                  <a:tcPr marL="91447" marR="91447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Projekty: partnerskie/kompleksowe/ukierunkowane na realizację Porozumień na rzecz inteligentnych specjalizacji regionu/ukierunkowane na zdobywanie nowych rynków oraz wzrost aktywności eksportowej/związane z upowszechnianiem technologii i usług cyfrowych</a:t>
                      </a: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Ukierunkowanie przestrzenne</a:t>
                      </a:r>
                    </a:p>
                  </a:txBody>
                  <a:tcPr marL="91447" marR="91447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>
                          <a:tab pos="1211263" algn="l"/>
                        </a:tabLst>
                      </a:pP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Obszary o niskim poziomie </a:t>
                      </a: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aktywności gospodarczej </a:t>
                      </a: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(mikro i małeprzedsiębiorstwa)/ </a:t>
                      </a: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OMT </a:t>
                      </a: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+ gminy wzdłuż </a:t>
                      </a: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korytarzy transportowych </a:t>
                      </a: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(tereny inwestycyjne)/działania </a:t>
                      </a: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horyzontalne </a:t>
                      </a: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(całe województwo)</a:t>
                      </a: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Forma wsparcia</a:t>
                      </a:r>
                    </a:p>
                  </a:txBody>
                  <a:tcPr marL="91447" marR="91447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>
                          <a:tab pos="1211263" algn="l"/>
                        </a:tabLst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Dotacje</a:t>
                      </a: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/</a:t>
                      </a: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instrumenty zwrotne</a:t>
                      </a:r>
                      <a:endParaRPr kumimoji="0" lang="pl-PL" altLang="pl-PL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9220" name="Group 20"/>
          <p:cNvGraphicFramePr>
            <a:graphicFrameLocks noGrp="1"/>
          </p:cNvGraphicFramePr>
          <p:nvPr/>
        </p:nvGraphicFramePr>
        <p:xfrm>
          <a:off x="468313" y="1196975"/>
          <a:ext cx="8207375" cy="5045075"/>
        </p:xfrm>
        <a:graphic>
          <a:graphicData uri="http://schemas.openxmlformats.org/drawingml/2006/table">
            <a:tbl>
              <a:tblPr/>
              <a:tblGrid>
                <a:gridCol w="1625600"/>
                <a:gridCol w="6581775"/>
              </a:tblGrid>
              <a:tr h="202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Beneficjenci</a:t>
                      </a:r>
                    </a:p>
                  </a:txBody>
                  <a:tcPr marL="91447" marR="91447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61950" marR="0" lvl="0" indent="-3619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</a:rPr>
                        <a:t>mikro, małe i średnie przedsiębiorstwa</a:t>
                      </a: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, </a:t>
                      </a:r>
                    </a:p>
                    <a:p>
                      <a:pPr marL="361950" marR="0" lvl="0" indent="-3619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instytucje finansowe, instytucje otoczenia biznesu,</a:t>
                      </a:r>
                    </a:p>
                    <a:p>
                      <a:pPr marL="361950" marR="0" lvl="0" indent="-3619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JST i ich jednostki organizacyjne, związki i stowarzyszenia JST, </a:t>
                      </a:r>
                    </a:p>
                    <a:p>
                      <a:pPr marL="361950" marR="0" lvl="0" indent="-3619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</a:rPr>
                        <a:t>przedsiębiorcy, </a:t>
                      </a: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</a:rPr>
                        <a:t>izby gospodarcze i organizacje przedsiębiorców</a:t>
                      </a: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, </a:t>
                      </a:r>
                    </a:p>
                    <a:p>
                      <a:pPr marL="361950" marR="0" lvl="0" indent="-3619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klastry, </a:t>
                      </a: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NGO, </a:t>
                      </a:r>
                    </a:p>
                    <a:p>
                      <a:pPr marL="361950" marR="0" lvl="0" indent="-3619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jednostki sektora finansów publicznych posiadające osobowość prawną</a:t>
                      </a: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297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Projekty preferowane</a:t>
                      </a:r>
                    </a:p>
                  </a:txBody>
                  <a:tcPr marL="91447" marR="91447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61950" marR="0" lvl="0" indent="-3619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/>
                      </a:pP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ukierunkowane na wspieranie branż o największym potencjale rozwoju</a:t>
                      </a: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/inteligentnych specjalizacji regionu,</a:t>
                      </a:r>
                    </a:p>
                    <a:p>
                      <a:pPr marL="361950" marR="0" lvl="0" indent="-3619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/>
                      </a:pP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partnerskie, kompleksowe, w tym realizowane w ramach inicjatyw klastrowych,</a:t>
                      </a:r>
                    </a:p>
                    <a:p>
                      <a:pPr marL="361950" marR="0" lvl="0" indent="-3619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/>
                      </a:pP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przyczyniające się do wzrostu aktywności eksportowej lub ukierunkowane na zdobywanie nowych rynków,</a:t>
                      </a:r>
                    </a:p>
                    <a:p>
                      <a:pPr marL="361950" marR="0" lvl="0" indent="-3619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/>
                      </a:pP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wpisujące się w realizację Porozumień na rzecz inteligentnych specjalizacji regionu,</a:t>
                      </a:r>
                    </a:p>
                    <a:p>
                      <a:pPr marL="361950" marR="0" lvl="0" indent="-3619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/>
                      </a:pP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ukierunkowane na rozwój potencjału rynkowego,</a:t>
                      </a:r>
                    </a:p>
                    <a:p>
                      <a:pPr marL="361950" marR="0" lvl="0" indent="-3619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/>
                      </a:pPr>
                      <a:r>
                        <a:rPr kumimoji="0" lang="pl-PL" altLang="pl-PL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ukierunkowane na przyciąganie inwestycji skutkujących wzrostem zatrudnienia</a:t>
                      </a: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1187450" y="2060575"/>
            <a:ext cx="6769100" cy="936625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spcBef>
                <a:spcPct val="0"/>
              </a:spcBef>
              <a:defRPr/>
            </a:pPr>
            <a:r>
              <a:rPr lang="pl-PL" sz="2400" i="1"/>
              <a:t>Oś Priorytetowa III</a:t>
            </a:r>
          </a:p>
          <a:p>
            <a:pPr>
              <a:spcBef>
                <a:spcPct val="0"/>
              </a:spcBef>
              <a:defRPr/>
            </a:pPr>
            <a:r>
              <a:rPr lang="pl-PL" altLang="pl-PL" sz="2400"/>
              <a:t>Edukacja</a:t>
            </a:r>
            <a:endParaRPr lang="pl-PL" sz="2400"/>
          </a:p>
        </p:txBody>
      </p:sp>
      <p:sp>
        <p:nvSpPr>
          <p:cNvPr id="40967" name="AutoShape 7"/>
          <p:cNvSpPr>
            <a:spLocks noChangeArrowheads="1"/>
          </p:cNvSpPr>
          <p:nvPr/>
        </p:nvSpPr>
        <p:spPr bwMode="auto">
          <a:xfrm>
            <a:off x="3419475" y="3644900"/>
            <a:ext cx="2376488" cy="4318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spcBef>
                <a:spcPct val="0"/>
              </a:spcBef>
              <a:defRPr/>
            </a:pPr>
            <a:r>
              <a:rPr lang="pl-PL" altLang="pl-PL"/>
              <a:t>EFS</a:t>
            </a:r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3708400" y="2420938"/>
            <a:ext cx="38877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l-PL" sz="1800" b="0" i="0">
              <a:cs typeface="Arial" charset="0"/>
            </a:endParaRP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395288" y="1916113"/>
            <a:ext cx="835342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l-PL" sz="2000" i="0" u="sng">
                <a:cs typeface="Arial" charset="0"/>
              </a:rPr>
              <a:t>Rozporządzenie UE tzw. „Ogólne”</a:t>
            </a:r>
            <a:r>
              <a:rPr lang="pl-PL" sz="1800" b="0" i="0">
                <a:cs typeface="Arial" charset="0"/>
              </a:rPr>
              <a:t> – wspólne przepisy dotyczące:</a:t>
            </a:r>
          </a:p>
          <a:p>
            <a:pPr algn="l">
              <a:spcBef>
                <a:spcPct val="50000"/>
              </a:spcBef>
            </a:pPr>
            <a:r>
              <a:rPr lang="pl-PL" sz="1600" b="0" i="0">
                <a:cs typeface="Arial" charset="0"/>
              </a:rPr>
              <a:t>Europejskiego Funduszu Rozwoju Regionalnego,</a:t>
            </a:r>
          </a:p>
          <a:p>
            <a:pPr algn="l">
              <a:spcBef>
                <a:spcPct val="50000"/>
              </a:spcBef>
            </a:pPr>
            <a:r>
              <a:rPr lang="pl-PL" sz="1600" b="0" i="0">
                <a:cs typeface="Arial" charset="0"/>
              </a:rPr>
              <a:t>Europejskiego Funduszu Społecznego,</a:t>
            </a:r>
          </a:p>
          <a:p>
            <a:pPr algn="l">
              <a:spcBef>
                <a:spcPct val="50000"/>
              </a:spcBef>
            </a:pPr>
            <a:r>
              <a:rPr lang="pl-PL" sz="1600" b="0" i="0">
                <a:cs typeface="Arial" charset="0"/>
              </a:rPr>
              <a:t>Funduszu Spójności,</a:t>
            </a:r>
          </a:p>
          <a:p>
            <a:pPr algn="l">
              <a:spcBef>
                <a:spcPct val="50000"/>
              </a:spcBef>
            </a:pPr>
            <a:r>
              <a:rPr lang="pl-PL" sz="1600" b="0" i="0">
                <a:cs typeface="Arial" charset="0"/>
              </a:rPr>
              <a:t>Europejskiego Funduszu Rolnego na rzecz Rozwoju Obszarów Wiejskich,</a:t>
            </a:r>
          </a:p>
          <a:p>
            <a:pPr algn="l">
              <a:spcBef>
                <a:spcPct val="50000"/>
              </a:spcBef>
            </a:pPr>
            <a:r>
              <a:rPr lang="pl-PL" sz="1600" b="0" i="0">
                <a:cs typeface="Arial" charset="0"/>
              </a:rPr>
              <a:t>Europejskiego Funduszu Morskiego i Rybackiego.</a:t>
            </a:r>
            <a:r>
              <a:rPr lang="pl-PL" sz="1800" b="0" i="0">
                <a:cs typeface="Arial" charset="0"/>
              </a:rPr>
              <a:t>  </a:t>
            </a:r>
          </a:p>
        </p:txBody>
      </p:sp>
      <p:sp>
        <p:nvSpPr>
          <p:cNvPr id="54276" name="AutoShape 4"/>
          <p:cNvSpPr>
            <a:spLocks/>
          </p:cNvSpPr>
          <p:nvPr/>
        </p:nvSpPr>
        <p:spPr bwMode="auto">
          <a:xfrm>
            <a:off x="4932363" y="2420938"/>
            <a:ext cx="71437" cy="647700"/>
          </a:xfrm>
          <a:prstGeom prst="rightBrace">
            <a:avLst>
              <a:gd name="adj1" fmla="val 7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4932363" y="2492375"/>
            <a:ext cx="13684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l-PL" sz="1400" i="0">
                <a:solidFill>
                  <a:srgbClr val="3333CC"/>
                </a:solidFill>
                <a:cs typeface="Arial" charset="0"/>
              </a:rPr>
              <a:t>Fundusze Strukturalne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395288" y="4292600"/>
            <a:ext cx="7993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l-PL" sz="1600" i="0" u="sng">
                <a:cs typeface="Arial" charset="0"/>
              </a:rPr>
              <a:t>Rozporządzenia UE „szczegółowe”</a:t>
            </a:r>
            <a:r>
              <a:rPr lang="pl-PL" sz="1600" b="0" i="0">
                <a:cs typeface="Arial" charset="0"/>
              </a:rPr>
              <a:t> dotyczące każdego z powyższych funduszy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395288" y="4724400"/>
            <a:ext cx="784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l-PL" sz="1600" i="0" u="sng">
                <a:cs typeface="Arial" charset="0"/>
              </a:rPr>
              <a:t>Akty delegowane i wykonawcze</a:t>
            </a:r>
            <a:r>
              <a:rPr lang="pl-PL" sz="1600" b="0" i="0">
                <a:cs typeface="Arial" charset="0"/>
              </a:rPr>
              <a:t> Komisji Europejskiej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468313" y="5157788"/>
            <a:ext cx="82089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l-PL" sz="1400" i="0">
                <a:solidFill>
                  <a:srgbClr val="FF3300"/>
                </a:solidFill>
                <a:cs typeface="Arial" charset="0"/>
              </a:rPr>
              <a:t>Rozporządzenie „Ogólne” oraz rozporządzenia EFRR, EFS i FS zostały przyjęte przez Parlament Europejski i Radę UE 17 grudnia 2013. </a:t>
            </a:r>
            <a:endParaRPr lang="pl-PL" sz="1400" b="0" i="0">
              <a:cs typeface="Arial" charset="0"/>
            </a:endParaRP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7596188" y="2674938"/>
            <a:ext cx="1368425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pl-PL" sz="1400" i="0">
                <a:solidFill>
                  <a:srgbClr val="3333CC"/>
                </a:solidFill>
                <a:cs typeface="Arial" charset="0"/>
              </a:rPr>
              <a:t>Europejskie Fundusze Strukturalne i Inwestycyjne (EFSI)</a:t>
            </a:r>
          </a:p>
        </p:txBody>
      </p:sp>
      <p:sp>
        <p:nvSpPr>
          <p:cNvPr id="54282" name="AutoShape 10"/>
          <p:cNvSpPr>
            <a:spLocks/>
          </p:cNvSpPr>
          <p:nvPr/>
        </p:nvSpPr>
        <p:spPr bwMode="auto">
          <a:xfrm>
            <a:off x="7308850" y="2420938"/>
            <a:ext cx="287338" cy="1728787"/>
          </a:xfrm>
          <a:prstGeom prst="rightBrace">
            <a:avLst>
              <a:gd name="adj1" fmla="val 5013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1476375" y="1268413"/>
            <a:ext cx="58324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l-PL" sz="1800" b="0" i="0">
                <a:cs typeface="Arial" charset="0"/>
              </a:rPr>
              <a:t>RAMY PRAWNE NA POZIOMIE UNII EUROPEJSKIEJ</a:t>
            </a:r>
          </a:p>
        </p:txBody>
      </p:sp>
      <p:sp>
        <p:nvSpPr>
          <p:cNvPr id="54284" name="AutoShape 12"/>
          <p:cNvSpPr>
            <a:spLocks/>
          </p:cNvSpPr>
          <p:nvPr/>
        </p:nvSpPr>
        <p:spPr bwMode="auto">
          <a:xfrm>
            <a:off x="6227763" y="2420938"/>
            <a:ext cx="73025" cy="865187"/>
          </a:xfrm>
          <a:prstGeom prst="rightBrace">
            <a:avLst>
              <a:gd name="adj1" fmla="val 9873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6300788" y="2636838"/>
            <a:ext cx="10795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l-PL" sz="1400" i="0">
                <a:solidFill>
                  <a:srgbClr val="3333CC"/>
                </a:solidFill>
                <a:cs typeface="Arial" charset="0"/>
              </a:rPr>
              <a:t>Polityka Spójności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/>
          <p:cNvSpPr txBox="1">
            <a:spLocks noGrp="1" noChangeArrowheads="1"/>
          </p:cNvSpPr>
          <p:nvPr/>
        </p:nvSpPr>
        <p:spPr bwMode="auto">
          <a:xfrm>
            <a:off x="687705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spcBef>
                <a:spcPct val="0"/>
              </a:spcBef>
            </a:pPr>
            <a:fld id="{FEF131DA-299B-4432-85FA-E83E8463D287}" type="slidenum">
              <a:rPr lang="pl-PL" sz="1400" b="0"/>
              <a:pPr algn="r" eaLnBrk="0" hangingPunct="0">
                <a:spcBef>
                  <a:spcPct val="0"/>
                </a:spcBef>
              </a:pPr>
              <a:t>20</a:t>
            </a:fld>
            <a:endParaRPr lang="pl-PL" sz="1400" b="0"/>
          </a:p>
        </p:txBody>
      </p:sp>
      <p:graphicFrame>
        <p:nvGraphicFramePr>
          <p:cNvPr id="181251" name="Group 3"/>
          <p:cNvGraphicFramePr>
            <a:graphicFrameLocks noGrp="1"/>
          </p:cNvGraphicFramePr>
          <p:nvPr>
            <p:ph idx="4294967295"/>
          </p:nvPr>
        </p:nvGraphicFramePr>
        <p:xfrm>
          <a:off x="468313" y="1341438"/>
          <a:ext cx="8229600" cy="3954788"/>
        </p:xfrm>
        <a:graphic>
          <a:graphicData uri="http://schemas.openxmlformats.org/drawingml/2006/table">
            <a:tbl>
              <a:tblPr/>
              <a:tblGrid>
                <a:gridCol w="1727200"/>
                <a:gridCol w="6502400"/>
              </a:tblGrid>
              <a:tr h="270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Ukierunkowanie tematyczne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tworzenie nowych miejsc w edukacji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przedszkolnej oraz ich wyposażenia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kompleksowe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wspomaganie szkół i przedszkoli,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wsparcie rozwoju uczniów szczególnie uzdolnionych oraz uczniów z niepełnosprawnościami i zaburzeniami rozwoju,</a:t>
                      </a:r>
                      <a:endParaRPr kumimoji="0" lang="pl-PL" altLang="pl-PL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rozwój doradztwa edukacyjno-zawodowego dla uczniów,</a:t>
                      </a:r>
                      <a:endParaRPr kumimoji="0" lang="pl-PL" altLang="pl-PL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podnoszenie jakości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kształcenia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zawodoweg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</a:rPr>
                        <a:t>o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stosowanie kierunków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kształcenia zawodowego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</a:rPr>
                        <a:t> 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</a:rPr>
                        <a:t>do potrzeb gospodarki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w tym m.in. doskonalenie kwalifikacji nauczycieli, organizacja zajęć nastawionych na rozwój kompetencji kluczowych uczniów, promowanie szkolnictwa zawodowego </a:t>
                      </a:r>
                    </a:p>
                  </a:txBody>
                  <a:tcPr marL="68589" marR="685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Preferencje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Projekty: partnerskie/realizowane z wykorzystaniem technologii i usług cyfrowych/uzgodnione w ramach ZPT</a:t>
                      </a:r>
                    </a:p>
                  </a:txBody>
                  <a:tcPr marL="68589" marR="685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Ukierunkowanie przestrzenne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Obszary o niskim odsetku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udziału w edukacji przedszkolnej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/o najsłabszych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wynikach egzaminów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/działania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horyzontalne 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(całe województwo)</a:t>
                      </a:r>
                    </a:p>
                  </a:txBody>
                  <a:tcPr marL="68589" marR="685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Forma wsparcia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>
                          <a:tab pos="1211263" algn="l"/>
                        </a:tabLst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Dotacje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9" marR="685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8"/>
          <p:cNvSpPr txBox="1">
            <a:spLocks noGrp="1" noChangeArrowheads="1"/>
          </p:cNvSpPr>
          <p:nvPr/>
        </p:nvSpPr>
        <p:spPr bwMode="auto">
          <a:xfrm>
            <a:off x="687705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spcBef>
                <a:spcPct val="0"/>
              </a:spcBef>
            </a:pPr>
            <a:endParaRPr lang="pl-PL" sz="1400" b="0" dirty="0"/>
          </a:p>
        </p:txBody>
      </p:sp>
      <p:graphicFrame>
        <p:nvGraphicFramePr>
          <p:cNvPr id="182287" name="Group 15"/>
          <p:cNvGraphicFramePr>
            <a:graphicFrameLocks noGrp="1"/>
          </p:cNvGraphicFramePr>
          <p:nvPr/>
        </p:nvGraphicFramePr>
        <p:xfrm>
          <a:off x="395288" y="1125538"/>
          <a:ext cx="8229600" cy="5132388"/>
        </p:xfrm>
        <a:graphic>
          <a:graphicData uri="http://schemas.openxmlformats.org/drawingml/2006/table">
            <a:tbl>
              <a:tblPr/>
              <a:tblGrid>
                <a:gridCol w="1727200"/>
                <a:gridCol w="6502400"/>
              </a:tblGrid>
              <a:tr h="2463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Beneficjenci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organy prowadzące szkoły i przedszkola,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jednostki samorządu terytorialnego i ich jednostki organizacyjne, związki i stowarzyszenia JST, 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NGO, podmioty ekonomii społecznej / przedsiębiorstwa społeczne, 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instytucje pomocy i integracji społecznej, 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przedsiębiorcy</a:t>
                      </a:r>
                      <a:r>
                        <a:rPr kumimoji="0" lang="pl-PL" altLang="pl-PL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, 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LGD / LGR,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instytucje edukacyjne, szkoły wyższe, instytucje rynku pracy, izby gospodarcze i organizacje przedsiębiorców, klastry, instytucje otoczenia biznesu</a:t>
                      </a:r>
                    </a:p>
                  </a:txBody>
                  <a:tcPr marL="68589" marR="685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2668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Preferowane projekty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/>
                      </a:pPr>
                      <a:r>
                        <a:rPr kumimoji="0" lang="pl-PL" altLang="pl-PL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w partnerstwie kilku samorządów (np. gmina-gmina, powiat-gmina) lub w formule partnerstwa publiczno-prywatnego,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/>
                      </a:pPr>
                      <a:r>
                        <a:rPr kumimoji="0" lang="pl-PL" altLang="pl-PL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identyfikowane i realizowane z wykorzystaniem elementów podejścia oddolnego, 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/>
                      </a:pPr>
                      <a:r>
                        <a:rPr kumimoji="0" lang="pl-PL" altLang="pl-PL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zapewniające trwałość efektów wsparcia poprzez utrzymanie przez organy prowadzące wspartych w ramach projektów struktur przedszkolnych, 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/>
                      </a:pPr>
                      <a:r>
                        <a:rPr kumimoji="0" lang="pl-PL" altLang="pl-PL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prowadzące do wzrostu poziomu kwalifikacji zawodowych uczniów, 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/>
                      </a:pPr>
                      <a:r>
                        <a:rPr kumimoji="0" lang="pl-PL" altLang="pl-PL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realizowane w ścisłym partnerstwie z pracodawcami, 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/>
                      </a:pPr>
                      <a:r>
                        <a:rPr kumimoji="0" lang="pl-PL" altLang="pl-PL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przyczyniające się do poszerzenia oferty prowadzonego kształcenia ustawicznego we wspartych szkołach, 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/>
                      </a:pPr>
                      <a:r>
                        <a:rPr kumimoji="0" lang="pl-PL" altLang="pl-PL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zapewniające uczniom dostęp do technologii i usług cyfrowych.</a:t>
                      </a:r>
                    </a:p>
                  </a:txBody>
                  <a:tcPr marL="68589" marR="685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 txBox="1">
            <a:spLocks noGrp="1" noChangeArrowheads="1"/>
          </p:cNvSpPr>
          <p:nvPr/>
        </p:nvSpPr>
        <p:spPr bwMode="auto">
          <a:xfrm>
            <a:off x="687705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spcBef>
                <a:spcPct val="0"/>
              </a:spcBef>
            </a:pPr>
            <a:endParaRPr lang="pl-PL" sz="1400" b="0" dirty="0"/>
          </a:p>
        </p:txBody>
      </p:sp>
      <p:sp>
        <p:nvSpPr>
          <p:cNvPr id="68613" name="AutoShape 5"/>
          <p:cNvSpPr>
            <a:spLocks noChangeArrowheads="1"/>
          </p:cNvSpPr>
          <p:nvPr/>
        </p:nvSpPr>
        <p:spPr bwMode="auto">
          <a:xfrm>
            <a:off x="1187450" y="1989138"/>
            <a:ext cx="6769100" cy="93662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spcBef>
                <a:spcPct val="0"/>
              </a:spcBef>
              <a:defRPr/>
            </a:pPr>
            <a:r>
              <a:rPr lang="pl-PL" sz="2400" i="1"/>
              <a:t>Oś Priorytetowa IV</a:t>
            </a:r>
          </a:p>
          <a:p>
            <a:pPr>
              <a:spcBef>
                <a:spcPct val="0"/>
              </a:spcBef>
              <a:defRPr/>
            </a:pPr>
            <a:r>
              <a:rPr lang="pl-PL" altLang="pl-PL"/>
              <a:t>Kształcenie zawodowe</a:t>
            </a:r>
            <a:endParaRPr lang="pl-PL"/>
          </a:p>
        </p:txBody>
      </p:sp>
      <p:sp>
        <p:nvSpPr>
          <p:cNvPr id="68616" name="AutoShape 8"/>
          <p:cNvSpPr>
            <a:spLocks noChangeArrowheads="1"/>
          </p:cNvSpPr>
          <p:nvPr/>
        </p:nvSpPr>
        <p:spPr bwMode="auto">
          <a:xfrm>
            <a:off x="3492500" y="3644900"/>
            <a:ext cx="2376488" cy="4318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spcBef>
                <a:spcPct val="0"/>
              </a:spcBef>
              <a:defRPr/>
            </a:pPr>
            <a:r>
              <a:rPr lang="pl-PL" altLang="pl-PL"/>
              <a:t>EFRR</a:t>
            </a:r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/>
          <p:cNvSpPr txBox="1">
            <a:spLocks noGrp="1" noChangeArrowheads="1"/>
          </p:cNvSpPr>
          <p:nvPr/>
        </p:nvSpPr>
        <p:spPr bwMode="auto">
          <a:xfrm>
            <a:off x="687705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spcBef>
                <a:spcPct val="0"/>
              </a:spcBef>
            </a:pPr>
            <a:endParaRPr lang="pl-PL" sz="1400" b="0" dirty="0"/>
          </a:p>
        </p:txBody>
      </p:sp>
      <p:graphicFrame>
        <p:nvGraphicFramePr>
          <p:cNvPr id="217126" name="Group 38"/>
          <p:cNvGraphicFramePr>
            <a:graphicFrameLocks noGrp="1"/>
          </p:cNvGraphicFramePr>
          <p:nvPr>
            <p:ph idx="4294967295"/>
          </p:nvPr>
        </p:nvGraphicFramePr>
        <p:xfrm>
          <a:off x="468313" y="1341438"/>
          <a:ext cx="8229600" cy="4175126"/>
        </p:xfrm>
        <a:graphic>
          <a:graphicData uri="http://schemas.openxmlformats.org/drawingml/2006/table">
            <a:tbl>
              <a:tblPr/>
              <a:tblGrid>
                <a:gridCol w="1727200"/>
                <a:gridCol w="6502400"/>
              </a:tblGrid>
              <a:tr h="298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Ukierunkowanie tematyczne</a:t>
                      </a:r>
                    </a:p>
                  </a:txBody>
                  <a:tcPr marT="45688" marB="456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>
                          <a:tab pos="1211263" algn="l"/>
                        </a:tabLst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Ponadgimnazjalne szkoły zawodowe: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 doposażenie (m.in.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pomoce dydaktyczne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 modernizacja/rozbudowa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infrastruktury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 utworzenie oraz wyposażenie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ośrodków egzaminacyjnych,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>
                          <a:tab pos="1211263" algn="l"/>
                        </a:tabLst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Szkoły zawodowe na poziomie wyższym: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 uruchamianie lub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poprawa istniejącej oferty 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i programów kształcenia,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 doposażenie/przebudowa/remont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infrastruktury,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 podnoszenie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kwalifikacji kadry,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 zmiana programów kształcenia/uzupełnienie o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nauczanie praktyczne.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Preferencje</a:t>
                      </a:r>
                    </a:p>
                  </a:txBody>
                  <a:tcPr marT="45688" marB="456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Projekty: kompleksowe/partnerskie/dot. specjalizacji regionalnych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Ukierunkowanie przestrzenne</a:t>
                      </a:r>
                    </a:p>
                  </a:txBody>
                  <a:tcPr marT="45688" marB="456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Działania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horyzontalne 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(całe województwo) oraz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Słupsk, Chojnice-Człuchów i Kwidzyn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(szkolnictwo zawodowe na poziomie wyższym)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Forma wsparcia</a:t>
                      </a:r>
                    </a:p>
                  </a:txBody>
                  <a:tcPr marT="45688" marB="456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>
                          <a:tab pos="1211263" algn="l"/>
                        </a:tabLst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Dotacje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5358" name="Group 14"/>
          <p:cNvGraphicFramePr>
            <a:graphicFrameLocks noGrp="1"/>
          </p:cNvGraphicFramePr>
          <p:nvPr/>
        </p:nvGraphicFramePr>
        <p:xfrm>
          <a:off x="468313" y="1412875"/>
          <a:ext cx="8229600" cy="4176713"/>
        </p:xfrm>
        <a:graphic>
          <a:graphicData uri="http://schemas.openxmlformats.org/drawingml/2006/table">
            <a:tbl>
              <a:tblPr/>
              <a:tblGrid>
                <a:gridCol w="1635125"/>
                <a:gridCol w="6594475"/>
              </a:tblGrid>
              <a:tr h="2433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Beneficjenci</a:t>
                      </a:r>
                    </a:p>
                  </a:txBody>
                  <a:tcPr marT="45688" marB="456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1950" marR="0" lvl="0" indent="-3619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JST i ich jednostki organizacyjne, związki i stowarzyszenia JST, </a:t>
                      </a:r>
                    </a:p>
                    <a:p>
                      <a:pPr marL="361950" marR="0" lvl="0" indent="-3619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organy prowadzące szkoły, instytucje edukacyjne, szkoły wyższe,  </a:t>
                      </a:r>
                    </a:p>
                    <a:p>
                      <a:pPr marL="361950" marR="0" lvl="0" indent="-3619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izby gospodarcze i organizacje przedsiębiorców,  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przedsiębiorcy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,</a:t>
                      </a:r>
                    </a:p>
                    <a:p>
                      <a:pPr marL="361950" marR="0" lvl="0" indent="-3619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Instytucje rynku pracy, </a:t>
                      </a:r>
                    </a:p>
                    <a:p>
                      <a:pPr marL="361950" marR="0" lvl="0" indent="-3619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instytucje otoczenia biznesu, klastry, </a:t>
                      </a:r>
                    </a:p>
                    <a:p>
                      <a:pPr marL="361950" marR="0" lvl="0" indent="-3619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organizacje pozarządowe, podmioty ekonomii społecznej / przedsiębiorstwa społeczne,</a:t>
                      </a:r>
                    </a:p>
                    <a:p>
                      <a:pPr marL="361950" marR="0" lvl="0" indent="-3619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instytucje sfery B+R+I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74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Preferowane projekty</a:t>
                      </a:r>
                    </a:p>
                  </a:txBody>
                  <a:tcPr marT="45688" marB="456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1950" marR="0" lvl="0" indent="-3619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prowadzące do wzrostu wśród uczniów poziomu kwalifikacji zawodowych uczniów, </a:t>
                      </a:r>
                    </a:p>
                    <a:p>
                      <a:pPr marL="361950" marR="0" lvl="0" indent="-3619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realizowane w partnerstwie z pracodawcami,</a:t>
                      </a:r>
                    </a:p>
                    <a:p>
                      <a:pPr marL="361950" marR="0" lvl="0" indent="-3619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zapewniające uczniom dostęp do technologii i usług cyfrowych,</a:t>
                      </a:r>
                    </a:p>
                    <a:p>
                      <a:pPr marL="361950" marR="0" lvl="0" indent="-3619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wykorzystujące potencjał infrastrukturalny i merytoryczny IOB na potrzeby kształcenia o profilu praktycznym.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1" name="AutoShape 5"/>
          <p:cNvSpPr>
            <a:spLocks noChangeArrowheads="1"/>
          </p:cNvSpPr>
          <p:nvPr/>
        </p:nvSpPr>
        <p:spPr bwMode="auto">
          <a:xfrm>
            <a:off x="1187450" y="2060575"/>
            <a:ext cx="6769100" cy="936625"/>
          </a:xfrm>
          <a:prstGeom prst="roundRect">
            <a:avLst>
              <a:gd name="adj" fmla="val 16667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spcBef>
                <a:spcPct val="0"/>
              </a:spcBef>
              <a:defRPr/>
            </a:pPr>
            <a:r>
              <a:rPr lang="pl-PL" sz="2400" i="1"/>
              <a:t>Oś Priorytetowa V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pl-PL" altLang="pl-PL"/>
              <a:t>Zatrudnienie</a:t>
            </a:r>
            <a:endParaRPr lang="pl-PL"/>
          </a:p>
        </p:txBody>
      </p:sp>
      <p:sp>
        <p:nvSpPr>
          <p:cNvPr id="75784" name="AutoShape 8"/>
          <p:cNvSpPr>
            <a:spLocks noChangeArrowheads="1"/>
          </p:cNvSpPr>
          <p:nvPr/>
        </p:nvSpPr>
        <p:spPr bwMode="auto">
          <a:xfrm>
            <a:off x="3419475" y="3644900"/>
            <a:ext cx="2376488" cy="4318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spcBef>
                <a:spcPct val="0"/>
              </a:spcBef>
              <a:defRPr/>
            </a:pPr>
            <a:r>
              <a:rPr lang="pl-PL" altLang="pl-PL"/>
              <a:t>EFS</a:t>
            </a:r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7395" name="Group 3"/>
          <p:cNvGraphicFramePr>
            <a:graphicFrameLocks noGrp="1"/>
          </p:cNvGraphicFramePr>
          <p:nvPr>
            <p:ph idx="4294967295"/>
          </p:nvPr>
        </p:nvGraphicFramePr>
        <p:xfrm>
          <a:off x="468313" y="1268413"/>
          <a:ext cx="8240712" cy="4433888"/>
        </p:xfrm>
        <a:graphic>
          <a:graphicData uri="http://schemas.openxmlformats.org/drawingml/2006/table">
            <a:tbl>
              <a:tblPr/>
              <a:tblGrid>
                <a:gridCol w="1638300"/>
                <a:gridCol w="6602412"/>
              </a:tblGrid>
              <a:tr h="306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Ukierunkowanie tematyczne</a:t>
                      </a:r>
                    </a:p>
                  </a:txBody>
                  <a:tcPr marL="91451" marR="91451"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zdobywanie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nowych umiejętności 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oraz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podnoszenie/zmiana kwalifikacji, </a:t>
                      </a:r>
                    </a:p>
                    <a:p>
                      <a:pPr marL="177800" marR="0" lvl="0" indent="-1778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podnoszenie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mobilności przestrzennej,</a:t>
                      </a:r>
                    </a:p>
                    <a:p>
                      <a:pPr marL="177800" marR="0" lvl="0" indent="-1778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tworzenie skutecznego i efektywnego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poradnictwa zawodowego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</a:t>
                      </a:r>
                    </a:p>
                    <a:p>
                      <a:pPr marL="177800" marR="0" lvl="0" indent="-1778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zapewnienie różnych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form opieki nad dziećmi do lat 3,</a:t>
                      </a:r>
                    </a:p>
                    <a:p>
                      <a:pPr marL="177800" marR="0" lvl="0" indent="-1778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realizacja kompleksowych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programów zdrowotnych,</a:t>
                      </a:r>
                    </a:p>
                    <a:p>
                      <a:pPr marL="177800" marR="0" lvl="0" indent="-1778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rozwój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regionalnego systemu monitorowania i ewaluacji programów zdrowotnych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pPr marL="177800" marR="0" lvl="0" indent="-1778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kompleksowe i zindywidualizowane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oferty wsparcia pracodawców,</a:t>
                      </a:r>
                    </a:p>
                    <a:p>
                      <a:pPr marL="177800" marR="0" lvl="0" indent="-1778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wdrażanie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programów typu </a:t>
                      </a:r>
                      <a:r>
                        <a:rPr kumimoji="0" lang="pl-PL" altLang="pl-PL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outplacement,</a:t>
                      </a:r>
                    </a:p>
                    <a:p>
                      <a:pPr marL="177800" marR="0" lvl="0" indent="-1778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wsparcie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finansowe rozpoczęcia działalności gospodarczej.</a:t>
                      </a:r>
                    </a:p>
                  </a:txBody>
                  <a:tcPr marL="68589" marR="685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Preferencje</a:t>
                      </a:r>
                    </a:p>
                  </a:txBody>
                  <a:tcPr marL="91451" marR="91451"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Projekty: partnerskie/obejmujące grupy defaworyzowane/realizowane </a:t>
                      </a:r>
                      <a:b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w porozumieniu z pracodawcami/uzgodnione w ramach ZPT</a:t>
                      </a:r>
                    </a:p>
                  </a:txBody>
                  <a:tcPr marL="68589" marR="685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Ukierunkowanie przestrzenne</a:t>
                      </a:r>
                    </a:p>
                  </a:txBody>
                  <a:tcPr marL="91451" marR="91451"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Obszary o niskim poziomie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aktywności gospodarczej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/obszary o wysokim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stopniu bezrobocia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/działania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horyzontalne 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(całe województwo)</a:t>
                      </a:r>
                    </a:p>
                  </a:txBody>
                  <a:tcPr marL="68589" marR="685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Forma wsparcia</a:t>
                      </a:r>
                    </a:p>
                  </a:txBody>
                  <a:tcPr marL="91451" marR="91451"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>
                          <a:tab pos="1211263" algn="l"/>
                        </a:tabLst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Dotacje</a:t>
                      </a:r>
                    </a:p>
                  </a:txBody>
                  <a:tcPr marL="68589" marR="685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8430" name="Group 14"/>
          <p:cNvGraphicFramePr>
            <a:graphicFrameLocks noGrp="1"/>
          </p:cNvGraphicFramePr>
          <p:nvPr/>
        </p:nvGraphicFramePr>
        <p:xfrm>
          <a:off x="539750" y="1196975"/>
          <a:ext cx="8207375" cy="5184776"/>
        </p:xfrm>
        <a:graphic>
          <a:graphicData uri="http://schemas.openxmlformats.org/drawingml/2006/table">
            <a:tbl>
              <a:tblPr/>
              <a:tblGrid>
                <a:gridCol w="1631950"/>
                <a:gridCol w="6575425"/>
              </a:tblGrid>
              <a:tr h="3084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Beneficjenci</a:t>
                      </a:r>
                    </a:p>
                  </a:txBody>
                  <a:tcPr marL="91451" marR="91451"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JST i ich jednostki organizacyjne, związki i stowarzyszenia JST, 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instytucje rynku pracy, związki zawodowe, 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instytucje pomocy i integracji społecznej, instytucje edukacyjne, szkoły wyższe, 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instytucje otoczenia biznesu, izby gospodarcze i organizacje przedsiębiorców, przedsiębiorcy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,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LGD/LGR, ROT/LOT, 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NGO, podmioty ekonomii społecznej, przedsiębiorstwa społeczne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podmioty świadczące usługi zdrowotne i ich organy założycielskie, 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instytucje edukacyjne, instytucje rynku pracy, 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podmioty świadczące usługi zdrowotne i ich organy założycielskie</a:t>
                      </a:r>
                    </a:p>
                  </a:txBody>
                  <a:tcPr marL="68589" marR="685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210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Preferowane projekty</a:t>
                      </a:r>
                    </a:p>
                  </a:txBody>
                  <a:tcPr marL="91451" marR="91451"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realizowane w partnerstwie (w tym z organizacjami pozarządowymi, podmiotami ekonomii społecznej, IOB i/lub pracodawcami),</a:t>
                      </a:r>
                    </a:p>
                    <a:p>
                      <a:pPr marL="180975" marR="0" lvl="0" indent="-1809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realizowane w partnerstwie pomiędzy JST, NGO, instytucjami naukowymi oraz sektorem oświaty,</a:t>
                      </a:r>
                    </a:p>
                    <a:p>
                      <a:pPr marL="180975" marR="0" lvl="0" indent="-1809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uwzględniające potrzeby grup defaworyzowanych i wykluczonych,</a:t>
                      </a:r>
                    </a:p>
                    <a:p>
                      <a:pPr marL="180975" marR="0" lvl="0" indent="-1809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obejmujących zakresem działania osoby w wieku 25-30 lat oraz 50 lat i więcej.</a:t>
                      </a:r>
                    </a:p>
                  </a:txBody>
                  <a:tcPr marL="68589" marR="685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5" name="AutoShape 5"/>
          <p:cNvSpPr>
            <a:spLocks noChangeArrowheads="1"/>
          </p:cNvSpPr>
          <p:nvPr/>
        </p:nvSpPr>
        <p:spPr bwMode="auto">
          <a:xfrm>
            <a:off x="1187450" y="2133600"/>
            <a:ext cx="6769100" cy="936625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spcBef>
                <a:spcPct val="0"/>
              </a:spcBef>
              <a:defRPr/>
            </a:pPr>
            <a:r>
              <a:rPr lang="pl-PL" sz="2400" i="1"/>
              <a:t>Oś Priorytetowa VI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pl-PL"/>
              <a:t>Integracja</a:t>
            </a:r>
          </a:p>
        </p:txBody>
      </p:sp>
      <p:sp>
        <p:nvSpPr>
          <p:cNvPr id="92168" name="AutoShape 8"/>
          <p:cNvSpPr>
            <a:spLocks noChangeArrowheads="1"/>
          </p:cNvSpPr>
          <p:nvPr/>
        </p:nvSpPr>
        <p:spPr bwMode="auto">
          <a:xfrm>
            <a:off x="3492500" y="3716338"/>
            <a:ext cx="2376488" cy="4318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spcBef>
                <a:spcPct val="0"/>
              </a:spcBef>
              <a:defRPr/>
            </a:pPr>
            <a:r>
              <a:rPr lang="pl-PL" altLang="pl-PL"/>
              <a:t>EFS</a:t>
            </a:r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0467" name="Group 3"/>
          <p:cNvGraphicFramePr>
            <a:graphicFrameLocks noGrp="1"/>
          </p:cNvGraphicFramePr>
          <p:nvPr>
            <p:ph idx="4294967295"/>
          </p:nvPr>
        </p:nvGraphicFramePr>
        <p:xfrm>
          <a:off x="323850" y="1341438"/>
          <a:ext cx="8640763" cy="4433900"/>
        </p:xfrm>
        <a:graphic>
          <a:graphicData uri="http://schemas.openxmlformats.org/drawingml/2006/table">
            <a:tbl>
              <a:tblPr/>
              <a:tblGrid>
                <a:gridCol w="1717675"/>
                <a:gridCol w="6923088"/>
              </a:tblGrid>
              <a:tr h="3273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Ukierunkowanie tematyczne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273050" algn="l"/>
                        </a:tabLst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programy aktywizacji społeczno-zawodowej </a:t>
                      </a:r>
                      <a:b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osób biernych zawodowo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osób wykluczonych i zagrożonych wykluczeniem społecznym,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273050" algn="l"/>
                        </a:tabLst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profilaktyka wykluczenia 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społecznego (dzieci i młodzież),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273050" algn="l"/>
                        </a:tabLst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przedsięwzięcia koordynacyjno-doracze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(podnoszenie kompetencji zawodowych kadr instytucji pomocy, integracji społecznej i rynku pracy), 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273050" algn="l"/>
                        </a:tabLst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</a:rPr>
                        <a:t>usługi społeczne 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(m.in. 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Calibri" pitchFamily="34" charset="0"/>
                        </a:rPr>
                        <a:t>placówki wparcia dziennego 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przeznaczone dla dzieci i młodzieży, osób z niepełnosprawnościami, seniorów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</a:rPr>
                        <a:t>)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,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273050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wsparcie oraz aktywizacja osób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niesamodzielnych 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(niepełnosprawnych oraz seniorów),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273050" algn="l"/>
                        </a:tabLst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powstawanie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oraz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profesjonalizacja istniejących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PES,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273050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działania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inwestycyjne, doradcze 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koordynacyjne 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w zakresie PES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Preferencje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Projekty: partnerskie/kompleksowe/prozatrudnieniowe/wykorzystujące wolontariat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Ukierunkowanie przestrzenne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Obszary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ponadprzeciętnego wykluczenia 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społecznego/zdegradowane przestrzennie i społecznie obszary miejskie oraz działania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horyzontalne 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(całe województwo)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Forma wsparcia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>
                          <a:tab pos="1211263" algn="l"/>
                        </a:tabLst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Dotacje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3708400" y="2420938"/>
            <a:ext cx="38877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l-PL" sz="1800" b="0" i="0">
              <a:cs typeface="Arial" charset="0"/>
            </a:endParaRP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2124075" y="1268413"/>
            <a:ext cx="4967288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l-PL" sz="1800" b="0" i="0">
                <a:cs typeface="Arial" charset="0"/>
              </a:rPr>
              <a:t>RAMY PRAWNE NA POZIOMIE KRAJOWYM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323850" y="1916113"/>
            <a:ext cx="8640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l-PL" sz="1800" b="0" i="0" u="sng">
                <a:cs typeface="Arial" charset="0"/>
              </a:rPr>
              <a:t>Ustawa</a:t>
            </a:r>
            <a:r>
              <a:rPr lang="pl-PL" sz="1800" b="0" i="0">
                <a:cs typeface="Arial" charset="0"/>
              </a:rPr>
              <a:t> o zmianie ustawy o zasadach prowadzenia polityki rozwoju oraz niektórych innych ustaw </a:t>
            </a:r>
            <a:r>
              <a:rPr lang="pl-PL" sz="1800" i="0">
                <a:cs typeface="Arial" charset="0"/>
              </a:rPr>
              <a:t>(tzw. ustawa „pomostowa”)</a:t>
            </a:r>
            <a:r>
              <a:rPr lang="pl-PL" sz="1800" b="0" i="0">
                <a:cs typeface="Arial" charset="0"/>
              </a:rPr>
              <a:t> </a:t>
            </a:r>
            <a:r>
              <a:rPr lang="pl-PL" sz="1800" i="0">
                <a:solidFill>
                  <a:srgbClr val="FF3300"/>
                </a:solidFill>
                <a:cs typeface="Arial" charset="0"/>
              </a:rPr>
              <a:t>– weszła w życie 8 kwietnia 2014 r.</a:t>
            </a:r>
            <a:endParaRPr lang="pl-PL" sz="1800" b="0" i="0">
              <a:solidFill>
                <a:srgbClr val="3333CC"/>
              </a:solidFill>
              <a:cs typeface="Arial" charset="0"/>
            </a:endParaRP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323850" y="4221163"/>
            <a:ext cx="84963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pl-PL" sz="1800" b="0" i="0" u="sng" dirty="0">
                <a:cs typeface="Arial" charset="0"/>
              </a:rPr>
              <a:t>Ustawa</a:t>
            </a:r>
            <a:r>
              <a:rPr lang="pl-PL" sz="1800" b="0" i="0" dirty="0">
                <a:cs typeface="Arial" charset="0"/>
              </a:rPr>
              <a:t> o zasadach realizacji </a:t>
            </a:r>
            <a:r>
              <a:rPr lang="pl-PL" sz="1800" b="0" i="0" dirty="0" err="1">
                <a:cs typeface="Arial" charset="0"/>
              </a:rPr>
              <a:t>programów</a:t>
            </a:r>
            <a:r>
              <a:rPr lang="pl-PL" sz="1800" b="0" i="0" dirty="0">
                <a:cs typeface="Arial" charset="0"/>
              </a:rPr>
              <a:t> operacyjnych polityki spójności finansowanych w perspektywie finansowej 2014-2020</a:t>
            </a:r>
            <a:r>
              <a:rPr lang="pl-PL" sz="1800" i="0" dirty="0">
                <a:cs typeface="Arial" charset="0"/>
              </a:rPr>
              <a:t> (tzw. ustawa „wdrożeniowa”) </a:t>
            </a:r>
            <a:r>
              <a:rPr lang="pl-PL" sz="1800" i="0" dirty="0">
                <a:solidFill>
                  <a:srgbClr val="FF3300"/>
                </a:solidFill>
                <a:cs typeface="Arial" charset="0"/>
              </a:rPr>
              <a:t>– </a:t>
            </a:r>
            <a:r>
              <a:rPr lang="pl-PL" sz="1800" i="0" dirty="0" smtClean="0">
                <a:solidFill>
                  <a:srgbClr val="FF3300"/>
                </a:solidFill>
                <a:cs typeface="Arial" charset="0"/>
              </a:rPr>
              <a:t>weszła w życie 13 września 2014 </a:t>
            </a:r>
            <a:r>
              <a:rPr lang="pl-PL" sz="1800" i="0" dirty="0" err="1" smtClean="0">
                <a:solidFill>
                  <a:srgbClr val="FF3300"/>
                </a:solidFill>
                <a:cs typeface="Arial" charset="0"/>
              </a:rPr>
              <a:t>r</a:t>
            </a:r>
            <a:r>
              <a:rPr lang="pl-PL" sz="1800" i="0" dirty="0" smtClean="0">
                <a:solidFill>
                  <a:srgbClr val="FF3300"/>
                </a:solidFill>
                <a:cs typeface="Arial" charset="0"/>
              </a:rPr>
              <a:t>. </a:t>
            </a:r>
            <a:endParaRPr lang="pl-PL" sz="1800" i="0" dirty="0">
              <a:solidFill>
                <a:srgbClr val="FF3300"/>
              </a:solidFill>
              <a:cs typeface="Arial" charset="0"/>
            </a:endParaRP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3851275" y="2781300"/>
            <a:ext cx="4752975" cy="134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l-PL" sz="1800" i="0">
                <a:solidFill>
                  <a:srgbClr val="3333CC"/>
                </a:solidFill>
                <a:cs typeface="Arial" charset="0"/>
                <a:sym typeface="Wingdings" pitchFamily="2" charset="2"/>
              </a:rPr>
              <a:t> </a:t>
            </a:r>
            <a:r>
              <a:rPr lang="pl-PL" sz="1600" b="0" i="0">
                <a:solidFill>
                  <a:srgbClr val="3333CC"/>
                </a:solidFill>
                <a:cs typeface="Arial" charset="0"/>
              </a:rPr>
              <a:t>określa tryb przygotowania dokumentów niezbędnych do zaprogramowania nowej perspektywy finansowej (przede wszystkim Umowa Partnerstwa oraz programy służące jej realizacji, Kontrakt Terytorialny)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3995738" y="5373688"/>
            <a:ext cx="4824412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pl-PL" sz="1800" i="0">
                <a:solidFill>
                  <a:srgbClr val="3333CC"/>
                </a:solidFill>
                <a:cs typeface="Arial" charset="0"/>
                <a:sym typeface="Wingdings" pitchFamily="2" charset="2"/>
              </a:rPr>
              <a:t></a:t>
            </a:r>
            <a:r>
              <a:rPr lang="pl-PL" sz="1800" b="0" i="0">
                <a:solidFill>
                  <a:srgbClr val="3333CC"/>
                </a:solidFill>
                <a:cs typeface="Arial" charset="0"/>
                <a:sym typeface="Wingdings" pitchFamily="2" charset="2"/>
              </a:rPr>
              <a:t> </a:t>
            </a:r>
            <a:r>
              <a:rPr lang="pl-PL" sz="1600" b="0" i="0">
                <a:solidFill>
                  <a:srgbClr val="3333CC"/>
                </a:solidFill>
                <a:cs typeface="Arial" charset="0"/>
                <a:sym typeface="Wingdings" pitchFamily="2" charset="2"/>
              </a:rPr>
              <a:t>b</a:t>
            </a:r>
            <a:r>
              <a:rPr lang="pl-PL" sz="1600" b="0" i="0">
                <a:solidFill>
                  <a:srgbClr val="3333CC"/>
                </a:solidFill>
                <a:cs typeface="Arial" charset="0"/>
              </a:rPr>
              <a:t>ędzie uzupełniać i uszczegóławiać Rozporządzenia UE</a:t>
            </a:r>
            <a:endParaRPr lang="pl-PL" sz="1600" b="0" i="0">
              <a:cs typeface="Arial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1505" name="Group 17"/>
          <p:cNvGraphicFramePr>
            <a:graphicFrameLocks noGrp="1"/>
          </p:cNvGraphicFramePr>
          <p:nvPr/>
        </p:nvGraphicFramePr>
        <p:xfrm>
          <a:off x="395288" y="1196975"/>
          <a:ext cx="8240712" cy="4583748"/>
        </p:xfrm>
        <a:graphic>
          <a:graphicData uri="http://schemas.openxmlformats.org/drawingml/2006/table">
            <a:tbl>
              <a:tblPr/>
              <a:tblGrid>
                <a:gridCol w="1638300"/>
                <a:gridCol w="6602412"/>
              </a:tblGrid>
              <a:tr h="244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Beneficjenci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273050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JST i ich jednostki organizacyjne, związki i JST, </a:t>
                      </a:r>
                    </a:p>
                    <a:p>
                      <a:pPr marL="285750" marR="0" lvl="0" indent="-2857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273050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instytucje pomocy i integracji społecznej, podmioty prowadzące: m.in. warsztaty terapii zajęciowej, zakłady aktywności zawodowej, </a:t>
                      </a:r>
                    </a:p>
                    <a:p>
                      <a:pPr marL="285750" marR="0" lvl="0" indent="-2857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273050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instytucje resocjalizacyjne, instytucje opiekuńczo-wychowawcze, instytucje wsparcia rodziny,</a:t>
                      </a:r>
                    </a:p>
                    <a:p>
                      <a:pPr marL="285750" marR="0" lvl="0" indent="-2857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273050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Instytucje rynku pracy, związki zawodowe, </a:t>
                      </a:r>
                    </a:p>
                    <a:p>
                      <a:pPr marL="285750" marR="0" lvl="0" indent="-2857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273050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Organizacje pozarządowe, podmioty ekonomii społecznej, 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przedsiębiorstwa społeczne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, </a:t>
                      </a:r>
                    </a:p>
                    <a:p>
                      <a:pPr marL="285750" marR="0" lvl="0" indent="-2857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273050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Instytucje edukacyjne, szkoły wyższe, instytucje kultury, kluby sportowe, </a:t>
                      </a:r>
                    </a:p>
                    <a:p>
                      <a:pPr marL="285750" marR="0" lvl="0" indent="-2857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273050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LGD/LGR, ROT/LOT</a:t>
                      </a:r>
                    </a:p>
                    <a:p>
                      <a:pPr marL="285750" marR="0" lvl="0" indent="-2857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273050" algn="l"/>
                        </a:tabLst>
                      </a:pP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52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Preferowane projekty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partnerskie, w tym realizowane we współpracy instytucji integracji i pomocy społecznej z instytucjami rynku pracy oraz NGO,</a:t>
                      </a:r>
                    </a:p>
                    <a:p>
                      <a:pPr marL="266700" marR="0" lvl="0" indent="-2667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wykorzystujące wolontariat i animację środowiskową,</a:t>
                      </a:r>
                      <a:endParaRPr kumimoji="0" lang="pl-PL" altLang="pl-PL" sz="14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266700" marR="0" lvl="0" indent="-2667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preferowane będą projekty skutkujące wzrostem zatrudnienia  w podmiotach ekonomii społeczne.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3" name="AutoShape 5"/>
          <p:cNvSpPr>
            <a:spLocks noChangeArrowheads="1"/>
          </p:cNvSpPr>
          <p:nvPr/>
        </p:nvSpPr>
        <p:spPr bwMode="auto">
          <a:xfrm>
            <a:off x="1187450" y="2276475"/>
            <a:ext cx="6769100" cy="936625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spcBef>
                <a:spcPct val="0"/>
              </a:spcBef>
              <a:defRPr/>
            </a:pPr>
            <a:r>
              <a:rPr lang="pl-PL" sz="2400" i="1" dirty="0"/>
              <a:t>Oś Priorytetowa VII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pl-PL" dirty="0"/>
              <a:t>Zdrowie</a:t>
            </a:r>
          </a:p>
        </p:txBody>
      </p:sp>
      <p:sp>
        <p:nvSpPr>
          <p:cNvPr id="99336" name="AutoShape 8"/>
          <p:cNvSpPr>
            <a:spLocks noChangeArrowheads="1"/>
          </p:cNvSpPr>
          <p:nvPr/>
        </p:nvSpPr>
        <p:spPr bwMode="auto">
          <a:xfrm>
            <a:off x="3419475" y="3716338"/>
            <a:ext cx="2376488" cy="4318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spcBef>
                <a:spcPct val="0"/>
              </a:spcBef>
              <a:defRPr/>
            </a:pPr>
            <a:r>
              <a:rPr lang="pl-PL" altLang="pl-PL"/>
              <a:t>EFRR</a:t>
            </a:r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3539" name="Group 3"/>
          <p:cNvGraphicFramePr>
            <a:graphicFrameLocks noGrp="1"/>
          </p:cNvGraphicFramePr>
          <p:nvPr>
            <p:ph idx="4294967295"/>
          </p:nvPr>
        </p:nvGraphicFramePr>
        <p:xfrm>
          <a:off x="468313" y="1268413"/>
          <a:ext cx="8240712" cy="4822190"/>
        </p:xfrm>
        <a:graphic>
          <a:graphicData uri="http://schemas.openxmlformats.org/drawingml/2006/table">
            <a:tbl>
              <a:tblPr/>
              <a:tblGrid>
                <a:gridCol w="1700212"/>
                <a:gridCol w="6540500"/>
              </a:tblGrid>
              <a:tr h="331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Ukierunkowanie tematyczne</a:t>
                      </a:r>
                    </a:p>
                  </a:txBody>
                  <a:tcPr marL="91452" marR="91452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uporządkowanie 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regionalnej bazy szpitalnej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w zakresie oddziałów kardiologicznych, naurologicznych, onkologicznych, pneumonologicznych, diabetologicznych, chorób cywilizacyjnych, z deficytami łóżek,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tworzenie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poradni specjalistycznych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w zakresie: diabetologii, onkologii, pneumonologii, gastroenterologii, endokrynologii, reumatologii i geriatrii,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tworzenie sieci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centrów zdrowia psychicznego,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rozwój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ośrodków rehabilitacji domowej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oraz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zintegrowanej opieki długoterminowej domowej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tworzenie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zintegrowanych, wielodyscyplinarnych zespołów diagnostyczno-terapeutycznych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oraz podnoszenie kwalifikacji zawodowych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kadr 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świadczących usługi zdrowotne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wdrożenie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usług telemedycznych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oraz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systemów e-zdrowia,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działania promocyjne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zachęcające do korzystania z zakresu systemu e-zdrowia i usług telemedycznych.</a:t>
                      </a:r>
                      <a:endParaRPr kumimoji="0" lang="pl-PL" altLang="pl-PL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9" marR="685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Preferencje</a:t>
                      </a:r>
                    </a:p>
                  </a:txBody>
                  <a:tcPr marL="91452" marR="91452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Projekty: partnerskie/kompleksowe/podnoszące jakość świadczonych usług</a:t>
                      </a:r>
                    </a:p>
                  </a:txBody>
                  <a:tcPr marL="68589" marR="685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Ukierunkowanie przestrzenne</a:t>
                      </a:r>
                    </a:p>
                  </a:txBody>
                  <a:tcPr marL="91452" marR="91452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>
                          <a:tab pos="1211263" algn="l"/>
                        </a:tabLst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OMT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/miasta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subregionalne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(szpitale), obszary wykazujące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deficyty </a:t>
                      </a:r>
                      <a:b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w dostępie do usług zdrowotnych (poradnie), całe województwo (e-zdrowie)</a:t>
                      </a:r>
                    </a:p>
                  </a:txBody>
                  <a:tcPr marL="68589" marR="685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Forma wsparcia</a:t>
                      </a:r>
                    </a:p>
                  </a:txBody>
                  <a:tcPr marL="91452" marR="91452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>
                          <a:tab pos="1211263" algn="l"/>
                        </a:tabLst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Dotacje</a:t>
                      </a:r>
                    </a:p>
                  </a:txBody>
                  <a:tcPr marL="68589" marR="685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74" name="Group 14"/>
          <p:cNvGraphicFramePr>
            <a:graphicFrameLocks noGrp="1"/>
          </p:cNvGraphicFramePr>
          <p:nvPr/>
        </p:nvGraphicFramePr>
        <p:xfrm>
          <a:off x="468313" y="1628775"/>
          <a:ext cx="8240712" cy="3527425"/>
        </p:xfrm>
        <a:graphic>
          <a:graphicData uri="http://schemas.openxmlformats.org/drawingml/2006/table">
            <a:tbl>
              <a:tblPr/>
              <a:tblGrid>
                <a:gridCol w="1700212"/>
                <a:gridCol w="6540500"/>
              </a:tblGrid>
              <a:tr h="1317625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Beneficjenci</a:t>
                      </a:r>
                      <a:endParaRPr kumimoji="0" lang="pl-PL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52" marR="91452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podmioty świadczące usługi zdrowotne i ich organy założycielskie;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JST i ich jednostki organizacyjne; związki i stowarzyszenia JST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NGO</a:t>
                      </a:r>
                    </a:p>
                  </a:txBody>
                  <a:tcPr marL="68589" marR="685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209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Preferowane projekty</a:t>
                      </a:r>
                    </a:p>
                  </a:txBody>
                  <a:tcPr marL="91452" marR="91452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dające możliwość podwyższenia stopnia referencyjności podmiotu leczniczego,</a:t>
                      </a:r>
                    </a:p>
                    <a:p>
                      <a:pPr marL="180975" marR="0" lvl="0" indent="-1809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przyczyniające się do rozwoju idei wolontariatu,</a:t>
                      </a:r>
                    </a:p>
                    <a:p>
                      <a:pPr marL="180975" marR="0" lvl="0" indent="-1809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realizowane w partnerstwie publiczno-prywatnym, partnerstwie pomiędzy podmiotami leczniczymi i jednostkami samorządu terytorialnego,</a:t>
                      </a:r>
                    </a:p>
                    <a:p>
                      <a:pPr marL="180975" marR="0" lvl="0" indent="-1809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obejmujące działania związane z podnoszeniem kwalifikacji kadry z zakresu nowoczesnych technologii w ochronie zdrowia, a także wdrażanych usług.</a:t>
                      </a:r>
                    </a:p>
                  </a:txBody>
                  <a:tcPr marL="68589" marR="685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1" name="AutoShape 5"/>
          <p:cNvSpPr>
            <a:spLocks noChangeArrowheads="1"/>
          </p:cNvSpPr>
          <p:nvPr/>
        </p:nvSpPr>
        <p:spPr bwMode="auto">
          <a:xfrm>
            <a:off x="1187450" y="1989138"/>
            <a:ext cx="6769100" cy="936625"/>
          </a:xfrm>
          <a:prstGeom prst="roundRect">
            <a:avLst>
              <a:gd name="adj" fmla="val 16667"/>
            </a:avLst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spcBef>
                <a:spcPct val="0"/>
              </a:spcBef>
              <a:defRPr/>
            </a:pPr>
            <a:r>
              <a:rPr lang="pl-PL" sz="2400" i="1"/>
              <a:t>Oś Priorytetowa VIII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pl-PL"/>
              <a:t>Konwersja</a:t>
            </a:r>
          </a:p>
        </p:txBody>
      </p:sp>
      <p:sp>
        <p:nvSpPr>
          <p:cNvPr id="106504" name="AutoShape 8"/>
          <p:cNvSpPr>
            <a:spLocks noChangeArrowheads="1"/>
          </p:cNvSpPr>
          <p:nvPr/>
        </p:nvSpPr>
        <p:spPr bwMode="auto">
          <a:xfrm>
            <a:off x="3492500" y="3500438"/>
            <a:ext cx="2376488" cy="4318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spcBef>
                <a:spcPct val="0"/>
              </a:spcBef>
              <a:defRPr/>
            </a:pPr>
            <a:r>
              <a:rPr lang="pl-PL" altLang="pl-PL"/>
              <a:t>EFRR</a:t>
            </a:r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6628" name="Group 20"/>
          <p:cNvGraphicFramePr>
            <a:graphicFrameLocks noGrp="1"/>
          </p:cNvGraphicFramePr>
          <p:nvPr>
            <p:ph idx="4294967295"/>
          </p:nvPr>
        </p:nvGraphicFramePr>
        <p:xfrm>
          <a:off x="395288" y="1412875"/>
          <a:ext cx="8240712" cy="4107822"/>
        </p:xfrm>
        <a:graphic>
          <a:graphicData uri="http://schemas.openxmlformats.org/drawingml/2006/table">
            <a:tbl>
              <a:tblPr/>
              <a:tblGrid>
                <a:gridCol w="1666875"/>
                <a:gridCol w="6573837"/>
              </a:tblGrid>
              <a:tr h="2490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Ukierunkowanie tematyczne</a:t>
                      </a:r>
                    </a:p>
                  </a:txBody>
                  <a:tcPr marL="91441" marR="91441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kompleksowa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rewitalizacja 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(nacisk na wątek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społeczny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!)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działania sieciowe polegające na zagospodarowaniu tras turystycznych o charakterze regionalnym i ponadregionalnym,</a:t>
                      </a:r>
                      <a:endParaRPr kumimoji="0" lang="pl-PL" altLang="pl-PL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przedsięwzięcia obejmujące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ochronę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charakterystycznych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zabytków lub ich zespołów, 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podnoszenie jakości przestrzeni publicznej,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Projekty umożliwiające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eksploatację zasobów materialnego i niematerialnego dziedzictwa kulturowego regionu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1" marR="6858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Preferencje</a:t>
                      </a:r>
                    </a:p>
                  </a:txBody>
                  <a:tcPr marL="91441" marR="91441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Projekty: sieciowe/partnerskie/kompleksowe/uwzględniające potrzeby grup defaworyzowanych/zapewniające całoroczną ofertę</a:t>
                      </a:r>
                    </a:p>
                  </a:txBody>
                  <a:tcPr marL="68581" marR="6858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687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Ukierunkowanie przestrzenne</a:t>
                      </a:r>
                    </a:p>
                  </a:txBody>
                  <a:tcPr marL="91441" marR="91441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Obszary objęte ochroną w formie parków krajobrazowych/obszary chronionego krajobrazu/obszary NATURA 2000/obszary gmin Delty Wisły, Doliny Dolnej Wisły oraz gmin nadmorskich/ miasta o najwyższej koncentracji elementów dziedzictwa kulturowego.</a:t>
                      </a:r>
                    </a:p>
                  </a:txBody>
                  <a:tcPr marL="68581" marR="6858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Forma wsparcia</a:t>
                      </a:r>
                    </a:p>
                  </a:txBody>
                  <a:tcPr marL="91441" marR="91441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>
                          <a:tab pos="1211263" algn="l"/>
                        </a:tabLst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Dotacje</a:t>
                      </a:r>
                    </a:p>
                  </a:txBody>
                  <a:tcPr marL="68581" marR="6858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7648" name="Group 16"/>
          <p:cNvGraphicFramePr>
            <a:graphicFrameLocks noGrp="1"/>
          </p:cNvGraphicFramePr>
          <p:nvPr/>
        </p:nvGraphicFramePr>
        <p:xfrm>
          <a:off x="539750" y="1268413"/>
          <a:ext cx="8240713" cy="4537076"/>
        </p:xfrm>
        <a:graphic>
          <a:graphicData uri="http://schemas.openxmlformats.org/drawingml/2006/table">
            <a:tbl>
              <a:tblPr/>
              <a:tblGrid>
                <a:gridCol w="1666875"/>
                <a:gridCol w="6573838"/>
              </a:tblGrid>
              <a:tr h="1951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Beneficjenci</a:t>
                      </a:r>
                    </a:p>
                  </a:txBody>
                  <a:tcPr marL="91441" marR="91441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JST i ich jednostki organizacyjne, związki i stowarzyszenia JST, 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NGO, instytucje kultury, instytucje edukacyjne, szkoły wyższe, 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Przedsiębiorcy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,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Parki narodowe, PGL Lasy Państwowe, 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Kluby sportowe, 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LGD/LGR, ROT/LOT, 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instytucje finansowe.</a:t>
                      </a:r>
                    </a:p>
                  </a:txBody>
                  <a:tcPr marL="68581" marR="6858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2586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Preferowane projekty</a:t>
                      </a:r>
                    </a:p>
                  </a:txBody>
                  <a:tcPr marL="91441" marR="91441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Zapewniające całoroczną ofertę, </a:t>
                      </a:r>
                    </a:p>
                    <a:p>
                      <a:pPr marL="180975" marR="0" lvl="0" indent="-1809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Zaspokajające potrzeby i oczekiwania turysty zależne od profilu podróży turystycznej, </a:t>
                      </a:r>
                    </a:p>
                    <a:p>
                      <a:pPr marL="180975" marR="0" lvl="0" indent="-1809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Sieciowe, o skali ponadlokalnej, </a:t>
                      </a:r>
                    </a:p>
                    <a:p>
                      <a:pPr marL="180975" marR="0" lvl="0" indent="-1809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Uwzględniające potrzeby grup defaworyzowanych i wykluczonych, </a:t>
                      </a:r>
                    </a:p>
                    <a:p>
                      <a:pPr marL="180975" marR="0" lvl="0" indent="-1809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Przyczyniające się do wzrostu zatrudnienia, </a:t>
                      </a:r>
                    </a:p>
                    <a:p>
                      <a:pPr marL="180975" marR="0" lvl="0" indent="-1809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Zgodne z ustaleniami Planu zagospodarowania przestrzennego województwa pomorskiego, </a:t>
                      </a:r>
                    </a:p>
                    <a:p>
                      <a:pPr marL="180975" marR="0" lvl="0" indent="-1809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Obejmujące działania wynikające bezpośrednio z zapisów powiatowych / gminnych programów opieki nad zabytkami.</a:t>
                      </a:r>
                    </a:p>
                  </a:txBody>
                  <a:tcPr marL="68581" marR="6858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AutoShape 4"/>
          <p:cNvSpPr>
            <a:spLocks noChangeArrowheads="1"/>
          </p:cNvSpPr>
          <p:nvPr/>
        </p:nvSpPr>
        <p:spPr bwMode="auto">
          <a:xfrm>
            <a:off x="1187450" y="1989138"/>
            <a:ext cx="6769100" cy="936625"/>
          </a:xfrm>
          <a:prstGeom prst="roundRect">
            <a:avLst>
              <a:gd name="adj" fmla="val 16667"/>
            </a:avLst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spcBef>
                <a:spcPct val="0"/>
              </a:spcBef>
              <a:defRPr/>
            </a:pPr>
            <a:r>
              <a:rPr lang="pl-PL" sz="2400" i="1"/>
              <a:t>Oś Priorytetowa IX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pl-PL"/>
              <a:t>Mobilność</a:t>
            </a:r>
          </a:p>
        </p:txBody>
      </p:sp>
      <p:sp>
        <p:nvSpPr>
          <p:cNvPr id="121863" name="AutoShape 7"/>
          <p:cNvSpPr>
            <a:spLocks noChangeArrowheads="1"/>
          </p:cNvSpPr>
          <p:nvPr/>
        </p:nvSpPr>
        <p:spPr bwMode="auto">
          <a:xfrm>
            <a:off x="3492500" y="3573463"/>
            <a:ext cx="2376488" cy="4318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spcBef>
                <a:spcPct val="0"/>
              </a:spcBef>
              <a:defRPr/>
            </a:pPr>
            <a:r>
              <a:rPr lang="pl-PL" altLang="pl-PL"/>
              <a:t>EFRR</a:t>
            </a:r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9701" name="Group 21"/>
          <p:cNvGraphicFramePr>
            <a:graphicFrameLocks noGrp="1"/>
          </p:cNvGraphicFramePr>
          <p:nvPr>
            <p:ph idx="4294967295"/>
          </p:nvPr>
        </p:nvGraphicFramePr>
        <p:xfrm>
          <a:off x="250825" y="1268413"/>
          <a:ext cx="8497639" cy="5369064"/>
        </p:xfrm>
        <a:graphic>
          <a:graphicData uri="http://schemas.openxmlformats.org/drawingml/2006/table">
            <a:tbl>
              <a:tblPr/>
              <a:tblGrid>
                <a:gridCol w="1571695"/>
                <a:gridCol w="6925944"/>
              </a:tblGrid>
              <a:tr h="4195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Ukierunkowanie tematyczne</a:t>
                      </a:r>
                    </a:p>
                  </a:txBody>
                  <a:tcPr marL="91452" marR="91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modernizacja i budowa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liniowej infrastruktury transportu miejskiego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(szynowego, trolejbusowego i autobusowego) i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kolejowego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modernizacja i budowa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węzłów integracyjnych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przedsięwzięcia w zakresie funkcjonowania, konkurencyjności i bezpieczeństwa transportu zbiorowego (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Inteligentne Systemy Transportowe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zakup i modernizacja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taboru miejskiego publicznego 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transportu zbiorowego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budowa infrastruktury liniowej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transportu rowerowego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budowa i modernizacja infrastruktury liniowej, punktowej oraz towarzyszącej + przedsięwzięcia podnoszące bezpieczeństwo i konkurencyjność transportu kolejowego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drogowe przedsięwzięcia strategiczne zdefiniowane w RPS w zakresie transportu,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drogi dojazdowe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do dróg krajowych, w tym sieci TEN-T oraz stolic powiatów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budowa, przebudowa lub rozbudowa układów drogowych i likwidacja tzw. „wąskich gardeł”, 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rozwiązania dotyczące organizacji i bezpieczeństwa ruchu drogowego oraz poprawiające przepustowość i sprawność ruchu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9" marR="685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170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Preferencje</a:t>
                      </a:r>
                    </a:p>
                  </a:txBody>
                  <a:tcPr marL="91452" marR="91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Projekty: zgodne z PZPWP i uzgodnione w ramach ZPT</a:t>
                      </a:r>
                    </a:p>
                  </a:txBody>
                  <a:tcPr marL="68589" marR="685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514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Ukierunkowanie przestrzenne</a:t>
                      </a:r>
                    </a:p>
                  </a:txBody>
                  <a:tcPr marL="91452" marR="91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>
                          <a:tab pos="1211263" algn="l"/>
                        </a:tabLst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OMT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i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MOF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/o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dostępnośc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 do Trójmiasta ponad 60’ i stolic powiatów 30’/ działania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horyzontalne 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(całe województwo)</a:t>
                      </a:r>
                    </a:p>
                  </a:txBody>
                  <a:tcPr marL="68589" marR="685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023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Forma wsparcia</a:t>
                      </a:r>
                    </a:p>
                  </a:txBody>
                  <a:tcPr marL="91452" marR="91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>
                          <a:tab pos="1211263" algn="l"/>
                        </a:tabLst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Dotacje </a:t>
                      </a:r>
                    </a:p>
                  </a:txBody>
                  <a:tcPr marL="68589" marR="685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0722" name="Group 18"/>
          <p:cNvGraphicFramePr>
            <a:graphicFrameLocks noGrp="1"/>
          </p:cNvGraphicFramePr>
          <p:nvPr/>
        </p:nvGraphicFramePr>
        <p:xfrm>
          <a:off x="467544" y="1052736"/>
          <a:ext cx="8280920" cy="5693855"/>
        </p:xfrm>
        <a:graphic>
          <a:graphicData uri="http://schemas.openxmlformats.org/drawingml/2006/table">
            <a:tbl>
              <a:tblPr/>
              <a:tblGrid>
                <a:gridCol w="1643103"/>
                <a:gridCol w="6637817"/>
              </a:tblGrid>
              <a:tr h="2487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Beneficjenci</a:t>
                      </a:r>
                    </a:p>
                  </a:txBody>
                  <a:tcPr marL="91452" marR="91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JST i ich jednostki organizacyjne,  związki i stowarzyszenia JST, spółki z udziałem JST, 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podmioty działające w oparciu o umowę o partnerstwie publiczno-prywatnym,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zarządcy infrastruktury transportowej, służącej organizacji transportu zbiorowego publicznego,  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instytucje finansowe,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przedsiębiorcy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,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operatorzy i organizatorzy transportu zbiorowego, 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podmioty budujące lub zarządzające infrastrukturą kolejową, 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zarządcy dróg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>
                          <a:tab pos="1211263" algn="l"/>
                        </a:tabLst>
                      </a:pP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9" marR="685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1298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Preferowane projekty</a:t>
                      </a:r>
                    </a:p>
                  </a:txBody>
                  <a:tcPr marL="91452" marR="91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Zgodne z zasadami zagospodarowania przestrzennego określonymi w Planie zagospodarowania przestrzennego województwa pomorskiego, </a:t>
                      </a:r>
                    </a:p>
                    <a:p>
                      <a:pPr marL="180975" marR="0" lvl="0" indent="-1809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Przyczyniające się do poprawy spójności terytorialnej województwa i dostępności do regionalnych i </a:t>
                      </a:r>
                      <a:r>
                        <a:rPr kumimoji="0" lang="pl-PL" altLang="pl-PL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subregionalnych</a:t>
                      </a: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ośrodków miejskich, </a:t>
                      </a:r>
                    </a:p>
                    <a:p>
                      <a:pPr marL="180975" marR="0" lvl="0" indent="-1809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Zgodne z planami zrównoważonego </a:t>
                      </a:r>
                      <a:r>
                        <a:rPr kumimoji="0" lang="pl-PL" altLang="pl-PL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rozwoju</a:t>
                      </a: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publicznego transportu zbiorowego jednostek samorządu terytorialnego lub MOF, </a:t>
                      </a:r>
                    </a:p>
                    <a:p>
                      <a:pPr marL="180975" marR="0" lvl="0" indent="-1809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Uzgodnione w ramach ZPT.</a:t>
                      </a:r>
                    </a:p>
                    <a:p>
                      <a:pPr marL="180975" marR="0" lvl="0" indent="-1809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W zakresie </a:t>
                      </a:r>
                      <a:r>
                        <a:rPr kumimoji="0" lang="pl-PL" altLang="pl-PL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dróg wojewódzkich</a:t>
                      </a: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preferowane będą projekty:</a:t>
                      </a:r>
                    </a:p>
                    <a:p>
                      <a:pPr marL="180975" marR="0" lvl="0" indent="-1809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na drogach o co najwyżej średnim poziomie bezpieczeństwa określonym wg Europejskiego Programu Oceny Ryzyka na Drogach,</a:t>
                      </a:r>
                    </a:p>
                    <a:p>
                      <a:pPr marL="180975" marR="0" lvl="0" indent="-1809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na drogach o co najwyżej zadowalającym stanie technicznym określonym wg oceny stanu technicznego nawierzchni.</a:t>
                      </a:r>
                    </a:p>
                  </a:txBody>
                  <a:tcPr marL="68589" marR="685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3708400" y="2420938"/>
            <a:ext cx="38877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l-PL" sz="1800" b="0" i="0">
              <a:cs typeface="Arial" charset="0"/>
            </a:endParaRP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1331913" y="1125538"/>
            <a:ext cx="6335712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l-PL" sz="1800" b="0" i="0">
                <a:cs typeface="Arial" charset="0"/>
              </a:rPr>
              <a:t>DOKUMENTY PROGRAMOWE NEGOCJOWANE Z UE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323850" y="1628775"/>
            <a:ext cx="8424863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pl-PL" sz="1800" i="0" u="sng" dirty="0">
                <a:cs typeface="Arial" charset="0"/>
              </a:rPr>
              <a:t>Umowa Partnerstwa</a:t>
            </a:r>
            <a:r>
              <a:rPr lang="pl-PL" sz="1800" b="0" i="0" dirty="0">
                <a:cs typeface="Arial" charset="0"/>
              </a:rPr>
              <a:t> - umowa określająca uwarunkowania, cele i kierunki wykorzystania środków pochodzących z budżetu UE, przygotowywana przez państwo członkowskie i zatwierdzana w drodze decyzji przez Komisję</a:t>
            </a:r>
          </a:p>
          <a:p>
            <a:pPr algn="l"/>
            <a:r>
              <a:rPr lang="pl-PL" sz="1800" b="0" i="0" dirty="0">
                <a:cs typeface="Arial" charset="0"/>
              </a:rPr>
              <a:t>Europejską (uregulowana zarówno w Rozporządzeniu „Ogólnym” jak i ustawie „pomostowej”). </a:t>
            </a:r>
            <a:r>
              <a:rPr lang="pl-PL" sz="1800" dirty="0" smtClean="0">
                <a:solidFill>
                  <a:srgbClr val="FF3300"/>
                </a:solidFill>
                <a:cs typeface="Arial" charset="0"/>
              </a:rPr>
              <a:t>Zatwierdzona przez</a:t>
            </a:r>
            <a:r>
              <a:rPr lang="pl-PL" sz="1800" b="0" dirty="0" smtClean="0">
                <a:cs typeface="Arial" charset="0"/>
              </a:rPr>
              <a:t> </a:t>
            </a:r>
            <a:r>
              <a:rPr lang="pl-PL" sz="1700" dirty="0" smtClean="0">
                <a:solidFill>
                  <a:srgbClr val="FF3300"/>
                </a:solidFill>
                <a:cs typeface="Arial" charset="0"/>
              </a:rPr>
              <a:t>Komisję Europejską 23 maja 2014 </a:t>
            </a:r>
            <a:r>
              <a:rPr lang="pl-PL" sz="1700" dirty="0" err="1" smtClean="0">
                <a:solidFill>
                  <a:srgbClr val="FF3300"/>
                </a:solidFill>
                <a:cs typeface="Arial" charset="0"/>
              </a:rPr>
              <a:t>r</a:t>
            </a:r>
            <a:r>
              <a:rPr lang="pl-PL" sz="1700" dirty="0" smtClean="0">
                <a:solidFill>
                  <a:srgbClr val="FF3300"/>
                </a:solidFill>
                <a:cs typeface="Arial" charset="0"/>
              </a:rPr>
              <a:t>.</a:t>
            </a:r>
            <a:endParaRPr lang="pl-PL" sz="1700" i="0" dirty="0">
              <a:solidFill>
                <a:srgbClr val="FF3300"/>
              </a:solidFill>
              <a:cs typeface="Arial" charset="0"/>
            </a:endParaRP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323850" y="3141663"/>
            <a:ext cx="8640763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l-PL" sz="1600" i="0" u="sng" dirty="0">
                <a:cs typeface="Arial" charset="0"/>
              </a:rPr>
              <a:t>Programy Operacyjne</a:t>
            </a:r>
            <a:r>
              <a:rPr lang="pl-PL" sz="1600" b="0" i="0" dirty="0">
                <a:cs typeface="Arial" charset="0"/>
              </a:rPr>
              <a:t> - programy służące realizacji Umowy Partnerstwa, opracowywane przez:</a:t>
            </a:r>
          </a:p>
          <a:p>
            <a:pPr lvl="1" algn="l">
              <a:spcBef>
                <a:spcPct val="50000"/>
              </a:spcBef>
            </a:pPr>
            <a:r>
              <a:rPr lang="pl-PL" sz="1600" b="0" i="0" dirty="0">
                <a:cs typeface="Arial" charset="0"/>
                <a:sym typeface="Wingdings" pitchFamily="2" charset="2"/>
              </a:rPr>
              <a:t>  </a:t>
            </a:r>
            <a:r>
              <a:rPr lang="pl-PL" sz="1600" i="0" dirty="0">
                <a:cs typeface="Arial" charset="0"/>
              </a:rPr>
              <a:t>Ministra Infrastruktury i Rozwoju</a:t>
            </a:r>
            <a:r>
              <a:rPr lang="pl-PL" sz="1600" b="0" i="0" dirty="0">
                <a:cs typeface="Arial" charset="0"/>
              </a:rPr>
              <a:t> (</a:t>
            </a:r>
            <a:r>
              <a:rPr lang="pl-PL" sz="1600" i="0" dirty="0">
                <a:solidFill>
                  <a:srgbClr val="3333CC"/>
                </a:solidFill>
                <a:cs typeface="Arial" charset="0"/>
              </a:rPr>
              <a:t>programy krajowe</a:t>
            </a:r>
            <a:r>
              <a:rPr lang="pl-PL" sz="1600" b="0" i="0" dirty="0">
                <a:cs typeface="Arial" charset="0"/>
              </a:rPr>
              <a:t> w ramach Polityki Spójności)</a:t>
            </a:r>
          </a:p>
          <a:p>
            <a:pPr lvl="1" algn="l">
              <a:spcBef>
                <a:spcPct val="50000"/>
              </a:spcBef>
            </a:pPr>
            <a:r>
              <a:rPr lang="pl-PL" sz="1600" b="0" i="0" dirty="0">
                <a:cs typeface="Arial" charset="0"/>
                <a:sym typeface="Wingdings" pitchFamily="2" charset="2"/>
              </a:rPr>
              <a:t></a:t>
            </a:r>
            <a:r>
              <a:rPr lang="pl-PL" sz="1600" b="0" i="0" dirty="0">
                <a:cs typeface="Arial" charset="0"/>
              </a:rPr>
              <a:t>  </a:t>
            </a:r>
            <a:r>
              <a:rPr lang="pl-PL" sz="1600" i="0" dirty="0">
                <a:cs typeface="Arial" charset="0"/>
              </a:rPr>
              <a:t>Ministra Rolnictwa i Rozwoju Wsi</a:t>
            </a:r>
            <a:r>
              <a:rPr lang="pl-PL" sz="1600" b="0" i="0" dirty="0">
                <a:cs typeface="Arial" charset="0"/>
              </a:rPr>
              <a:t> (</a:t>
            </a:r>
            <a:r>
              <a:rPr lang="pl-PL" sz="1600" i="0" dirty="0">
                <a:solidFill>
                  <a:srgbClr val="3333CC"/>
                </a:solidFill>
                <a:cs typeface="Arial" charset="0"/>
              </a:rPr>
              <a:t>programy krajowe</a:t>
            </a:r>
            <a:r>
              <a:rPr lang="pl-PL" sz="1600" b="0" i="0" dirty="0">
                <a:cs typeface="Arial" charset="0"/>
              </a:rPr>
              <a:t> w ramach Wspólnej Polityki Rolnej i Wspólnej Polityki Rybołówstwa)</a:t>
            </a:r>
          </a:p>
          <a:p>
            <a:pPr lvl="1" algn="l">
              <a:spcBef>
                <a:spcPct val="50000"/>
              </a:spcBef>
              <a:buFont typeface="Wingdings" pitchFamily="2" charset="2"/>
              <a:buChar char="§"/>
            </a:pPr>
            <a:r>
              <a:rPr lang="pl-PL" sz="1600" i="0" dirty="0">
                <a:cs typeface="Arial" charset="0"/>
              </a:rPr>
              <a:t> Zarządy Województw</a:t>
            </a:r>
            <a:r>
              <a:rPr lang="pl-PL" sz="1600" b="0" i="0" dirty="0">
                <a:cs typeface="Arial" charset="0"/>
              </a:rPr>
              <a:t> (</a:t>
            </a:r>
            <a:r>
              <a:rPr lang="pl-PL" sz="1600" i="0" dirty="0">
                <a:solidFill>
                  <a:srgbClr val="3333CC"/>
                </a:solidFill>
                <a:cs typeface="Arial" charset="0"/>
              </a:rPr>
              <a:t>programy regionalne</a:t>
            </a:r>
            <a:r>
              <a:rPr lang="pl-PL" sz="1600" b="0" i="0" dirty="0">
                <a:cs typeface="Arial" charset="0"/>
              </a:rPr>
              <a:t> w ramach Polityki Spójności – EFRR </a:t>
            </a:r>
            <a:br>
              <a:rPr lang="pl-PL" sz="1600" b="0" i="0" dirty="0">
                <a:cs typeface="Arial" charset="0"/>
              </a:rPr>
            </a:br>
            <a:r>
              <a:rPr lang="pl-PL" sz="1600" b="0" i="0" dirty="0">
                <a:cs typeface="Arial" charset="0"/>
              </a:rPr>
              <a:t>i EFS)</a:t>
            </a:r>
          </a:p>
          <a:p>
            <a:pPr algn="l">
              <a:spcBef>
                <a:spcPct val="50000"/>
              </a:spcBef>
              <a:buFont typeface="Wingdings" pitchFamily="2" charset="2"/>
              <a:buNone/>
            </a:pPr>
            <a:r>
              <a:rPr lang="pl-PL" sz="1600" i="0" dirty="0" smtClean="0">
                <a:solidFill>
                  <a:srgbClr val="FF3300"/>
                </a:solidFill>
                <a:cs typeface="Arial" charset="0"/>
              </a:rPr>
              <a:t>W trakcie negocjacji </a:t>
            </a:r>
            <a:r>
              <a:rPr lang="pl-PL" sz="1600" i="0" dirty="0">
                <a:solidFill>
                  <a:srgbClr val="FF3300"/>
                </a:solidFill>
                <a:cs typeface="Arial" charset="0"/>
              </a:rPr>
              <a:t>z KE.</a:t>
            </a:r>
            <a:r>
              <a:rPr lang="pl-PL" sz="1600" b="0" i="0" dirty="0">
                <a:cs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8"/>
          <p:cNvSpPr txBox="1">
            <a:spLocks noGrp="1" noChangeArrowheads="1"/>
          </p:cNvSpPr>
          <p:nvPr/>
        </p:nvSpPr>
        <p:spPr bwMode="auto">
          <a:xfrm>
            <a:off x="687705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spcBef>
                <a:spcPct val="0"/>
              </a:spcBef>
            </a:pPr>
            <a:endParaRPr lang="pl-PL" sz="1400" b="0" dirty="0"/>
          </a:p>
        </p:txBody>
      </p:sp>
      <p:sp>
        <p:nvSpPr>
          <p:cNvPr id="132100" name="AutoShape 4"/>
          <p:cNvSpPr>
            <a:spLocks noChangeArrowheads="1"/>
          </p:cNvSpPr>
          <p:nvPr/>
        </p:nvSpPr>
        <p:spPr bwMode="auto">
          <a:xfrm>
            <a:off x="1187450" y="1989138"/>
            <a:ext cx="6769100" cy="936625"/>
          </a:xfrm>
          <a:prstGeom prst="roundRect">
            <a:avLst>
              <a:gd name="adj" fmla="val 16667"/>
            </a:avLst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spcBef>
                <a:spcPct val="0"/>
              </a:spcBef>
              <a:defRPr/>
            </a:pPr>
            <a:r>
              <a:rPr lang="pl-PL" sz="2400" i="1"/>
              <a:t>Oś Priorytetowa X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pl-PL" altLang="pl-PL"/>
              <a:t>Energia</a:t>
            </a:r>
            <a:endParaRPr lang="pl-PL"/>
          </a:p>
        </p:txBody>
      </p:sp>
      <p:sp>
        <p:nvSpPr>
          <p:cNvPr id="132103" name="AutoShape 7"/>
          <p:cNvSpPr>
            <a:spLocks noChangeArrowheads="1"/>
          </p:cNvSpPr>
          <p:nvPr/>
        </p:nvSpPr>
        <p:spPr bwMode="auto">
          <a:xfrm>
            <a:off x="3492500" y="3716338"/>
            <a:ext cx="2376488" cy="4318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spcBef>
                <a:spcPct val="0"/>
              </a:spcBef>
              <a:defRPr/>
            </a:pPr>
            <a:r>
              <a:rPr lang="pl-PL" altLang="pl-PL"/>
              <a:t>EFRR</a:t>
            </a:r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8"/>
          <p:cNvSpPr txBox="1">
            <a:spLocks noGrp="1" noChangeArrowheads="1"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spcBef>
                <a:spcPct val="0"/>
              </a:spcBef>
            </a:pPr>
            <a:endParaRPr lang="pl-PL" sz="1400" b="0" dirty="0"/>
          </a:p>
        </p:txBody>
      </p:sp>
      <p:graphicFrame>
        <p:nvGraphicFramePr>
          <p:cNvPr id="202772" name="Group 20"/>
          <p:cNvGraphicFramePr>
            <a:graphicFrameLocks noGrp="1"/>
          </p:cNvGraphicFramePr>
          <p:nvPr>
            <p:ph idx="4294967295"/>
          </p:nvPr>
        </p:nvGraphicFramePr>
        <p:xfrm>
          <a:off x="468313" y="1412875"/>
          <a:ext cx="8229600" cy="3952879"/>
        </p:xfrm>
        <a:graphic>
          <a:graphicData uri="http://schemas.openxmlformats.org/drawingml/2006/table">
            <a:tbl>
              <a:tblPr/>
              <a:tblGrid>
                <a:gridCol w="1631950"/>
                <a:gridCol w="6597650"/>
              </a:tblGrid>
              <a:tr h="2170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Ukierunkowanie tematyczne</a:t>
                      </a:r>
                    </a:p>
                  </a:txBody>
                  <a:tcPr marL="91446" marR="91446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poprawa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efektywności energetycznej 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budynków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modernizacja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oświetlenia zewnętrznego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wykorzystanie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odnawialnych źródeł energii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przebudowa lub rozbudowa dystrybucyjnej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sieci elektroenergetycznej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budowa i modernizacja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źródeł ciepła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rozwój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scentralizowanych systemów 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zaopatrzenia w ciepło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wymiana indywidualnych źródeł ciepła z zastosowaniem technologii niskoemisyjnych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Preferencje</a:t>
                      </a:r>
                    </a:p>
                  </a:txBody>
                  <a:tcPr marL="91446" marR="91446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Projekty: kompleksowe/innowacyjne/wpisujące się w projekty założeń do planów zaopatrzenia w ciepło, energię elektryczną i paliwa gazowe oraz lokalne strategie i plany gospodarki niskoemisyjnej/uzgodnione w ramach ZPT</a:t>
                      </a: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Ukierunkowanie przestrzenne</a:t>
                      </a:r>
                    </a:p>
                  </a:txBody>
                  <a:tcPr marL="91446" marR="91446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>
                          <a:tab pos="1211263" algn="l"/>
                        </a:tabLst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Efektywność energetyczna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i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OZE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(całe województwo)/obszary, na których stwierdzono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przekroczenia standardów 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jakości powietrza/obszary bez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stacji automatycznego pomiaru 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jakości powietrza</a:t>
                      </a: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Forma wsparcia</a:t>
                      </a:r>
                    </a:p>
                  </a:txBody>
                  <a:tcPr marL="91446" marR="91446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>
                          <a:tab pos="1211263" algn="l"/>
                        </a:tabLst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Dotacje 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/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instrumenty zwrotne</a:t>
                      </a: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8"/>
          <p:cNvSpPr txBox="1">
            <a:spLocks noGrp="1" noChangeArrowheads="1"/>
          </p:cNvSpPr>
          <p:nvPr/>
        </p:nvSpPr>
        <p:spPr bwMode="auto">
          <a:xfrm>
            <a:off x="687705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spcBef>
                <a:spcPct val="0"/>
              </a:spcBef>
            </a:pPr>
            <a:endParaRPr lang="pl-PL" sz="1400" b="0" dirty="0"/>
          </a:p>
        </p:txBody>
      </p:sp>
      <p:graphicFrame>
        <p:nvGraphicFramePr>
          <p:cNvPr id="203790" name="Group 14"/>
          <p:cNvGraphicFramePr>
            <a:graphicFrameLocks noGrp="1"/>
          </p:cNvGraphicFramePr>
          <p:nvPr/>
        </p:nvGraphicFramePr>
        <p:xfrm>
          <a:off x="468313" y="1268413"/>
          <a:ext cx="8229600" cy="4465638"/>
        </p:xfrm>
        <a:graphic>
          <a:graphicData uri="http://schemas.openxmlformats.org/drawingml/2006/table">
            <a:tbl>
              <a:tblPr/>
              <a:tblGrid>
                <a:gridCol w="1631950"/>
                <a:gridCol w="6597650"/>
              </a:tblGrid>
              <a:tr h="217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Beneficjenci</a:t>
                      </a:r>
                    </a:p>
                  </a:txBody>
                  <a:tcPr marL="91446" marR="91446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JST i ich jednostki organizacyjne, związki i stowarzyszenia JST, 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jednostki administracji rządowej, 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inne jednostki sektora finansów publicznych, 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jednostki naukowe, instytucje edukacyjne, szkoły wyższe,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NGO, 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przedsiębiorcy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, instytucje finansowe,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Kościoły i związki wyznaniowe, 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Podmioty ekonomii społecznej / przedsiębiorstwa społeczne, 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Grupy producentów rolnych</a:t>
                      </a: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2290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Preferencje</a:t>
                      </a:r>
                    </a:p>
                  </a:txBody>
                  <a:tcPr marL="91446" marR="91446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wpisujące się w projekty założeń do planów zaopatrzenia w ciepło, energię elektryczną i paliwa gazowe oraz lokalne strategie / plany gospodarki niskoemisyjnej, </a:t>
                      </a:r>
                    </a:p>
                    <a:p>
                      <a:pPr marL="180975" marR="0" lvl="0" indent="-1809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wykorzystujące innowacyjne rozwiązania w zakresie zastosowanych urządzeń </a:t>
                      </a:r>
                      <a:b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 systemów, z zastosowaniem wysokosprawnej kogeneracji (w tym mikrokogeneracji),</a:t>
                      </a:r>
                    </a:p>
                    <a:p>
                      <a:pPr marL="180975" marR="0" lvl="0" indent="-1809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zapewniające największy efekt ekologiczny w stosunku do nakładów finansowych,</a:t>
                      </a:r>
                    </a:p>
                    <a:p>
                      <a:pPr marL="180975" marR="0" lvl="0" indent="-1809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zwiększające świadomość obywatelską w zakresie odnawialnych źródeł energii i energetyki prosumenckiej. </a:t>
                      </a:r>
                      <a:endParaRPr kumimoji="0" lang="pl-PL" altLang="pl-PL" sz="14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AutoShape 4"/>
          <p:cNvSpPr>
            <a:spLocks noChangeArrowheads="1"/>
          </p:cNvSpPr>
          <p:nvPr/>
        </p:nvSpPr>
        <p:spPr bwMode="auto">
          <a:xfrm>
            <a:off x="1187450" y="2133600"/>
            <a:ext cx="6769100" cy="936625"/>
          </a:xfrm>
          <a:prstGeom prst="roundRect">
            <a:avLst>
              <a:gd name="adj" fmla="val 16667"/>
            </a:avLst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spcBef>
                <a:spcPct val="0"/>
              </a:spcBef>
              <a:defRPr/>
            </a:pPr>
            <a:r>
              <a:rPr lang="pl-PL" sz="2400" i="1"/>
              <a:t>Oś Priorytetowa XI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pl-PL" altLang="pl-PL"/>
              <a:t>Środowisko</a:t>
            </a:r>
            <a:endParaRPr lang="pl-PL"/>
          </a:p>
        </p:txBody>
      </p:sp>
      <p:sp>
        <p:nvSpPr>
          <p:cNvPr id="145415" name="AutoShape 7"/>
          <p:cNvSpPr>
            <a:spLocks noChangeArrowheads="1"/>
          </p:cNvSpPr>
          <p:nvPr/>
        </p:nvSpPr>
        <p:spPr bwMode="auto">
          <a:xfrm>
            <a:off x="3492500" y="3716338"/>
            <a:ext cx="2376488" cy="4318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spcBef>
                <a:spcPct val="0"/>
              </a:spcBef>
              <a:defRPr/>
            </a:pPr>
            <a:r>
              <a:rPr lang="pl-PL" altLang="pl-PL"/>
              <a:t>EFRR</a:t>
            </a:r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numeru slajdu 3"/>
          <p:cNvSpPr txBox="1">
            <a:spLocks noGrp="1"/>
          </p:cNvSpPr>
          <p:nvPr/>
        </p:nvSpPr>
        <p:spPr bwMode="auto">
          <a:xfrm>
            <a:off x="687705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spcBef>
                <a:spcPct val="0"/>
              </a:spcBef>
            </a:pPr>
            <a:endParaRPr lang="pl-PL" sz="1400" b="0" dirty="0"/>
          </a:p>
        </p:txBody>
      </p:sp>
      <p:graphicFrame>
        <p:nvGraphicFramePr>
          <p:cNvPr id="205844" name="Group 20"/>
          <p:cNvGraphicFramePr>
            <a:graphicFrameLocks noGrp="1"/>
          </p:cNvGraphicFramePr>
          <p:nvPr>
            <p:ph idx="4294967295"/>
          </p:nvPr>
        </p:nvGraphicFramePr>
        <p:xfrm>
          <a:off x="395288" y="1268413"/>
          <a:ext cx="8240712" cy="5256214"/>
        </p:xfrm>
        <a:graphic>
          <a:graphicData uri="http://schemas.openxmlformats.org/drawingml/2006/table">
            <a:tbl>
              <a:tblPr/>
              <a:tblGrid>
                <a:gridCol w="1638300"/>
                <a:gridCol w="6602412"/>
              </a:tblGrid>
              <a:tr h="391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Ukierunkowanie tematyczne</a:t>
                      </a:r>
                    </a:p>
                  </a:txBody>
                  <a:tcPr marL="91452" marR="91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mała retencja wodna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systemy zagospodarowanie wód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opadowych i roztopowych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systemy wczesnego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reagowania i ratownictwa 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oraz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usuwania skutków katastrof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selektywne zbieranie, recykling i odzysk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odpadów komunalnych  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zagospodarowanie odpadów 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ulegających biodegradacji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systemy odprowadzania/oczyszczania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</a:rPr>
                        <a:t>ś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cieków komunalnych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procesy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uzdatniania wody pitnej 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oraz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ograniczania start wody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monitoring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jako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</a:rPr>
                        <a:t>ś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ci wód 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podziemnych i powierzchniowych</a:t>
                      </a:r>
                      <a:endParaRPr kumimoji="0" lang="pl-PL" altLang="pl-PL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czynna ochrona przyrody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 </a:t>
                      </a:r>
                      <a:endParaRPr kumimoji="0" lang="pl-PL" altLang="pl-PL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ukierunkowanie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ruchu turystycznego 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na obszarach chronionych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ochrona wód, w szczególności jezior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Ochrona i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przywracanie wartości ekologicznych 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środowiska miejskiego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edukacja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ekologiczne</a:t>
                      </a:r>
                    </a:p>
                  </a:txBody>
                  <a:tcPr marL="68589" marR="685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Preferencje</a:t>
                      </a:r>
                    </a:p>
                  </a:txBody>
                  <a:tcPr marL="91452" marR="91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Projekty: kompleksowe/uzgodnione w ramach ZPT</a:t>
                      </a:r>
                    </a:p>
                  </a:txBody>
                  <a:tcPr marL="68589" marR="685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Ukierunkowanie przestrzenne</a:t>
                      </a:r>
                    </a:p>
                  </a:txBody>
                  <a:tcPr marL="91452" marR="91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>
                          <a:tab pos="1211263" algn="l"/>
                        </a:tabLst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Miasta do 50 tys. mieszk.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dla wód opadowych i roztopowych/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aglomeracje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ś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ciekowe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niespełniające wymagań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akcesyjnych/obszar Żuław (w zakresie wody pitnej)/wsparcie </a:t>
                      </a: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horyzontalne 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(całe woj.) </a:t>
                      </a:r>
                    </a:p>
                  </a:txBody>
                  <a:tcPr marL="68589" marR="685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Forma wsparcia</a:t>
                      </a:r>
                    </a:p>
                  </a:txBody>
                  <a:tcPr marL="91452" marR="91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>
                          <a:tab pos="1211263" algn="l"/>
                        </a:tabLst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Dotacje</a:t>
                      </a:r>
                    </a:p>
                  </a:txBody>
                  <a:tcPr marL="68589" marR="685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8"/>
          <p:cNvSpPr txBox="1">
            <a:spLocks noGrp="1" noChangeArrowheads="1"/>
          </p:cNvSpPr>
          <p:nvPr/>
        </p:nvSpPr>
        <p:spPr bwMode="auto">
          <a:xfrm>
            <a:off x="687705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spcBef>
                <a:spcPct val="0"/>
              </a:spcBef>
            </a:pPr>
            <a:endParaRPr lang="pl-PL" sz="1400" b="0" dirty="0"/>
          </a:p>
        </p:txBody>
      </p:sp>
      <p:graphicFrame>
        <p:nvGraphicFramePr>
          <p:cNvPr id="206863" name="Group 15"/>
          <p:cNvGraphicFramePr>
            <a:graphicFrameLocks noGrp="1"/>
          </p:cNvGraphicFramePr>
          <p:nvPr/>
        </p:nvGraphicFramePr>
        <p:xfrm>
          <a:off x="468313" y="1268413"/>
          <a:ext cx="8240712" cy="5329238"/>
        </p:xfrm>
        <a:graphic>
          <a:graphicData uri="http://schemas.openxmlformats.org/drawingml/2006/table">
            <a:tbl>
              <a:tblPr/>
              <a:tblGrid>
                <a:gridCol w="1638300"/>
                <a:gridCol w="6602412"/>
              </a:tblGrid>
              <a:tr h="304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Beneficjenci</a:t>
                      </a:r>
                    </a:p>
                  </a:txBody>
                  <a:tcPr marL="91452" marR="91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JST i ich jednostki organizacyjne, związki i stowarzyszenia JST, spółki z udziałem JST,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podmioty wykonujące zadania JST/związku komunalnego, 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podmioty działające w oparciu o umowę o partnerstwie publiczno-prywatnym, 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jednostki administracji rządowej, NGO, 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PGL Lasy Państwowe i jego jednostki organizacyjne, 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spółki wodne, straż pożarna, policja, 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przedsiębiorcy</a:t>
                      </a: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,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jednostki naukowe, szkoły wyższe,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inne jednostki sektora finansów publicznych posiadające osobowość prawną, 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instytucje edukacyjne, szkoły wyższe, jednostki naukowe, </a:t>
                      </a:r>
                    </a:p>
                    <a:p>
                      <a:pPr marL="177800" marR="0" lvl="0" indent="-17780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kościoły i związki wyznaniowe</a:t>
                      </a:r>
                    </a:p>
                  </a:txBody>
                  <a:tcPr marL="68589" marR="685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altLang="pl-PL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Preferowane projekty</a:t>
                      </a:r>
                    </a:p>
                  </a:txBody>
                  <a:tcPr marL="91452" marR="91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upowszechniające efektywne rozwiązania technologiczne,</a:t>
                      </a:r>
                    </a:p>
                    <a:p>
                      <a:pPr marL="180975" marR="0" lvl="0" indent="-1809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maksymalizujące redukcję negatywnych oddziaływań środowiskowych </a:t>
                      </a:r>
                      <a:b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w szczególności ograniczenie masy składowanych odpadów komunalnych oraz poprawy efektywności wykorzystania zasobów,</a:t>
                      </a:r>
                    </a:p>
                    <a:p>
                      <a:pPr marL="180975" marR="0" lvl="0" indent="-1809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będące efektem współpracy i realizowane wspólnie przez rożne podmioty,</a:t>
                      </a:r>
                    </a:p>
                    <a:p>
                      <a:pPr marL="180975" marR="0" lvl="0" indent="-1809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Char char="•"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kompleksowe, np. łączące ochronę siedlisk, odtwarzanie populacji gatunków </a:t>
                      </a:r>
                      <a:b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 ukierunkowaniem ruchu turystycznego.</a:t>
                      </a:r>
                      <a:endParaRPr kumimoji="0" lang="pl-PL" altLang="pl-PL" sz="1400" b="0" i="0" u="sng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9" marR="6858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3053" name="Picture 5" descr="LOGO ISP Kolor 02 2014 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1412875"/>
            <a:ext cx="5508625" cy="170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3054" name="Rectangle 14"/>
          <p:cNvSpPr>
            <a:spLocks noChangeArrowheads="1"/>
          </p:cNvSpPr>
          <p:nvPr/>
        </p:nvSpPr>
        <p:spPr bwMode="auto">
          <a:xfrm>
            <a:off x="323850" y="3500438"/>
            <a:ext cx="8280400" cy="1860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 b="0">
              <a:solidFill>
                <a:srgbClr val="00FF00"/>
              </a:solidFill>
            </a:endParaRPr>
          </a:p>
          <a:p>
            <a:r>
              <a:rPr lang="pl-PL" sz="2800" i="0">
                <a:effectLst>
                  <a:outerShdw blurRad="38100" dist="38100" dir="2700000" algn="tl">
                    <a:srgbClr val="C0C0C0"/>
                  </a:outerShdw>
                </a:effectLst>
                <a:hlinkClick r:id="rId3"/>
              </a:rPr>
              <a:t>www.inteligentnespecjalizacje.pomorskie.eu</a:t>
            </a:r>
            <a:r>
              <a:rPr lang="pl-PL" sz="2800" i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pl-PL" sz="2800" i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pl-PL" sz="2800" i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pl-PL" sz="2800" b="0" i="0">
                <a:effectLst>
                  <a:outerShdw blurRad="38100" dist="38100" dir="2700000" algn="tl">
                    <a:srgbClr val="C0C0C0"/>
                  </a:outerShdw>
                </a:effectLst>
              </a:rPr>
              <a:t>Kontakt: </a:t>
            </a:r>
            <a:r>
              <a:rPr lang="pl-PL" sz="2800" i="0">
                <a:effectLst>
                  <a:outerShdw blurRad="38100" dist="38100" dir="2700000" algn="tl">
                    <a:srgbClr val="C0C0C0"/>
                  </a:outerShdw>
                </a:effectLst>
                <a:hlinkClick r:id="rId4"/>
              </a:rPr>
              <a:t>IS@pomorskie.eu</a:t>
            </a:r>
            <a:r>
              <a:rPr lang="pl-PL" sz="28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7" name="Text Box 4"/>
          <p:cNvSpPr txBox="1">
            <a:spLocks noChangeArrowheads="1"/>
          </p:cNvSpPr>
          <p:nvPr/>
        </p:nvSpPr>
        <p:spPr bwMode="auto">
          <a:xfrm>
            <a:off x="250825" y="1196975"/>
            <a:ext cx="8497888" cy="4546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 algn="just" defTabSz="533400" eaLnBrk="0" hangingPunct="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90000"/>
              <a:buFontTx/>
              <a:buChar char="•"/>
            </a:pPr>
            <a:r>
              <a:rPr lang="pl-PL" altLang="ja-JP" sz="1800" i="0" u="sng">
                <a:cs typeface="Arial" charset="0"/>
              </a:rPr>
              <a:t>Zasada inteligentnej specjalizacji</a:t>
            </a:r>
            <a:r>
              <a:rPr lang="pl-PL" altLang="ja-JP" sz="1800" i="0">
                <a:cs typeface="Arial" charset="0"/>
              </a:rPr>
              <a:t> uwzględniona w</a:t>
            </a:r>
            <a:r>
              <a:rPr lang="pl-PL" altLang="ja-JP" sz="1800" i="0">
                <a:solidFill>
                  <a:srgbClr val="000099"/>
                </a:solidFill>
                <a:cs typeface="Arial" charset="0"/>
              </a:rPr>
              <a:t> </a:t>
            </a:r>
            <a:r>
              <a:rPr lang="pl-PL" altLang="ja-JP" sz="1800">
                <a:solidFill>
                  <a:srgbClr val="C00000"/>
                </a:solidFill>
                <a:cs typeface="Arial" charset="0"/>
              </a:rPr>
              <a:t>Strategii Rozwoju Województwa Pomorskiego 2020 </a:t>
            </a:r>
            <a:r>
              <a:rPr lang="pl-PL" altLang="ja-JP" sz="1800" i="0" u="sng">
                <a:cs typeface="Arial" charset="0"/>
              </a:rPr>
              <a:t>jako kluczowa w budowie konkurencyjnego regionu</a:t>
            </a:r>
          </a:p>
          <a:p>
            <a:pPr marL="355600" indent="-355600" algn="just" defTabSz="533400" eaLnBrk="0" hangingPunct="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90000"/>
              <a:buFontTx/>
              <a:buChar char="•"/>
            </a:pPr>
            <a:r>
              <a:rPr lang="pl-PL" altLang="ja-JP" sz="1800" i="0" u="sng">
                <a:cs typeface="Arial" charset="0"/>
              </a:rPr>
              <a:t>Ukierunkowanie tematyczne i preferencje dla IS </a:t>
            </a:r>
            <a:r>
              <a:rPr lang="pl-PL" altLang="ja-JP" sz="1800" i="0">
                <a:cs typeface="Arial" charset="0"/>
              </a:rPr>
              <a:t>w</a:t>
            </a:r>
            <a:r>
              <a:rPr lang="pl-PL" altLang="ja-JP" sz="1800" i="0">
                <a:solidFill>
                  <a:srgbClr val="000099"/>
                </a:solidFill>
                <a:cs typeface="Arial" charset="0"/>
              </a:rPr>
              <a:t> </a:t>
            </a:r>
            <a:r>
              <a:rPr lang="pl-PL" altLang="ja-JP" sz="1800">
                <a:solidFill>
                  <a:srgbClr val="C00000"/>
                </a:solidFill>
                <a:cs typeface="Arial" charset="0"/>
              </a:rPr>
              <a:t>Regionalnym Programie Strategicznym w zakresie rozwoju gospodarczego „Pomorski Port Kreatywności” </a:t>
            </a:r>
            <a:r>
              <a:rPr lang="pl-PL" altLang="ja-JP" sz="1800" i="0">
                <a:cs typeface="Arial" charset="0"/>
              </a:rPr>
              <a:t>(w tym: przejęcie roli </a:t>
            </a:r>
            <a:r>
              <a:rPr lang="pl-PL" altLang="ja-JP" sz="1800">
                <a:cs typeface="Arial" charset="0"/>
              </a:rPr>
              <a:t>Regionalnej Strategii Innowacji</a:t>
            </a:r>
            <a:r>
              <a:rPr lang="pl-PL" altLang="ja-JP" sz="1800" i="0">
                <a:cs typeface="Arial" charset="0"/>
              </a:rPr>
              <a:t>) </a:t>
            </a:r>
            <a:endParaRPr lang="pl-PL" altLang="ja-JP" sz="1800" i="0">
              <a:cs typeface="Arial" charset="0"/>
              <a:sym typeface="Wingdings" pitchFamily="2" charset="2"/>
            </a:endParaRPr>
          </a:p>
          <a:p>
            <a:pPr marL="355600" indent="-355600" algn="just" defTabSz="533400" eaLnBrk="0" hangingPunct="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90000"/>
              <a:buFontTx/>
              <a:buChar char="•"/>
            </a:pPr>
            <a:r>
              <a:rPr lang="pl-PL" altLang="ja-JP" sz="1800" i="0">
                <a:cs typeface="Arial" charset="0"/>
                <a:sym typeface="Wingdings" pitchFamily="2" charset="2"/>
              </a:rPr>
              <a:t>Przeniesienie preferencji dla IS do</a:t>
            </a:r>
            <a:r>
              <a:rPr lang="pl-PL" altLang="ja-JP" sz="1800" i="0">
                <a:solidFill>
                  <a:srgbClr val="000099"/>
                </a:solidFill>
                <a:cs typeface="Arial" charset="0"/>
                <a:sym typeface="Wingdings" pitchFamily="2" charset="2"/>
              </a:rPr>
              <a:t> </a:t>
            </a:r>
            <a:r>
              <a:rPr lang="pl-PL" altLang="ja-JP" sz="1800">
                <a:solidFill>
                  <a:srgbClr val="C00000"/>
                </a:solidFill>
                <a:cs typeface="Arial" charset="0"/>
                <a:sym typeface="Wingdings" pitchFamily="2" charset="2"/>
              </a:rPr>
              <a:t>Regionalnego Programu Operacyjnego Województwa Pomorskiego 2014-2020</a:t>
            </a:r>
            <a:endParaRPr lang="pl-PL" altLang="ja-JP" sz="1800">
              <a:solidFill>
                <a:srgbClr val="C00000"/>
              </a:solidFill>
              <a:cs typeface="Arial" charset="0"/>
            </a:endParaRPr>
          </a:p>
          <a:p>
            <a:pPr marL="355600" indent="-355600" algn="just" defTabSz="533400" eaLnBrk="0" hangingPunct="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90000"/>
              <a:buFontTx/>
              <a:buChar char="•"/>
            </a:pPr>
            <a:r>
              <a:rPr lang="pl-PL" altLang="ja-JP" sz="1800" i="0" u="sng">
                <a:cs typeface="Arial" charset="0"/>
              </a:rPr>
              <a:t>Proces oddolny angażujący partnerów i interesariuszy regionalnych</a:t>
            </a:r>
            <a:r>
              <a:rPr lang="pl-PL" altLang="ja-JP" sz="1800" i="0">
                <a:cs typeface="Arial" charset="0"/>
              </a:rPr>
              <a:t>, </a:t>
            </a:r>
            <a:br>
              <a:rPr lang="pl-PL" altLang="ja-JP" sz="1800" i="0">
                <a:cs typeface="Arial" charset="0"/>
              </a:rPr>
            </a:br>
            <a:r>
              <a:rPr lang="pl-PL" altLang="ja-JP" sz="1800" i="0" u="sng">
                <a:cs typeface="Arial" charset="0"/>
              </a:rPr>
              <a:t>z nastawieniem na potrzeby przedsiębiorców!</a:t>
            </a:r>
            <a:r>
              <a:rPr lang="pl-PL" altLang="ja-JP" sz="1800" i="0">
                <a:cs typeface="Arial" charset="0"/>
              </a:rPr>
              <a:t> (procedura konkursowa)</a:t>
            </a:r>
          </a:p>
          <a:p>
            <a:pPr marL="355600" indent="-355600" algn="just" defTabSz="533400" eaLnBrk="0" hangingPunct="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90000"/>
              <a:buFontTx/>
              <a:buChar char="•"/>
            </a:pPr>
            <a:r>
              <a:rPr lang="pl-PL" altLang="ja-JP" sz="1800" i="0">
                <a:cs typeface="Arial" charset="0"/>
              </a:rPr>
              <a:t>Podpisanie</a:t>
            </a:r>
            <a:r>
              <a:rPr lang="pl-PL" altLang="ja-JP" sz="1800" i="0">
                <a:solidFill>
                  <a:srgbClr val="000099"/>
                </a:solidFill>
                <a:cs typeface="Arial" charset="0"/>
              </a:rPr>
              <a:t> </a:t>
            </a:r>
            <a:r>
              <a:rPr lang="pl-PL" altLang="ja-JP" sz="1800">
                <a:solidFill>
                  <a:srgbClr val="C00000"/>
                </a:solidFill>
                <a:cs typeface="Arial" charset="0"/>
              </a:rPr>
              <a:t>Porozumień na rzecz IS Pomorza </a:t>
            </a:r>
            <a:r>
              <a:rPr lang="cs-CZ" sz="1800" i="0">
                <a:cs typeface="Arial" charset="0"/>
              </a:rPr>
              <a:t>z partnerstwami reprezentującymi specjalizacje wybrane w konkursie (</a:t>
            </a:r>
            <a:r>
              <a:rPr lang="pl-PL" sz="1800" i="0">
                <a:cs typeface="Arial" charset="0"/>
              </a:rPr>
              <a:t>korzystanie </a:t>
            </a:r>
            <a:br>
              <a:rPr lang="pl-PL" sz="1800" i="0">
                <a:cs typeface="Arial" charset="0"/>
              </a:rPr>
            </a:br>
            <a:r>
              <a:rPr lang="pl-PL" sz="1800" i="0">
                <a:cs typeface="Arial" charset="0"/>
              </a:rPr>
              <a:t>z preferencji w RPO WP oraz wsparcie w konkursach krajowych)</a:t>
            </a:r>
            <a:endParaRPr lang="pl-PL" altLang="ja-JP" sz="1800" i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1" name="Rectangle 4"/>
          <p:cNvSpPr>
            <a:spLocks noChangeArrowheads="1"/>
          </p:cNvSpPr>
          <p:nvPr/>
        </p:nvSpPr>
        <p:spPr bwMode="auto">
          <a:xfrm>
            <a:off x="179388" y="1125538"/>
            <a:ext cx="8713787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l" defTabSz="533400" eaLnBrk="0" hangingPunct="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90000"/>
              <a:buFontTx/>
              <a:buAutoNum type="arabicPeriod"/>
            </a:pPr>
            <a:r>
              <a:rPr lang="pl-PL" sz="1500" i="0" u="sng">
                <a:cs typeface="Arial" charset="0"/>
              </a:rPr>
              <a:t>Sprecyzowanie gospodarczego profilu regionu – analiza konwergencji technologicznej i funkcjonalnej </a:t>
            </a:r>
            <a:r>
              <a:rPr lang="pl-PL" sz="1500" i="0">
                <a:cs typeface="Arial" charset="0"/>
              </a:rPr>
              <a:t>(podsumowanie dot. badań i analiz)</a:t>
            </a:r>
          </a:p>
          <a:p>
            <a:pPr marL="457200" indent="-457200" algn="l" defTabSz="533400" eaLnBrk="0" hangingPunct="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90000"/>
              <a:buFontTx/>
              <a:buAutoNum type="arabicPeriod"/>
            </a:pPr>
            <a:r>
              <a:rPr lang="pl-PL" sz="1500" i="0" u="sng">
                <a:cs typeface="Arial" charset="0"/>
              </a:rPr>
              <a:t>Zweryfikowanie pomorskiego potencjału B+R </a:t>
            </a:r>
            <a:r>
              <a:rPr lang="pl-PL" sz="1500" i="0">
                <a:cs typeface="Arial" charset="0"/>
              </a:rPr>
              <a:t>pod kątem jego wykorzystania na rzecz branż o największym potencjale rozwoju i IS</a:t>
            </a:r>
          </a:p>
          <a:p>
            <a:pPr marL="457200" indent="-457200" algn="l" defTabSz="533400" eaLnBrk="0" hangingPunct="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90000"/>
              <a:buFontTx/>
              <a:buAutoNum type="arabicPeriod"/>
            </a:pPr>
            <a:r>
              <a:rPr lang="pl-PL" sz="1500" i="0">
                <a:cs typeface="Arial" charset="0"/>
              </a:rPr>
              <a:t>Dotychczas wyłoniły się grupy inicjatywne skupione wokół tematyki:</a:t>
            </a:r>
          </a:p>
          <a:p>
            <a:pPr marL="457200" indent="-457200" algn="l" defTabSz="533400" eaLnBrk="0" hangingPunct="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90000"/>
              <a:buFontTx/>
              <a:buChar char="•"/>
            </a:pPr>
            <a:r>
              <a:rPr lang="pl-PL" sz="1500">
                <a:solidFill>
                  <a:srgbClr val="C00000"/>
                </a:solidFill>
                <a:cs typeface="Arial" charset="0"/>
              </a:rPr>
              <a:t>Technologie konstrukcji  morskich i off-shore</a:t>
            </a:r>
            <a:r>
              <a:rPr lang="pl-PL" sz="1500" i="0">
                <a:solidFill>
                  <a:srgbClr val="000099"/>
                </a:solidFill>
                <a:cs typeface="Arial" charset="0"/>
              </a:rPr>
              <a:t> </a:t>
            </a:r>
            <a:r>
              <a:rPr lang="pl-PL" sz="1500" i="0">
                <a:cs typeface="Arial" charset="0"/>
              </a:rPr>
              <a:t>(m.in. technika morska i transport wodny/</a:t>
            </a:r>
            <a:r>
              <a:rPr lang="pl-PL" sz="1500">
                <a:cs typeface="Arial" charset="0"/>
              </a:rPr>
              <a:t>drony</a:t>
            </a:r>
            <a:r>
              <a:rPr lang="pl-PL" sz="1500" i="0">
                <a:cs typeface="Arial" charset="0"/>
              </a:rPr>
              <a:t>, technologie off-shore, konstrukcje morskie)</a:t>
            </a:r>
          </a:p>
          <a:p>
            <a:pPr marL="457200" indent="-457200" algn="l" defTabSz="533400" eaLnBrk="0" hangingPunct="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90000"/>
              <a:buFontTx/>
              <a:buChar char="•"/>
            </a:pPr>
            <a:r>
              <a:rPr lang="pl-PL" sz="1500">
                <a:solidFill>
                  <a:srgbClr val="C00000"/>
                </a:solidFill>
                <a:cs typeface="Arial" charset="0"/>
              </a:rPr>
              <a:t>Budownictwo plus energetyczne </a:t>
            </a:r>
            <a:r>
              <a:rPr lang="pl-PL" sz="1500" i="0">
                <a:cs typeface="Arial" charset="0"/>
              </a:rPr>
              <a:t>(m.in. obiekty rewitalizowane, utylizacja odpadów i ścieków, klimatyzacja-wentylacja)</a:t>
            </a:r>
          </a:p>
          <a:p>
            <a:pPr marL="457200" indent="-457200" algn="l" defTabSz="533400" eaLnBrk="0" hangingPunct="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90000"/>
              <a:buFontTx/>
              <a:buChar char="•"/>
            </a:pPr>
            <a:r>
              <a:rPr lang="pl-PL" sz="1500">
                <a:solidFill>
                  <a:srgbClr val="C00000"/>
                </a:solidFill>
                <a:cs typeface="Arial" charset="0"/>
              </a:rPr>
              <a:t>Choroby cywilizacyjne i okresu starzenia </a:t>
            </a:r>
            <a:r>
              <a:rPr lang="pl-PL" sz="1500" i="0">
                <a:cs typeface="Arial" charset="0"/>
              </a:rPr>
              <a:t>(technologie, terapie, jakość życia)  </a:t>
            </a:r>
          </a:p>
          <a:p>
            <a:pPr marL="457200" indent="-457200" algn="l" defTabSz="533400" eaLnBrk="0" hangingPunct="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90000"/>
              <a:buFontTx/>
              <a:buChar char="•"/>
            </a:pPr>
            <a:r>
              <a:rPr lang="pl-PL" sz="1500">
                <a:solidFill>
                  <a:srgbClr val="C00000"/>
                </a:solidFill>
                <a:cs typeface="Arial" charset="0"/>
              </a:rPr>
              <a:t>Smart city </a:t>
            </a:r>
            <a:r>
              <a:rPr lang="pl-PL" sz="1500" i="0">
                <a:cs typeface="Arial" charset="0"/>
              </a:rPr>
              <a:t>(technologie i narzędzia ICT na rzecz rozwoju miast)</a:t>
            </a:r>
          </a:p>
          <a:p>
            <a:pPr marL="457200" indent="-457200" algn="l" defTabSz="533400" eaLnBrk="0" hangingPunct="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90000"/>
              <a:buFontTx/>
              <a:buChar char="•"/>
            </a:pPr>
            <a:r>
              <a:rPr lang="pl-PL" sz="1500">
                <a:solidFill>
                  <a:srgbClr val="C00000"/>
                </a:solidFill>
                <a:cs typeface="Arial" charset="0"/>
              </a:rPr>
              <a:t>Logistyka „Port City” </a:t>
            </a:r>
          </a:p>
          <a:p>
            <a:pPr marL="457200" indent="-457200" algn="l" defTabSz="533400" eaLnBrk="0" hangingPunct="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90000"/>
              <a:buFontTx/>
              <a:buChar char="•"/>
            </a:pPr>
            <a:r>
              <a:rPr lang="pl-PL" sz="1500">
                <a:solidFill>
                  <a:srgbClr val="C00000"/>
                </a:solidFill>
                <a:cs typeface="Arial" charset="0"/>
              </a:rPr>
              <a:t>OZE</a:t>
            </a:r>
          </a:p>
          <a:p>
            <a:pPr marL="457200" indent="-457200" algn="l" defTabSz="533400" eaLnBrk="0" hangingPunct="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90000"/>
              <a:buFontTx/>
              <a:buChar char="•"/>
            </a:pPr>
            <a:r>
              <a:rPr lang="pl-PL" sz="1500">
                <a:solidFill>
                  <a:srgbClr val="C00000"/>
                </a:solidFill>
                <a:cs typeface="Arial" charset="0"/>
              </a:rPr>
              <a:t>E-ZONE</a:t>
            </a:r>
            <a:endParaRPr lang="pl-PL" sz="1500" i="0">
              <a:solidFill>
                <a:srgbClr val="000099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1125538"/>
            <a:ext cx="8569325" cy="360362"/>
          </a:xfrm>
        </p:spPr>
        <p:txBody>
          <a:bodyPr anchor="ctr"/>
          <a:lstStyle/>
          <a:p>
            <a:pPr algn="l" eaLnBrk="1" hangingPunct="1"/>
            <a:r>
              <a:rPr sz="2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charset="0"/>
              </a:rPr>
              <a:t>Harmonogram konkursu na inteligentne specjalizacje Pomorza</a:t>
            </a:r>
            <a:endParaRPr lang="en-GB" sz="2400" b="1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Arial" charset="0"/>
            </a:endParaRPr>
          </a:p>
        </p:txBody>
      </p:sp>
      <p:pic>
        <p:nvPicPr>
          <p:cNvPr id="346115" name="Picture 5" descr="LOGO ISP Kolor 02 2014 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388" y="6165850"/>
            <a:ext cx="16557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46153" name="Group 41"/>
          <p:cNvGraphicFramePr>
            <a:graphicFrameLocks noGrp="1"/>
          </p:cNvGraphicFramePr>
          <p:nvPr/>
        </p:nvGraphicFramePr>
        <p:xfrm>
          <a:off x="179388" y="1557338"/>
          <a:ext cx="8785225" cy="4198939"/>
        </p:xfrm>
        <a:graphic>
          <a:graphicData uri="http://schemas.openxmlformats.org/drawingml/2006/table">
            <a:tbl>
              <a:tblPr/>
              <a:tblGrid>
                <a:gridCol w="6769100"/>
                <a:gridCol w="201612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Ogłoszenie konkursu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 maja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Zakończenie I etapu konkursu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 lipca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Ocena Komisji Konkursowej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 k. sierpnia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Spotkania Komisji Konkursowej z partnerstwami na rzecz IS oraz przedstawienie wniosków i rekomendacji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poł. września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Rozpoczęcie II etapu konkursu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II poł. września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Zakończenie II etapu konkursu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k. listopada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Ocena Komisji Konkursowej i przedstawienie rekomendacji odnośnie wyboru IS Pomorza dla Zarządu Województwa Pomorskiego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 k. grudnia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Wybór IS Pomorza przez ZWP oraz podjęcie negocjacji z wybranymi partnerstwami reprezentującymi specjalizacje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 kw. 2015r.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Podpisanie Partnerstw na rzecz IS Pomorza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marzec 2015r.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3708400" y="2420938"/>
            <a:ext cx="38877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l-PL" sz="1800" b="0" i="0">
              <a:cs typeface="Arial" charset="0"/>
            </a:endParaRP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1331913" y="1341438"/>
            <a:ext cx="6265862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1800" i="0">
                <a:cs typeface="Arial" charset="0"/>
              </a:rPr>
              <a:t>Umowa Partnerstwa - zakres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900113" y="1916113"/>
            <a:ext cx="74168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 typeface="Wingdings" pitchFamily="2" charset="2"/>
              <a:buChar char="§"/>
            </a:pPr>
            <a:r>
              <a:rPr lang="pl-PL" sz="1800" b="0" i="0">
                <a:cs typeface="Arial" charset="0"/>
              </a:rPr>
              <a:t>   analiza potrzeb rozwojowych i potencjałów </a:t>
            </a:r>
          </a:p>
          <a:p>
            <a:pPr algn="l">
              <a:buFont typeface="Wingdings" pitchFamily="2" charset="2"/>
              <a:buChar char="§"/>
            </a:pPr>
            <a:r>
              <a:rPr lang="pl-PL" sz="1800" b="0" i="0">
                <a:cs typeface="Arial" charset="0"/>
              </a:rPr>
              <a:t>   cele i priorytety interwencji wraz z podstawowymi wskaźnikami</a:t>
            </a:r>
          </a:p>
          <a:p>
            <a:pPr algn="l">
              <a:buFont typeface="Wingdings" pitchFamily="2" charset="2"/>
              <a:buChar char="§"/>
            </a:pPr>
            <a:r>
              <a:rPr lang="pl-PL" sz="1800" b="0" i="0">
                <a:cs typeface="Arial" charset="0"/>
              </a:rPr>
              <a:t>   kwestie związane z koncentracją tematyczną</a:t>
            </a:r>
          </a:p>
          <a:p>
            <a:pPr algn="l">
              <a:buFont typeface="Wingdings" pitchFamily="2" charset="2"/>
              <a:buChar char="§"/>
            </a:pPr>
            <a:r>
              <a:rPr lang="pl-PL" sz="1800" b="0" i="0">
                <a:cs typeface="Arial" charset="0"/>
              </a:rPr>
              <a:t>   kwestie związane z wymiarem terytorialnym</a:t>
            </a:r>
          </a:p>
          <a:p>
            <a:pPr algn="l">
              <a:buFont typeface="Wingdings" pitchFamily="2" charset="2"/>
              <a:buChar char="§"/>
            </a:pPr>
            <a:r>
              <a:rPr lang="pl-PL" sz="1800" b="0" i="0">
                <a:cs typeface="Arial" charset="0"/>
              </a:rPr>
              <a:t>   </a:t>
            </a:r>
            <a:r>
              <a:rPr lang="pl-PL" sz="1800" b="0" i="0">
                <a:solidFill>
                  <a:srgbClr val="3333CC"/>
                </a:solidFill>
                <a:cs typeface="Arial" charset="0"/>
              </a:rPr>
              <a:t>układ Programów służących realizacji Umowy Partnerstwa</a:t>
            </a:r>
          </a:p>
          <a:p>
            <a:pPr algn="l">
              <a:buFont typeface="Wingdings" pitchFamily="2" charset="2"/>
              <a:buChar char="§"/>
            </a:pPr>
            <a:r>
              <a:rPr lang="pl-PL" sz="1800" b="0" i="0">
                <a:cs typeface="Arial" charset="0"/>
              </a:rPr>
              <a:t>   podział interwencji między poziom krajowy i regionalny</a:t>
            </a:r>
          </a:p>
          <a:p>
            <a:pPr algn="l">
              <a:buFont typeface="Wingdings" pitchFamily="2" charset="2"/>
              <a:buChar char="§"/>
            </a:pPr>
            <a:r>
              <a:rPr lang="pl-PL" sz="1800" b="0" i="0">
                <a:cs typeface="Arial" charset="0"/>
              </a:rPr>
              <a:t>   zarys finansowania planowanych interwencji (podział alokacji)</a:t>
            </a:r>
          </a:p>
          <a:p>
            <a:pPr algn="l">
              <a:buFont typeface="Wingdings" pitchFamily="2" charset="2"/>
              <a:buChar char="§"/>
            </a:pPr>
            <a:r>
              <a:rPr lang="pl-PL" sz="1800" b="0" i="0">
                <a:cs typeface="Arial" charset="0"/>
              </a:rPr>
              <a:t>   system wdrażania (system instytucjonalny)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1979613" y="4221163"/>
            <a:ext cx="56896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/>
            <a:r>
              <a:rPr lang="pl-PL" sz="1500" b="0" i="0">
                <a:solidFill>
                  <a:srgbClr val="3333CC"/>
                </a:solidFill>
                <a:cs typeface="Arial" charset="0"/>
              </a:rPr>
              <a:t>Program Operacyjny Inteligentny Rozwój</a:t>
            </a:r>
          </a:p>
          <a:p>
            <a:pPr marL="342900" indent="-342900" algn="l"/>
            <a:r>
              <a:rPr lang="pl-PL" sz="1500" b="0" i="0">
                <a:solidFill>
                  <a:srgbClr val="3333CC"/>
                </a:solidFill>
                <a:cs typeface="Arial" charset="0"/>
              </a:rPr>
              <a:t>Program Operacyjny Infrastruktura i Środowisko</a:t>
            </a:r>
          </a:p>
          <a:p>
            <a:pPr marL="342900" indent="-342900" algn="l"/>
            <a:r>
              <a:rPr lang="pl-PL" sz="1500" b="0" i="0">
                <a:solidFill>
                  <a:srgbClr val="3333CC"/>
                </a:solidFill>
                <a:cs typeface="Arial" charset="0"/>
              </a:rPr>
              <a:t>Program Operacyjny Wiedza Edukacja Rozwój</a:t>
            </a:r>
          </a:p>
          <a:p>
            <a:pPr marL="342900" indent="-342900" algn="l"/>
            <a:r>
              <a:rPr lang="pl-PL" sz="1500" b="0" i="0">
                <a:solidFill>
                  <a:srgbClr val="3333CC"/>
                </a:solidFill>
                <a:cs typeface="Arial" charset="0"/>
              </a:rPr>
              <a:t>Program Operacyjny Polska Cyfrowa</a:t>
            </a:r>
          </a:p>
          <a:p>
            <a:pPr marL="342900" indent="-342900" algn="l"/>
            <a:r>
              <a:rPr lang="pl-PL" sz="1500" b="0" i="0">
                <a:solidFill>
                  <a:srgbClr val="3333CC"/>
                </a:solidFill>
                <a:cs typeface="Arial" charset="0"/>
              </a:rPr>
              <a:t>Program Operacyjny Pomoc Techniczna</a:t>
            </a:r>
          </a:p>
          <a:p>
            <a:pPr marL="342900" indent="-342900" algn="l"/>
            <a:r>
              <a:rPr lang="pl-PL" sz="1500" b="0" i="0">
                <a:solidFill>
                  <a:srgbClr val="3333CC"/>
                </a:solidFill>
                <a:cs typeface="Arial" charset="0"/>
              </a:rPr>
              <a:t>Program Operacyjny Polska Wschodnia</a:t>
            </a:r>
          </a:p>
          <a:p>
            <a:pPr marL="342900" indent="-342900" algn="l"/>
            <a:r>
              <a:rPr lang="pl-PL" sz="1500" b="0" i="0">
                <a:solidFill>
                  <a:srgbClr val="3333CC"/>
                </a:solidFill>
                <a:cs typeface="Arial" charset="0"/>
              </a:rPr>
              <a:t>16 Regionalnych Programów Operacyjnych, w tym RPO WP</a:t>
            </a:r>
          </a:p>
        </p:txBody>
      </p:sp>
      <p:sp>
        <p:nvSpPr>
          <p:cNvPr id="57350" name="Line 6"/>
          <p:cNvSpPr>
            <a:spLocks noChangeShapeType="1"/>
          </p:cNvSpPr>
          <p:nvPr/>
        </p:nvSpPr>
        <p:spPr bwMode="auto">
          <a:xfrm>
            <a:off x="7451725" y="3213100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>
            <a:off x="8243888" y="3213100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 flipH="1">
            <a:off x="7380288" y="494188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3"/>
          <p:cNvSpPr txBox="1">
            <a:spLocks noGrp="1"/>
          </p:cNvSpPr>
          <p:nvPr>
            <p:ph type="body" idx="4294967295"/>
          </p:nvPr>
        </p:nvSpPr>
        <p:spPr>
          <a:xfrm>
            <a:off x="395288" y="1196975"/>
            <a:ext cx="8497887" cy="4537075"/>
          </a:xfrm>
          <a:ln/>
        </p:spPr>
        <p:txBody>
          <a:bodyPr/>
          <a:lstStyle/>
          <a:p>
            <a:pPr marL="609600" indent="-609600" algn="ctr">
              <a:lnSpc>
                <a:spcPct val="80000"/>
              </a:lnSpc>
              <a:buFont typeface="Arial" charset="0"/>
              <a:buNone/>
            </a:pPr>
            <a:r>
              <a:rPr b="1" u="sng" smtClean="0">
                <a:solidFill>
                  <a:schemeClr val="tx1"/>
                </a:solidFill>
                <a:latin typeface="Arial" charset="0"/>
              </a:rPr>
              <a:t>Baza PROJEKTY 2020</a:t>
            </a:r>
          </a:p>
          <a:p>
            <a:pPr marL="609600" indent="-609600" algn="ctr">
              <a:lnSpc>
                <a:spcPct val="80000"/>
              </a:lnSpc>
              <a:buFont typeface="Arial" charset="0"/>
              <a:buNone/>
            </a:pPr>
            <a:endParaRPr sz="1000" b="1" u="sng" smtClean="0">
              <a:solidFill>
                <a:schemeClr val="tx1"/>
              </a:solidFill>
              <a:latin typeface="Arial" charset="0"/>
            </a:endParaRPr>
          </a:p>
          <a:p>
            <a:pPr marL="609600" indent="-609600" algn="just">
              <a:lnSpc>
                <a:spcPct val="80000"/>
              </a:lnSpc>
              <a:buFont typeface="Arial" charset="0"/>
              <a:buNone/>
            </a:pPr>
            <a:r>
              <a:rPr sz="1800" b="1" smtClean="0">
                <a:latin typeface="Calibri" pitchFamily="34" charset="0"/>
              </a:rPr>
              <a:t>Baza PROJEKTY 2020 </a:t>
            </a:r>
            <a:r>
              <a:rPr sz="1800" smtClean="0">
                <a:latin typeface="Calibri" pitchFamily="34" charset="0"/>
              </a:rPr>
              <a:t>ma na celu przygotowanie maksymalnej liczby jak najlepszych przedsięwzięć:</a:t>
            </a:r>
          </a:p>
          <a:p>
            <a:pPr marL="609600" indent="-609600" algn="just">
              <a:lnSpc>
                <a:spcPct val="80000"/>
              </a:lnSpc>
            </a:pPr>
            <a:r>
              <a:rPr sz="1800" smtClean="0">
                <a:latin typeface="Calibri" pitchFamily="34" charset="0"/>
              </a:rPr>
              <a:t>gotowych do aplikowania w perspektywie finansowej 2014-2020</a:t>
            </a:r>
          </a:p>
          <a:p>
            <a:pPr marL="609600" indent="-609600" algn="just">
              <a:lnSpc>
                <a:spcPct val="80000"/>
              </a:lnSpc>
            </a:pPr>
            <a:r>
              <a:rPr sz="1800" smtClean="0">
                <a:latin typeface="Calibri" pitchFamily="34" charset="0"/>
              </a:rPr>
              <a:t>zgodnych z celami Strategii Rozwoju Województwa Pomorskiego</a:t>
            </a:r>
          </a:p>
          <a:p>
            <a:pPr marL="609600" indent="-609600" algn="just">
              <a:lnSpc>
                <a:spcPct val="80000"/>
              </a:lnSpc>
            </a:pPr>
            <a:r>
              <a:rPr sz="1800" smtClean="0">
                <a:latin typeface="Calibri" pitchFamily="34" charset="0"/>
              </a:rPr>
              <a:t>realizujących założenia poszczególnych Regionalnych Programów Strategicznych</a:t>
            </a:r>
          </a:p>
          <a:p>
            <a:pPr marL="609600" indent="-609600" algn="just">
              <a:lnSpc>
                <a:spcPct val="80000"/>
              </a:lnSpc>
            </a:pPr>
            <a:r>
              <a:rPr sz="1800" smtClean="0">
                <a:latin typeface="Calibri" pitchFamily="34" charset="0"/>
              </a:rPr>
              <a:t>wpisujących się w priorytety inwestycyjne z projektu Rozporządzenia ogólnego Rady WE.</a:t>
            </a:r>
          </a:p>
          <a:p>
            <a:pPr marL="609600" indent="-609600" algn="just">
              <a:lnSpc>
                <a:spcPct val="80000"/>
              </a:lnSpc>
              <a:buFont typeface="Arial" charset="0"/>
              <a:buNone/>
            </a:pPr>
            <a:r>
              <a:rPr sz="1800" smtClean="0">
                <a:latin typeface="Calibri" pitchFamily="34" charset="0"/>
              </a:rPr>
              <a:t>Obejmuje wszelkie przedsięwzięcia planowane do realizacji w latach 2014-2020:</a:t>
            </a:r>
          </a:p>
          <a:p>
            <a:pPr marL="609600" indent="-609600" algn="just">
              <a:lnSpc>
                <a:spcPct val="80000"/>
              </a:lnSpc>
            </a:pPr>
            <a:r>
              <a:rPr sz="1800" smtClean="0">
                <a:latin typeface="Calibri" pitchFamily="34" charset="0"/>
              </a:rPr>
              <a:t>infrastrukturalne,</a:t>
            </a:r>
          </a:p>
          <a:p>
            <a:pPr marL="609600" indent="-609600" algn="just">
              <a:lnSpc>
                <a:spcPct val="80000"/>
              </a:lnSpc>
            </a:pPr>
            <a:r>
              <a:rPr sz="1800" smtClean="0">
                <a:latin typeface="Calibri" pitchFamily="34" charset="0"/>
              </a:rPr>
              <a:t>nieinfrastrukturalne (tzw. </a:t>
            </a:r>
            <a:r>
              <a:rPr sz="1800" i="1" smtClean="0">
                <a:latin typeface="Calibri" pitchFamily="34" charset="0"/>
              </a:rPr>
              <a:t>miękkie</a:t>
            </a:r>
            <a:r>
              <a:rPr sz="1800" smtClean="0">
                <a:latin typeface="Calibri" pitchFamily="34" charset="0"/>
              </a:rPr>
              <a:t>),</a:t>
            </a:r>
          </a:p>
          <a:p>
            <a:pPr marL="609600" indent="-609600" algn="just">
              <a:lnSpc>
                <a:spcPct val="80000"/>
              </a:lnSpc>
              <a:buFont typeface="Arial" charset="0"/>
              <a:buNone/>
            </a:pPr>
            <a:r>
              <a:rPr sz="1800" smtClean="0">
                <a:latin typeface="Calibri" pitchFamily="34" charset="0"/>
              </a:rPr>
              <a:t>na różnych etapach przygotowań (od fazy koncepcyjnej po pełną gotowość do realizacji).</a:t>
            </a:r>
            <a:endParaRPr sz="1800" smtClean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17763" name="Picture 3" descr="projekty_2020_logo_kolor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525" y="5805488"/>
            <a:ext cx="2195513" cy="652462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3"/>
          <p:cNvSpPr txBox="1">
            <a:spLocks noGrp="1"/>
          </p:cNvSpPr>
          <p:nvPr>
            <p:ph type="body" idx="4294967295"/>
          </p:nvPr>
        </p:nvSpPr>
        <p:spPr>
          <a:xfrm>
            <a:off x="323850" y="1268413"/>
            <a:ext cx="8569325" cy="4176712"/>
          </a:xfrm>
          <a:ln/>
        </p:spPr>
        <p:txBody>
          <a:bodyPr/>
          <a:lstStyle/>
          <a:p>
            <a:pPr marL="609600" indent="-609600" algn="ctr">
              <a:lnSpc>
                <a:spcPct val="80000"/>
              </a:lnSpc>
              <a:buFont typeface="Arial" charset="0"/>
              <a:buNone/>
            </a:pPr>
            <a:r>
              <a:rPr sz="2800" b="1" u="sng" smtClean="0">
                <a:solidFill>
                  <a:schemeClr val="tx1"/>
                </a:solidFill>
                <a:latin typeface="Arial" charset="0"/>
              </a:rPr>
              <a:t>Baza PROJEKTY 2020</a:t>
            </a: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endParaRPr sz="1400" b="1" smtClean="0">
              <a:latin typeface="Calibri" pitchFamily="34" charset="0"/>
            </a:endParaRPr>
          </a:p>
          <a:p>
            <a:pPr marL="609600" indent="-609600" algn="just">
              <a:lnSpc>
                <a:spcPct val="80000"/>
              </a:lnSpc>
              <a:buFont typeface="Arial" charset="0"/>
              <a:buNone/>
            </a:pPr>
            <a:r>
              <a:rPr sz="1800" b="1" smtClean="0">
                <a:latin typeface="Calibri" pitchFamily="34" charset="0"/>
              </a:rPr>
              <a:t>Jak zgłosić przedsięwzięcie?</a:t>
            </a:r>
          </a:p>
          <a:p>
            <a:pPr marL="609600" indent="-609600" algn="just">
              <a:lnSpc>
                <a:spcPct val="80000"/>
              </a:lnSpc>
            </a:pPr>
            <a:r>
              <a:rPr sz="1800" smtClean="0">
                <a:latin typeface="Calibri" pitchFamily="34" charset="0"/>
              </a:rPr>
              <a:t>Pobrać elektroniczny </a:t>
            </a:r>
            <a:r>
              <a:rPr sz="1800" i="1" smtClean="0">
                <a:latin typeface="Calibri" pitchFamily="34" charset="0"/>
              </a:rPr>
              <a:t>Formularz przedsięwzięcia </a:t>
            </a:r>
            <a:r>
              <a:rPr sz="1800" smtClean="0">
                <a:latin typeface="Calibri" pitchFamily="34" charset="0"/>
              </a:rPr>
              <a:t>(plik Excel) ze strony: </a:t>
            </a:r>
            <a:r>
              <a:rPr sz="1800" smtClean="0">
                <a:latin typeface="Calibri" pitchFamily="34" charset="0"/>
                <a:hlinkClick r:id="rId2"/>
              </a:rPr>
              <a:t>http://projekty2020.pomorskie.eu/</a:t>
            </a:r>
            <a:r>
              <a:rPr sz="1800" smtClean="0">
                <a:latin typeface="Calibri" pitchFamily="34" charset="0"/>
              </a:rPr>
              <a:t> </a:t>
            </a:r>
          </a:p>
          <a:p>
            <a:pPr marL="609600" indent="-609600" algn="just">
              <a:lnSpc>
                <a:spcPct val="80000"/>
              </a:lnSpc>
            </a:pPr>
            <a:r>
              <a:rPr sz="1800" smtClean="0">
                <a:latin typeface="Calibri" pitchFamily="34" charset="0"/>
              </a:rPr>
              <a:t>Wypełniony formularz przesłać na adres poczty elektronicznej: </a:t>
            </a:r>
            <a:r>
              <a:rPr sz="1800" smtClean="0">
                <a:latin typeface="Calibri" pitchFamily="34" charset="0"/>
                <a:hlinkClick r:id="rId3"/>
              </a:rPr>
              <a:t>projekty2020@pomorskie.eu</a:t>
            </a:r>
            <a:r>
              <a:rPr sz="1800" smtClean="0">
                <a:latin typeface="Calibri" pitchFamily="34" charset="0"/>
              </a:rPr>
              <a:t> </a:t>
            </a:r>
          </a:p>
          <a:p>
            <a:pPr marL="609600" indent="-609600" algn="just">
              <a:lnSpc>
                <a:spcPct val="80000"/>
              </a:lnSpc>
              <a:buFont typeface="Arial" charset="0"/>
              <a:buNone/>
            </a:pPr>
            <a:endParaRPr sz="1800" b="1" smtClean="0">
              <a:latin typeface="Calibri" pitchFamily="34" charset="0"/>
            </a:endParaRPr>
          </a:p>
          <a:p>
            <a:pPr marL="609600" indent="-609600" algn="just">
              <a:lnSpc>
                <a:spcPct val="80000"/>
              </a:lnSpc>
              <a:buFont typeface="Arial" charset="0"/>
              <a:buNone/>
            </a:pPr>
            <a:r>
              <a:rPr sz="1800" b="1" smtClean="0">
                <a:latin typeface="Calibri" pitchFamily="34" charset="0"/>
              </a:rPr>
              <a:t>Dodatkowe informacje?</a:t>
            </a:r>
          </a:p>
          <a:p>
            <a:pPr marL="609600" indent="-609600" algn="just">
              <a:lnSpc>
                <a:spcPct val="80000"/>
              </a:lnSpc>
            </a:pPr>
            <a:r>
              <a:rPr sz="1800" smtClean="0">
                <a:latin typeface="Calibri" pitchFamily="34" charset="0"/>
              </a:rPr>
              <a:t>Dodatkowe informacje znaleźć można na stronie:</a:t>
            </a:r>
          </a:p>
          <a:p>
            <a:pPr marL="609600" indent="-609600" algn="just">
              <a:lnSpc>
                <a:spcPct val="80000"/>
              </a:lnSpc>
              <a:buFont typeface="Arial" charset="0"/>
              <a:buNone/>
            </a:pPr>
            <a:r>
              <a:rPr sz="1800" smtClean="0">
                <a:latin typeface="Calibri" pitchFamily="34" charset="0"/>
              </a:rPr>
              <a:t>	</a:t>
            </a:r>
            <a:r>
              <a:rPr sz="1800" smtClean="0">
                <a:latin typeface="Calibri" pitchFamily="34" charset="0"/>
                <a:hlinkClick r:id="rId2"/>
              </a:rPr>
              <a:t>http://projekty2020.pomorskie.eu/</a:t>
            </a:r>
            <a:r>
              <a:rPr sz="1800" smtClean="0">
                <a:latin typeface="Calibri" pitchFamily="34" charset="0"/>
              </a:rPr>
              <a:t> </a:t>
            </a:r>
          </a:p>
          <a:p>
            <a:pPr marL="609600" indent="-609600">
              <a:lnSpc>
                <a:spcPct val="80000"/>
              </a:lnSpc>
            </a:pPr>
            <a:r>
              <a:rPr sz="1800" smtClean="0">
                <a:latin typeface="Calibri" pitchFamily="34" charset="0"/>
              </a:rPr>
              <a:t>Wszelkie pytania oraz uwagi techniczne należy kierować pod adres poczty elektronicznej projekty2020@pomorskie.eu lub do p. Marcina Erharda, </a:t>
            </a:r>
            <a:br>
              <a:rPr sz="1800" smtClean="0">
                <a:latin typeface="Calibri" pitchFamily="34" charset="0"/>
              </a:rPr>
            </a:br>
            <a:r>
              <a:rPr sz="1800" smtClean="0">
                <a:latin typeface="Calibri" pitchFamily="34" charset="0"/>
              </a:rPr>
              <a:t>tel. (058) 326 81 17.</a:t>
            </a:r>
            <a:endParaRPr sz="1800" smtClean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19811" name="Picture 3" descr="projekty_2020_logo_kolor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163" y="5589588"/>
            <a:ext cx="2195512" cy="652462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4" name="AutoShape 16" descr="image001"/>
          <p:cNvSpPr>
            <a:spLocks noChangeAspect="1" noChangeArrowheads="1"/>
          </p:cNvSpPr>
          <p:nvPr/>
        </p:nvSpPr>
        <p:spPr bwMode="auto">
          <a:xfrm>
            <a:off x="4427538" y="32845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endParaRPr lang="pl-PL" altLang="pl-PL" sz="1800" b="0" i="0"/>
          </a:p>
        </p:txBody>
      </p:sp>
      <p:sp>
        <p:nvSpPr>
          <p:cNvPr id="327685" name="Rectangle 3"/>
          <p:cNvSpPr>
            <a:spLocks noChangeArrowheads="1"/>
          </p:cNvSpPr>
          <p:nvPr/>
        </p:nvSpPr>
        <p:spPr bwMode="auto">
          <a:xfrm>
            <a:off x="1258888" y="1484313"/>
            <a:ext cx="6769100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lnSpc>
                <a:spcPct val="80000"/>
              </a:lnSpc>
              <a:spcBef>
                <a:spcPts val="800"/>
              </a:spcBef>
              <a:buSzPct val="100000"/>
              <a:buFont typeface="Arial" charset="0"/>
              <a:buNone/>
            </a:pPr>
            <a:r>
              <a:rPr lang="pl-PL" sz="2800">
                <a:solidFill>
                  <a:srgbClr val="000000"/>
                </a:solidFill>
              </a:rPr>
              <a:t>Program Operacyjny </a:t>
            </a:r>
            <a:br>
              <a:rPr lang="pl-PL" sz="2800">
                <a:solidFill>
                  <a:srgbClr val="000000"/>
                </a:solidFill>
              </a:rPr>
            </a:br>
            <a:r>
              <a:rPr lang="pl-PL" sz="2800">
                <a:solidFill>
                  <a:srgbClr val="000000"/>
                </a:solidFill>
              </a:rPr>
              <a:t>Infrastruktura i Środowisko 2014-2020 </a:t>
            </a:r>
          </a:p>
          <a:p>
            <a:pPr algn="l"/>
            <a:endParaRPr lang="pl-PL" i="0" u="sng">
              <a:solidFill>
                <a:srgbClr val="000000"/>
              </a:solidFill>
            </a:endParaRPr>
          </a:p>
          <a:p>
            <a:r>
              <a:rPr lang="pl-PL" sz="2000" i="0" u="sng">
                <a:solidFill>
                  <a:srgbClr val="000000"/>
                </a:solidFill>
              </a:rPr>
              <a:t>Budżet Programu: 27,5 mld  EUR</a:t>
            </a:r>
            <a:endParaRPr lang="pl-PL" altLang="pl-PL" sz="2000" i="0" u="sng">
              <a:solidFill>
                <a:srgbClr val="000000"/>
              </a:solidFill>
            </a:endParaRPr>
          </a:p>
          <a:p>
            <a:pPr eaLnBrk="0" hangingPunct="0">
              <a:lnSpc>
                <a:spcPct val="80000"/>
              </a:lnSpc>
              <a:spcBef>
                <a:spcPts val="800"/>
              </a:spcBef>
              <a:buSzPct val="100000"/>
              <a:buFont typeface="Arial" charset="0"/>
              <a:buNone/>
            </a:pPr>
            <a:endParaRPr lang="pl-PL" sz="2000">
              <a:solidFill>
                <a:srgbClr val="000000"/>
              </a:solidFill>
            </a:endParaRPr>
          </a:p>
        </p:txBody>
      </p:sp>
      <p:pic>
        <p:nvPicPr>
          <p:cNvPr id="327686" name="Picture 8" descr="C:\Users\Kamila Jurczyk\Desktop\1737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575" y="3644900"/>
            <a:ext cx="2649538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AutoShape 2"/>
          <p:cNvSpPr>
            <a:spLocks noChangeArrowheads="1"/>
          </p:cNvSpPr>
          <p:nvPr/>
        </p:nvSpPr>
        <p:spPr bwMode="auto">
          <a:xfrm>
            <a:off x="1331913" y="1628775"/>
            <a:ext cx="6769100" cy="6477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pl-PL" sz="1600"/>
              <a:t>Priorytet I</a:t>
            </a:r>
          </a:p>
          <a:p>
            <a:r>
              <a:rPr lang="pl-PL" sz="1600" b="0"/>
              <a:t>Zmniejszenie emisyjności gospodarki</a:t>
            </a:r>
          </a:p>
        </p:txBody>
      </p:sp>
      <p:sp>
        <p:nvSpPr>
          <p:cNvPr id="257027" name="AutoShape 3"/>
          <p:cNvSpPr>
            <a:spLocks noChangeArrowheads="1"/>
          </p:cNvSpPr>
          <p:nvPr/>
        </p:nvSpPr>
        <p:spPr bwMode="auto">
          <a:xfrm>
            <a:off x="1331913" y="2492375"/>
            <a:ext cx="6769100" cy="647700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pl-PL" sz="1600"/>
              <a:t>Priorytet II</a:t>
            </a:r>
          </a:p>
          <a:p>
            <a:r>
              <a:rPr lang="pl-PL" sz="1600" b="0"/>
              <a:t>Ochrona środowiska, w tym adaptacje do zmian klimatu</a:t>
            </a:r>
          </a:p>
        </p:txBody>
      </p:sp>
      <p:sp>
        <p:nvSpPr>
          <p:cNvPr id="257028" name="AutoShape 4"/>
          <p:cNvSpPr>
            <a:spLocks noChangeArrowheads="1"/>
          </p:cNvSpPr>
          <p:nvPr/>
        </p:nvSpPr>
        <p:spPr bwMode="auto">
          <a:xfrm>
            <a:off x="1331913" y="3429000"/>
            <a:ext cx="6769100" cy="86360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pl-PL" sz="1600"/>
              <a:t>Priorytet III</a:t>
            </a:r>
          </a:p>
          <a:p>
            <a:r>
              <a:rPr lang="pl-PL" sz="1600" b="0"/>
              <a:t>Rozwój infrastruktury transportowej przyjaznej dla środowiska </a:t>
            </a:r>
            <a:br>
              <a:rPr lang="pl-PL" sz="1600" b="0"/>
            </a:br>
            <a:r>
              <a:rPr lang="pl-PL" sz="1600" b="0"/>
              <a:t>i ważnej w skali europejskiej</a:t>
            </a:r>
            <a:r>
              <a:rPr lang="pl-PL" sz="1200" b="0"/>
              <a:t> </a:t>
            </a:r>
          </a:p>
        </p:txBody>
      </p:sp>
      <p:sp>
        <p:nvSpPr>
          <p:cNvPr id="257029" name="AutoShape 5"/>
          <p:cNvSpPr>
            <a:spLocks noChangeArrowheads="1"/>
          </p:cNvSpPr>
          <p:nvPr/>
        </p:nvSpPr>
        <p:spPr bwMode="auto">
          <a:xfrm>
            <a:off x="1331913" y="4581525"/>
            <a:ext cx="6769100" cy="719138"/>
          </a:xfrm>
          <a:prstGeom prst="roundRect">
            <a:avLst>
              <a:gd name="adj" fmla="val 16667"/>
            </a:avLst>
          </a:prstGeom>
          <a:solidFill>
            <a:srgbClr val="CC00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pl-PL" sz="1600"/>
              <a:t>Priorytet IV</a:t>
            </a:r>
          </a:p>
          <a:p>
            <a:r>
              <a:rPr lang="pl-PL" sz="1600" b="0"/>
              <a:t>Zwiększenie dostępności do transportowej sieci europejskiej</a:t>
            </a:r>
            <a:r>
              <a:rPr lang="pl-PL" sz="1800" b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5" name="AutoShape 6" descr="image001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endParaRPr lang="pl-PL" sz="1800" b="0" i="0"/>
          </a:p>
        </p:txBody>
      </p:sp>
      <p:sp>
        <p:nvSpPr>
          <p:cNvPr id="259076" name="AutoShape 4"/>
          <p:cNvSpPr>
            <a:spLocks noChangeArrowheads="1"/>
          </p:cNvSpPr>
          <p:nvPr/>
        </p:nvSpPr>
        <p:spPr bwMode="auto">
          <a:xfrm>
            <a:off x="1187450" y="1628775"/>
            <a:ext cx="6840538" cy="720725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pl-PL" sz="1600" dirty="0"/>
              <a:t>Priorytet V</a:t>
            </a:r>
          </a:p>
          <a:p>
            <a:r>
              <a:rPr lang="pl-PL" sz="1600" b="0" dirty="0" smtClean="0"/>
              <a:t>Poprawa </a:t>
            </a:r>
            <a:r>
              <a:rPr lang="pl-PL" sz="1600" b="0" dirty="0"/>
              <a:t>bezpieczeństwa energetycznego</a:t>
            </a:r>
          </a:p>
        </p:txBody>
      </p:sp>
      <p:sp>
        <p:nvSpPr>
          <p:cNvPr id="259077" name="AutoShape 5"/>
          <p:cNvSpPr>
            <a:spLocks noChangeArrowheads="1"/>
          </p:cNvSpPr>
          <p:nvPr/>
        </p:nvSpPr>
        <p:spPr bwMode="auto">
          <a:xfrm>
            <a:off x="1187450" y="2636838"/>
            <a:ext cx="6840538" cy="720725"/>
          </a:xfrm>
          <a:prstGeom prst="roundRect">
            <a:avLst>
              <a:gd name="adj" fmla="val 16667"/>
            </a:avLst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pl-PL" sz="1600"/>
              <a:t>Priorytet VI</a:t>
            </a:r>
            <a:endParaRPr lang="pl-PL" sz="1600" b="0"/>
          </a:p>
          <a:p>
            <a:r>
              <a:rPr lang="pl-PL" sz="1600" b="0"/>
              <a:t>Ochrona i rozwój dziedzictwa kulturowego</a:t>
            </a:r>
          </a:p>
        </p:txBody>
      </p:sp>
      <p:sp>
        <p:nvSpPr>
          <p:cNvPr id="259078" name="AutoShape 6"/>
          <p:cNvSpPr>
            <a:spLocks noChangeArrowheads="1"/>
          </p:cNvSpPr>
          <p:nvPr/>
        </p:nvSpPr>
        <p:spPr bwMode="auto">
          <a:xfrm>
            <a:off x="1187450" y="3644900"/>
            <a:ext cx="6840538" cy="72072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pl-PL" sz="1600"/>
              <a:t>Priorytet VII</a:t>
            </a:r>
          </a:p>
          <a:p>
            <a:r>
              <a:rPr lang="pl-PL" sz="1600" b="0"/>
              <a:t>Wzmocnienie strategicznej infrastruktury ochrony zdrowia</a:t>
            </a:r>
          </a:p>
        </p:txBody>
      </p:sp>
      <p:sp>
        <p:nvSpPr>
          <p:cNvPr id="259079" name="AutoShape 7"/>
          <p:cNvSpPr>
            <a:spLocks noChangeArrowheads="1"/>
          </p:cNvSpPr>
          <p:nvPr/>
        </p:nvSpPr>
        <p:spPr bwMode="auto">
          <a:xfrm>
            <a:off x="1187450" y="4652963"/>
            <a:ext cx="6840538" cy="7207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pl-PL" sz="1600"/>
              <a:t>Priorytet VIII</a:t>
            </a:r>
          </a:p>
          <a:p>
            <a:r>
              <a:rPr lang="pl-PL" sz="1600" b="0"/>
              <a:t>Pomoc techniczna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3" name="AutoShape 6" descr="image001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endParaRPr lang="pl-PL" sz="1800" b="0" i="0"/>
          </a:p>
        </p:txBody>
      </p:sp>
      <p:sp>
        <p:nvSpPr>
          <p:cNvPr id="261124" name="Text Box 3"/>
          <p:cNvSpPr txBox="1">
            <a:spLocks noChangeArrowheads="1"/>
          </p:cNvSpPr>
          <p:nvPr/>
        </p:nvSpPr>
        <p:spPr bwMode="auto">
          <a:xfrm>
            <a:off x="1042988" y="1700213"/>
            <a:ext cx="66246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pl-PL" sz="1800" b="0" i="0"/>
          </a:p>
        </p:txBody>
      </p:sp>
      <p:sp>
        <p:nvSpPr>
          <p:cNvPr id="261125" name="Text Box 5"/>
          <p:cNvSpPr txBox="1">
            <a:spLocks noChangeArrowheads="1"/>
          </p:cNvSpPr>
          <p:nvPr/>
        </p:nvSpPr>
        <p:spPr bwMode="auto">
          <a:xfrm>
            <a:off x="395288" y="2205038"/>
            <a:ext cx="835342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just">
              <a:spcBef>
                <a:spcPct val="50000"/>
              </a:spcBef>
            </a:pPr>
            <a:r>
              <a:rPr lang="pl-PL" sz="1400" i="0" u="sng">
                <a:cs typeface="Arial" charset="0"/>
              </a:rPr>
              <a:t>Typy projektów (przykładowe)</a:t>
            </a:r>
            <a:r>
              <a:rPr lang="pl-PL" sz="1400" i="0">
                <a:cs typeface="Arial" charset="0"/>
              </a:rPr>
              <a:t>:</a:t>
            </a:r>
          </a:p>
          <a:p>
            <a:pPr marL="266700" indent="-266700"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pl-PL" sz="1400" b="0" i="0">
                <a:cs typeface="Arial" charset="0"/>
              </a:rPr>
              <a:t>budowa lub modernizacja jednostek</a:t>
            </a:r>
            <a:r>
              <a:rPr lang="pl-PL" sz="1400" i="0">
                <a:cs typeface="Arial" charset="0"/>
              </a:rPr>
              <a:t> </a:t>
            </a:r>
            <a:r>
              <a:rPr lang="pl-PL" sz="1400" i="0">
                <a:solidFill>
                  <a:srgbClr val="FF3300"/>
                </a:solidFill>
                <a:cs typeface="Arial" charset="0"/>
              </a:rPr>
              <a:t>wytwarzania energii elektrycznej wykorzystujących odnawialne źródła energii</a:t>
            </a:r>
            <a:r>
              <a:rPr lang="pl-PL" sz="1400" b="0" i="0">
                <a:cs typeface="Arial" charset="0"/>
              </a:rPr>
              <a:t> (wiatr, woda, słońce, biomasa, biogaz, energia geotermalna),</a:t>
            </a:r>
          </a:p>
          <a:p>
            <a:pPr marL="266700" indent="-266700"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pl-PL" sz="1400" b="0" i="0"/>
              <a:t>budowa oraz modernizacja</a:t>
            </a:r>
            <a:r>
              <a:rPr lang="pl-PL" sz="1400" i="0"/>
              <a:t> </a:t>
            </a:r>
            <a:r>
              <a:rPr lang="pl-PL" sz="1400" i="0">
                <a:solidFill>
                  <a:srgbClr val="FF3300"/>
                </a:solidFill>
              </a:rPr>
              <a:t>sieci umożliwiających przyłączanie jednostek wytwarzania energii elektrycznej z OZE</a:t>
            </a:r>
            <a:r>
              <a:rPr lang="pl-PL" sz="1400" i="0"/>
              <a:t> </a:t>
            </a:r>
            <a:r>
              <a:rPr lang="pl-PL" sz="1400" b="0" i="0"/>
              <a:t>do Krajowego Systemu Elektroenergetycznego oraz sieci dystrybucyjnej </a:t>
            </a:r>
            <a:br>
              <a:rPr lang="pl-PL" sz="1400" b="0" i="0"/>
            </a:br>
            <a:r>
              <a:rPr lang="pl-PL" sz="1400" b="0" i="0"/>
              <a:t>o napięciu 110 kV, </a:t>
            </a:r>
            <a:endParaRPr lang="pl-PL" sz="1400" b="0" i="0">
              <a:cs typeface="Arial" charset="0"/>
            </a:endParaRPr>
          </a:p>
        </p:txBody>
      </p:sp>
      <p:sp>
        <p:nvSpPr>
          <p:cNvPr id="261126" name="AutoShape 6"/>
          <p:cNvSpPr>
            <a:spLocks noChangeArrowheads="1"/>
          </p:cNvSpPr>
          <p:nvPr/>
        </p:nvSpPr>
        <p:spPr bwMode="auto">
          <a:xfrm>
            <a:off x="1331913" y="1484313"/>
            <a:ext cx="6769100" cy="6477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pl-PL" sz="1600"/>
              <a:t>Priorytet I</a:t>
            </a:r>
          </a:p>
          <a:p>
            <a:r>
              <a:rPr lang="pl-PL" sz="1800" b="0"/>
              <a:t>Zmniejszenie emisyjności gospodarki</a:t>
            </a:r>
          </a:p>
        </p:txBody>
      </p:sp>
      <p:sp>
        <p:nvSpPr>
          <p:cNvPr id="261127" name="Text Box 2"/>
          <p:cNvSpPr txBox="1">
            <a:spLocks noChangeArrowheads="1"/>
          </p:cNvSpPr>
          <p:nvPr/>
        </p:nvSpPr>
        <p:spPr bwMode="auto">
          <a:xfrm>
            <a:off x="395288" y="3789363"/>
            <a:ext cx="8280400" cy="192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pl-PL" sz="1400" i="0" dirty="0">
                <a:solidFill>
                  <a:srgbClr val="FF3300"/>
                </a:solidFill>
                <a:cs typeface="Arial" charset="0"/>
              </a:rPr>
              <a:t>audyty energetyczne</a:t>
            </a:r>
            <a:r>
              <a:rPr lang="pl-PL" sz="1400" b="0" i="0" dirty="0">
                <a:cs typeface="Arial" charset="0"/>
              </a:rPr>
              <a:t> oraz </a:t>
            </a:r>
            <a:r>
              <a:rPr lang="pl-PL" sz="1400" i="0" dirty="0">
                <a:solidFill>
                  <a:srgbClr val="FF3300"/>
                </a:solidFill>
                <a:cs typeface="Arial" charset="0"/>
              </a:rPr>
              <a:t>wsparcie doradcze</a:t>
            </a:r>
            <a:r>
              <a:rPr lang="pl-PL" sz="1400" b="0" i="0" dirty="0">
                <a:cs typeface="Arial" charset="0"/>
              </a:rPr>
              <a:t> dla przedsiębiorców (efektywność energetyczna oraz OZE),</a:t>
            </a:r>
          </a:p>
          <a:p>
            <a:pPr marL="266700" indent="-266700"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pl-PL" sz="1400" i="0" dirty="0">
                <a:solidFill>
                  <a:srgbClr val="FF3300"/>
                </a:solidFill>
                <a:cs typeface="Arial" charset="0"/>
              </a:rPr>
              <a:t>m</a:t>
            </a:r>
            <a:r>
              <a:rPr lang="pl-PL" sz="1400" i="0" dirty="0" smtClean="0">
                <a:solidFill>
                  <a:srgbClr val="FF3300"/>
                </a:solidFill>
                <a:cs typeface="Arial" charset="0"/>
              </a:rPr>
              <a:t>odernizacja </a:t>
            </a:r>
            <a:r>
              <a:rPr lang="pl-PL" sz="1400" i="0" dirty="0">
                <a:solidFill>
                  <a:srgbClr val="FF3300"/>
                </a:solidFill>
                <a:cs typeface="Arial" charset="0"/>
              </a:rPr>
              <a:t>i rozbudowa linii produkcyjnych</a:t>
            </a:r>
            <a:r>
              <a:rPr lang="pl-PL" sz="1400" b="0" i="0" dirty="0">
                <a:cs typeface="Arial" charset="0"/>
              </a:rPr>
              <a:t> na bardziej efektywne energetycznie,</a:t>
            </a:r>
          </a:p>
          <a:p>
            <a:pPr marL="266700" indent="-266700"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pl-PL" sz="1400" b="0" i="0" dirty="0">
                <a:cs typeface="Arial" charset="0"/>
              </a:rPr>
              <a:t>wsparcie zastosowań</a:t>
            </a:r>
            <a:r>
              <a:rPr lang="pl-PL" sz="1400" i="0" dirty="0">
                <a:cs typeface="Arial" charset="0"/>
              </a:rPr>
              <a:t> </a:t>
            </a:r>
            <a:r>
              <a:rPr lang="pl-PL" sz="1400" i="0" dirty="0">
                <a:solidFill>
                  <a:srgbClr val="FF3300"/>
                </a:solidFill>
                <a:cs typeface="Arial" charset="0"/>
              </a:rPr>
              <a:t>energooszczędnych</a:t>
            </a:r>
            <a:r>
              <a:rPr lang="pl-PL" sz="1400" b="0" i="0" dirty="0">
                <a:solidFill>
                  <a:srgbClr val="FF3300"/>
                </a:solidFill>
                <a:cs typeface="Arial" charset="0"/>
              </a:rPr>
              <a:t> </a:t>
            </a:r>
            <a:r>
              <a:rPr lang="pl-PL" sz="1400" i="0" dirty="0">
                <a:solidFill>
                  <a:srgbClr val="FF3300"/>
                </a:solidFill>
                <a:cs typeface="Arial" charset="0"/>
              </a:rPr>
              <a:t>technologii produkcji</a:t>
            </a:r>
            <a:r>
              <a:rPr lang="pl-PL" sz="1400" i="0" dirty="0">
                <a:cs typeface="Arial" charset="0"/>
              </a:rPr>
              <a:t> </a:t>
            </a:r>
            <a:r>
              <a:rPr lang="pl-PL" sz="1400" b="0" i="0" dirty="0">
                <a:cs typeface="Arial" charset="0"/>
              </a:rPr>
              <a:t>i wprowadzanie systemów</a:t>
            </a:r>
            <a:r>
              <a:rPr lang="pl-PL" sz="1400" i="0" dirty="0">
                <a:cs typeface="Arial" charset="0"/>
              </a:rPr>
              <a:t> </a:t>
            </a:r>
            <a:r>
              <a:rPr lang="pl-PL" sz="1400" i="0" dirty="0" err="1">
                <a:solidFill>
                  <a:srgbClr val="FF3300"/>
                </a:solidFill>
                <a:cs typeface="Arial" charset="0"/>
              </a:rPr>
              <a:t>zarządzania</a:t>
            </a:r>
            <a:r>
              <a:rPr lang="pl-PL" sz="1400" i="0" dirty="0">
                <a:solidFill>
                  <a:srgbClr val="FF3300"/>
                </a:solidFill>
                <a:cs typeface="Arial" charset="0"/>
              </a:rPr>
              <a:t> energią</a:t>
            </a:r>
            <a:r>
              <a:rPr lang="pl-PL" sz="1400" b="0" i="0" dirty="0">
                <a:cs typeface="Arial" charset="0"/>
              </a:rPr>
              <a:t>, w tym termomodernizacja budynków,</a:t>
            </a:r>
          </a:p>
          <a:p>
            <a:pPr marL="266700" indent="-266700"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pl-PL" sz="1400" i="0" dirty="0">
                <a:solidFill>
                  <a:srgbClr val="FF3300"/>
                </a:solidFill>
                <a:cs typeface="Arial" charset="0"/>
              </a:rPr>
              <a:t>budowa, rozbudowa i modernizacja instalacji OZE</a:t>
            </a:r>
            <a:r>
              <a:rPr lang="pl-PL" sz="1400" b="0" i="0" dirty="0">
                <a:cs typeface="Arial" charset="0"/>
              </a:rPr>
              <a:t>, jak również zmiana systemu wytwarzania lub wykorzystania paliw i energii</a:t>
            </a:r>
            <a:r>
              <a:rPr lang="pl-PL" sz="1400" b="0" dirty="0"/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1" name="Text Box 2"/>
          <p:cNvSpPr txBox="1">
            <a:spLocks noChangeArrowheads="1"/>
          </p:cNvSpPr>
          <p:nvPr/>
        </p:nvSpPr>
        <p:spPr bwMode="auto">
          <a:xfrm>
            <a:off x="250825" y="1484313"/>
            <a:ext cx="8424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just">
              <a:tabLst>
                <a:tab pos="177800" algn="l"/>
              </a:tabLst>
            </a:pPr>
            <a:endParaRPr lang="pl-PL" sz="1000" b="0" i="0">
              <a:cs typeface="Arial" charset="0"/>
            </a:endParaRPr>
          </a:p>
          <a:p>
            <a:pPr marL="266700" indent="-266700" algn="just">
              <a:buClr>
                <a:schemeClr val="tx1"/>
              </a:buClr>
              <a:buFont typeface="Wingdings" pitchFamily="2" charset="2"/>
              <a:buChar char="Ø"/>
              <a:tabLst>
                <a:tab pos="177800" algn="l"/>
              </a:tabLst>
            </a:pPr>
            <a:r>
              <a:rPr lang="pl-PL" sz="1400" i="0">
                <a:solidFill>
                  <a:srgbClr val="FF3300"/>
                </a:solidFill>
                <a:cs typeface="Arial" charset="0"/>
              </a:rPr>
              <a:t>kompleksowa modernizacja energetyczna</a:t>
            </a:r>
            <a:r>
              <a:rPr lang="pl-PL" sz="1400" i="0">
                <a:cs typeface="Arial" charset="0"/>
              </a:rPr>
              <a:t> </a:t>
            </a:r>
            <a:r>
              <a:rPr lang="pl-PL" sz="1400" b="0" i="0">
                <a:cs typeface="Arial" charset="0"/>
              </a:rPr>
              <a:t>budynków użyteczności publicznej i mieszkalnych wraz z wymianą wyposażenia tych obiektów na energooszczędne</a:t>
            </a:r>
            <a:r>
              <a:rPr lang="pl-PL" sz="1600" b="0" i="0">
                <a:cs typeface="Arial" charset="0"/>
              </a:rPr>
              <a:t>,</a:t>
            </a:r>
            <a:r>
              <a:rPr lang="pl-PL" sz="1600" b="0" i="0"/>
              <a:t>   </a:t>
            </a:r>
            <a:endParaRPr lang="pl-PL" sz="1600" b="0" i="0">
              <a:cs typeface="Arial" charset="0"/>
            </a:endParaRPr>
          </a:p>
        </p:txBody>
      </p:sp>
      <p:sp>
        <p:nvSpPr>
          <p:cNvPr id="263172" name="Rectangle 4"/>
          <p:cNvSpPr>
            <a:spLocks noChangeArrowheads="1"/>
          </p:cNvSpPr>
          <p:nvPr/>
        </p:nvSpPr>
        <p:spPr bwMode="auto">
          <a:xfrm>
            <a:off x="250825" y="2205038"/>
            <a:ext cx="6846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buClr>
                <a:schemeClr val="tx1"/>
              </a:buClr>
              <a:buSzPct val="85000"/>
              <a:buFont typeface="Wingdings" pitchFamily="2" charset="2"/>
              <a:buChar char="Ø"/>
            </a:pPr>
            <a:r>
              <a:rPr lang="pl-PL" sz="1600" b="0" i="0"/>
              <a:t>  </a:t>
            </a:r>
            <a:r>
              <a:rPr lang="pl-PL" sz="1400" b="0" i="0"/>
              <a:t>budowa lub przebudowa </a:t>
            </a:r>
            <a:r>
              <a:rPr lang="pl-PL" sz="1400" i="0">
                <a:solidFill>
                  <a:srgbClr val="FF3300"/>
                </a:solidFill>
              </a:rPr>
              <a:t>inteligentnych sieci dystrybucyjnych i pomiarowych</a:t>
            </a:r>
            <a:r>
              <a:rPr lang="pl-PL" sz="1400" b="0" i="0"/>
              <a:t>,</a:t>
            </a:r>
          </a:p>
        </p:txBody>
      </p:sp>
      <p:sp>
        <p:nvSpPr>
          <p:cNvPr id="263173" name="Rectangle 5"/>
          <p:cNvSpPr>
            <a:spLocks noChangeArrowheads="1"/>
          </p:cNvSpPr>
          <p:nvPr/>
        </p:nvSpPr>
        <p:spPr bwMode="auto">
          <a:xfrm>
            <a:off x="250825" y="2565400"/>
            <a:ext cx="8035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Clr>
                <a:schemeClr val="tx1"/>
              </a:buClr>
              <a:buFont typeface="Wingdings" pitchFamily="2" charset="2"/>
              <a:buChar char="Ø"/>
            </a:pPr>
            <a:r>
              <a:rPr lang="pl-PL" sz="1400" b="0"/>
              <a:t>  </a:t>
            </a:r>
            <a:r>
              <a:rPr lang="pl-PL" sz="1400" b="0" i="0"/>
              <a:t>budowa, rozbudowa lub modernizacja</a:t>
            </a:r>
            <a:r>
              <a:rPr lang="pl-PL" sz="1400" i="0"/>
              <a:t> </a:t>
            </a:r>
            <a:r>
              <a:rPr lang="pl-PL" sz="1400" i="0">
                <a:solidFill>
                  <a:srgbClr val="FF3300"/>
                </a:solidFill>
              </a:rPr>
              <a:t>sieci ciepłowniczej i chłodniczej</a:t>
            </a:r>
            <a:r>
              <a:rPr lang="pl-PL" sz="1400" b="0" i="0"/>
              <a:t>,</a:t>
            </a:r>
            <a:r>
              <a:rPr lang="pl-PL" sz="1400" i="0"/>
              <a:t> </a:t>
            </a:r>
            <a:r>
              <a:rPr lang="pl-PL" sz="1400" b="0" i="0"/>
              <a:t>wymiana źródeł ciepła,</a:t>
            </a:r>
          </a:p>
        </p:txBody>
      </p:sp>
      <p:sp>
        <p:nvSpPr>
          <p:cNvPr id="263174" name="Rectangle 6"/>
          <p:cNvSpPr>
            <a:spLocks noChangeArrowheads="1"/>
          </p:cNvSpPr>
          <p:nvPr/>
        </p:nvSpPr>
        <p:spPr bwMode="auto">
          <a:xfrm>
            <a:off x="250825" y="2924175"/>
            <a:ext cx="8520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Font typeface="Wingdings" pitchFamily="2" charset="2"/>
              <a:buChar char="Ø"/>
            </a:pPr>
            <a:r>
              <a:rPr lang="pl-PL" sz="1400" b="0" i="0"/>
              <a:t>  budowa lub przebudowa jednostek</a:t>
            </a:r>
            <a:r>
              <a:rPr lang="pl-PL" sz="1400" i="0"/>
              <a:t> </a:t>
            </a:r>
            <a:r>
              <a:rPr lang="pl-PL" sz="1400" i="0">
                <a:solidFill>
                  <a:srgbClr val="FF3300"/>
                </a:solidFill>
              </a:rPr>
              <a:t>wytwarzania energii elektrycznej i ciepła w skojarzeniu</a:t>
            </a:r>
            <a:r>
              <a:rPr lang="pl-PL" sz="1400" i="0"/>
              <a:t> </a:t>
            </a:r>
            <a:r>
              <a:rPr lang="pl-PL" sz="1400" b="0" i="0"/>
              <a:t>(z OZE);</a:t>
            </a:r>
          </a:p>
        </p:txBody>
      </p:sp>
      <p:sp>
        <p:nvSpPr>
          <p:cNvPr id="263175" name="Rectangle 7"/>
          <p:cNvSpPr>
            <a:spLocks noChangeArrowheads="1"/>
          </p:cNvSpPr>
          <p:nvPr/>
        </p:nvSpPr>
        <p:spPr bwMode="auto">
          <a:xfrm>
            <a:off x="395288" y="3429000"/>
            <a:ext cx="8496300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5600" indent="-355600" algn="just"/>
            <a:r>
              <a:rPr lang="pl-PL" sz="1400" i="0" u="sng"/>
              <a:t>Beneficjenci</a:t>
            </a:r>
            <a:r>
              <a:rPr lang="pl-PL" sz="1400" i="0"/>
              <a:t>:</a:t>
            </a:r>
          </a:p>
          <a:p>
            <a:pPr marL="355600" indent="-355600" algn="just">
              <a:buFont typeface="Wingdings" pitchFamily="2" charset="2"/>
              <a:buChar char="Ø"/>
            </a:pPr>
            <a:r>
              <a:rPr lang="pl-PL" sz="1400" b="0" i="0"/>
              <a:t>jednostki samorządu terytorialnego, administracji rządowej</a:t>
            </a:r>
            <a:r>
              <a:rPr lang="pl-PL" sz="1400" b="0"/>
              <a:t>,</a:t>
            </a:r>
            <a:r>
              <a:rPr lang="pl-PL" sz="1800" b="0"/>
              <a:t> </a:t>
            </a:r>
            <a:r>
              <a:rPr lang="pl-PL" sz="1400" b="0" i="0"/>
              <a:t>organizacje pozarządowe, </a:t>
            </a:r>
            <a:r>
              <a:rPr lang="pl-PL" sz="1400" i="0" u="sng">
                <a:solidFill>
                  <a:schemeClr val="hlink"/>
                </a:solidFill>
              </a:rPr>
              <a:t>duzi przedsiębiorcy</a:t>
            </a:r>
            <a:r>
              <a:rPr lang="pl-PL" sz="1400" b="0" i="0">
                <a:solidFill>
                  <a:schemeClr val="hlink"/>
                </a:solidFill>
              </a:rPr>
              <a:t>,</a:t>
            </a:r>
            <a:r>
              <a:rPr lang="pl-PL" sz="1400" b="0" i="0"/>
              <a:t> spółdzielnie i wspólnoty mieszkaniowe, podmioty świadczące usługi publiczne </a:t>
            </a:r>
            <a:br>
              <a:rPr lang="pl-PL" sz="1400" b="0" i="0"/>
            </a:br>
            <a:r>
              <a:rPr lang="pl-PL" sz="1400" b="0" i="0"/>
              <a:t>w ramach realizacji obowiązków własnych jednostek samorządu terytorialnego nie będących przedsiębiorcami</a:t>
            </a:r>
          </a:p>
          <a:p>
            <a:pPr marL="355600" indent="-355600" algn="just"/>
            <a:endParaRPr lang="pl-PL" sz="1400" i="0"/>
          </a:p>
          <a:p>
            <a:pPr marL="355600" indent="-355600" algn="just"/>
            <a:r>
              <a:rPr lang="pl-PL" sz="1400" i="0" u="sng"/>
              <a:t>Forma wsparcia</a:t>
            </a:r>
            <a:r>
              <a:rPr lang="pl-PL" sz="1400" i="0"/>
              <a:t>:</a:t>
            </a:r>
            <a:r>
              <a:rPr lang="pl-PL" sz="1400" b="0" i="0"/>
              <a:t> dotacje i pożyczki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5" name="Text Box 3"/>
          <p:cNvSpPr txBox="1">
            <a:spLocks noChangeArrowheads="1"/>
          </p:cNvSpPr>
          <p:nvPr/>
        </p:nvSpPr>
        <p:spPr bwMode="auto">
          <a:xfrm>
            <a:off x="323850" y="2276475"/>
            <a:ext cx="8208963" cy="247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just">
              <a:spcBef>
                <a:spcPct val="50000"/>
              </a:spcBef>
            </a:pPr>
            <a:endParaRPr lang="pl-PL" sz="800" i="0" u="sng">
              <a:solidFill>
                <a:srgbClr val="0000FF"/>
              </a:solidFill>
              <a:cs typeface="Arial" charset="0"/>
            </a:endParaRPr>
          </a:p>
          <a:p>
            <a:pPr marL="266700" indent="-266700" algn="just">
              <a:lnSpc>
                <a:spcPct val="80000"/>
              </a:lnSpc>
              <a:spcBef>
                <a:spcPct val="50000"/>
              </a:spcBef>
            </a:pPr>
            <a:r>
              <a:rPr lang="pl-PL" sz="1400" i="0" u="sng">
                <a:cs typeface="Arial" charset="0"/>
              </a:rPr>
              <a:t>Typy projektów (przykładowe)</a:t>
            </a:r>
            <a:r>
              <a:rPr lang="pl-PL" sz="1400" i="0">
                <a:cs typeface="Arial" charset="0"/>
              </a:rPr>
              <a:t>:</a:t>
            </a:r>
          </a:p>
          <a:p>
            <a:pPr marL="266700" indent="-266700" algn="just">
              <a:lnSpc>
                <a:spcPct val="80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pl-PL" sz="1400" i="0">
                <a:solidFill>
                  <a:srgbClr val="FF3300"/>
                </a:solidFill>
                <a:cs typeface="Arial" charset="0"/>
              </a:rPr>
              <a:t>Opracowanie lub aktualizacja dokumentów strategicznych lub planistycznych</a:t>
            </a:r>
            <a:r>
              <a:rPr lang="pl-PL" sz="1400" i="0">
                <a:cs typeface="Arial" charset="0"/>
              </a:rPr>
              <a:t> </a:t>
            </a:r>
            <a:r>
              <a:rPr lang="pl-PL" sz="1400" b="0" i="0">
                <a:cs typeface="Arial" charset="0"/>
              </a:rPr>
              <a:t>dot. zmian klimatu wymaganych prawem unijnym lub krajowy,</a:t>
            </a:r>
          </a:p>
          <a:p>
            <a:pPr marL="266700" indent="-266700" algn="just">
              <a:lnSpc>
                <a:spcPct val="80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pl-PL" sz="1400" i="0">
                <a:solidFill>
                  <a:srgbClr val="FF3300"/>
                </a:solidFill>
                <a:cs typeface="Arial" charset="0"/>
              </a:rPr>
              <a:t>projekty naturalnej i małej retencji,</a:t>
            </a:r>
          </a:p>
          <a:p>
            <a:pPr marL="266700" indent="-266700" algn="just">
              <a:lnSpc>
                <a:spcPct val="80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pl-PL" sz="1400" i="0">
                <a:solidFill>
                  <a:srgbClr val="FF3300"/>
                </a:solidFill>
                <a:cs typeface="Arial" charset="0"/>
              </a:rPr>
              <a:t>budowa lub modernizacja urządzeń wodnych</a:t>
            </a:r>
            <a:r>
              <a:rPr lang="pl-PL" sz="1400" b="0" i="0">
                <a:cs typeface="Arial" charset="0"/>
              </a:rPr>
              <a:t> (zabezpieczeń przeciwpowodziowych),</a:t>
            </a:r>
          </a:p>
          <a:p>
            <a:pPr marL="266700" indent="-266700" algn="just">
              <a:lnSpc>
                <a:spcPct val="80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pl-PL" sz="1400" i="0">
                <a:solidFill>
                  <a:srgbClr val="FF3300"/>
                </a:solidFill>
                <a:cs typeface="Arial" charset="0"/>
              </a:rPr>
              <a:t>zagospodarowanie wód opadowych, zabezpieczanie brzegów morskich, prowadzenie działań informacyjno-edukacyjnych</a:t>
            </a:r>
            <a:r>
              <a:rPr lang="pl-PL" sz="1400" i="0">
                <a:cs typeface="Arial" charset="0"/>
              </a:rPr>
              <a:t> </a:t>
            </a:r>
            <a:r>
              <a:rPr lang="pl-PL" sz="1400" b="0" i="0">
                <a:cs typeface="Arial" charset="0"/>
              </a:rPr>
              <a:t>na temat zmian klimatu,</a:t>
            </a:r>
          </a:p>
          <a:p>
            <a:pPr marL="266700" indent="-266700" algn="just">
              <a:lnSpc>
                <a:spcPct val="80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pl-PL" sz="1400" i="0">
                <a:solidFill>
                  <a:srgbClr val="FF3300"/>
                </a:solidFill>
                <a:cs typeface="Arial" charset="0"/>
              </a:rPr>
              <a:t>zabezpieczanie obszarów miejskich</a:t>
            </a:r>
            <a:r>
              <a:rPr lang="pl-PL" sz="1400" b="0" i="0">
                <a:cs typeface="Arial" charset="0"/>
              </a:rPr>
              <a:t>,</a:t>
            </a:r>
          </a:p>
          <a:p>
            <a:pPr marL="266700" indent="-266700" algn="l">
              <a:lnSpc>
                <a:spcPct val="75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pl-PL" sz="1400" b="0" i="0">
              <a:cs typeface="Arial" charset="0"/>
            </a:endParaRPr>
          </a:p>
        </p:txBody>
      </p:sp>
      <p:sp>
        <p:nvSpPr>
          <p:cNvPr id="264196" name="AutoShape 4"/>
          <p:cNvSpPr>
            <a:spLocks noChangeArrowheads="1"/>
          </p:cNvSpPr>
          <p:nvPr/>
        </p:nvSpPr>
        <p:spPr bwMode="auto">
          <a:xfrm>
            <a:off x="1116013" y="1484313"/>
            <a:ext cx="6769100" cy="647700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pl-PL" sz="1600"/>
              <a:t>Priorytet II</a:t>
            </a:r>
          </a:p>
          <a:p>
            <a:r>
              <a:rPr lang="pl-PL" sz="1600" b="0"/>
              <a:t>Ochrona środowiska, w tym adaptacje do zmian klimatu</a:t>
            </a:r>
          </a:p>
        </p:txBody>
      </p:sp>
      <p:sp>
        <p:nvSpPr>
          <p:cNvPr id="264197" name="Text Box 2"/>
          <p:cNvSpPr txBox="1">
            <a:spLocks noChangeArrowheads="1"/>
          </p:cNvSpPr>
          <p:nvPr/>
        </p:nvSpPr>
        <p:spPr bwMode="auto">
          <a:xfrm>
            <a:off x="323850" y="4508500"/>
            <a:ext cx="82804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pl-PL" sz="1400" i="0">
                <a:solidFill>
                  <a:srgbClr val="FF3300"/>
                </a:solidFill>
                <a:cs typeface="Arial" charset="0"/>
              </a:rPr>
              <a:t>wsparcie systemu ratownictwa</a:t>
            </a:r>
            <a:r>
              <a:rPr lang="pl-PL" sz="1400" i="0">
                <a:cs typeface="Arial" charset="0"/>
              </a:rPr>
              <a:t> </a:t>
            </a:r>
          </a:p>
          <a:p>
            <a:pPr marL="266700" indent="-266700"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pl-PL" sz="1400" b="0" i="0">
                <a:cs typeface="Arial" charset="0"/>
              </a:rPr>
              <a:t>wsparcie</a:t>
            </a:r>
            <a:r>
              <a:rPr lang="pl-PL" sz="1400" i="0">
                <a:cs typeface="Arial" charset="0"/>
              </a:rPr>
              <a:t> </a:t>
            </a:r>
            <a:r>
              <a:rPr lang="pl-PL" sz="1400" i="0">
                <a:solidFill>
                  <a:srgbClr val="FF3300"/>
                </a:solidFill>
                <a:cs typeface="Arial" charset="0"/>
              </a:rPr>
              <a:t>systemu wczesnego ostrzegania i monitorowania</a:t>
            </a:r>
            <a:r>
              <a:rPr lang="pl-PL" sz="1400" i="0">
                <a:cs typeface="Arial" charset="0"/>
              </a:rPr>
              <a:t> </a:t>
            </a:r>
            <a:r>
              <a:rPr lang="pl-PL" sz="1400" b="0" i="0">
                <a:cs typeface="Arial" charset="0"/>
              </a:rPr>
              <a:t>środowiska 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9" name="Text Box 3"/>
          <p:cNvSpPr txBox="1">
            <a:spLocks noChangeArrowheads="1"/>
          </p:cNvSpPr>
          <p:nvPr/>
        </p:nvSpPr>
        <p:spPr bwMode="auto">
          <a:xfrm>
            <a:off x="250825" y="2205038"/>
            <a:ext cx="8353425" cy="188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pl-PL" sz="1400" b="0" i="0"/>
              <a:t>infrastruktura niezbędna do zapewnienia kompleksowej</a:t>
            </a:r>
            <a:r>
              <a:rPr lang="pl-PL" sz="1400" i="0"/>
              <a:t> </a:t>
            </a:r>
            <a:r>
              <a:rPr lang="pl-PL" sz="1400" i="0">
                <a:solidFill>
                  <a:srgbClr val="FF3300"/>
                </a:solidFill>
              </a:rPr>
              <a:t>gospodarki odpadami</a:t>
            </a:r>
            <a:r>
              <a:rPr lang="pl-PL" sz="1400" b="0" i="0"/>
              <a:t> komunalnymi </a:t>
            </a:r>
            <a:br>
              <a:rPr lang="pl-PL" sz="1400" b="0" i="0"/>
            </a:br>
            <a:r>
              <a:rPr lang="pl-PL" sz="1400" b="0" i="0"/>
              <a:t>w danym regionie (w tym selektywnego zbierania odpadów),</a:t>
            </a:r>
          </a:p>
          <a:p>
            <a:pPr marL="266700" indent="-26670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pl-PL" sz="1400" b="0" i="0"/>
              <a:t>instalacje do</a:t>
            </a:r>
            <a:r>
              <a:rPr lang="pl-PL" sz="1400" i="0"/>
              <a:t> </a:t>
            </a:r>
            <a:r>
              <a:rPr lang="pl-PL" sz="1400" i="0">
                <a:solidFill>
                  <a:srgbClr val="FF3300"/>
                </a:solidFill>
              </a:rPr>
              <a:t>termicznego przetwarzania</a:t>
            </a:r>
            <a:r>
              <a:rPr lang="pl-PL" sz="1400" b="0" i="0">
                <a:solidFill>
                  <a:srgbClr val="FF3300"/>
                </a:solidFill>
              </a:rPr>
              <a:t> </a:t>
            </a:r>
            <a:r>
              <a:rPr lang="pl-PL" sz="1400" i="0">
                <a:solidFill>
                  <a:srgbClr val="FF3300"/>
                </a:solidFill>
              </a:rPr>
              <a:t>odpadów</a:t>
            </a:r>
            <a:r>
              <a:rPr lang="pl-PL" sz="1400" b="0" i="0"/>
              <a:t> komunalnych oraz frakcji palnej wydzielonej </a:t>
            </a:r>
            <a:br>
              <a:rPr lang="pl-PL" sz="1400" b="0" i="0"/>
            </a:br>
            <a:r>
              <a:rPr lang="pl-PL" sz="1400" b="0" i="0"/>
              <a:t>z odpadów komunalnych z odzyskiem energii,</a:t>
            </a:r>
          </a:p>
          <a:p>
            <a:pPr marL="266700" indent="-266700" algn="just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l-PL" sz="1400" i="0">
                <a:solidFill>
                  <a:srgbClr val="FF3300"/>
                </a:solidFill>
              </a:rPr>
              <a:t>absorbcja technologii</a:t>
            </a:r>
            <a:r>
              <a:rPr lang="pl-PL" sz="1400" b="0" i="0"/>
              <a:t>, w tym innowacyjnych, w zakresie zmniejszania materiałochłonności procesów produkcji,</a:t>
            </a:r>
          </a:p>
          <a:p>
            <a:pPr marL="266700" indent="-266700" algn="just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l-PL" sz="1400" i="0">
                <a:solidFill>
                  <a:srgbClr val="FF3300"/>
                </a:solidFill>
              </a:rPr>
              <a:t>racjonalizacja gospodarki odpadami</a:t>
            </a:r>
            <a:r>
              <a:rPr lang="pl-PL" sz="1400" b="0" i="0"/>
              <a:t>, w tym odpadami niebezpiecznymi, przez przedsiębiorców, </a:t>
            </a:r>
            <a:endParaRPr lang="pl-PL" sz="1400" b="0" i="0">
              <a:cs typeface="Arial" charset="0"/>
            </a:endParaRPr>
          </a:p>
        </p:txBody>
      </p:sp>
      <p:sp>
        <p:nvSpPr>
          <p:cNvPr id="265220" name="Text Box 2"/>
          <p:cNvSpPr txBox="1">
            <a:spLocks noChangeArrowheads="1"/>
          </p:cNvSpPr>
          <p:nvPr/>
        </p:nvSpPr>
        <p:spPr bwMode="auto">
          <a:xfrm>
            <a:off x="250825" y="3860800"/>
            <a:ext cx="82804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just">
              <a:spcBef>
                <a:spcPct val="50000"/>
              </a:spcBef>
            </a:pPr>
            <a:endParaRPr lang="pl-PL" sz="1400" b="0" i="0" u="sng">
              <a:cs typeface="Arial" charset="0"/>
            </a:endParaRPr>
          </a:p>
          <a:p>
            <a:pPr marL="266700" indent="-266700"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pl-PL" sz="1400" i="0">
                <a:solidFill>
                  <a:srgbClr val="FF3300"/>
                </a:solidFill>
                <a:cs typeface="Arial" charset="0"/>
              </a:rPr>
              <a:t>wsparcie gospodarki wodno-ściekowej</a:t>
            </a:r>
            <a:r>
              <a:rPr lang="pl-PL" sz="1400" i="0">
                <a:cs typeface="Arial" charset="0"/>
              </a:rPr>
              <a:t> </a:t>
            </a:r>
            <a:r>
              <a:rPr lang="pl-PL" sz="1400" b="0" i="0">
                <a:cs typeface="Arial" charset="0"/>
              </a:rPr>
              <a:t>w aglomeracjach co najmniej 10 000 RLM, </a:t>
            </a:r>
          </a:p>
          <a:p>
            <a:pPr marL="266700" indent="-266700" algn="just">
              <a:buClr>
                <a:schemeClr val="tx1"/>
              </a:buClr>
              <a:buFont typeface="Wingdings" pitchFamily="2" charset="2"/>
              <a:buChar char="Ø"/>
            </a:pPr>
            <a:endParaRPr lang="pl-PL" sz="500" b="0" i="0">
              <a:cs typeface="Arial" charset="0"/>
            </a:endParaRPr>
          </a:p>
          <a:p>
            <a:pPr marL="266700" indent="-266700"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pl-PL" sz="1400" i="0">
                <a:solidFill>
                  <a:srgbClr val="FF3300"/>
                </a:solidFill>
                <a:cs typeface="Arial" charset="0"/>
              </a:rPr>
              <a:t>racjonalizacja gospodarowania wodą</a:t>
            </a:r>
            <a:r>
              <a:rPr lang="pl-PL" sz="1400" b="0" i="0">
                <a:cs typeface="Arial" charset="0"/>
              </a:rPr>
              <a:t> w procesach produkcji oraz poprawa procesu oczyszczania ścieków przemysłowych,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3" name="Text Box 2"/>
          <p:cNvSpPr txBox="1">
            <a:spLocks noChangeArrowheads="1"/>
          </p:cNvSpPr>
          <p:nvPr/>
        </p:nvSpPr>
        <p:spPr bwMode="auto">
          <a:xfrm>
            <a:off x="395288" y="1125538"/>
            <a:ext cx="8280400" cy="217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just">
              <a:spcBef>
                <a:spcPct val="50000"/>
              </a:spcBef>
              <a:buClr>
                <a:schemeClr val="tx1"/>
              </a:buClr>
            </a:pPr>
            <a:endParaRPr lang="pl-PL" sz="1400" b="0" i="0" u="sng">
              <a:cs typeface="Arial" charset="0"/>
            </a:endParaRPr>
          </a:p>
          <a:p>
            <a:pPr marL="266700" indent="-266700"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l-PL" sz="1400" i="0">
                <a:solidFill>
                  <a:srgbClr val="FF3300"/>
                </a:solidFill>
                <a:cs typeface="Arial" charset="0"/>
              </a:rPr>
              <a:t>ochrona zagrożonych gatunków i siedlisk</a:t>
            </a:r>
            <a:r>
              <a:rPr lang="pl-PL" sz="1400" i="0">
                <a:cs typeface="Arial" charset="0"/>
              </a:rPr>
              <a:t> </a:t>
            </a:r>
            <a:r>
              <a:rPr lang="pl-PL" sz="1400" b="0" i="0">
                <a:cs typeface="Arial" charset="0"/>
              </a:rPr>
              <a:t>przyrodniczych,</a:t>
            </a:r>
          </a:p>
          <a:p>
            <a:pPr marL="266700" indent="-266700"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pl-PL" sz="1400" b="0" i="0">
              <a:cs typeface="Arial" charset="0"/>
            </a:endParaRPr>
          </a:p>
          <a:p>
            <a:pPr marL="266700" indent="-266700"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l-PL" sz="1400" i="0">
                <a:solidFill>
                  <a:srgbClr val="FF3300"/>
                </a:solidFill>
                <a:cs typeface="Arial" charset="0"/>
              </a:rPr>
              <a:t>utrzymanie lub zwiększanie drożności korytarzy ekologicznych</a:t>
            </a:r>
            <a:r>
              <a:rPr lang="pl-PL" sz="1400" i="0">
                <a:cs typeface="Arial" charset="0"/>
              </a:rPr>
              <a:t> </a:t>
            </a:r>
            <a:r>
              <a:rPr lang="pl-PL" sz="1400" b="0" i="0">
                <a:cs typeface="Arial" charset="0"/>
              </a:rPr>
              <a:t>lądowych i wodnych mających znaczenie dla ochrony różnorodności biologicznej i adaptacji do zmian klimatu, w tym rozwój zielonej infrastruktury,</a:t>
            </a:r>
          </a:p>
          <a:p>
            <a:pPr marL="266700" indent="-266700"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pl-PL" sz="1400" b="0" i="0">
              <a:cs typeface="Arial" charset="0"/>
            </a:endParaRPr>
          </a:p>
          <a:p>
            <a:pPr marL="266700" indent="-266700"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l-PL" sz="1400" i="0">
                <a:solidFill>
                  <a:srgbClr val="FF3300"/>
                </a:solidFill>
                <a:cs typeface="Arial" charset="0"/>
              </a:rPr>
              <a:t>opracowywanie i wdrażanie dokumentów planistycznych </a:t>
            </a:r>
            <a:r>
              <a:rPr lang="pl-PL" sz="1400" b="0" i="0">
                <a:cs typeface="Arial" charset="0"/>
              </a:rPr>
              <a:t>ochrony różnorodności biologicznej,</a:t>
            </a:r>
          </a:p>
          <a:p>
            <a:pPr marL="266700" indent="-266700"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pl-PL" sz="1400" b="0" i="0">
              <a:cs typeface="Arial" charset="0"/>
            </a:endParaRPr>
          </a:p>
          <a:p>
            <a:pPr marL="266700" indent="-266700"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l-PL" sz="1400" b="0" i="0"/>
              <a:t>wspieranie zrównoważonego</a:t>
            </a:r>
            <a:r>
              <a:rPr lang="pl-PL" sz="1400" i="0"/>
              <a:t> </a:t>
            </a:r>
            <a:r>
              <a:rPr lang="pl-PL" sz="1400" i="0">
                <a:solidFill>
                  <a:srgbClr val="FF3300"/>
                </a:solidFill>
              </a:rPr>
              <a:t>zarządzania obszarami cennymi przyrodniczo, siedliskami </a:t>
            </a:r>
            <a:br>
              <a:rPr lang="pl-PL" sz="1400" i="0">
                <a:solidFill>
                  <a:srgbClr val="FF3300"/>
                </a:solidFill>
              </a:rPr>
            </a:br>
            <a:r>
              <a:rPr lang="pl-PL" sz="1400" i="0">
                <a:solidFill>
                  <a:srgbClr val="FF3300"/>
                </a:solidFill>
              </a:rPr>
              <a:t>i gatunkami</a:t>
            </a:r>
            <a:r>
              <a:rPr lang="pl-PL" sz="1400" b="0" i="0">
                <a:solidFill>
                  <a:srgbClr val="FF3300"/>
                </a:solidFill>
              </a:rPr>
              <a:t>,</a:t>
            </a:r>
          </a:p>
          <a:p>
            <a:pPr marL="266700" indent="-266700" algn="just">
              <a:lnSpc>
                <a:spcPct val="8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pl-PL" sz="1400" b="0" i="0"/>
              <a:t> </a:t>
            </a:r>
          </a:p>
        </p:txBody>
      </p:sp>
      <p:sp>
        <p:nvSpPr>
          <p:cNvPr id="266244" name="Text Box 2"/>
          <p:cNvSpPr txBox="1">
            <a:spLocks noChangeArrowheads="1"/>
          </p:cNvSpPr>
          <p:nvPr/>
        </p:nvSpPr>
        <p:spPr bwMode="auto">
          <a:xfrm>
            <a:off x="395288" y="3141663"/>
            <a:ext cx="82073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pl-PL" sz="1400" i="0">
                <a:solidFill>
                  <a:srgbClr val="FF3300"/>
                </a:solidFill>
                <a:cs typeface="Arial" charset="0"/>
              </a:rPr>
              <a:t>ograniczanie zanieczyszczeń generowanych przez przemysł</a:t>
            </a:r>
            <a:r>
              <a:rPr lang="pl-PL" sz="1400" b="0" i="0">
                <a:cs typeface="Arial" charset="0"/>
              </a:rPr>
              <a:t>, </a:t>
            </a:r>
          </a:p>
          <a:p>
            <a:pPr marL="266700" indent="-266700"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pl-PL" sz="1400" i="0">
                <a:solidFill>
                  <a:srgbClr val="FF3300"/>
                </a:solidFill>
                <a:cs typeface="Arial" charset="0"/>
              </a:rPr>
              <a:t>rekultywacja obszarów zdegradowanych</a:t>
            </a:r>
            <a:r>
              <a:rPr lang="pl-PL" sz="1400" b="0" i="0">
                <a:cs typeface="Arial" charset="0"/>
              </a:rPr>
              <a:t> na cele środowiskowe,</a:t>
            </a:r>
          </a:p>
          <a:p>
            <a:pPr marL="266700" indent="-266700"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pl-PL" sz="1400" i="0">
                <a:solidFill>
                  <a:srgbClr val="FF3300"/>
                </a:solidFill>
                <a:cs typeface="Arial" charset="0"/>
              </a:rPr>
              <a:t>rozwój miejskich terenów zielonych</a:t>
            </a:r>
            <a:r>
              <a:rPr lang="pl-PL" sz="1400" b="0" i="0">
                <a:cs typeface="Arial" charset="0"/>
              </a:rPr>
              <a:t>.</a:t>
            </a:r>
          </a:p>
        </p:txBody>
      </p:sp>
      <p:sp>
        <p:nvSpPr>
          <p:cNvPr id="266245" name="Rectangle 5"/>
          <p:cNvSpPr>
            <a:spLocks noChangeArrowheads="1"/>
          </p:cNvSpPr>
          <p:nvPr/>
        </p:nvSpPr>
        <p:spPr bwMode="auto">
          <a:xfrm>
            <a:off x="395288" y="4221163"/>
            <a:ext cx="8353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66700" indent="-266700" algn="l"/>
            <a:r>
              <a:rPr lang="pl-PL" sz="1400" i="0" u="sng"/>
              <a:t>Beneficjenci</a:t>
            </a:r>
            <a:r>
              <a:rPr lang="pl-PL" sz="1400" i="0"/>
              <a:t>:</a:t>
            </a:r>
          </a:p>
          <a:p>
            <a:pPr marL="266700" indent="-266700" algn="l">
              <a:buFont typeface="Wingdings" pitchFamily="2" charset="2"/>
              <a:buChar char="Ø"/>
            </a:pPr>
            <a:r>
              <a:rPr lang="pl-PL" sz="1400" b="0" i="0"/>
              <a:t>jednostki samorządu terytorialnego, administracji rządowej, organizacje pozarządowe, jednostki naukowe przedsiębiorców, </a:t>
            </a:r>
            <a:r>
              <a:rPr lang="pl-PL" sz="1400" i="0" u="sng">
                <a:solidFill>
                  <a:schemeClr val="hlink"/>
                </a:solidFill>
              </a:rPr>
              <a:t>przedsiębiorcy</a:t>
            </a:r>
            <a:r>
              <a:rPr lang="pl-PL" sz="1400" b="0" i="0">
                <a:solidFill>
                  <a:schemeClr val="hlink"/>
                </a:solidFill>
              </a:rPr>
              <a:t>,</a:t>
            </a:r>
            <a:r>
              <a:rPr lang="pl-PL" sz="1400" b="0" i="0"/>
              <a:t> podmioty świadczące usługi publiczne w ramach realizacji obowiązków własnych jednostek samorządu terytorialnego nie będących przedsiębiorcami</a:t>
            </a:r>
          </a:p>
          <a:p>
            <a:pPr marL="266700" indent="-266700" algn="l"/>
            <a:endParaRPr lang="pl-PL" sz="1400" b="0" i="0"/>
          </a:p>
          <a:p>
            <a:pPr marL="266700" indent="-266700" algn="l"/>
            <a:r>
              <a:rPr lang="pl-PL" sz="1400" i="0" u="sng"/>
              <a:t>Forma wsparcia</a:t>
            </a:r>
            <a:r>
              <a:rPr lang="pl-PL" sz="1400" i="0"/>
              <a:t>:</a:t>
            </a:r>
            <a:r>
              <a:rPr lang="pl-PL" sz="1400" b="0" i="0"/>
              <a:t> dotacje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3708400" y="2420938"/>
            <a:ext cx="38877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l-PL" sz="1800" b="0" i="0">
              <a:cs typeface="Arial" charset="0"/>
            </a:endParaRP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2411413" y="1268413"/>
            <a:ext cx="4535487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800" b="0" i="0">
                <a:cs typeface="Arial" charset="0"/>
              </a:rPr>
              <a:t>DODATKOWY DOKUMENT KRAJOWY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323850" y="2133600"/>
            <a:ext cx="8424863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pl-PL" sz="1800" i="0" u="sng">
                <a:cs typeface="Arial" charset="0"/>
              </a:rPr>
              <a:t>Kontrakt Terytorialny</a:t>
            </a:r>
            <a:r>
              <a:rPr lang="pl-PL" sz="1800" b="0" i="0">
                <a:cs typeface="Arial" charset="0"/>
              </a:rPr>
              <a:t> - umowa wynegocjowana pomiędzy Rządem a Zarządem Województwa określająca:</a:t>
            </a:r>
          </a:p>
          <a:p>
            <a:pPr algn="l"/>
            <a:endParaRPr lang="pl-PL" sz="1800" b="0" i="0">
              <a:cs typeface="Arial" charset="0"/>
            </a:endParaRPr>
          </a:p>
          <a:p>
            <a:pPr lvl="1" algn="l">
              <a:buFont typeface="Wingdings" pitchFamily="2" charset="2"/>
              <a:buChar char="§"/>
            </a:pPr>
            <a:r>
              <a:rPr lang="pl-PL" sz="1800" b="0" i="0">
                <a:cs typeface="Arial" charset="0"/>
              </a:rPr>
              <a:t>  wysokość, sposób i warunki dofinansowania Programu Regionalnego opracowanego przez Zarząd Województwa</a:t>
            </a:r>
          </a:p>
          <a:p>
            <a:pPr lvl="1" algn="l">
              <a:buFont typeface="Wingdings" pitchFamily="2" charset="2"/>
              <a:buChar char="§"/>
            </a:pPr>
            <a:endParaRPr lang="pl-PL" sz="1800" b="0" i="0">
              <a:cs typeface="Arial" charset="0"/>
            </a:endParaRPr>
          </a:p>
          <a:p>
            <a:pPr lvl="1" algn="l">
              <a:buFont typeface="Wingdings" pitchFamily="2" charset="2"/>
              <a:buChar char="§"/>
            </a:pPr>
            <a:r>
              <a:rPr lang="pl-PL" sz="1800" b="0" i="0">
                <a:cs typeface="Arial" charset="0"/>
              </a:rPr>
              <a:t>  cele i przedsięwzięcia priorytetowe, które mają istotne znaczenie zarówno dla rozwoju kraju, jak i województwa oraz sposób ich finansowania, koordynacji i realizacji na obszarze województwa</a:t>
            </a:r>
          </a:p>
          <a:p>
            <a:pPr lvl="1" algn="l">
              <a:buFont typeface="Wingdings" pitchFamily="2" charset="2"/>
              <a:buChar char="§"/>
            </a:pPr>
            <a:endParaRPr lang="pl-PL" sz="1800" b="0" i="0">
              <a:cs typeface="Arial" charset="0"/>
            </a:endParaRPr>
          </a:p>
          <a:p>
            <a:pPr algn="r"/>
            <a:r>
              <a:rPr lang="pl-PL" sz="1800" b="0" i="0">
                <a:cs typeface="Arial" charset="0"/>
              </a:rPr>
              <a:t>(Kontrakt Terytorialny uregulowany jest w ustawie „pomostowej”).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323850" y="2565400"/>
            <a:ext cx="8351838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just">
              <a:spcBef>
                <a:spcPct val="50000"/>
              </a:spcBef>
            </a:pPr>
            <a:r>
              <a:rPr lang="pl-PL" sz="1400" b="1" i="0" u="sng">
                <a:cs typeface="Arial" charset="0"/>
              </a:rPr>
              <a:t>Typy projektów (przykładowe):</a:t>
            </a:r>
          </a:p>
          <a:p>
            <a:pPr marL="266700" indent="-266700"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pl-PL" sz="1400" i="0">
                <a:cs typeface="Arial" charset="0"/>
              </a:rPr>
              <a:t>przedsięwzięcia w zakresie</a:t>
            </a:r>
            <a:r>
              <a:rPr lang="pl-PL" sz="1400" b="1" i="0">
                <a:cs typeface="Arial" charset="0"/>
              </a:rPr>
              <a:t> </a:t>
            </a:r>
            <a:r>
              <a:rPr lang="pl-PL" sz="1400" b="1" i="0">
                <a:solidFill>
                  <a:srgbClr val="FF3300"/>
                </a:solidFill>
                <a:cs typeface="Arial" charset="0"/>
              </a:rPr>
              <a:t>rozwoju transportu zbiorowego</a:t>
            </a:r>
            <a:r>
              <a:rPr lang="pl-PL" sz="1400" i="0">
                <a:cs typeface="Arial" charset="0"/>
              </a:rPr>
              <a:t>, m.in. budowa i modernizacja infrastruktury, Inteligentne Systemy Transportowe, systemy bezpieczeństwa, ratownictwo,</a:t>
            </a:r>
          </a:p>
          <a:p>
            <a:pPr marL="266700" indent="-266700"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pl-PL" sz="1400" b="1" i="0">
                <a:cs typeface="Arial" charset="0"/>
              </a:rPr>
              <a:t>Projekty kolejowe:</a:t>
            </a:r>
          </a:p>
        </p:txBody>
      </p:sp>
      <p:sp>
        <p:nvSpPr>
          <p:cNvPr id="23560" name="AutoShape 8"/>
          <p:cNvSpPr>
            <a:spLocks noChangeArrowheads="1"/>
          </p:cNvSpPr>
          <p:nvPr/>
        </p:nvSpPr>
        <p:spPr bwMode="auto">
          <a:xfrm>
            <a:off x="1116013" y="1412875"/>
            <a:ext cx="6769100" cy="86360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pl-PL" sz="1600" b="1"/>
              <a:t>Priorytet III</a:t>
            </a:r>
          </a:p>
          <a:p>
            <a:pPr algn="ctr"/>
            <a:r>
              <a:rPr lang="pl-PL" sz="1600"/>
              <a:t>Rozwój infrastruktury transportowej przyjaznej dla środowiska </a:t>
            </a:r>
            <a:br>
              <a:rPr lang="pl-PL" sz="1600"/>
            </a:br>
            <a:r>
              <a:rPr lang="pl-PL" sz="1600"/>
              <a:t>i ważnej w skali europejskiej</a:t>
            </a:r>
            <a:r>
              <a:rPr lang="pl-PL" sz="1200"/>
              <a:t> </a:t>
            </a:r>
          </a:p>
        </p:txBody>
      </p:sp>
      <p:sp>
        <p:nvSpPr>
          <p:cNvPr id="23561" name="Text Box 3"/>
          <p:cNvSpPr txBox="1">
            <a:spLocks noChangeArrowheads="1"/>
          </p:cNvSpPr>
          <p:nvPr/>
        </p:nvSpPr>
        <p:spPr bwMode="auto">
          <a:xfrm>
            <a:off x="323850" y="3789363"/>
            <a:ext cx="82804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pl-PL" sz="1400" b="1" i="0">
                <a:solidFill>
                  <a:srgbClr val="FF3300"/>
                </a:solidFill>
                <a:cs typeface="Arial" charset="0"/>
              </a:rPr>
              <a:t>modernizacja szlaków kolejowych</a:t>
            </a:r>
            <a:r>
              <a:rPr lang="pl-PL" sz="1400" b="1" i="0">
                <a:cs typeface="Arial" charset="0"/>
              </a:rPr>
              <a:t> </a:t>
            </a:r>
            <a:r>
              <a:rPr lang="pl-PL" sz="1400" i="0">
                <a:cs typeface="Arial" charset="0"/>
              </a:rPr>
              <a:t>(linie kolejowe, sieci trakcyjne, sterowanie ruchem, bezpieczeństwo na liniach łączących miasta wojewódzkie),</a:t>
            </a:r>
            <a:endParaRPr lang="pl-PL" sz="1400" b="1" i="0"/>
          </a:p>
          <a:p>
            <a:pPr marL="266700" indent="-266700"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pl-PL" sz="1400" b="1" i="0">
                <a:solidFill>
                  <a:srgbClr val="FF3300"/>
                </a:solidFill>
              </a:rPr>
              <a:t>modernizacji infrastruktury dworców</a:t>
            </a:r>
            <a:r>
              <a:rPr lang="pl-PL" sz="1400" b="1" i="0"/>
              <a:t> </a:t>
            </a:r>
            <a:r>
              <a:rPr lang="pl-PL" sz="1400" b="1" i="0">
                <a:solidFill>
                  <a:srgbClr val="FF3300"/>
                </a:solidFill>
              </a:rPr>
              <a:t>i przystanków kolejowych</a:t>
            </a:r>
            <a:r>
              <a:rPr lang="pl-PL" sz="1400" b="1" i="0"/>
              <a:t> </a:t>
            </a:r>
            <a:r>
              <a:rPr lang="pl-PL" sz="1400" i="0"/>
              <a:t>oraz infrastruktury obsługi podróżnych, </a:t>
            </a: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250825" y="4797425"/>
            <a:ext cx="84963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5600" indent="-355600">
              <a:buFont typeface="Wingdings" pitchFamily="2" charset="2"/>
              <a:buChar char="Ø"/>
            </a:pPr>
            <a:r>
              <a:rPr lang="pl-PL" sz="1400" b="1" i="0">
                <a:solidFill>
                  <a:srgbClr val="FF3300"/>
                </a:solidFill>
              </a:rPr>
              <a:t>monitoring i informatyzacja</a:t>
            </a:r>
            <a:r>
              <a:rPr lang="pl-PL" sz="1400" b="1" i="0"/>
              <a:t> </a:t>
            </a:r>
            <a:r>
              <a:rPr lang="pl-PL" sz="1400" i="0"/>
              <a:t>kolei,</a:t>
            </a:r>
          </a:p>
          <a:p>
            <a:pPr marL="355600" indent="-355600">
              <a:buFont typeface="Wingdings" pitchFamily="2" charset="2"/>
              <a:buChar char="Ø"/>
            </a:pPr>
            <a:endParaRPr lang="pl-PL" sz="800" i="0"/>
          </a:p>
          <a:p>
            <a:pPr marL="355600" indent="-355600">
              <a:buClr>
                <a:schemeClr val="tx1"/>
              </a:buClr>
              <a:buFont typeface="Wingdings" pitchFamily="2" charset="2"/>
              <a:buChar char="Ø"/>
            </a:pPr>
            <a:r>
              <a:rPr lang="pl-PL" sz="1400" b="1" i="0">
                <a:solidFill>
                  <a:srgbClr val="FF3300"/>
                </a:solidFill>
              </a:rPr>
              <a:t>zakup i modernizacja taboru kolejowego</a:t>
            </a:r>
            <a:r>
              <a:rPr lang="pl-PL" sz="1400" b="1" i="0"/>
              <a:t> </a:t>
            </a:r>
            <a:r>
              <a:rPr lang="pl-PL" sz="1400" i="0"/>
              <a:t>pasażerskiego (także kolej miejska oraz metro) </a:t>
            </a:r>
            <a:br>
              <a:rPr lang="pl-PL" sz="1400" i="0"/>
            </a:br>
            <a:r>
              <a:rPr lang="pl-PL" sz="1400" i="0"/>
              <a:t>i towarowego,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395288" y="1268413"/>
            <a:ext cx="8280400" cy="317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just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pl-PL" sz="1400" b="1" i="0" u="sng"/>
              <a:t>Projekty drogowe</a:t>
            </a:r>
            <a:r>
              <a:rPr lang="pl-PL" sz="1400" b="1" i="0"/>
              <a:t>:</a:t>
            </a:r>
          </a:p>
          <a:p>
            <a:pPr marL="266700" indent="-266700"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pl-PL" sz="1400" i="0"/>
              <a:t>usprawnienie metod</a:t>
            </a:r>
            <a:r>
              <a:rPr lang="pl-PL" sz="1400" b="1" i="0"/>
              <a:t> </a:t>
            </a:r>
            <a:r>
              <a:rPr lang="pl-PL" sz="1400" b="1" i="0">
                <a:solidFill>
                  <a:srgbClr val="FF3300"/>
                </a:solidFill>
              </a:rPr>
              <a:t>zarządzania ruchem drogowym</a:t>
            </a:r>
            <a:r>
              <a:rPr lang="pl-PL" sz="1400" i="0"/>
              <a:t>, </a:t>
            </a:r>
          </a:p>
          <a:p>
            <a:pPr marL="266700" indent="-266700"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pl-PL" sz="1400" b="1" i="0">
                <a:solidFill>
                  <a:srgbClr val="FF3300"/>
                </a:solidFill>
              </a:rPr>
              <a:t>tworzenie sieci dróg</a:t>
            </a:r>
            <a:r>
              <a:rPr lang="pl-PL" sz="1400" b="1" i="0"/>
              <a:t> </a:t>
            </a:r>
            <a:r>
              <a:rPr lang="pl-PL" sz="1400" i="0"/>
              <a:t>pozwalającej na skomunikowanie miast wojewódzkich,</a:t>
            </a:r>
          </a:p>
          <a:p>
            <a:pPr marL="266700" indent="-266700"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pl-PL" sz="1400" b="1" i="0">
                <a:solidFill>
                  <a:srgbClr val="FF3300"/>
                </a:solidFill>
              </a:rPr>
              <a:t>realizacja obwodnic miast</a:t>
            </a:r>
            <a:r>
              <a:rPr lang="pl-PL" sz="1400" i="0"/>
              <a:t> w ciągach inwestycji obejmujących realizację dróg ekspresowych, </a:t>
            </a:r>
          </a:p>
          <a:p>
            <a:pPr marL="266700" indent="-266700"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pl-PL" sz="1400" i="0"/>
              <a:t>poprawa</a:t>
            </a:r>
            <a:r>
              <a:rPr lang="pl-PL" sz="1400" b="1" i="0"/>
              <a:t> </a:t>
            </a:r>
            <a:r>
              <a:rPr lang="pl-PL" sz="1400" b="1" i="0">
                <a:solidFill>
                  <a:srgbClr val="FF3300"/>
                </a:solidFill>
              </a:rPr>
              <a:t>bezpieczeństwa ruchu drogowego</a:t>
            </a:r>
            <a:r>
              <a:rPr lang="pl-PL" sz="1400" i="0"/>
              <a:t>,</a:t>
            </a:r>
          </a:p>
          <a:p>
            <a:pPr marL="266700" indent="-266700"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pl-PL" sz="1400" b="1" i="0" u="sng"/>
              <a:t>Projekty morskie:</a:t>
            </a:r>
          </a:p>
          <a:p>
            <a:pPr marL="266700" indent="-266700"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pl-PL" sz="1400" b="1" i="0">
                <a:solidFill>
                  <a:srgbClr val="FF3300"/>
                </a:solidFill>
              </a:rPr>
              <a:t>poprawa dostępności portów morskich</a:t>
            </a:r>
            <a:r>
              <a:rPr lang="pl-PL" sz="1400" i="0"/>
              <a:t> oraz poprawa stanu i rozwój infrastruktury intermodalnej,</a:t>
            </a:r>
          </a:p>
          <a:p>
            <a:pPr marL="266700" indent="-266700"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pl-PL" sz="1400" i="0"/>
              <a:t>usuwanie wąskich gardeł, poprawa bezpieczeństwa, systemy informatyczne,</a:t>
            </a:r>
          </a:p>
          <a:p>
            <a:pPr marL="266700" indent="-266700"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pl-PL" sz="1400" b="1" i="0" u="sng"/>
              <a:t>Projekty lotnicze:</a:t>
            </a:r>
          </a:p>
          <a:p>
            <a:pPr marL="266700" indent="-266700"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pl-PL" sz="1400" b="1" i="0">
                <a:solidFill>
                  <a:srgbClr val="FF3300"/>
                </a:solidFill>
              </a:rPr>
              <a:t>poprawa przepustowości portów lotniczych</a:t>
            </a:r>
            <a:r>
              <a:rPr lang="pl-PL" sz="1400" i="0"/>
              <a:t>.</a:t>
            </a:r>
            <a:endParaRPr lang="pl-PL" sz="1200" i="0"/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395288" y="4508500"/>
            <a:ext cx="8353425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pl-PL" sz="1400" b="1" i="0" u="sng">
                <a:cs typeface="Arial" charset="0"/>
              </a:rPr>
              <a:t>Beneficjenci:</a:t>
            </a:r>
            <a:r>
              <a:rPr lang="pl-PL" sz="1400" i="0">
                <a:cs typeface="Arial" charset="0"/>
              </a:rPr>
              <a:t> jst, ich związki, jednostki organizacyjne, spółki specjalnego przeznaczenia, zarządcy infrastruktury, przewoźnicy, służby ratownicze.</a:t>
            </a:r>
          </a:p>
          <a:p>
            <a:pPr algn="just">
              <a:buClr>
                <a:schemeClr val="accent2"/>
              </a:buClr>
              <a:buFont typeface="Wingdings" pitchFamily="2" charset="2"/>
              <a:buChar char="q"/>
            </a:pPr>
            <a:endParaRPr lang="pl-PL" sz="1400" i="0">
              <a:cs typeface="Arial" charset="0"/>
            </a:endParaRPr>
          </a:p>
          <a:p>
            <a:pPr algn="just">
              <a:lnSpc>
                <a:spcPct val="8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pl-PL" sz="1400" b="1" i="0" u="sng"/>
              <a:t>Forma wsparcia</a:t>
            </a:r>
            <a:r>
              <a:rPr lang="pl-PL" sz="1400" b="1" i="0"/>
              <a:t>:</a:t>
            </a:r>
            <a:r>
              <a:rPr lang="pl-PL" sz="1400" i="0"/>
              <a:t> dotacje</a:t>
            </a:r>
            <a:endParaRPr lang="pl-PL" sz="1400" i="0" u="sng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3"/>
          <p:cNvSpPr txBox="1">
            <a:spLocks noChangeArrowheads="1"/>
          </p:cNvSpPr>
          <p:nvPr/>
        </p:nvSpPr>
        <p:spPr bwMode="auto">
          <a:xfrm>
            <a:off x="539750" y="2276475"/>
            <a:ext cx="8101013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just">
              <a:lnSpc>
                <a:spcPct val="90000"/>
              </a:lnSpc>
              <a:spcBef>
                <a:spcPct val="50000"/>
              </a:spcBef>
            </a:pPr>
            <a:r>
              <a:rPr lang="pl-PL" sz="1400" b="1" i="0" u="sng">
                <a:cs typeface="Arial" charset="0"/>
              </a:rPr>
              <a:t>Typy projektów (przykładowe):</a:t>
            </a:r>
            <a:endParaRPr lang="pl-PL" sz="1400" b="1" i="0">
              <a:cs typeface="Arial" charset="0"/>
            </a:endParaRPr>
          </a:p>
          <a:p>
            <a:pPr marL="266700" indent="-266700" algn="just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pl-PL" sz="1400" b="1" i="0">
                <a:solidFill>
                  <a:srgbClr val="FF3300"/>
                </a:solidFill>
                <a:cs typeface="Arial" charset="0"/>
              </a:rPr>
              <a:t>projekty budowy dróg ekspresowych</a:t>
            </a:r>
            <a:r>
              <a:rPr lang="pl-PL" sz="1400" i="0">
                <a:cs typeface="Arial" charset="0"/>
              </a:rPr>
              <a:t> na sieci kompleksowej TEN-T, </a:t>
            </a:r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395288" y="4437063"/>
            <a:ext cx="8280400" cy="126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pl-PL" sz="1400" b="1" i="0" u="sng">
                <a:cs typeface="Arial" charset="0"/>
              </a:rPr>
              <a:t>Beneficjenci:</a:t>
            </a:r>
          </a:p>
          <a:p>
            <a:pPr algn="just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q"/>
            </a:pPr>
            <a:r>
              <a:rPr lang="pl-PL" sz="1400" i="0">
                <a:cs typeface="Arial" charset="0"/>
              </a:rPr>
              <a:t> zarządca krajowej infrastruktury drogowej</a:t>
            </a:r>
          </a:p>
          <a:p>
            <a:pPr algn="just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q"/>
            </a:pPr>
            <a:r>
              <a:rPr lang="pl-PL" sz="1400" i="0"/>
              <a:t> Jednostki samorządu terytorialnego miast na prawach powiatu oraz ich jednostki organizacyjne</a:t>
            </a:r>
            <a:endParaRPr lang="pl-PL" sz="1400" i="0">
              <a:cs typeface="Arial" charset="0"/>
            </a:endParaRPr>
          </a:p>
          <a:p>
            <a:pPr algn="just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pl-PL" sz="1400" b="1" i="0" u="sng">
                <a:cs typeface="Arial" charset="0"/>
              </a:rPr>
              <a:t>Forma wsparcia</a:t>
            </a:r>
            <a:r>
              <a:rPr lang="pl-PL" sz="1400" b="1" i="0">
                <a:cs typeface="Arial" charset="0"/>
              </a:rPr>
              <a:t>:</a:t>
            </a:r>
            <a:r>
              <a:rPr lang="pl-PL" sz="1400" i="0">
                <a:cs typeface="Arial" charset="0"/>
              </a:rPr>
              <a:t> dotacja</a:t>
            </a:r>
          </a:p>
        </p:txBody>
      </p:sp>
      <p:sp>
        <p:nvSpPr>
          <p:cNvPr id="31752" name="AutoShape 8"/>
          <p:cNvSpPr>
            <a:spLocks noChangeArrowheads="1"/>
          </p:cNvSpPr>
          <p:nvPr/>
        </p:nvSpPr>
        <p:spPr bwMode="auto">
          <a:xfrm>
            <a:off x="1187450" y="1412875"/>
            <a:ext cx="6769100" cy="719138"/>
          </a:xfrm>
          <a:prstGeom prst="roundRect">
            <a:avLst>
              <a:gd name="adj" fmla="val 16667"/>
            </a:avLst>
          </a:prstGeom>
          <a:solidFill>
            <a:srgbClr val="CC00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pl-PL" sz="1600" b="1"/>
              <a:t>Priorytet IV</a:t>
            </a:r>
          </a:p>
          <a:p>
            <a:pPr algn="ctr"/>
            <a:r>
              <a:rPr lang="pl-PL" sz="1600"/>
              <a:t>Zwiększenie dostępności do transportowej sieci europejskiej</a:t>
            </a:r>
            <a:r>
              <a:rPr lang="pl-PL"/>
              <a:t> </a:t>
            </a:r>
          </a:p>
        </p:txBody>
      </p:sp>
      <p:sp>
        <p:nvSpPr>
          <p:cNvPr id="31753" name="Text Box 2"/>
          <p:cNvSpPr txBox="1">
            <a:spLocks noChangeArrowheads="1"/>
          </p:cNvSpPr>
          <p:nvPr/>
        </p:nvSpPr>
        <p:spPr bwMode="auto">
          <a:xfrm>
            <a:off x="539750" y="2852738"/>
            <a:ext cx="7920038" cy="147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pl-PL" sz="1400" b="1" i="0">
                <a:solidFill>
                  <a:srgbClr val="FF3300"/>
                </a:solidFill>
                <a:cs typeface="Arial" charset="0"/>
              </a:rPr>
              <a:t>łączenie ośrodków miejskich z siecią TEN-T</a:t>
            </a:r>
            <a:r>
              <a:rPr lang="pl-PL" sz="1400" i="0">
                <a:cs typeface="Arial" charset="0"/>
              </a:rPr>
              <a:t>,</a:t>
            </a:r>
          </a:p>
          <a:p>
            <a:pPr marL="266700" indent="-266700"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pl-PL" sz="1400" b="1" i="0">
                <a:solidFill>
                  <a:srgbClr val="FF3300"/>
                </a:solidFill>
                <a:cs typeface="Arial" charset="0"/>
              </a:rPr>
              <a:t>odciążanie miast od nadmiernego ruchu drogowego</a:t>
            </a:r>
            <a:r>
              <a:rPr lang="pl-PL" sz="1400" i="0">
                <a:cs typeface="Arial" charset="0"/>
              </a:rPr>
              <a:t> (obwodnice, drogi wylotowe z miast)</a:t>
            </a:r>
          </a:p>
          <a:p>
            <a:pPr marL="266700" indent="-266700"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pl-PL" sz="1400" i="0">
                <a:cs typeface="Arial" charset="0"/>
              </a:rPr>
              <a:t>inwestycje z zakresu montażu infrastruktury</a:t>
            </a:r>
            <a:r>
              <a:rPr lang="pl-PL" sz="1400" b="1" i="0">
                <a:cs typeface="Arial" charset="0"/>
              </a:rPr>
              <a:t> </a:t>
            </a:r>
            <a:r>
              <a:rPr lang="pl-PL" sz="1400" b="1" i="0">
                <a:solidFill>
                  <a:srgbClr val="FF3300"/>
                </a:solidFill>
                <a:cs typeface="Arial" charset="0"/>
              </a:rPr>
              <a:t>monitoringu i zarządzania ruchem</a:t>
            </a:r>
            <a:r>
              <a:rPr lang="pl-PL" sz="1400" i="0">
                <a:cs typeface="Arial" charset="0"/>
              </a:rPr>
              <a:t> (ITS) </a:t>
            </a:r>
            <a:br>
              <a:rPr lang="pl-PL" sz="1400" i="0">
                <a:cs typeface="Arial" charset="0"/>
              </a:rPr>
            </a:br>
            <a:r>
              <a:rPr lang="pl-PL" sz="1400" i="0">
                <a:cs typeface="Arial" charset="0"/>
              </a:rPr>
              <a:t>oraz systemów poprawiających bezpieczeństwo ruchu drogowego</a:t>
            </a:r>
          </a:p>
          <a:p>
            <a:pPr marL="266700" indent="-266700"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pl-PL" sz="1400" i="0">
                <a:cs typeface="Arial" charset="0"/>
              </a:rPr>
              <a:t>realizacja wybranych odcinków</a:t>
            </a:r>
            <a:r>
              <a:rPr lang="pl-PL" sz="1400" b="1" i="0">
                <a:cs typeface="Arial" charset="0"/>
              </a:rPr>
              <a:t> </a:t>
            </a:r>
            <a:r>
              <a:rPr lang="pl-PL" sz="1400" b="1" i="0">
                <a:solidFill>
                  <a:srgbClr val="FF3300"/>
                </a:solidFill>
                <a:cs typeface="Arial" charset="0"/>
              </a:rPr>
              <a:t>dróg ekspresowych i krajowych</a:t>
            </a:r>
            <a:endParaRPr lang="pl-PL" sz="1400" i="0">
              <a:solidFill>
                <a:srgbClr val="FF33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323850" y="2492375"/>
            <a:ext cx="8351838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just">
              <a:spcBef>
                <a:spcPct val="50000"/>
              </a:spcBef>
            </a:pPr>
            <a:r>
              <a:rPr lang="pl-PL" sz="1400" b="1" i="0" u="sng">
                <a:cs typeface="Arial" charset="0"/>
              </a:rPr>
              <a:t>Typy projektów</a:t>
            </a:r>
            <a:r>
              <a:rPr lang="pl-PL" sz="1400" b="1" i="0">
                <a:cs typeface="Arial" charset="0"/>
              </a:rPr>
              <a:t>:</a:t>
            </a:r>
          </a:p>
          <a:p>
            <a:pPr marL="266700" indent="-266700"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pl-PL" sz="1400" i="0">
                <a:cs typeface="Arial" charset="0"/>
              </a:rPr>
              <a:t>budowa i modernizacja</a:t>
            </a:r>
            <a:r>
              <a:rPr lang="pl-PL" sz="1400" b="1" i="0">
                <a:cs typeface="Arial" charset="0"/>
              </a:rPr>
              <a:t> </a:t>
            </a:r>
            <a:r>
              <a:rPr lang="pl-PL" sz="1400" b="1" i="0">
                <a:solidFill>
                  <a:srgbClr val="FF0000"/>
                </a:solidFill>
                <a:cs typeface="Arial" charset="0"/>
              </a:rPr>
              <a:t>inteligentnych </a:t>
            </a:r>
            <a:r>
              <a:rPr lang="pl-PL" sz="1400" b="1" i="0">
                <a:solidFill>
                  <a:srgbClr val="FF3300"/>
                </a:solidFill>
                <a:cs typeface="Arial" charset="0"/>
              </a:rPr>
              <a:t>sieci przesyłowych i dystrybucyjnych gazu ziemnego/energii elektrycznej</a:t>
            </a:r>
            <a:r>
              <a:rPr lang="pl-PL" sz="1400" i="0">
                <a:solidFill>
                  <a:srgbClr val="FF3300"/>
                </a:solidFill>
                <a:cs typeface="Arial" charset="0"/>
              </a:rPr>
              <a:t>, </a:t>
            </a:r>
          </a:p>
          <a:p>
            <a:pPr marL="266700" indent="-266700"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pl-PL" sz="1400" b="1" i="0">
                <a:solidFill>
                  <a:srgbClr val="FF3300"/>
                </a:solidFill>
                <a:cs typeface="Arial" charset="0"/>
              </a:rPr>
              <a:t>budowa i rozbudowa magazynów gazu ziemnego,</a:t>
            </a:r>
            <a:r>
              <a:rPr lang="pl-PL" sz="1400" i="0">
                <a:cs typeface="Arial" charset="0"/>
              </a:rPr>
              <a:t> </a:t>
            </a:r>
            <a:endParaRPr lang="pl-PL" sz="1400" i="0">
              <a:solidFill>
                <a:schemeClr val="hlink"/>
              </a:solidFill>
              <a:cs typeface="Arial" charset="0"/>
            </a:endParaRPr>
          </a:p>
          <a:p>
            <a:pPr marL="266700" indent="-266700"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pl-PL" sz="1400" i="0">
                <a:cs typeface="Arial" charset="0"/>
              </a:rPr>
              <a:t>rozbudowa możliwości</a:t>
            </a:r>
            <a:r>
              <a:rPr lang="pl-PL" sz="1400" b="1" i="0">
                <a:cs typeface="Arial" charset="0"/>
              </a:rPr>
              <a:t> </a:t>
            </a:r>
            <a:r>
              <a:rPr lang="pl-PL" sz="1400" b="1" i="0">
                <a:solidFill>
                  <a:srgbClr val="FF3300"/>
                </a:solidFill>
                <a:cs typeface="Arial" charset="0"/>
              </a:rPr>
              <a:t>regazyfikacji terminala LNG</a:t>
            </a:r>
            <a:r>
              <a:rPr lang="pl-PL" sz="1400" b="1" i="0">
                <a:solidFill>
                  <a:srgbClr val="FF0000"/>
                </a:solidFill>
                <a:cs typeface="Arial" charset="0"/>
              </a:rPr>
              <a:t>,</a:t>
            </a:r>
          </a:p>
          <a:p>
            <a:pPr marL="266700" indent="-266700"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pl-PL" sz="1400" i="0">
                <a:cs typeface="Arial" charset="0"/>
              </a:rPr>
              <a:t>rozbudowa możliwości</a:t>
            </a:r>
            <a:r>
              <a:rPr lang="pl-PL" sz="1400" b="1" i="0">
                <a:cs typeface="Arial" charset="0"/>
              </a:rPr>
              <a:t> </a:t>
            </a:r>
            <a:r>
              <a:rPr lang="pl-PL" sz="1400" b="1" i="0">
                <a:solidFill>
                  <a:srgbClr val="FF3300"/>
                </a:solidFill>
                <a:cs typeface="Arial" charset="0"/>
              </a:rPr>
              <a:t>skraplania i regazyfikacji instalacji LNG</a:t>
            </a:r>
            <a:r>
              <a:rPr lang="pl-PL" sz="1400" b="1" i="0">
                <a:cs typeface="Arial" charset="0"/>
              </a:rPr>
              <a:t> </a:t>
            </a:r>
            <a:r>
              <a:rPr lang="pl-PL" sz="1400" i="0">
                <a:cs typeface="Arial" charset="0"/>
              </a:rPr>
              <a:t>przyłączonych do systemu dystrybucyjnego (innych niż Terminal LNG) </a:t>
            </a: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323850" y="4652963"/>
            <a:ext cx="8207375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pl-PL" sz="1400" b="1" i="0" u="sng">
                <a:cs typeface="Arial" charset="0"/>
              </a:rPr>
              <a:t>Beneficjenci</a:t>
            </a:r>
            <a:r>
              <a:rPr lang="pl-PL" sz="1400" b="1" i="0">
                <a:cs typeface="Arial" charset="0"/>
              </a:rPr>
              <a:t>:</a:t>
            </a:r>
            <a:r>
              <a:rPr lang="pl-PL" sz="1400" i="0">
                <a:cs typeface="Arial" charset="0"/>
              </a:rPr>
              <a:t> </a:t>
            </a:r>
            <a:r>
              <a:rPr lang="pl-PL" sz="1400" b="1" i="0" u="sng">
                <a:solidFill>
                  <a:srgbClr val="FF3300"/>
                </a:solidFill>
                <a:cs typeface="Arial" charset="0"/>
              </a:rPr>
              <a:t>przedsiębiorstwa energetyczne</a:t>
            </a:r>
          </a:p>
          <a:p>
            <a:pPr algn="just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pl-PL" sz="1400" b="1" i="0" u="sng">
                <a:cs typeface="Arial" charset="0"/>
              </a:rPr>
              <a:t>Formy wsparcia</a:t>
            </a:r>
            <a:r>
              <a:rPr lang="pl-PL" sz="1400" b="1" i="0">
                <a:cs typeface="Arial" charset="0"/>
              </a:rPr>
              <a:t>:</a:t>
            </a:r>
            <a:r>
              <a:rPr lang="pl-PL" sz="1400" i="0">
                <a:cs typeface="Arial" charset="0"/>
              </a:rPr>
              <a:t> dotacje</a:t>
            </a:r>
          </a:p>
        </p:txBody>
      </p:sp>
      <p:sp>
        <p:nvSpPr>
          <p:cNvPr id="33801" name="AutoShape 9"/>
          <p:cNvSpPr>
            <a:spLocks noChangeArrowheads="1"/>
          </p:cNvSpPr>
          <p:nvPr/>
        </p:nvSpPr>
        <p:spPr bwMode="auto">
          <a:xfrm>
            <a:off x="1116013" y="1412875"/>
            <a:ext cx="6840537" cy="720725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pl-PL" sz="1600" b="1"/>
              <a:t>Priorytet V</a:t>
            </a:r>
          </a:p>
          <a:p>
            <a:pPr algn="ctr"/>
            <a:r>
              <a:rPr lang="pl-PL" sz="1600"/>
              <a:t>Rozwój infrastruktury bezpieczeństwa energetycznego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 Box 3"/>
          <p:cNvSpPr txBox="1">
            <a:spLocks noChangeArrowheads="1"/>
          </p:cNvSpPr>
          <p:nvPr/>
        </p:nvSpPr>
        <p:spPr bwMode="auto">
          <a:xfrm>
            <a:off x="323850" y="2133600"/>
            <a:ext cx="8208963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just">
              <a:spcBef>
                <a:spcPct val="50000"/>
              </a:spcBef>
              <a:buClr>
                <a:schemeClr val="tx1"/>
              </a:buClr>
            </a:pPr>
            <a:r>
              <a:rPr lang="pl-PL" sz="1400" b="1" i="0" u="sng">
                <a:cs typeface="Arial" charset="0"/>
              </a:rPr>
              <a:t>Typy projektów (przykładowe)</a:t>
            </a:r>
            <a:r>
              <a:rPr lang="pl-PL" sz="1400" b="1" i="0">
                <a:cs typeface="Arial" charset="0"/>
              </a:rPr>
              <a:t>:</a:t>
            </a:r>
          </a:p>
          <a:p>
            <a:pPr marL="266700" indent="-266700"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pl-PL" sz="1400" i="0">
                <a:cs typeface="Arial" charset="0"/>
              </a:rPr>
              <a:t>kompleksowe działania związane z</a:t>
            </a:r>
            <a:r>
              <a:rPr lang="pl-PL" sz="1400" b="1" i="0">
                <a:cs typeface="Arial" charset="0"/>
              </a:rPr>
              <a:t> </a:t>
            </a:r>
            <a:r>
              <a:rPr lang="pl-PL" sz="1400" b="1" i="0">
                <a:solidFill>
                  <a:srgbClr val="FF3300"/>
                </a:solidFill>
                <a:cs typeface="Arial" charset="0"/>
              </a:rPr>
              <a:t>ochroną i udostępnieniem zabytków o znaczeniu ogólnopolskim i światowym</a:t>
            </a:r>
            <a:r>
              <a:rPr lang="pl-PL" sz="1400" i="0">
                <a:cs typeface="Arial" charset="0"/>
              </a:rPr>
              <a:t>,</a:t>
            </a:r>
            <a:r>
              <a:rPr lang="pl-PL" sz="1400" b="1" i="0">
                <a:cs typeface="Arial" charset="0"/>
              </a:rPr>
              <a:t> </a:t>
            </a:r>
          </a:p>
          <a:p>
            <a:pPr marL="266700" indent="-266700"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pl-PL" sz="1400" i="0">
                <a:cs typeface="Arial" charset="0"/>
              </a:rPr>
              <a:t>projekty z zakresu</a:t>
            </a:r>
            <a:r>
              <a:rPr lang="pl-PL" sz="1400" b="1" i="0">
                <a:cs typeface="Arial" charset="0"/>
              </a:rPr>
              <a:t> </a:t>
            </a:r>
            <a:r>
              <a:rPr lang="pl-PL" sz="1400" b="1" i="0">
                <a:solidFill>
                  <a:srgbClr val="FF3300"/>
                </a:solidFill>
                <a:cs typeface="Arial" charset="0"/>
              </a:rPr>
              <a:t>konserwacji zabytków ruchomych i ich digitalizacji,</a:t>
            </a:r>
          </a:p>
        </p:txBody>
      </p:sp>
      <p:sp>
        <p:nvSpPr>
          <p:cNvPr id="34821" name="Text Box 4"/>
          <p:cNvSpPr txBox="1">
            <a:spLocks noChangeArrowheads="1"/>
          </p:cNvSpPr>
          <p:nvPr/>
        </p:nvSpPr>
        <p:spPr bwMode="auto">
          <a:xfrm>
            <a:off x="323850" y="3357563"/>
            <a:ext cx="8135938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pl-PL" sz="1400" i="0">
                <a:cs typeface="Arial" charset="0"/>
              </a:rPr>
              <a:t>działania dotyczące zwiększenia </a:t>
            </a:r>
            <a:r>
              <a:rPr lang="pl-PL" sz="1400" b="1" i="0">
                <a:solidFill>
                  <a:srgbClr val="FF3300"/>
                </a:solidFill>
                <a:cs typeface="Arial" charset="0"/>
              </a:rPr>
              <a:t>dostępu do zasobów kultury</a:t>
            </a:r>
            <a:r>
              <a:rPr lang="pl-PL" sz="1400" i="0">
                <a:cs typeface="Arial" charset="0"/>
              </a:rPr>
              <a:t>, poprawy </a:t>
            </a:r>
            <a:r>
              <a:rPr lang="pl-PL" sz="1400" b="1" i="0">
                <a:solidFill>
                  <a:srgbClr val="FF3300"/>
                </a:solidFill>
                <a:cs typeface="Arial" charset="0"/>
              </a:rPr>
              <a:t>jakości funkcjo-</a:t>
            </a:r>
            <a:br>
              <a:rPr lang="pl-PL" sz="1400" b="1" i="0">
                <a:solidFill>
                  <a:srgbClr val="FF3300"/>
                </a:solidFill>
                <a:cs typeface="Arial" charset="0"/>
              </a:rPr>
            </a:br>
            <a:r>
              <a:rPr lang="pl-PL" sz="1400" b="1" i="0">
                <a:solidFill>
                  <a:srgbClr val="FF3300"/>
                </a:solidFill>
                <a:cs typeface="Arial" charset="0"/>
              </a:rPr>
              <a:t>nowania instytucji kultury,</a:t>
            </a:r>
          </a:p>
          <a:p>
            <a:pPr marL="266700" indent="-266700"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pl-PL" sz="1400" i="0">
                <a:solidFill>
                  <a:schemeClr val="hlink"/>
                </a:solidFill>
                <a:cs typeface="Arial" charset="0"/>
              </a:rPr>
              <a:t> </a:t>
            </a:r>
            <a:r>
              <a:rPr lang="pl-PL" sz="1400" b="1" i="0">
                <a:solidFill>
                  <a:srgbClr val="FF3300"/>
                </a:solidFill>
                <a:cs typeface="Arial" charset="0"/>
              </a:rPr>
              <a:t>wsparcie dla szkół i uczelni artystycznych</a:t>
            </a:r>
            <a:r>
              <a:rPr lang="pl-PL" sz="1400" i="0">
                <a:cs typeface="Arial" charset="0"/>
              </a:rPr>
              <a:t>, </a:t>
            </a:r>
            <a:endParaRPr lang="pl-PL" sz="1400" i="0">
              <a:solidFill>
                <a:schemeClr val="hlink"/>
              </a:solidFill>
              <a:cs typeface="Arial" charset="0"/>
            </a:endParaRPr>
          </a:p>
          <a:p>
            <a:pPr marL="266700" indent="-266700"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pl-PL" sz="1400" i="0">
                <a:cs typeface="Arial" charset="0"/>
              </a:rPr>
              <a:t> projekty związane z wykorzystaniem </a:t>
            </a:r>
            <a:r>
              <a:rPr lang="pl-PL" sz="1400" b="1" i="0">
                <a:solidFill>
                  <a:srgbClr val="FF3300"/>
                </a:solidFill>
                <a:cs typeface="Arial" charset="0"/>
              </a:rPr>
              <a:t>nowych technologii w obszarze kultury.</a:t>
            </a:r>
          </a:p>
        </p:txBody>
      </p:sp>
      <p:sp>
        <p:nvSpPr>
          <p:cNvPr id="34824" name="AutoShape 8"/>
          <p:cNvSpPr>
            <a:spLocks noChangeArrowheads="1"/>
          </p:cNvSpPr>
          <p:nvPr/>
        </p:nvSpPr>
        <p:spPr bwMode="auto">
          <a:xfrm>
            <a:off x="1116013" y="1341438"/>
            <a:ext cx="6840537" cy="720725"/>
          </a:xfrm>
          <a:prstGeom prst="roundRect">
            <a:avLst>
              <a:gd name="adj" fmla="val 16667"/>
            </a:avLst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pl-PL" sz="1600" b="1"/>
              <a:t>Priorytet VI</a:t>
            </a:r>
            <a:endParaRPr lang="pl-PL" sz="1600"/>
          </a:p>
          <a:p>
            <a:pPr algn="ctr"/>
            <a:r>
              <a:rPr lang="pl-PL" sz="1600"/>
              <a:t>Ochrona i rozwój dziedzictwa kulturowego</a:t>
            </a:r>
          </a:p>
        </p:txBody>
      </p:sp>
      <p:sp>
        <p:nvSpPr>
          <p:cNvPr id="34825" name="Text Box 2"/>
          <p:cNvSpPr txBox="1">
            <a:spLocks noChangeArrowheads="1"/>
          </p:cNvSpPr>
          <p:nvPr/>
        </p:nvSpPr>
        <p:spPr bwMode="auto">
          <a:xfrm>
            <a:off x="250825" y="4581525"/>
            <a:ext cx="8207375" cy="10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pl-PL" sz="1400" b="1" i="0" u="sng">
                <a:cs typeface="Arial" charset="0"/>
              </a:rPr>
              <a:t>Beneficjenci</a:t>
            </a:r>
            <a:r>
              <a:rPr lang="pl-PL" sz="1400" b="1" i="0">
                <a:cs typeface="Arial" charset="0"/>
              </a:rPr>
              <a:t>:</a:t>
            </a:r>
            <a:r>
              <a:rPr lang="pl-PL" sz="1400" i="0">
                <a:cs typeface="Arial" charset="0"/>
              </a:rPr>
              <a:t> instytucje kultury i archiwa państwowe, jednostki samorządu terytorialnego, szkoły </a:t>
            </a:r>
            <a:br>
              <a:rPr lang="pl-PL" sz="1400" i="0">
                <a:cs typeface="Arial" charset="0"/>
              </a:rPr>
            </a:br>
            <a:r>
              <a:rPr lang="pl-PL" sz="1400" i="0">
                <a:cs typeface="Arial" charset="0"/>
              </a:rPr>
              <a:t>i uczelnie artystyczne, kościoły i związki wyznaniowe, organizacje pozarządowe, podmioty zarządzające obiektami indywidualnie wpisanymi na Listę Światowego Dziedzictwa UNESCO</a:t>
            </a:r>
          </a:p>
          <a:p>
            <a:pPr algn="just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pl-PL" sz="1400" b="1" i="0" u="sng">
                <a:cs typeface="Arial" charset="0"/>
              </a:rPr>
              <a:t>Formy wsparcia</a:t>
            </a:r>
            <a:r>
              <a:rPr lang="pl-PL" sz="1400" b="1" i="0">
                <a:cs typeface="Arial" charset="0"/>
              </a:rPr>
              <a:t>:</a:t>
            </a:r>
            <a:r>
              <a:rPr lang="pl-PL" sz="1400" i="0">
                <a:cs typeface="Arial" charset="0"/>
              </a:rPr>
              <a:t> dotacje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7" name="Rectangle 8"/>
          <p:cNvSpPr txBox="1">
            <a:spLocks noGrp="1" noChangeArrowheads="1"/>
          </p:cNvSpPr>
          <p:nvPr/>
        </p:nvSpPr>
        <p:spPr bwMode="auto">
          <a:xfrm>
            <a:off x="6804025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endParaRPr lang="pl-PL" altLang="pl-PL" sz="1400" b="0" i="0"/>
          </a:p>
        </p:txBody>
      </p:sp>
      <p:sp>
        <p:nvSpPr>
          <p:cNvPr id="277508" name="AutoShape 16" descr="image001"/>
          <p:cNvSpPr>
            <a:spLocks noChangeAspect="1" noChangeArrowheads="1"/>
          </p:cNvSpPr>
          <p:nvPr/>
        </p:nvSpPr>
        <p:spPr bwMode="auto">
          <a:xfrm>
            <a:off x="4427538" y="32845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endParaRPr lang="pl-PL" altLang="pl-PL" sz="1800" b="0" i="0"/>
          </a:p>
        </p:txBody>
      </p:sp>
      <p:sp>
        <p:nvSpPr>
          <p:cNvPr id="277509" name="Rectangle 3"/>
          <p:cNvSpPr>
            <a:spLocks noChangeArrowheads="1"/>
          </p:cNvSpPr>
          <p:nvPr/>
        </p:nvSpPr>
        <p:spPr bwMode="auto">
          <a:xfrm>
            <a:off x="1116013" y="1268413"/>
            <a:ext cx="6985000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pl-PL" altLang="pl-PL" sz="2600" i="0">
                <a:cs typeface="Arial" charset="0"/>
              </a:rPr>
              <a:t>Program Operacyjny </a:t>
            </a:r>
            <a:br>
              <a:rPr lang="pl-PL" altLang="pl-PL" sz="2600" i="0">
                <a:cs typeface="Arial" charset="0"/>
              </a:rPr>
            </a:br>
            <a:r>
              <a:rPr lang="pl-PL" altLang="pl-PL" sz="2600" i="0">
                <a:cs typeface="Arial" charset="0"/>
              </a:rPr>
              <a:t>Inteligentny Rozwój 2014-2020</a:t>
            </a:r>
          </a:p>
          <a:p>
            <a:pPr>
              <a:lnSpc>
                <a:spcPct val="150000"/>
              </a:lnSpc>
            </a:pPr>
            <a:r>
              <a:rPr lang="pl-PL" sz="1600" i="0" u="sng">
                <a:solidFill>
                  <a:srgbClr val="000000"/>
                </a:solidFill>
              </a:rPr>
              <a:t>Budżet Programu: 8,6 mld  EUR</a:t>
            </a:r>
            <a:endParaRPr lang="pl-PL" altLang="pl-PL" sz="1600" i="0" u="sng">
              <a:solidFill>
                <a:srgbClr val="000000"/>
              </a:solidFill>
            </a:endParaRPr>
          </a:p>
        </p:txBody>
      </p:sp>
      <p:pic>
        <p:nvPicPr>
          <p:cNvPr id="277510" name="Picture 8" descr="C:\Users\Kamila Jurczyk\Desktop\1737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113" y="3429000"/>
            <a:ext cx="3457575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5" name="AutoShape 3"/>
          <p:cNvSpPr>
            <a:spLocks noChangeArrowheads="1"/>
          </p:cNvSpPr>
          <p:nvPr/>
        </p:nvSpPr>
        <p:spPr bwMode="auto">
          <a:xfrm>
            <a:off x="1258888" y="1341438"/>
            <a:ext cx="6842125" cy="863600"/>
          </a:xfrm>
          <a:prstGeom prst="roundRect">
            <a:avLst>
              <a:gd name="adj" fmla="val 16667"/>
            </a:avLst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pl-PL" sz="1600"/>
              <a:t>Priorytet I</a:t>
            </a:r>
            <a:endParaRPr lang="pl-PL" sz="1600" b="0"/>
          </a:p>
          <a:p>
            <a:r>
              <a:rPr lang="pl-PL" sz="1600" b="0"/>
              <a:t>Wsparcie prowadzenia prac B+R przez przedsiębiorstwa </a:t>
            </a:r>
            <a:br>
              <a:rPr lang="pl-PL" sz="1600" b="0"/>
            </a:br>
            <a:r>
              <a:rPr lang="pl-PL" sz="1600" b="0"/>
              <a:t>oraz konsorcja naukowo-przemysłowe</a:t>
            </a:r>
          </a:p>
        </p:txBody>
      </p:sp>
      <p:sp>
        <p:nvSpPr>
          <p:cNvPr id="279556" name="AutoShape 4"/>
          <p:cNvSpPr>
            <a:spLocks noChangeArrowheads="1"/>
          </p:cNvSpPr>
          <p:nvPr/>
        </p:nvSpPr>
        <p:spPr bwMode="auto">
          <a:xfrm>
            <a:off x="1258888" y="2349500"/>
            <a:ext cx="6840537" cy="64770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pl-PL" sz="1600"/>
              <a:t>Priorytet II</a:t>
            </a:r>
            <a:endParaRPr lang="pl-PL" sz="1600" b="0"/>
          </a:p>
          <a:p>
            <a:r>
              <a:rPr lang="pl-PL" sz="1600" b="0"/>
              <a:t>Wsparcie innowacji w przedsiębiorstwach</a:t>
            </a:r>
          </a:p>
        </p:txBody>
      </p:sp>
      <p:sp>
        <p:nvSpPr>
          <p:cNvPr id="279557" name="AutoShape 5"/>
          <p:cNvSpPr>
            <a:spLocks noChangeArrowheads="1"/>
          </p:cNvSpPr>
          <p:nvPr/>
        </p:nvSpPr>
        <p:spPr bwMode="auto">
          <a:xfrm>
            <a:off x="1258888" y="3213100"/>
            <a:ext cx="6840537" cy="647700"/>
          </a:xfrm>
          <a:prstGeom prst="roundRect">
            <a:avLst>
              <a:gd name="adj" fmla="val 16667"/>
            </a:avLst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pl-PL" sz="1600"/>
              <a:t>Priorytet III</a:t>
            </a:r>
            <a:endParaRPr lang="pl-PL" sz="1600" b="0"/>
          </a:p>
          <a:p>
            <a:r>
              <a:rPr lang="pl-PL" sz="1600" b="0"/>
              <a:t>Wsparcie otoczenia i potencjału innowacyjnych przedsiębiorstw</a:t>
            </a:r>
          </a:p>
        </p:txBody>
      </p:sp>
      <p:sp>
        <p:nvSpPr>
          <p:cNvPr id="279558" name="AutoShape 6"/>
          <p:cNvSpPr>
            <a:spLocks noChangeArrowheads="1"/>
          </p:cNvSpPr>
          <p:nvPr/>
        </p:nvSpPr>
        <p:spPr bwMode="auto">
          <a:xfrm>
            <a:off x="1258888" y="4076700"/>
            <a:ext cx="6840537" cy="6477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pl-PL" sz="1600"/>
              <a:t>Priorytet IV</a:t>
            </a:r>
            <a:endParaRPr lang="pl-PL" sz="1600" b="0"/>
          </a:p>
          <a:p>
            <a:r>
              <a:rPr lang="pl-PL" sz="1600" b="0"/>
              <a:t>Zwiększenie potencjału naukowo-badawczego</a:t>
            </a:r>
          </a:p>
        </p:txBody>
      </p:sp>
      <p:sp>
        <p:nvSpPr>
          <p:cNvPr id="279559" name="AutoShape 7"/>
          <p:cNvSpPr>
            <a:spLocks noChangeArrowheads="1"/>
          </p:cNvSpPr>
          <p:nvPr/>
        </p:nvSpPr>
        <p:spPr bwMode="auto">
          <a:xfrm>
            <a:off x="1258888" y="4941888"/>
            <a:ext cx="6840537" cy="6477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pl-PL" sz="1600"/>
              <a:t>Priorytet V</a:t>
            </a:r>
            <a:endParaRPr lang="pl-PL" sz="1600" b="0"/>
          </a:p>
          <a:p>
            <a:r>
              <a:rPr lang="pl-PL" sz="1600" b="0"/>
              <a:t>Pomoc techniczna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1052736"/>
            <a:ext cx="87129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 smtClean="0">
                <a:solidFill>
                  <a:schemeClr val="bg1">
                    <a:lumMod val="75000"/>
                  </a:schemeClr>
                </a:solidFill>
              </a:rPr>
              <a:t>Program Inteligentny Rozwój koncentruje się wokół zagadnień: </a:t>
            </a:r>
          </a:p>
          <a:p>
            <a:pPr algn="just">
              <a:buFont typeface="Wingdings" pitchFamily="2" charset="2"/>
              <a:buChar char="ü"/>
            </a:pPr>
            <a:r>
              <a:rPr lang="pl-PL" sz="2000" dirty="0" smtClean="0"/>
              <a:t>współpracy badawczo – rozwojowej, </a:t>
            </a:r>
          </a:p>
          <a:p>
            <a:pPr algn="just">
              <a:buFont typeface="Wingdings" pitchFamily="2" charset="2"/>
              <a:buChar char="ü"/>
            </a:pPr>
            <a:r>
              <a:rPr lang="pl-PL" sz="2000" dirty="0" smtClean="0"/>
              <a:t>infrastruktury </a:t>
            </a:r>
            <a:r>
              <a:rPr lang="pl-PL" sz="2000" dirty="0" err="1" smtClean="0"/>
              <a:t>B+R</a:t>
            </a:r>
            <a:r>
              <a:rPr lang="pl-PL" sz="2000" dirty="0" smtClean="0"/>
              <a:t>, </a:t>
            </a:r>
          </a:p>
          <a:p>
            <a:pPr algn="just">
              <a:buFont typeface="Wingdings" pitchFamily="2" charset="2"/>
              <a:buChar char="ü"/>
            </a:pPr>
            <a:r>
              <a:rPr lang="pl-PL" sz="2000" dirty="0" smtClean="0"/>
              <a:t>wsparcia instytucji otoczenia biznesu, </a:t>
            </a:r>
          </a:p>
          <a:p>
            <a:pPr algn="just">
              <a:buFont typeface="Wingdings" pitchFamily="2" charset="2"/>
              <a:buChar char="ü"/>
            </a:pPr>
            <a:r>
              <a:rPr lang="pl-PL" sz="2000" dirty="0" smtClean="0"/>
              <a:t>innowacyjnych rozwiązań w firmach, </a:t>
            </a:r>
          </a:p>
          <a:p>
            <a:pPr algn="just">
              <a:buFont typeface="Wingdings" pitchFamily="2" charset="2"/>
              <a:buChar char="ü"/>
            </a:pPr>
            <a:r>
              <a:rPr lang="pl-PL" sz="2000" dirty="0" smtClean="0"/>
              <a:t>współpracy kooperacyjnej, </a:t>
            </a:r>
          </a:p>
          <a:p>
            <a:pPr algn="just">
              <a:buFont typeface="Wingdings" pitchFamily="2" charset="2"/>
              <a:buChar char="ü"/>
            </a:pPr>
            <a:r>
              <a:rPr lang="pl-PL" sz="2000" dirty="0" smtClean="0"/>
              <a:t>promocji gospodarki. </a:t>
            </a:r>
            <a:endParaRPr lang="pl-PL" sz="2000" dirty="0"/>
          </a:p>
        </p:txBody>
      </p:sp>
      <p:pic>
        <p:nvPicPr>
          <p:cNvPr id="141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294682"/>
            <a:ext cx="5724128" cy="328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9" name="Rectangle 8"/>
          <p:cNvSpPr txBox="1">
            <a:spLocks noGrp="1" noChangeArrowheads="1"/>
          </p:cNvSpPr>
          <p:nvPr/>
        </p:nvSpPr>
        <p:spPr bwMode="auto">
          <a:xfrm>
            <a:off x="6804025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endParaRPr lang="pl-PL" altLang="pl-PL" sz="1400" b="0" i="0"/>
          </a:p>
        </p:txBody>
      </p:sp>
      <p:sp>
        <p:nvSpPr>
          <p:cNvPr id="285700" name="AutoShape 16" descr="image001"/>
          <p:cNvSpPr>
            <a:spLocks noChangeAspect="1" noChangeArrowheads="1"/>
          </p:cNvSpPr>
          <p:nvPr/>
        </p:nvSpPr>
        <p:spPr bwMode="auto">
          <a:xfrm>
            <a:off x="4427538" y="32845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endParaRPr lang="pl-PL" altLang="pl-PL" sz="1800" b="0" i="0"/>
          </a:p>
        </p:txBody>
      </p:sp>
      <p:sp>
        <p:nvSpPr>
          <p:cNvPr id="285701" name="Rectangle 3"/>
          <p:cNvSpPr>
            <a:spLocks noChangeArrowheads="1"/>
          </p:cNvSpPr>
          <p:nvPr/>
        </p:nvSpPr>
        <p:spPr bwMode="auto">
          <a:xfrm>
            <a:off x="971550" y="1412875"/>
            <a:ext cx="7345363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pl-PL" altLang="pl-PL" sz="2600" i="0">
                <a:cs typeface="Arial" charset="0"/>
              </a:rPr>
              <a:t>Program Operacyjny </a:t>
            </a:r>
            <a:br>
              <a:rPr lang="pl-PL" altLang="pl-PL" sz="2600" i="0">
                <a:cs typeface="Arial" charset="0"/>
              </a:rPr>
            </a:br>
            <a:r>
              <a:rPr lang="pl-PL" altLang="pl-PL" sz="2600" i="0">
                <a:cs typeface="Arial" charset="0"/>
              </a:rPr>
              <a:t>Polska Cyfrowa 2014-2020</a:t>
            </a:r>
          </a:p>
          <a:p>
            <a:pPr>
              <a:lnSpc>
                <a:spcPct val="150000"/>
              </a:lnSpc>
            </a:pPr>
            <a:r>
              <a:rPr lang="pl-PL" sz="2000" i="0" u="sng">
                <a:solidFill>
                  <a:srgbClr val="000000"/>
                </a:solidFill>
              </a:rPr>
              <a:t>Budżet Programu: 2,3 mld  EUR</a:t>
            </a:r>
            <a:endParaRPr lang="pl-PL" altLang="pl-PL" sz="2000" i="0" u="sng">
              <a:solidFill>
                <a:srgbClr val="000000"/>
              </a:solidFill>
            </a:endParaRPr>
          </a:p>
        </p:txBody>
      </p:sp>
      <p:pic>
        <p:nvPicPr>
          <p:cNvPr id="285702" name="Picture 8" descr="C:\Users\Kamila Jurczyk\Desktop\1737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6238" y="3213100"/>
            <a:ext cx="3527425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7" name="AutoShape 3"/>
          <p:cNvSpPr>
            <a:spLocks noChangeArrowheads="1"/>
          </p:cNvSpPr>
          <p:nvPr/>
        </p:nvSpPr>
        <p:spPr bwMode="auto">
          <a:xfrm>
            <a:off x="1116013" y="1700213"/>
            <a:ext cx="6840537" cy="647700"/>
          </a:xfrm>
          <a:prstGeom prst="roundRect">
            <a:avLst>
              <a:gd name="adj" fmla="val 16667"/>
            </a:avLst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pl-PL" sz="1600"/>
              <a:t>Priorytet I</a:t>
            </a:r>
            <a:endParaRPr lang="pl-PL" sz="1600" b="0"/>
          </a:p>
          <a:p>
            <a:r>
              <a:rPr lang="pl-PL" sz="1600" b="0"/>
              <a:t>Powszechny dostęp do szybkiego Internetu</a:t>
            </a:r>
          </a:p>
        </p:txBody>
      </p:sp>
      <p:sp>
        <p:nvSpPr>
          <p:cNvPr id="287748" name="AutoShape 4"/>
          <p:cNvSpPr>
            <a:spLocks noChangeArrowheads="1"/>
          </p:cNvSpPr>
          <p:nvPr/>
        </p:nvSpPr>
        <p:spPr bwMode="auto">
          <a:xfrm>
            <a:off x="1116013" y="2708275"/>
            <a:ext cx="6840537" cy="64770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pl-PL" sz="1600"/>
              <a:t>Priorytet II</a:t>
            </a:r>
            <a:endParaRPr lang="pl-PL" sz="1600" b="0"/>
          </a:p>
          <a:p>
            <a:r>
              <a:rPr lang="pl-PL" sz="1600" b="0"/>
              <a:t>E- Administracja i otwarty rząd</a:t>
            </a:r>
          </a:p>
        </p:txBody>
      </p:sp>
      <p:sp>
        <p:nvSpPr>
          <p:cNvPr id="287749" name="AutoShape 5"/>
          <p:cNvSpPr>
            <a:spLocks noChangeArrowheads="1"/>
          </p:cNvSpPr>
          <p:nvPr/>
        </p:nvSpPr>
        <p:spPr bwMode="auto">
          <a:xfrm>
            <a:off x="1116013" y="3716338"/>
            <a:ext cx="6840537" cy="6477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pl-PL" sz="1600"/>
              <a:t>Priorytet III</a:t>
            </a:r>
            <a:endParaRPr lang="pl-PL" sz="1600" b="0"/>
          </a:p>
          <a:p>
            <a:r>
              <a:rPr lang="pl-PL" sz="1600" b="0"/>
              <a:t>Cyfrowa aktywizacja społeczeństwa</a:t>
            </a:r>
          </a:p>
        </p:txBody>
      </p:sp>
      <p:sp>
        <p:nvSpPr>
          <p:cNvPr id="287750" name="AutoShape 6"/>
          <p:cNvSpPr>
            <a:spLocks noChangeArrowheads="1"/>
          </p:cNvSpPr>
          <p:nvPr/>
        </p:nvSpPr>
        <p:spPr bwMode="auto">
          <a:xfrm>
            <a:off x="1116013" y="4724400"/>
            <a:ext cx="6840537" cy="6477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pl-PL" sz="1600"/>
              <a:t>Priorytet VI</a:t>
            </a:r>
            <a:endParaRPr lang="pl-PL" sz="1600" b="0"/>
          </a:p>
          <a:p>
            <a:r>
              <a:rPr lang="pl-PL" sz="1600" b="0"/>
              <a:t>Pomoc Techniczna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3708400" y="2420938"/>
            <a:ext cx="38877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l-PL" sz="1800" b="0" i="0">
              <a:cs typeface="Arial" charset="0"/>
            </a:endParaRP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1331913" y="1341438"/>
            <a:ext cx="6265862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1800" b="0" i="0">
                <a:cs typeface="Arial" charset="0"/>
              </a:rPr>
              <a:t>Niektóre zasady i sposoby wydatkowania  funduszy EFSI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468313" y="1916113"/>
            <a:ext cx="8280400" cy="377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pl-PL" sz="1600" i="0">
                <a:solidFill>
                  <a:srgbClr val="3333CC"/>
                </a:solidFill>
                <a:cs typeface="Arial" charset="0"/>
              </a:rPr>
              <a:t>Koncentracja tematyczna</a:t>
            </a:r>
            <a:r>
              <a:rPr lang="pl-PL" sz="1600" i="0">
                <a:cs typeface="Arial" charset="0"/>
              </a:rPr>
              <a:t> </a:t>
            </a:r>
            <a:r>
              <a:rPr lang="pl-PL" sz="1600" b="0" i="0">
                <a:cs typeface="Arial" charset="0"/>
              </a:rPr>
              <a:t>– ograniczenie interwencji do 11 celów tematycznych oraz tzw. „ring fencingi”, czyli minimalne limity środków z funduszy europejskich, które państwo członkowskie musi skierować na określone obszary, np. dotyczące badań i innowacyjności, technologii informacyjno-komunikacyjnych, gospodarki niskoemisyjnej, włączenia społecznego.</a:t>
            </a:r>
          </a:p>
          <a:p>
            <a:pPr algn="l"/>
            <a:r>
              <a:rPr lang="pl-PL" sz="1600" b="0" i="0">
                <a:cs typeface="Arial" charset="0"/>
              </a:rPr>
              <a:t> </a:t>
            </a:r>
          </a:p>
          <a:p>
            <a:pPr algn="l"/>
            <a:r>
              <a:rPr lang="pl-PL" sz="1600" i="0">
                <a:solidFill>
                  <a:srgbClr val="3333CC"/>
                </a:solidFill>
                <a:cs typeface="Arial" charset="0"/>
              </a:rPr>
              <a:t>Wymiar terytorialny</a:t>
            </a:r>
            <a:r>
              <a:rPr lang="pl-PL" sz="1600" b="0" i="0">
                <a:cs typeface="Arial" charset="0"/>
              </a:rPr>
              <a:t> - lepsze wykorzystanie potencjałów terytoriów, wynikających z ich specyfiki (np. specjalne wsparcie skierowane do miast i ich obszarów funkcjonalnych).</a:t>
            </a:r>
          </a:p>
          <a:p>
            <a:pPr algn="l"/>
            <a:endParaRPr lang="pl-PL" sz="1600" b="0" i="0">
              <a:cs typeface="Arial" charset="0"/>
            </a:endParaRPr>
          </a:p>
          <a:p>
            <a:pPr algn="l"/>
            <a:r>
              <a:rPr lang="pl-PL" sz="1600" i="0">
                <a:solidFill>
                  <a:srgbClr val="3333CC"/>
                </a:solidFill>
                <a:cs typeface="Arial" charset="0"/>
              </a:rPr>
              <a:t>Szersze zastosowanie instrumentów finansowych</a:t>
            </a:r>
            <a:r>
              <a:rPr lang="pl-PL" sz="1600" b="0" i="0">
                <a:cs typeface="Arial" charset="0"/>
              </a:rPr>
              <a:t> (zwrotnych) - np. pożyczki, poręczenia, zwłaszcza w obszarze wsparcia dla przedsiębiorstw. </a:t>
            </a:r>
          </a:p>
          <a:p>
            <a:pPr algn="l"/>
            <a:endParaRPr lang="pl-PL" sz="1600" b="0" i="0">
              <a:cs typeface="Arial" charset="0"/>
            </a:endParaRPr>
          </a:p>
          <a:p>
            <a:pPr algn="l"/>
            <a:r>
              <a:rPr lang="pl-PL" sz="1600" i="0">
                <a:solidFill>
                  <a:srgbClr val="3333CC"/>
                </a:solidFill>
                <a:cs typeface="Arial" charset="0"/>
              </a:rPr>
              <a:t>Ukierunkowanie na rezultaty</a:t>
            </a:r>
            <a:r>
              <a:rPr lang="pl-PL" sz="1600" i="0">
                <a:cs typeface="Arial" charset="0"/>
              </a:rPr>
              <a:t> – </a:t>
            </a:r>
            <a:r>
              <a:rPr lang="pl-PL" sz="1600" b="0" i="0">
                <a:cs typeface="Arial" charset="0"/>
              </a:rPr>
              <a:t>ocena postępów w rzeczowym i finansowym wdrażaniu Programów w roku 2019, ocena osiągnięcia zakładanych celów w roku 2022. Wyniki oceny będą stanowiły podstawę do podziału tzw. rezerwy wykonania.</a:t>
            </a:r>
            <a:r>
              <a:rPr lang="pl-PL" sz="1700" b="0" i="0">
                <a:cs typeface="Arial" charset="0"/>
              </a:rPr>
              <a:t>  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1520" y="1196752"/>
            <a:ext cx="871296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/>
              <a:t>Program Polska Cyfrowa jest nowym programem krajowym </a:t>
            </a:r>
            <a:br>
              <a:rPr lang="pl-PL" sz="2000" dirty="0" smtClean="0"/>
            </a:br>
            <a:r>
              <a:rPr lang="pl-PL" sz="2000" dirty="0" smtClean="0"/>
              <a:t>w stosunku do poprzedniej perspektywy finansowej 2007-2013.</a:t>
            </a:r>
          </a:p>
          <a:p>
            <a:endParaRPr lang="pl-PL" sz="2000" dirty="0" smtClean="0"/>
          </a:p>
          <a:p>
            <a:r>
              <a:rPr lang="pl-PL" sz="2000" dirty="0" smtClean="0"/>
              <a:t> W obszarze jego zainteresowania mieszczą się zagadnienia związane z szeroko pojętą cyfryzacją. </a:t>
            </a:r>
          </a:p>
          <a:p>
            <a:endParaRPr lang="pl-PL" sz="2000" dirty="0" smtClean="0"/>
          </a:p>
          <a:p>
            <a:pPr algn="just"/>
            <a:r>
              <a:rPr lang="pl-PL" sz="2000" dirty="0" smtClean="0"/>
              <a:t>W ramach Programu wspierane będą inwestycje przewidujące:</a:t>
            </a:r>
          </a:p>
          <a:p>
            <a:pPr algn="just">
              <a:buFont typeface="Wingdings" pitchFamily="2" charset="2"/>
              <a:buChar char="ü"/>
            </a:pPr>
            <a:r>
              <a:rPr lang="pl-PL" sz="2000" dirty="0" smtClean="0"/>
              <a:t> poszerzanie dostępu do sieci szerokopasmowych,</a:t>
            </a:r>
          </a:p>
          <a:p>
            <a:pPr algn="just">
              <a:buFont typeface="Wingdings" pitchFamily="2" charset="2"/>
              <a:buChar char="ü"/>
            </a:pPr>
            <a:r>
              <a:rPr lang="pl-PL" sz="2000" dirty="0" smtClean="0"/>
              <a:t> rozwój produktów i usług opartych na technologiach informacyjno-komunikacyjnych,</a:t>
            </a:r>
          </a:p>
          <a:p>
            <a:pPr algn="l">
              <a:buFont typeface="Wingdings" pitchFamily="2" charset="2"/>
              <a:buChar char="ü"/>
            </a:pPr>
            <a:r>
              <a:rPr lang="pl-PL" sz="2000" dirty="0" smtClean="0"/>
              <a:t> zwiększenie zastosowania technologii komunikacyjno-informacyjnych w usługach, np. e-administracja, e-integracja, </a:t>
            </a:r>
            <a:br>
              <a:rPr lang="pl-PL" sz="2000" dirty="0" smtClean="0"/>
            </a:br>
            <a:r>
              <a:rPr lang="pl-PL" sz="2000" dirty="0" smtClean="0"/>
              <a:t>e-kultura, e-zdrowie. </a:t>
            </a:r>
            <a:endParaRPr lang="pl-PL" sz="2000" dirty="0"/>
          </a:p>
        </p:txBody>
      </p:sp>
    </p:spTree>
  </p:cSld>
  <p:clrMapOvr>
    <a:masterClrMapping/>
  </p:clrMapOvr>
  <p:transition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1412875"/>
            <a:ext cx="8207375" cy="86360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altLang="pl-PL" sz="3200" b="1" i="1" smtClean="0">
                <a:solidFill>
                  <a:schemeClr val="tx1"/>
                </a:solidFill>
                <a:latin typeface="Arial" charset="0"/>
              </a:rPr>
              <a:t>Dziękuję za uwagę</a:t>
            </a:r>
          </a:p>
        </p:txBody>
      </p:sp>
      <p:sp>
        <p:nvSpPr>
          <p:cNvPr id="63492" name="Rectangle 5"/>
          <p:cNvSpPr txBox="1">
            <a:spLocks noGrp="1" noChangeArrowheads="1"/>
          </p:cNvSpPr>
          <p:nvPr>
            <p:ph idx="4294967295"/>
          </p:nvPr>
        </p:nvSpPr>
        <p:spPr>
          <a:xfrm>
            <a:off x="900113" y="2636838"/>
            <a:ext cx="7416800" cy="295275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altLang="pl-PL" sz="1800" b="1" smtClean="0">
                <a:latin typeface="Arial" charset="0"/>
              </a:rPr>
              <a:t>Główny Punkt Informacyjny </a:t>
            </a:r>
            <a:br>
              <a:rPr altLang="pl-PL" sz="1800" b="1" smtClean="0">
                <a:latin typeface="Arial" charset="0"/>
              </a:rPr>
            </a:br>
            <a:r>
              <a:rPr altLang="pl-PL" sz="1800" b="1" smtClean="0">
                <a:latin typeface="Arial" charset="0"/>
              </a:rPr>
              <a:t>Funduszy Europejskich</a:t>
            </a:r>
            <a:endParaRPr altLang="pl-PL" sz="1800" smtClean="0">
              <a:latin typeface="Arial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altLang="pl-PL" sz="1800" smtClean="0">
                <a:latin typeface="Arial" charset="0"/>
              </a:rPr>
              <a:t>ul. Augustyńskiego 2, 80-819 Gdańsk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t-BR" altLang="pl-PL" sz="1800" smtClean="0">
                <a:latin typeface="Arial" charset="0"/>
              </a:rPr>
              <a:t>tel. 58 326 81 </a:t>
            </a:r>
            <a:r>
              <a:rPr altLang="pl-PL" sz="1800" smtClean="0">
                <a:latin typeface="Arial" charset="0"/>
              </a:rPr>
              <a:t>47,</a:t>
            </a:r>
            <a:r>
              <a:rPr lang="pt-BR" altLang="pl-PL" sz="1800" smtClean="0">
                <a:latin typeface="Arial" charset="0"/>
              </a:rPr>
              <a:t> 58 326 81 48, 58 326 81 </a:t>
            </a:r>
            <a:r>
              <a:rPr altLang="pl-PL" sz="1800" smtClean="0">
                <a:latin typeface="Arial" charset="0"/>
              </a:rPr>
              <a:t>52</a:t>
            </a:r>
            <a:endParaRPr lang="pt-BR" altLang="pl-PL" sz="1800" smtClean="0">
              <a:latin typeface="Arial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t-BR" altLang="pl-PL" sz="1800" smtClean="0">
                <a:latin typeface="Arial" charset="0"/>
              </a:rPr>
              <a:t>e-mail: </a:t>
            </a:r>
            <a:r>
              <a:rPr lang="pt-BR" altLang="pl-PL" sz="1800" u="sng" smtClean="0">
                <a:latin typeface="Arial" charset="0"/>
                <a:hlinkClick r:id="rId3"/>
              </a:rPr>
              <a:t>punktinformacyjny@pomorskie.</a:t>
            </a:r>
            <a:r>
              <a:rPr altLang="pl-PL" sz="1800" u="sng" smtClean="0">
                <a:latin typeface="Arial" charset="0"/>
                <a:hlinkClick r:id="rId3"/>
              </a:rPr>
              <a:t>eu</a:t>
            </a:r>
            <a:r>
              <a:rPr altLang="pl-PL" sz="1800" u="sng" smtClean="0">
                <a:latin typeface="Arial" charset="0"/>
              </a:rPr>
              <a:t> </a:t>
            </a:r>
            <a:endParaRPr lang="pt-BR" altLang="pl-PL" sz="1800" u="sng" smtClean="0">
              <a:latin typeface="Arial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t-BR" altLang="pl-PL" sz="1800" u="sng" smtClean="0">
                <a:latin typeface="Arial" charset="0"/>
                <a:hlinkClick r:id="rId4"/>
              </a:rPr>
              <a:t>pomorskiewunii@pomorskie.</a:t>
            </a:r>
            <a:r>
              <a:rPr altLang="pl-PL" sz="1800" u="sng" smtClean="0">
                <a:latin typeface="Arial" charset="0"/>
                <a:hlinkClick r:id="rId4"/>
              </a:rPr>
              <a:t>eu</a:t>
            </a:r>
            <a:r>
              <a:rPr altLang="pl-PL" sz="1800" u="sng" smtClean="0">
                <a:latin typeface="Arial" charset="0"/>
              </a:rPr>
              <a:t> 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altLang="pl-PL" sz="1800" u="sng" smtClean="0">
                <a:latin typeface="Arial" charset="0"/>
                <a:hlinkClick r:id="rId5"/>
              </a:rPr>
              <a:t>rpo2007-2013@pomorskie.eu</a:t>
            </a:r>
            <a:r>
              <a:rPr altLang="pl-PL" sz="1800" u="sng" smtClean="0">
                <a:latin typeface="Arial" charset="0"/>
              </a:rPr>
              <a:t> </a:t>
            </a:r>
            <a:endParaRPr lang="pt-BR" altLang="pl-PL" sz="1800" u="sng" smtClean="0">
              <a:latin typeface="Arial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altLang="pl-PL" sz="1800" u="sng" smtClean="0">
              <a:latin typeface="Arial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altLang="pl-PL" sz="1800" u="sng" smtClean="0">
                <a:latin typeface="Arial" charset="0"/>
                <a:hlinkClick r:id="rId6"/>
              </a:rPr>
              <a:t>www.</a:t>
            </a:r>
            <a:r>
              <a:rPr lang="pt-BR" altLang="pl-PL" sz="1800" u="sng" smtClean="0">
                <a:latin typeface="Arial" charset="0"/>
                <a:hlinkClick r:id="rId6"/>
              </a:rPr>
              <a:t>pomorskiewunii.</a:t>
            </a:r>
            <a:r>
              <a:rPr altLang="pl-PL" sz="1800" u="sng" smtClean="0">
                <a:latin typeface="Arial" charset="0"/>
                <a:hlinkClick r:id="rId6"/>
              </a:rPr>
              <a:t>pl</a:t>
            </a:r>
            <a:r>
              <a:rPr altLang="pl-PL" sz="1800" u="sng" smtClean="0">
                <a:latin typeface="Arial" charset="0"/>
              </a:rPr>
              <a:t> 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altLang="pl-PL" sz="1800" u="sng" smtClean="0">
              <a:latin typeface="Arial" charset="0"/>
            </a:endParaRPr>
          </a:p>
        </p:txBody>
      </p:sp>
      <p:sp>
        <p:nvSpPr>
          <p:cNvPr id="63493" name="AutoShape 6" descr="image001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endParaRPr lang="pl-PL" altLang="pl-PL" sz="1800" b="0" i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8"/>
          <p:cNvSpPr txBox="1">
            <a:spLocks noGrp="1" noChangeArrowheads="1"/>
          </p:cNvSpPr>
          <p:nvPr/>
        </p:nvSpPr>
        <p:spPr bwMode="auto">
          <a:xfrm>
            <a:off x="6804025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buSzPct val="100000"/>
              <a:buFont typeface="Arial" charset="0"/>
              <a:buNone/>
            </a:pPr>
            <a:endParaRPr lang="pl-PL" altLang="pl-PL" sz="1400" b="0" i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5539" name="AutoShape 16" descr="image001"/>
          <p:cNvSpPr>
            <a:spLocks noChangeAspect="1" noChangeArrowheads="1"/>
          </p:cNvSpPr>
          <p:nvPr/>
        </p:nvSpPr>
        <p:spPr bwMode="auto">
          <a:xfrm>
            <a:off x="4427538" y="32845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buSzPct val="100000"/>
              <a:buFont typeface="Arial" charset="0"/>
              <a:buNone/>
            </a:pPr>
            <a:endParaRPr lang="pl-PL" altLang="pl-PL" sz="1800" b="0" i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5540" name="Rectangle 16"/>
          <p:cNvSpPr>
            <a:spLocks noChangeArrowheads="1"/>
          </p:cNvSpPr>
          <p:nvPr/>
        </p:nvSpPr>
        <p:spPr bwMode="auto">
          <a:xfrm>
            <a:off x="395288" y="1263650"/>
            <a:ext cx="8353425" cy="436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85725">
              <a:buSzPct val="100000"/>
              <a:buFont typeface="Arial" charset="0"/>
              <a:buNone/>
            </a:pPr>
            <a:r>
              <a:rPr lang="pl-PL" altLang="pl-PL" sz="2400" i="0" dirty="0">
                <a:solidFill>
                  <a:srgbClr val="000000"/>
                </a:solidFill>
              </a:rPr>
              <a:t>Regionalny Program Operacyjny </a:t>
            </a:r>
            <a:br>
              <a:rPr lang="pl-PL" altLang="pl-PL" sz="2400" i="0" dirty="0">
                <a:solidFill>
                  <a:srgbClr val="000000"/>
                </a:solidFill>
              </a:rPr>
            </a:br>
            <a:r>
              <a:rPr lang="pl-PL" altLang="pl-PL" sz="2400" i="0" dirty="0">
                <a:solidFill>
                  <a:srgbClr val="000000"/>
                </a:solidFill>
              </a:rPr>
              <a:t>dla Województwa Pomorskiego na lata 2014-2020</a:t>
            </a:r>
            <a:r>
              <a:rPr lang="pl-PL" altLang="pl-PL" sz="2400" b="0" i="0" dirty="0">
                <a:solidFill>
                  <a:srgbClr val="000000"/>
                </a:solidFill>
              </a:rPr>
              <a:t> </a:t>
            </a:r>
          </a:p>
          <a:p>
            <a:pPr marL="85725">
              <a:buSzPct val="100000"/>
              <a:buFont typeface="Arial" charset="0"/>
              <a:buNone/>
            </a:pPr>
            <a:endParaRPr lang="pl-PL" altLang="pl-PL" sz="1600" b="0" i="0" dirty="0">
              <a:solidFill>
                <a:srgbClr val="000000"/>
              </a:solidFill>
            </a:endParaRPr>
          </a:p>
          <a:p>
            <a:pPr marL="85725" algn="just">
              <a:buSzPct val="100000"/>
              <a:buFont typeface="Arial" charset="0"/>
              <a:buNone/>
            </a:pPr>
            <a:r>
              <a:rPr lang="pl-PL" altLang="pl-PL" sz="1600" b="0" i="0" dirty="0">
                <a:solidFill>
                  <a:srgbClr val="000000"/>
                </a:solidFill>
              </a:rPr>
              <a:t>(RPO WP) jest jednym z głównych narzędzi realizacji Strategii Rozwoju Województwa Pomorskiego 2020 (SRWP).</a:t>
            </a:r>
          </a:p>
          <a:p>
            <a:pPr marL="85725" algn="just">
              <a:buSzPct val="100000"/>
              <a:buFont typeface="Arial" charset="0"/>
              <a:buNone/>
            </a:pPr>
            <a:r>
              <a:rPr lang="pl-PL" altLang="pl-PL" sz="1600" b="0" i="0" dirty="0">
                <a:solidFill>
                  <a:srgbClr val="000000"/>
                </a:solidFill>
              </a:rPr>
              <a:t>Zakres tematyczny RPO WP mieści się w sześciu Regionalnych Programów Strategicznych (RPS):</a:t>
            </a:r>
          </a:p>
          <a:p>
            <a:pPr marL="912813" lvl="1" indent="-285750" algn="just">
              <a:buSzPct val="100000"/>
              <a:buFontTx/>
              <a:buChar char="•"/>
            </a:pPr>
            <a:r>
              <a:rPr lang="pl-PL" altLang="pl-PL" sz="1600" b="0" i="0" dirty="0">
                <a:solidFill>
                  <a:srgbClr val="000000"/>
                </a:solidFill>
              </a:rPr>
              <a:t> rozwój gospodarczy</a:t>
            </a:r>
          </a:p>
          <a:p>
            <a:pPr marL="912813" lvl="1" indent="-285750" algn="just">
              <a:buSzPct val="100000"/>
              <a:buFontTx/>
              <a:buChar char="•"/>
            </a:pPr>
            <a:r>
              <a:rPr lang="pl-PL" altLang="pl-PL" sz="1600" b="0" i="0" dirty="0">
                <a:solidFill>
                  <a:srgbClr val="000000"/>
                </a:solidFill>
              </a:rPr>
              <a:t> aktywność zawodowa i społeczna</a:t>
            </a:r>
          </a:p>
          <a:p>
            <a:pPr marL="912813" lvl="1" indent="-285750" algn="just">
              <a:buSzPct val="100000"/>
              <a:buFontTx/>
              <a:buChar char="•"/>
            </a:pPr>
            <a:r>
              <a:rPr lang="pl-PL" altLang="pl-PL" sz="1600" b="0" i="0" dirty="0">
                <a:solidFill>
                  <a:srgbClr val="000000"/>
                </a:solidFill>
              </a:rPr>
              <a:t> transport</a:t>
            </a:r>
          </a:p>
          <a:p>
            <a:pPr marL="912813" lvl="1" indent="-285750" algn="just">
              <a:buSzPct val="100000"/>
              <a:buFontTx/>
              <a:buChar char="•"/>
            </a:pPr>
            <a:r>
              <a:rPr lang="pl-PL" altLang="pl-PL" sz="1600" b="0" i="0" dirty="0">
                <a:solidFill>
                  <a:srgbClr val="000000"/>
                </a:solidFill>
              </a:rPr>
              <a:t> energetyka i środowisko</a:t>
            </a:r>
          </a:p>
          <a:p>
            <a:pPr marL="912813" lvl="1" indent="-285750" algn="just">
              <a:buSzPct val="100000"/>
              <a:buFontTx/>
              <a:buChar char="•"/>
            </a:pPr>
            <a:r>
              <a:rPr lang="pl-PL" altLang="pl-PL" sz="1600" b="0" i="0" dirty="0">
                <a:solidFill>
                  <a:srgbClr val="000000"/>
                </a:solidFill>
              </a:rPr>
              <a:t> aktywność kulturalna i turystyczna</a:t>
            </a:r>
          </a:p>
          <a:p>
            <a:pPr marL="912813" lvl="1" indent="-285750" algn="just">
              <a:buSzPct val="100000"/>
              <a:buFontTx/>
              <a:buChar char="•"/>
            </a:pPr>
            <a:r>
              <a:rPr lang="pl-PL" altLang="pl-PL" sz="1600" b="0" i="0" dirty="0">
                <a:solidFill>
                  <a:srgbClr val="000000"/>
                </a:solidFill>
              </a:rPr>
              <a:t> ochrona zdrowia</a:t>
            </a:r>
          </a:p>
          <a:p>
            <a:pPr marL="85725" algn="just">
              <a:spcBef>
                <a:spcPct val="50000"/>
              </a:spcBef>
              <a:buSzPct val="100000"/>
              <a:buFont typeface="Arial" charset="0"/>
              <a:buNone/>
            </a:pPr>
            <a:r>
              <a:rPr lang="pl-PL" sz="1600" b="0" i="0" dirty="0">
                <a:solidFill>
                  <a:srgbClr val="FF3300"/>
                </a:solidFill>
              </a:rPr>
              <a:t>… jednak zawartość ta musi </a:t>
            </a:r>
            <a:r>
              <a:rPr lang="pl-PL" sz="1600" i="0" dirty="0">
                <a:solidFill>
                  <a:srgbClr val="FF3300"/>
                </a:solidFill>
              </a:rPr>
              <a:t>mieścić się w ramach</a:t>
            </a:r>
            <a:r>
              <a:rPr lang="pl-PL" sz="1600" b="0" i="0" dirty="0">
                <a:solidFill>
                  <a:srgbClr val="FF3300"/>
                </a:solidFill>
              </a:rPr>
              <a:t> narzuconych przez akty prawne </a:t>
            </a:r>
            <a:br>
              <a:rPr lang="pl-PL" sz="1600" b="0" i="0" dirty="0">
                <a:solidFill>
                  <a:srgbClr val="FF3300"/>
                </a:solidFill>
              </a:rPr>
            </a:br>
            <a:r>
              <a:rPr lang="pl-PL" sz="1600" b="0" i="0" dirty="0">
                <a:solidFill>
                  <a:srgbClr val="FF3300"/>
                </a:solidFill>
              </a:rPr>
              <a:t>i inne dokumenty na poziomie UE oraz krajowym, regulujące programowanie oraz wdrażanie Europejskich Funduszy Strukturalnych i Inwestycyjnych. </a:t>
            </a:r>
            <a:endParaRPr lang="pl-PL" altLang="pl-PL" sz="1600" u="sng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ymbol zastępczy numeru slajdu 4"/>
          <p:cNvSpPr txBox="1">
            <a:spLocks noGrp="1"/>
          </p:cNvSpPr>
          <p:nvPr/>
        </p:nvSpPr>
        <p:spPr bwMode="auto">
          <a:xfrm>
            <a:off x="6588125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buSzPct val="100000"/>
              <a:buFont typeface="Arial" charset="0"/>
              <a:buNone/>
            </a:pPr>
            <a:endParaRPr lang="pl-PL" altLang="pl-PL" sz="1400" b="0" i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0659" name="Rectangle 29"/>
          <p:cNvSpPr>
            <a:spLocks noChangeArrowheads="1"/>
          </p:cNvSpPr>
          <p:nvPr/>
        </p:nvSpPr>
        <p:spPr bwMode="auto">
          <a:xfrm>
            <a:off x="611188" y="1412875"/>
            <a:ext cx="7920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7800" indent="-177800">
              <a:buSzPct val="100000"/>
              <a:buFont typeface="Arial" charset="0"/>
              <a:buNone/>
            </a:pPr>
            <a:r>
              <a:rPr lang="pl-PL" altLang="pl-PL" sz="1800" i="0" u="sng">
                <a:solidFill>
                  <a:srgbClr val="000000"/>
                </a:solidFill>
              </a:rPr>
              <a:t>RPO WP będzie współfinansowane z dwóch funduszy: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2771775" y="2205038"/>
          <a:ext cx="3384550" cy="2173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250825" y="4868863"/>
            <a:ext cx="86423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pl-PL" sz="1400" b="0" i="0"/>
              <a:t>Europejski Fundusz Rozwoju Regionalnego (EFRR) oraz Europejski Fundusz Społeczny (EFS) są odmienne, mają inny sposób formułowania celów, innych odbiorców, inne zasady kwalifikowalności wydatków jednak w ramach RPO WP 2014-2020 ich interwencja musi zadziałać harmonijnie.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 3">
      <a:dk1>
        <a:srgbClr val="000000"/>
      </a:dk1>
      <a:lt1>
        <a:srgbClr val="CCCCFF"/>
      </a:lt1>
      <a:dk2>
        <a:srgbClr val="1F497D"/>
      </a:dk2>
      <a:lt2>
        <a:srgbClr val="CCFFFF"/>
      </a:lt2>
      <a:accent1>
        <a:srgbClr val="4F81BD"/>
      </a:accent1>
      <a:accent2>
        <a:srgbClr val="C0504D"/>
      </a:accent2>
      <a:accent3>
        <a:srgbClr val="E2E2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yw pakietu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CCCC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E2E2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CCCCFF"/>
        </a:lt1>
        <a:dk2>
          <a:srgbClr val="1F497D"/>
        </a:dk2>
        <a:lt2>
          <a:srgbClr val="CCFFFF"/>
        </a:lt2>
        <a:accent1>
          <a:srgbClr val="4F81BD"/>
        </a:accent1>
        <a:accent2>
          <a:srgbClr val="C0504D"/>
        </a:accent2>
        <a:accent3>
          <a:srgbClr val="E2E2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4577</TotalTime>
  <Words>4614</Words>
  <Application>Microsoft Office PowerPoint</Application>
  <PresentationFormat>Pokaz na ekranie (4:3)</PresentationFormat>
  <Paragraphs>808</Paragraphs>
  <Slides>71</Slides>
  <Notes>12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71</vt:i4>
      </vt:variant>
    </vt:vector>
  </HeadingPairs>
  <TitlesOfParts>
    <vt:vector size="78" baseType="lpstr">
      <vt:lpstr>Arial</vt:lpstr>
      <vt:lpstr>Calibri</vt:lpstr>
      <vt:lpstr>Garamond</vt:lpstr>
      <vt:lpstr>Times New Roman</vt:lpstr>
      <vt:lpstr>Wingdings</vt:lpstr>
      <vt:lpstr>Motyw pakietu Office</vt:lpstr>
      <vt:lpstr>Wykres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Harmonogram konkursu na inteligentne specjalizacje Pomorza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Dziękuję za uwagę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DOTACJE DLA PRZEDSIĘBIORCÓW W RAMACH FUNDUSZY EUROPEJSKICH</dc:title>
  <dc:creator>oem</dc:creator>
  <cp:lastModifiedBy>Kowalski Ryszard</cp:lastModifiedBy>
  <cp:revision>306</cp:revision>
  <dcterms:created xsi:type="dcterms:W3CDTF">2010-06-10T07:37:20Z</dcterms:created>
  <dcterms:modified xsi:type="dcterms:W3CDTF">2014-09-24T09:00:53Z</dcterms:modified>
</cp:coreProperties>
</file>