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432" r:id="rId3"/>
    <p:sldId id="414" r:id="rId4"/>
    <p:sldId id="405" r:id="rId5"/>
    <p:sldId id="379" r:id="rId6"/>
    <p:sldId id="403" r:id="rId7"/>
    <p:sldId id="410" r:id="rId8"/>
    <p:sldId id="411" r:id="rId9"/>
    <p:sldId id="433" r:id="rId10"/>
    <p:sldId id="435" r:id="rId11"/>
    <p:sldId id="437" r:id="rId12"/>
    <p:sldId id="263" r:id="rId13"/>
  </p:sldIdLst>
  <p:sldSz cx="9144000" cy="6858000" type="screen4x3"/>
  <p:notesSz cx="6784975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FF9933"/>
    <a:srgbClr val="FFCC99"/>
    <a:srgbClr val="66FF66"/>
    <a:srgbClr val="FFCC00"/>
    <a:srgbClr val="000066"/>
    <a:srgbClr val="669900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80462" autoAdjust="0"/>
  </p:normalViewPr>
  <p:slideViewPr>
    <p:cSldViewPr>
      <p:cViewPr varScale="1">
        <p:scale>
          <a:sx n="79" d="100"/>
          <a:sy n="79" d="100"/>
        </p:scale>
        <p:origin x="-2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96" y="-96"/>
      </p:cViewPr>
      <p:guideLst>
        <p:guide orient="horz" pos="3120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130000"/>
              </a:lnSpc>
              <a:spcAft>
                <a:spcPct val="20000"/>
              </a:spcAft>
              <a:buFontTx/>
              <a:buChar char="•"/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130000"/>
              </a:lnSpc>
              <a:spcAft>
                <a:spcPct val="20000"/>
              </a:spcAft>
              <a:buFontTx/>
              <a:buChar char="•"/>
              <a:defRPr sz="1200" smtClean="0"/>
            </a:lvl1pPr>
          </a:lstStyle>
          <a:p>
            <a:pPr>
              <a:defRPr/>
            </a:pPr>
            <a:fld id="{5F22979B-B2C8-47F4-B2F3-D6A92EDF8E2B}" type="datetimeFigureOut">
              <a:rPr lang="pl-PL"/>
              <a:pPr>
                <a:defRPr/>
              </a:pPr>
              <a:t>2015-02-23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130000"/>
              </a:lnSpc>
              <a:spcAft>
                <a:spcPct val="20000"/>
              </a:spcAft>
              <a:buFontTx/>
              <a:buChar char="•"/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130000"/>
              </a:lnSpc>
              <a:spcAft>
                <a:spcPct val="20000"/>
              </a:spcAft>
              <a:buFontTx/>
              <a:buChar char="•"/>
              <a:defRPr sz="1200" smtClean="0"/>
            </a:lvl1pPr>
          </a:lstStyle>
          <a:p>
            <a:pPr>
              <a:defRPr/>
            </a:pPr>
            <a:fld id="{975E3C64-831B-4E7C-AFF2-950792F97B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5350"/>
            <a:ext cx="54292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5E5EE00-84B1-43DE-8C44-EE03404893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2DA95C-7B89-4943-94BC-FE24FE29839B}" type="slidenum">
              <a:rPr lang="pl-PL" altLang="pl-PL" smtClean="0">
                <a:latin typeface="Arial" charset="0"/>
              </a:rPr>
              <a:pPr/>
              <a:t>1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0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2144" tIns="46072" rIns="92144" bIns="46072"/>
          <a:lstStyle/>
          <a:p>
            <a:endParaRPr lang="pl-PL" altLang="pl-PL" smtClean="0">
              <a:latin typeface="Arial" charset="0"/>
            </a:endParaRPr>
          </a:p>
        </p:txBody>
      </p:sp>
      <p:sp>
        <p:nvSpPr>
          <p:cNvPr id="37891" name="Symbol zastępczy numeru slajdu 3"/>
          <p:cNvSpPr txBox="1">
            <a:spLocks noGrp="1"/>
          </p:cNvSpPr>
          <p:nvPr/>
        </p:nvSpPr>
        <p:spPr bwMode="auto">
          <a:xfrm>
            <a:off x="3841750" y="9409113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44" tIns="46072" rIns="92144" bIns="46072" anchor="b"/>
          <a:lstStyle/>
          <a:p>
            <a:pPr algn="r" defTabSz="922338">
              <a:lnSpc>
                <a:spcPct val="130000"/>
              </a:lnSpc>
              <a:spcAft>
                <a:spcPct val="20000"/>
              </a:spcAft>
              <a:buFontTx/>
              <a:buChar char="•"/>
            </a:pPr>
            <a:fld id="{746D598B-CC79-4402-899A-A39B179540BE}" type="slidenum">
              <a:rPr lang="pl-PL" altLang="pl-PL" sz="1200">
                <a:latin typeface="Arial" charset="0"/>
              </a:rPr>
              <a:pPr algn="r" defTabSz="922338">
                <a:lnSpc>
                  <a:spcPct val="130000"/>
                </a:lnSpc>
                <a:spcAft>
                  <a:spcPct val="20000"/>
                </a:spcAft>
                <a:buFontTx/>
                <a:buChar char="•"/>
              </a:pPr>
              <a:t>10</a:t>
            </a:fld>
            <a:endParaRPr lang="pl-PL" altLang="pl-P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17550"/>
            <a:ext cx="4953000" cy="3714750"/>
          </a:xfrm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06938"/>
            <a:ext cx="5427663" cy="4456112"/>
          </a:xfrm>
          <a:noFill/>
        </p:spPr>
        <p:txBody>
          <a:bodyPr lIns="91430" tIns="45716" rIns="91430" bIns="45716"/>
          <a:lstStyle/>
          <a:p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FB112A-1EA2-43A7-9906-EE8EEDD3F7EA}" type="slidenum">
              <a:rPr lang="pl-PL" altLang="pl-PL" smtClean="0">
                <a:latin typeface="Arial" charset="0"/>
              </a:rPr>
              <a:pPr/>
              <a:t>12</a:t>
            </a:fld>
            <a:endParaRPr lang="pl-PL" altLang="pl-PL" smtClean="0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smtClean="0">
              <a:latin typeface="Arial" charset="0"/>
            </a:endParaRP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EF8326-166D-4E90-9AC4-7924A86990C7}" type="slidenum">
              <a:rPr lang="pl-PL" altLang="pl-PL" smtClean="0">
                <a:latin typeface="Arial" charset="0"/>
              </a:rPr>
              <a:pPr/>
              <a:t>2</a:t>
            </a:fld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Symbol zastępczy notatek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smtClean="0">
              <a:latin typeface="Arial" charset="0"/>
            </a:endParaRPr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6F1A32-F03D-4BAF-897A-A164D9B3906E}" type="slidenum">
              <a:rPr lang="pl-PL" altLang="pl-PL" smtClean="0">
                <a:latin typeface="Arial" charset="0"/>
              </a:rPr>
              <a:pPr/>
              <a:t>3</a:t>
            </a:fld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12F04D-181E-4DB9-BC4A-316246C9B9E0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19138"/>
            <a:ext cx="4948238" cy="3713162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17550"/>
            <a:ext cx="4953000" cy="371475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21200"/>
            <a:ext cx="6327775" cy="5102225"/>
          </a:xfrm>
          <a:noFill/>
        </p:spPr>
        <p:txBody>
          <a:bodyPr/>
          <a:lstStyle/>
          <a:p>
            <a:pPr marL="266700" indent="-266700">
              <a:buFontTx/>
              <a:buChar char="•"/>
            </a:pPr>
            <a:r>
              <a:rPr lang="pl-PL" altLang="pl-PL" sz="1300" b="1" smtClean="0">
                <a:latin typeface="Garamond" pitchFamily="18" charset="0"/>
              </a:rPr>
              <a:t>Największe wartościowo</a:t>
            </a:r>
            <a:r>
              <a:rPr lang="pl-PL" altLang="pl-PL" sz="1300" smtClean="0">
                <a:latin typeface="Garamond" pitchFamily="18" charset="0"/>
              </a:rPr>
              <a:t> Osie Priorytetowe to: </a:t>
            </a:r>
          </a:p>
          <a:p>
            <a:pPr marL="742950" lvl="1" indent="-28575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OP 9. </a:t>
            </a:r>
            <a:r>
              <a:rPr lang="pl-PL" altLang="pl-PL" sz="1300" b="1" smtClean="0">
                <a:latin typeface="Garamond" pitchFamily="18" charset="0"/>
              </a:rPr>
              <a:t>Mobilność</a:t>
            </a:r>
            <a:r>
              <a:rPr lang="pl-PL" altLang="pl-PL" sz="1300" smtClean="0">
                <a:latin typeface="Garamond" pitchFamily="18" charset="0"/>
              </a:rPr>
              <a:t> (transport zbiorowy, kolejowy i drogowy); </a:t>
            </a:r>
          </a:p>
          <a:p>
            <a:pPr marL="742950" lvl="1" indent="-28575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OP 5. </a:t>
            </a:r>
            <a:r>
              <a:rPr lang="pl-PL" altLang="pl-PL" sz="1300" b="1" smtClean="0">
                <a:latin typeface="Garamond" pitchFamily="18" charset="0"/>
              </a:rPr>
              <a:t>Zatrudnienie</a:t>
            </a:r>
            <a:r>
              <a:rPr lang="pl-PL" altLang="pl-PL" sz="1300" smtClean="0">
                <a:latin typeface="Garamond" pitchFamily="18" charset="0"/>
              </a:rPr>
              <a:t> (aktywizacja zawodowa, opieka nad dziećmi do lat 3, adaptacyjność, programy zdrowotne i mikroprzedsiębiorstwa) </a:t>
            </a:r>
          </a:p>
          <a:p>
            <a:pPr marL="742950" lvl="1" indent="-28575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OP 10. </a:t>
            </a:r>
            <a:r>
              <a:rPr lang="pl-PL" altLang="pl-PL" sz="1300" b="1" smtClean="0">
                <a:latin typeface="Garamond" pitchFamily="18" charset="0"/>
              </a:rPr>
              <a:t>Energia</a:t>
            </a:r>
            <a:r>
              <a:rPr lang="pl-PL" altLang="pl-PL" sz="1300" smtClean="0">
                <a:latin typeface="Garamond" pitchFamily="18" charset="0"/>
              </a:rPr>
              <a:t> (odnawialne źródła energii, efektywność energetyczna i redukcja emisji).</a:t>
            </a:r>
          </a:p>
          <a:p>
            <a:pPr marL="266700" indent="-26670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Należy zwrócić uwagę na </a:t>
            </a:r>
            <a:r>
              <a:rPr lang="pl-PL" altLang="pl-PL" sz="1300" b="1" smtClean="0">
                <a:latin typeface="Garamond" pitchFamily="18" charset="0"/>
              </a:rPr>
              <a:t>Osie 1 i 2</a:t>
            </a:r>
            <a:r>
              <a:rPr lang="pl-PL" altLang="pl-PL" sz="1300" smtClean="0">
                <a:latin typeface="Garamond" pitchFamily="18" charset="0"/>
              </a:rPr>
              <a:t>, których </a:t>
            </a:r>
            <a:r>
              <a:rPr lang="pl-PL" altLang="pl-PL" sz="1300" b="1" smtClean="0">
                <a:latin typeface="Garamond" pitchFamily="18" charset="0"/>
              </a:rPr>
              <a:t>łączna alokacja stanowi aż 18%</a:t>
            </a:r>
            <a:r>
              <a:rPr lang="pl-PL" altLang="pl-PL" sz="1300" smtClean="0">
                <a:latin typeface="Garamond" pitchFamily="18" charset="0"/>
              </a:rPr>
              <a:t> RPO – mądre wydanie tych środków będzie dla regionu ogromnym wyzwaniem. </a:t>
            </a:r>
          </a:p>
          <a:p>
            <a:pPr marL="266700" indent="-26670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Na obowiązkowy w ramach RPO instrument </a:t>
            </a:r>
            <a:r>
              <a:rPr lang="pl-PL" altLang="pl-PL" sz="1300" b="1" smtClean="0">
                <a:latin typeface="Garamond" pitchFamily="18" charset="0"/>
              </a:rPr>
              <a:t>Zintegrowanych Inwestycji Terytorialnych</a:t>
            </a:r>
            <a:r>
              <a:rPr lang="pl-PL" altLang="pl-PL" sz="1300" smtClean="0">
                <a:latin typeface="Garamond" pitchFamily="18" charset="0"/>
              </a:rPr>
              <a:t> (ZIT) skierowany do </a:t>
            </a:r>
            <a:r>
              <a:rPr lang="pl-PL" altLang="pl-PL" sz="1300" b="1" smtClean="0">
                <a:latin typeface="Garamond" pitchFamily="18" charset="0"/>
              </a:rPr>
              <a:t>Obszaru Metropolitalnego Trójmiasta</a:t>
            </a:r>
            <a:r>
              <a:rPr lang="pl-PL" altLang="pl-PL" sz="1300" smtClean="0">
                <a:latin typeface="Garamond" pitchFamily="18" charset="0"/>
              </a:rPr>
              <a:t> (OMT) przewidujemy ok. </a:t>
            </a:r>
            <a:r>
              <a:rPr lang="pl-PL" altLang="pl-PL" sz="1300" b="1" smtClean="0">
                <a:latin typeface="Garamond" pitchFamily="18" charset="0"/>
              </a:rPr>
              <a:t>235 mln euro</a:t>
            </a:r>
            <a:r>
              <a:rPr lang="pl-PL" altLang="pl-PL" sz="1300" smtClean="0">
                <a:latin typeface="Garamond" pitchFamily="18" charset="0"/>
              </a:rPr>
              <a:t>. Nie we wszystkich osiach priorytetowych będzie on stosowany. Wynika to m.in. z tego, że w niektórych osiach realizowane będą horyzontalnie w całym regionie przedsięwzięcia strategiczne wynikające z RPS (np. dotyczące kształcenia zawodowego) lub przewiduje się konkursy skierowane do różnych beneficjentów z terenu województwa. </a:t>
            </a:r>
          </a:p>
          <a:p>
            <a:pPr marL="266700" indent="-26670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Należy pamiętać, że musi istnieć równowaga pomiędzy preferencyjnym traktowaniem OMT (poprzez zarezerwowanie dlań środków w RPO WP), a wsparciem pozostałych obszarów województwa, w tym </a:t>
            </a:r>
            <a:r>
              <a:rPr lang="pl-PL" altLang="pl-PL" sz="1300" b="1" smtClean="0">
                <a:latin typeface="Garamond" pitchFamily="18" charset="0"/>
              </a:rPr>
              <a:t>obszarów wiejskich</a:t>
            </a:r>
            <a:r>
              <a:rPr lang="pl-PL" altLang="pl-PL" sz="1300" smtClean="0">
                <a:latin typeface="Garamond" pitchFamily="18" charset="0"/>
              </a:rPr>
              <a:t>, na których skoncentruje się </a:t>
            </a:r>
            <a:r>
              <a:rPr lang="pl-PL" altLang="pl-PL" sz="1300" b="1" smtClean="0">
                <a:latin typeface="Garamond" pitchFamily="18" charset="0"/>
              </a:rPr>
              <a:t>około 30% wsparcia UE. </a:t>
            </a:r>
          </a:p>
          <a:p>
            <a:pPr marL="266700" indent="-266700">
              <a:buFontTx/>
              <a:buChar char="•"/>
            </a:pPr>
            <a:r>
              <a:rPr lang="pl-PL" altLang="pl-PL" sz="1300" smtClean="0">
                <a:latin typeface="Garamond" pitchFamily="18" charset="0"/>
              </a:rPr>
              <a:t>Na większą skalę stosowane będą </a:t>
            </a:r>
            <a:r>
              <a:rPr lang="pl-PL" altLang="pl-PL" sz="1300" b="1" smtClean="0">
                <a:latin typeface="Garamond" pitchFamily="18" charset="0"/>
              </a:rPr>
              <a:t>instrumenty zwrotne</a:t>
            </a:r>
            <a:r>
              <a:rPr lang="pl-PL" altLang="pl-PL" sz="1300" smtClean="0">
                <a:latin typeface="Garamond" pitchFamily="18" charset="0"/>
              </a:rPr>
              <a:t> (tzw. instrumenty finansowe), zwłaszcza w tych obszarach tematycznych, które są potencjalnie dochodowe i będą mogły spłacić udzielone wsparcie i w konsekwencji możliwe będzie wsparcie kolejnych projektów. Wstępnie szacujemy, że na IF przeznaczone zostanie około </a:t>
            </a:r>
            <a:r>
              <a:rPr lang="pl-PL" altLang="pl-PL" sz="1300" b="1" smtClean="0">
                <a:latin typeface="Garamond" pitchFamily="18" charset="0"/>
              </a:rPr>
              <a:t>150 mln euro.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705350"/>
            <a:ext cx="6253163" cy="4457700"/>
          </a:xfrm>
          <a:noFill/>
        </p:spPr>
        <p:txBody>
          <a:bodyPr/>
          <a:lstStyle/>
          <a:p>
            <a:pPr marL="180975" indent="-180975">
              <a:buFontTx/>
              <a:buChar char="•"/>
            </a:pPr>
            <a:r>
              <a:rPr lang="pl-PL" altLang="pl-PL" sz="1400" smtClean="0">
                <a:latin typeface="Garamond" pitchFamily="18" charset="0"/>
              </a:rPr>
              <a:t>Priorytety RPO WP można podzielić na </a:t>
            </a:r>
            <a:r>
              <a:rPr lang="pl-PL" altLang="pl-PL" sz="1400" b="1" smtClean="0">
                <a:latin typeface="Garamond" pitchFamily="18" charset="0"/>
              </a:rPr>
              <a:t>trzy sfery: gospodarczą, społeczną i infrastrukturalną. </a:t>
            </a:r>
          </a:p>
          <a:p>
            <a:pPr marL="180975" indent="-180975">
              <a:buFontTx/>
              <a:buChar char="•"/>
            </a:pPr>
            <a:r>
              <a:rPr lang="pl-PL" altLang="pl-PL" sz="1400" smtClean="0">
                <a:latin typeface="Garamond" pitchFamily="18" charset="0"/>
              </a:rPr>
              <a:t>W sferze </a:t>
            </a:r>
            <a:r>
              <a:rPr lang="pl-PL" altLang="pl-PL" sz="1400" b="1" smtClean="0">
                <a:latin typeface="Garamond" pitchFamily="18" charset="0"/>
              </a:rPr>
              <a:t>gospodarki</a:t>
            </a:r>
            <a:r>
              <a:rPr lang="pl-PL" altLang="pl-PL" sz="1400" smtClean="0">
                <a:latin typeface="Garamond" pitchFamily="18" charset="0"/>
              </a:rPr>
              <a:t> skupiamy się na: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b="1" smtClean="0">
                <a:latin typeface="Garamond" pitchFamily="18" charset="0"/>
              </a:rPr>
              <a:t>rozwoju działalności B+R</a:t>
            </a:r>
            <a:r>
              <a:rPr lang="pl-PL" altLang="pl-PL" sz="1400" smtClean="0">
                <a:latin typeface="Garamond" pitchFamily="18" charset="0"/>
              </a:rPr>
              <a:t> w przedsiębiorstwach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b="1" smtClean="0">
                <a:latin typeface="Garamond" pitchFamily="18" charset="0"/>
              </a:rPr>
              <a:t>projektach badawczo-wdrożeniowych</a:t>
            </a:r>
            <a:r>
              <a:rPr lang="pl-PL" altLang="pl-PL" sz="1400" smtClean="0">
                <a:latin typeface="Garamond" pitchFamily="18" charset="0"/>
              </a:rPr>
              <a:t> ukierunkowanych na komercjalizację wyników badań (realizowanych przez instytucje B+R we współpracy z przedsiębiorstwami i z ich udziałem finansowym)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b="1" smtClean="0">
                <a:latin typeface="Garamond" pitchFamily="18" charset="0"/>
              </a:rPr>
              <a:t>infrastrukturze B+R</a:t>
            </a:r>
            <a:r>
              <a:rPr lang="pl-PL" altLang="pl-PL" sz="1400" smtClean="0">
                <a:latin typeface="Garamond" pitchFamily="18" charset="0"/>
              </a:rPr>
              <a:t> służącej rozwijaniu współpracy z przedsiębiorstwami (realna komercjalizacja wyników badań udokumentowana finansowym udziałem przedsiębiorcy)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b="1" smtClean="0">
                <a:latin typeface="Garamond" pitchFamily="18" charset="0"/>
              </a:rPr>
              <a:t>inwestycjach w przedsiębiorstwach</a:t>
            </a:r>
            <a:r>
              <a:rPr lang="pl-PL" altLang="pl-PL" sz="1400" smtClean="0">
                <a:latin typeface="Garamond" pitchFamily="18" charset="0"/>
              </a:rPr>
              <a:t> (podstawowych i profilowanych)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b="1" smtClean="0">
                <a:latin typeface="Garamond" pitchFamily="18" charset="0"/>
              </a:rPr>
              <a:t>aktywności eksportowej</a:t>
            </a:r>
            <a:r>
              <a:rPr lang="pl-PL" altLang="pl-PL" sz="1400" smtClean="0">
                <a:latin typeface="Garamond" pitchFamily="18" charset="0"/>
              </a:rPr>
              <a:t> przedsiębiorstw (przedsięwzięcie strategiczne z RPS </a:t>
            </a:r>
            <a:r>
              <a:rPr lang="pl-PL" altLang="pl-PL" sz="1400" i="1" smtClean="0">
                <a:latin typeface="Garamond" pitchFamily="18" charset="0"/>
              </a:rPr>
              <a:t>Pomorski Port Kreatywności</a:t>
            </a:r>
            <a:r>
              <a:rPr lang="pl-PL" altLang="pl-PL" sz="1400" smtClean="0">
                <a:latin typeface="Garamond" pitchFamily="18" charset="0"/>
              </a:rPr>
              <a:t> – broker eksportowy)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smtClean="0">
                <a:latin typeface="Garamond" pitchFamily="18" charset="0"/>
              </a:rPr>
              <a:t>kompleksowej </a:t>
            </a:r>
            <a:r>
              <a:rPr lang="pl-PL" altLang="pl-PL" sz="1400" b="1" smtClean="0">
                <a:latin typeface="Garamond" pitchFamily="18" charset="0"/>
              </a:rPr>
              <a:t>obsługi inwestorów</a:t>
            </a:r>
            <a:r>
              <a:rPr lang="pl-PL" altLang="pl-PL" sz="1400" smtClean="0">
                <a:latin typeface="Garamond" pitchFamily="18" charset="0"/>
              </a:rPr>
              <a:t> (przedsięwzięcie strategiczne z RPS </a:t>
            </a:r>
            <a:r>
              <a:rPr lang="pl-PL" altLang="pl-PL" sz="1400" i="1" smtClean="0">
                <a:latin typeface="Garamond" pitchFamily="18" charset="0"/>
              </a:rPr>
              <a:t>Pomorski Port Kreatywności –</a:t>
            </a:r>
            <a:r>
              <a:rPr lang="pl-PL" altLang="pl-PL" sz="1400" smtClean="0">
                <a:latin typeface="Garamond" pitchFamily="18" charset="0"/>
              </a:rPr>
              <a:t> </a:t>
            </a:r>
            <a:r>
              <a:rPr lang="pl-PL" altLang="pl-PL" sz="1400" i="1" smtClean="0">
                <a:latin typeface="Garamond" pitchFamily="18" charset="0"/>
              </a:rPr>
              <a:t>Invest in Pomerania</a:t>
            </a:r>
            <a:r>
              <a:rPr lang="pl-PL" altLang="pl-PL" sz="1400" smtClean="0">
                <a:latin typeface="Garamond" pitchFamily="18" charset="0"/>
              </a:rPr>
              <a:t>)</a:t>
            </a:r>
          </a:p>
          <a:p>
            <a:pPr marL="542925" lvl="1" indent="-180975">
              <a:buFontTx/>
              <a:buChar char="•"/>
            </a:pPr>
            <a:r>
              <a:rPr lang="pl-PL" altLang="pl-PL" sz="1400" b="1" smtClean="0">
                <a:latin typeface="Garamond" pitchFamily="18" charset="0"/>
              </a:rPr>
              <a:t>specjalistycznych usługach doradczych</a:t>
            </a:r>
            <a:r>
              <a:rPr lang="pl-PL" altLang="pl-PL" sz="1400" smtClean="0">
                <a:latin typeface="Garamond" pitchFamily="18" charset="0"/>
              </a:rPr>
              <a:t> realizowanych w instytucjach otoczenia biznesu (w odpowiedzi na popyt zgłaszany przez przedsiębiorstwa)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91B2888-7FC2-41E2-8FBD-6379B52D6B31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/>
              <a:t>7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19138"/>
            <a:ext cx="4949825" cy="371316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Tylko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 projekty mieszczące się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obszarach inteligentnych specjalizacji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Znaczna alokacja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na instrumenty kapitałowe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Dla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infrastruktury B+R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konieczne do spełnienia warunki z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umowy partnerstwa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+ uwzględnienie w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Kontrakcie Terytorialnym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(dla projektów jednostek nauki)+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studium wykonalności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(określające sposób wykorzystania infrastruktury oraz oczekiwane rezultaty w zakresie jej wykorzystania przez przedsiębiorców)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Wymagany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wkład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prywatny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01E36A-1655-4591-9E57-23AFED1D6705}" type="slidenum">
              <a:rPr lang="pl-PL" altLang="pl-PL" smtClean="0">
                <a:solidFill>
                  <a:srgbClr val="000000"/>
                </a:solidFill>
                <a:latin typeface="Arial" charset="0"/>
              </a:rPr>
              <a:pPr/>
              <a:t>8</a:t>
            </a:fld>
            <a:endParaRPr lang="pl-PL" altLang="pl-PL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0913" y="719138"/>
            <a:ext cx="4949825" cy="371316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3"/>
          </p:nvPr>
        </p:nvSpPr>
        <p:spPr>
          <a:noFill/>
        </p:spPr>
        <p:txBody>
          <a:bodyPr/>
          <a:lstStyle/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Inwestycje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podstawowe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 – w całości wdrażane poprzez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instrumenty finansowe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Inwestycje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profilowane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 – w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25%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wdrażane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poprzez IF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Preferencj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e dla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inteligentnych specjalizacji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 we wszystkich Priorytetach Inwestycyjnych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W ramach wspierania potencjału IOB wydzielona pula a ZIT 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Dwa przedsięwzięcia strategiczne z zakresu systemowego podejścia do budowania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potencjału eksportowego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pomorskich firm oraz </a:t>
            </a:r>
            <a:r>
              <a:rPr lang="pl-PL" altLang="pl-PL" sz="1600" b="1" smtClean="0">
                <a:latin typeface="Garamond" pitchFamily="18" charset="0"/>
                <a:sym typeface="Wingdings" pitchFamily="2" charset="2"/>
              </a:rPr>
              <a:t>przyciągania inwestorów  do regionu </a:t>
            </a:r>
            <a:r>
              <a:rPr lang="pl-PL" altLang="pl-PL" sz="1600" smtClean="0">
                <a:latin typeface="Garamond" pitchFamily="18" charset="0"/>
                <a:sym typeface="Wingdings" pitchFamily="2" charset="2"/>
              </a:rPr>
              <a:t>– </a:t>
            </a:r>
            <a:r>
              <a:rPr lang="pl-PL" altLang="pl-PL" sz="1600" u="sng" smtClean="0">
                <a:latin typeface="Garamond" pitchFamily="18" charset="0"/>
                <a:sym typeface="Wingdings" pitchFamily="2" charset="2"/>
              </a:rPr>
              <a:t>Pomorski Broker Eksportowy, Invest in Pomerania </a:t>
            </a:r>
          </a:p>
          <a:p>
            <a:pPr marL="273050" indent="-273050" eaLnBrk="1" hangingPunct="1">
              <a:buFont typeface="Wingdings" pitchFamily="2" charset="2"/>
              <a:buChar char="à"/>
            </a:pPr>
            <a:endParaRPr lang="pl-PL" altLang="pl-PL" sz="1600" smtClean="0">
              <a:latin typeface="Garamond" pitchFamily="18" charset="0"/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8" tIns="45700" rIns="91398" bIns="45700" anchor="b"/>
          <a:lstStyle/>
          <a:p>
            <a:pPr algn="r" defTabSz="947738">
              <a:lnSpc>
                <a:spcPct val="130000"/>
              </a:lnSpc>
              <a:spcAft>
                <a:spcPct val="20000"/>
              </a:spcAft>
              <a:buFontTx/>
              <a:buChar char="•"/>
            </a:pPr>
            <a:fld id="{EF2A885F-9FF9-443A-B4B0-5E0A433949E4}" type="slidenum">
              <a:rPr lang="en-GB" altLang="pl-PL" sz="1200">
                <a:latin typeface="Arial" charset="0"/>
              </a:rPr>
              <a:pPr algn="r" defTabSz="947738">
                <a:lnSpc>
                  <a:spcPct val="130000"/>
                </a:lnSpc>
                <a:spcAft>
                  <a:spcPct val="20000"/>
                </a:spcAft>
                <a:buFontTx/>
                <a:buChar char="•"/>
              </a:pPr>
              <a:t>9</a:t>
            </a:fld>
            <a:endParaRPr lang="en-GB" altLang="pl-PL" sz="1200">
              <a:latin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49300"/>
            <a:ext cx="4933950" cy="370205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06938"/>
            <a:ext cx="4975225" cy="4457700"/>
          </a:xfrm>
          <a:noFill/>
        </p:spPr>
        <p:txBody>
          <a:bodyPr/>
          <a:lstStyle/>
          <a:p>
            <a:pPr marL="219075" indent="-219075" eaLnBrk="1" hangingPunct="1">
              <a:lnSpc>
                <a:spcPct val="80000"/>
              </a:lnSpc>
            </a:pPr>
            <a:endParaRPr lang="pl-PL" altLang="pl-PL" sz="1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B34C-E9AE-4D5F-8B82-A45E0FB9E4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ED295-77B2-4A9F-AB2E-ED59AD0482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9F627-7BCF-40A2-A7A1-E1CAAFCF5D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0591-1E44-47F0-BD45-55756E27727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691B6-9C3F-4084-9980-B71D15DF304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2363-1CAA-45CB-9C96-6F34AF2E112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A3980-9FB2-4898-A1AF-06995028D5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A119-CC72-428D-B420-133B7773B99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E13B-EEAA-4DC7-88C0-5564318060A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9FE1A-F73A-4A7C-893B-5377F8E065B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58062-D2F9-4C0E-AF44-C3DDCBC3AD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2C78-31AD-4BAC-9688-11F71DBD67B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C92B2-8743-41D0-B487-ED5F557259A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ct val="0"/>
              </a:spcAft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ct val="0"/>
              </a:spcAft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Aft>
                <a:spcPct val="0"/>
              </a:spcAft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fld id="{D764D4AF-E783-4EDA-9E30-2810829033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 advClick="0" advTm="2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9"/>
          <p:cNvSpPr txBox="1">
            <a:spLocks noChangeArrowheads="1"/>
          </p:cNvSpPr>
          <p:nvPr/>
        </p:nvSpPr>
        <p:spPr bwMode="auto">
          <a:xfrm>
            <a:off x="0" y="1785938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Aft>
                <a:spcPct val="20000"/>
              </a:spcAft>
            </a:pPr>
            <a:r>
              <a:rPr lang="pl-PL" altLang="pl-PL" sz="3200" i="1"/>
              <a:t> </a:t>
            </a:r>
            <a:r>
              <a:rPr lang="pl-PL" altLang="pl-PL" sz="3200" b="1" i="1">
                <a:solidFill>
                  <a:schemeClr val="bg1"/>
                </a:solidFill>
              </a:rPr>
              <a:t>Wspieranie przedsiębiorczości </a:t>
            </a:r>
          </a:p>
          <a:p>
            <a:pPr algn="ctr" eaLnBrk="0" hangingPunct="0">
              <a:lnSpc>
                <a:spcPct val="130000"/>
              </a:lnSpc>
              <a:spcAft>
                <a:spcPct val="20000"/>
              </a:spcAft>
            </a:pPr>
            <a:r>
              <a:rPr lang="pl-PL" altLang="pl-PL" sz="3200" b="1" i="1">
                <a:solidFill>
                  <a:schemeClr val="bg1"/>
                </a:solidFill>
              </a:rPr>
              <a:t>w województwie pomorskim </a:t>
            </a:r>
          </a:p>
          <a:p>
            <a:pPr algn="ctr" eaLnBrk="0" hangingPunct="0">
              <a:lnSpc>
                <a:spcPct val="130000"/>
              </a:lnSpc>
              <a:spcAft>
                <a:spcPct val="20000"/>
              </a:spcAft>
            </a:pPr>
            <a:r>
              <a:rPr lang="pl-PL" altLang="pl-PL" sz="3200" b="1" i="1">
                <a:solidFill>
                  <a:schemeClr val="bg1"/>
                </a:solidFill>
              </a:rPr>
              <a:t>efekty i plany</a:t>
            </a:r>
            <a:endParaRPr lang="pl-PL" altLang="pl-PL" sz="3200"/>
          </a:p>
        </p:txBody>
      </p:sp>
      <p:sp>
        <p:nvSpPr>
          <p:cNvPr id="17411" name="Text Box 34"/>
          <p:cNvSpPr txBox="1">
            <a:spLocks noChangeArrowheads="1"/>
          </p:cNvSpPr>
          <p:nvPr/>
        </p:nvSpPr>
        <p:spPr bwMode="auto">
          <a:xfrm>
            <a:off x="803275" y="5818188"/>
            <a:ext cx="79454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Aft>
                <a:spcPct val="20000"/>
              </a:spcAft>
            </a:pPr>
            <a:r>
              <a:rPr lang="pl-PL" altLang="pl-PL" sz="1600">
                <a:solidFill>
                  <a:schemeClr val="bg1"/>
                </a:solidFill>
              </a:rPr>
              <a:t>Gdańsk, 20 lutego 2015 r. </a:t>
            </a:r>
            <a:r>
              <a:rPr lang="pl-PL" altLang="pl-PL" sz="1400" b="1">
                <a:solidFill>
                  <a:schemeClr val="bg1"/>
                </a:solidFill>
              </a:rPr>
              <a:t> </a:t>
            </a:r>
            <a:r>
              <a:rPr lang="pl-PL" altLang="pl-PL" sz="1200">
                <a:solidFill>
                  <a:schemeClr val="bg1"/>
                </a:solidFill>
              </a:rPr>
              <a:t>	</a:t>
            </a:r>
          </a:p>
        </p:txBody>
      </p:sp>
      <p:grpSp>
        <p:nvGrpSpPr>
          <p:cNvPr id="17412" name="Group 37"/>
          <p:cNvGrpSpPr>
            <a:grpSpLocks/>
          </p:cNvGrpSpPr>
          <p:nvPr/>
        </p:nvGrpSpPr>
        <p:grpSpPr bwMode="auto">
          <a:xfrm>
            <a:off x="6372225" y="549275"/>
            <a:ext cx="2519363" cy="793750"/>
            <a:chOff x="3969" y="346"/>
            <a:chExt cx="1587" cy="500"/>
          </a:xfrm>
        </p:grpSpPr>
        <p:sp>
          <p:nvSpPr>
            <p:cNvPr id="17413" name="Text Box 35"/>
            <p:cNvSpPr txBox="1">
              <a:spLocks noChangeArrowheads="1"/>
            </p:cNvSpPr>
            <p:nvPr/>
          </p:nvSpPr>
          <p:spPr bwMode="auto">
            <a:xfrm>
              <a:off x="3969" y="346"/>
              <a:ext cx="1587" cy="5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63525" indent="-263525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</a:pPr>
              <a:endParaRPr lang="pl-PL" altLang="pl-PL" sz="1400"/>
            </a:p>
            <a:p>
              <a:pPr marL="263525" indent="-263525">
                <a:lnSpc>
                  <a:spcPct val="130000"/>
                </a:lnSpc>
                <a:spcBef>
                  <a:spcPct val="50000"/>
                </a:spcBef>
                <a:spcAft>
                  <a:spcPct val="20000"/>
                </a:spcAft>
              </a:pPr>
              <a:endParaRPr lang="pl-PL" altLang="pl-PL" sz="1400"/>
            </a:p>
          </p:txBody>
        </p:sp>
        <p:pic>
          <p:nvPicPr>
            <p:cNvPr id="17414" name="Picture 934" descr="POMORSKIE2020-W1-podstawowe-RGB-FOR WEB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59" y="391"/>
              <a:ext cx="1407" cy="3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pl-PL" altLang="ja-JP" sz="1000" b="1" smtClean="0">
              <a:solidFill>
                <a:srgbClr val="222268"/>
              </a:solidFill>
              <a:latin typeface="Garamond" pitchFamily="18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pl-PL" altLang="ja-JP" sz="2000" b="1" smtClean="0">
                <a:solidFill>
                  <a:srgbClr val="FF0000"/>
                </a:solidFill>
                <a:latin typeface="Garamond" pitchFamily="18" charset="0"/>
              </a:rPr>
              <a:t>PROCES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pl-PL" altLang="ja-JP" sz="2200" smtClean="0">
              <a:latin typeface="Garamond" pitchFamily="18" charset="0"/>
            </a:endParaRP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pl-PL" altLang="ja-JP" sz="2200" smtClean="0">
                <a:latin typeface="Garamond" pitchFamily="18" charset="0"/>
              </a:rPr>
              <a:t>Pogłębiona analiza gospodarczego profilu regionu (11.2013 - 03.2014)</a:t>
            </a:r>
          </a:p>
          <a:p>
            <a:pPr marL="0" indent="0" algn="just">
              <a:spcBef>
                <a:spcPct val="0"/>
              </a:spcBef>
              <a:buFontTx/>
              <a:buAutoNum type="arabicPeriod"/>
            </a:pPr>
            <a:endParaRPr lang="pl-PL" altLang="ja-JP" sz="1200" smtClean="0">
              <a:latin typeface="Garamond" pitchFamily="18" charset="0"/>
            </a:endParaRP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pl-PL" altLang="ja-JP" sz="2200" smtClean="0">
                <a:latin typeface="Garamond" pitchFamily="18" charset="0"/>
              </a:rPr>
              <a:t>Debata, konsultacje i budowanie </a:t>
            </a:r>
            <a:r>
              <a:rPr lang="pl-PL" altLang="ja-JP" sz="2200" b="1" smtClean="0">
                <a:solidFill>
                  <a:srgbClr val="0070C0"/>
                </a:solidFill>
                <a:latin typeface="Garamond" pitchFamily="18" charset="0"/>
              </a:rPr>
              <a:t>Partnerstw </a:t>
            </a:r>
            <a:r>
              <a:rPr lang="pl-PL" altLang="ja-JP" sz="220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pl-PL" altLang="ja-JP" sz="2200" smtClean="0">
                <a:latin typeface="Garamond" pitchFamily="18" charset="0"/>
              </a:rPr>
              <a:t>(od 10.2013)</a:t>
            </a:r>
          </a:p>
          <a:p>
            <a:pPr marL="0" indent="0">
              <a:spcBef>
                <a:spcPct val="0"/>
              </a:spcBef>
              <a:buFontTx/>
              <a:buAutoNum type="arabicPeriod"/>
            </a:pPr>
            <a:endParaRPr lang="pl-PL" altLang="ja-JP" sz="1200" smtClean="0">
              <a:latin typeface="Garamond" pitchFamily="18" charset="0"/>
            </a:endParaRP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pl-PL" altLang="ja-JP" sz="2200" smtClean="0">
                <a:latin typeface="Garamond" pitchFamily="18" charset="0"/>
              </a:rPr>
              <a:t>Postępowanie</a:t>
            </a:r>
            <a:r>
              <a:rPr lang="pl-PL" altLang="ja-JP" sz="2200" b="1" smtClean="0">
                <a:latin typeface="Garamond" pitchFamily="18" charset="0"/>
              </a:rPr>
              <a:t> </a:t>
            </a:r>
            <a:r>
              <a:rPr lang="pl-PL" altLang="ja-JP" sz="2200" b="1" smtClean="0">
                <a:solidFill>
                  <a:srgbClr val="0070C0"/>
                </a:solidFill>
                <a:latin typeface="Garamond" pitchFamily="18" charset="0"/>
              </a:rPr>
              <a:t>konkurencyjne </a:t>
            </a:r>
            <a:r>
              <a:rPr lang="pl-PL" altLang="ja-JP" sz="2200" smtClean="0">
                <a:latin typeface="Garamond" pitchFamily="18" charset="0"/>
              </a:rPr>
              <a:t>(05-11.2014)</a:t>
            </a:r>
          </a:p>
          <a:p>
            <a:pPr marL="536575" lvl="1" indent="-174625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altLang="ja-JP" sz="2000" b="1" smtClean="0">
                <a:latin typeface="Garamond" pitchFamily="18" charset="0"/>
              </a:rPr>
              <a:t>Ocena:</a:t>
            </a:r>
            <a:br>
              <a:rPr lang="pl-PL" altLang="ja-JP" sz="2000" b="1" smtClean="0">
                <a:latin typeface="Garamond" pitchFamily="18" charset="0"/>
              </a:rPr>
            </a:br>
            <a:r>
              <a:rPr lang="pl-PL" altLang="ja-JP" sz="2000" smtClean="0">
                <a:latin typeface="Garamond" pitchFamily="18" charset="0"/>
              </a:rPr>
              <a:t>dwuetapowa</a:t>
            </a:r>
            <a:r>
              <a:rPr lang="pl-PL" altLang="ja-JP" sz="2000" b="1" smtClean="0">
                <a:latin typeface="Garamond" pitchFamily="18" charset="0"/>
              </a:rPr>
              <a:t> </a:t>
            </a:r>
            <a:r>
              <a:rPr lang="pl-PL" altLang="ja-JP" sz="2000" smtClean="0">
                <a:latin typeface="Garamond" pitchFamily="18" charset="0"/>
              </a:rPr>
              <a:t>(wstępna weryfikacja + „właściwa” ocena)</a:t>
            </a:r>
            <a:br>
              <a:rPr lang="pl-PL" altLang="ja-JP" sz="2000" smtClean="0">
                <a:latin typeface="Garamond" pitchFamily="18" charset="0"/>
              </a:rPr>
            </a:br>
            <a:r>
              <a:rPr lang="pl-PL" altLang="ja-JP" sz="2000" smtClean="0">
                <a:latin typeface="Garamond" pitchFamily="18" charset="0"/>
              </a:rPr>
              <a:t>z udziałem zewnętrznych ekspertów</a:t>
            </a:r>
          </a:p>
          <a:p>
            <a:pPr marL="536575" lvl="1" indent="-174625">
              <a:spcBef>
                <a:spcPct val="0"/>
              </a:spcBef>
              <a:buFontTx/>
              <a:buChar char="-"/>
            </a:pPr>
            <a:r>
              <a:rPr lang="pl-PL" altLang="ja-JP" sz="2000" b="1" smtClean="0">
                <a:latin typeface="Garamond" pitchFamily="18" charset="0"/>
              </a:rPr>
              <a:t>Na wyjściu: </a:t>
            </a:r>
            <a:br>
              <a:rPr lang="pl-PL" altLang="ja-JP" sz="2000" b="1" smtClean="0">
                <a:latin typeface="Garamond" pitchFamily="18" charset="0"/>
              </a:rPr>
            </a:br>
            <a:r>
              <a:rPr lang="pl-PL" altLang="ja-JP" sz="2000" smtClean="0">
                <a:latin typeface="Garamond" pitchFamily="18" charset="0"/>
              </a:rPr>
              <a:t>rekomendacja uruchomienia negocjacji z wyselekcjonowanymi Partnerstwami</a:t>
            </a:r>
          </a:p>
          <a:p>
            <a:pPr marL="536575" lvl="1" indent="-174625">
              <a:spcBef>
                <a:spcPct val="0"/>
              </a:spcBef>
              <a:buFontTx/>
              <a:buNone/>
            </a:pPr>
            <a:endParaRPr lang="pl-PL" altLang="ja-JP" sz="1200" b="1" smtClean="0">
              <a:latin typeface="Garamond" pitchFamily="18" charset="0"/>
            </a:endParaRPr>
          </a:p>
          <a:p>
            <a:pPr marL="0" indent="0">
              <a:spcBef>
                <a:spcPct val="0"/>
              </a:spcBef>
              <a:buFontTx/>
              <a:buAutoNum type="arabicPeriod"/>
            </a:pPr>
            <a:r>
              <a:rPr lang="pl-PL" altLang="ja-JP" sz="2200" smtClean="0">
                <a:latin typeface="Garamond" pitchFamily="18" charset="0"/>
              </a:rPr>
              <a:t>Negocjacje</a:t>
            </a:r>
            <a:r>
              <a:rPr lang="pl-PL" altLang="ja-JP" sz="2200" b="1" smtClean="0">
                <a:latin typeface="Garamond" pitchFamily="18" charset="0"/>
              </a:rPr>
              <a:t> </a:t>
            </a:r>
            <a:r>
              <a:rPr lang="pl-PL" altLang="ja-JP" sz="2200" b="1" smtClean="0">
                <a:latin typeface="Garamond" pitchFamily="18" charset="0"/>
                <a:sym typeface="Wingdings" pitchFamily="2" charset="2"/>
              </a:rPr>
              <a:t></a:t>
            </a:r>
            <a:r>
              <a:rPr lang="pl-PL" altLang="ja-JP" sz="2200" b="1" smtClean="0">
                <a:latin typeface="Garamond" pitchFamily="18" charset="0"/>
              </a:rPr>
              <a:t> </a:t>
            </a:r>
            <a:r>
              <a:rPr lang="pl-PL" altLang="ja-JP" sz="2200" b="1" i="1" smtClean="0">
                <a:solidFill>
                  <a:srgbClr val="0070C0"/>
                </a:solidFill>
                <a:latin typeface="Garamond" pitchFamily="18" charset="0"/>
              </a:rPr>
              <a:t>Porozumienia na rzecz Pomorskich IS </a:t>
            </a:r>
            <a:r>
              <a:rPr lang="pl-PL" altLang="ja-JP" sz="2200" smtClean="0">
                <a:latin typeface="Garamond" pitchFamily="18" charset="0"/>
              </a:rPr>
              <a:t>(I poł. 2015)</a:t>
            </a:r>
          </a:p>
          <a:p>
            <a:pPr marL="0" indent="0">
              <a:spcBef>
                <a:spcPct val="0"/>
              </a:spcBef>
              <a:buClr>
                <a:srgbClr val="009900"/>
              </a:buClr>
              <a:buFontTx/>
              <a:buNone/>
            </a:pPr>
            <a:endParaRPr lang="pl-PL" altLang="ja-JP" sz="2400" smtClean="0">
              <a:latin typeface="Garamond" pitchFamily="18" charset="0"/>
            </a:endParaRPr>
          </a:p>
          <a:p>
            <a:pPr marL="0" indent="0">
              <a:spcBef>
                <a:spcPct val="15000"/>
              </a:spcBef>
              <a:spcAft>
                <a:spcPct val="15000"/>
              </a:spcAft>
              <a:buClr>
                <a:srgbClr val="009900"/>
              </a:buClr>
              <a:buFontTx/>
              <a:buNone/>
            </a:pPr>
            <a:r>
              <a:rPr lang="pl-PL" altLang="ja-JP" sz="2200" b="1" smtClean="0">
                <a:latin typeface="Garamond" pitchFamily="18" charset="0"/>
              </a:rPr>
              <a:t>Obowiązywanie </a:t>
            </a:r>
            <a:r>
              <a:rPr lang="pl-PL" altLang="ja-JP" sz="2200" b="1" i="1" smtClean="0">
                <a:latin typeface="Garamond" pitchFamily="18" charset="0"/>
              </a:rPr>
              <a:t>Porozumień:</a:t>
            </a:r>
            <a:r>
              <a:rPr lang="pl-PL" altLang="ja-JP" sz="2200" smtClean="0">
                <a:latin typeface="Garamond" pitchFamily="18" charset="0"/>
              </a:rPr>
              <a:t>	</a:t>
            </a:r>
            <a:r>
              <a:rPr lang="pl-PL" altLang="ja-JP" sz="2200" b="1" smtClean="0">
                <a:solidFill>
                  <a:srgbClr val="0070C0"/>
                </a:solidFill>
                <a:latin typeface="Garamond" pitchFamily="18" charset="0"/>
              </a:rPr>
              <a:t>do 3 lat </a:t>
            </a:r>
            <a:r>
              <a:rPr lang="pl-PL" altLang="ja-JP" sz="2200" smtClean="0">
                <a:latin typeface="Garamond" pitchFamily="18" charset="0"/>
              </a:rPr>
              <a:t>(z opcją przedłużenia)</a:t>
            </a:r>
          </a:p>
          <a:p>
            <a:pPr marL="0" indent="0">
              <a:spcBef>
                <a:spcPct val="15000"/>
              </a:spcBef>
              <a:spcAft>
                <a:spcPct val="15000"/>
              </a:spcAft>
              <a:buClr>
                <a:srgbClr val="009900"/>
              </a:buClr>
              <a:buFontTx/>
              <a:buNone/>
            </a:pPr>
            <a:r>
              <a:rPr lang="pl-PL" altLang="ja-JP" sz="2200" b="1" smtClean="0">
                <a:latin typeface="Garamond" pitchFamily="18" charset="0"/>
              </a:rPr>
              <a:t>Powtarzalności procesu:	</a:t>
            </a:r>
            <a:r>
              <a:rPr lang="pl-PL" altLang="ja-JP" sz="2200" b="1" smtClean="0">
                <a:solidFill>
                  <a:srgbClr val="0070C0"/>
                </a:solidFill>
                <a:latin typeface="Garamond" pitchFamily="18" charset="0"/>
              </a:rPr>
              <a:t>co 2 lata</a:t>
            </a:r>
          </a:p>
        </p:txBody>
      </p: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484438" y="76200"/>
            <a:ext cx="66595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>
              <a:lnSpc>
                <a:spcPct val="130000"/>
              </a:lnSpc>
              <a:spcAft>
                <a:spcPct val="20000"/>
              </a:spcAft>
            </a:pPr>
            <a:r>
              <a:rPr lang="pl-PL" altLang="pl-PL" sz="2800" b="1">
                <a:solidFill>
                  <a:schemeClr val="bg1"/>
                </a:solidFill>
              </a:rPr>
              <a:t>Pomorskie podejście do IS (2)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6284913"/>
            <a:ext cx="17145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10"/>
          <p:cNvPicPr>
            <a:picLocks noChangeAspect="1" noChangeArrowheads="1"/>
          </p:cNvPicPr>
          <p:nvPr/>
        </p:nvPicPr>
        <p:blipFill>
          <a:blip r:embed="rId4"/>
          <a:srcRect t="36171" r="56258" b="45918"/>
          <a:stretch>
            <a:fillRect/>
          </a:stretch>
        </p:blipFill>
        <p:spPr bwMode="auto">
          <a:xfrm>
            <a:off x="7524750" y="1052513"/>
            <a:ext cx="15240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23" name="Group 263"/>
          <p:cNvGraphicFramePr>
            <a:graphicFrameLocks noGrp="1"/>
          </p:cNvGraphicFramePr>
          <p:nvPr>
            <p:ph idx="4294967295"/>
          </p:nvPr>
        </p:nvGraphicFramePr>
        <p:xfrm>
          <a:off x="250825" y="1341438"/>
          <a:ext cx="8642350" cy="1500187"/>
        </p:xfrm>
        <a:graphic>
          <a:graphicData uri="http://schemas.openxmlformats.org/drawingml/2006/table">
            <a:tbl>
              <a:tblPr/>
              <a:tblGrid>
                <a:gridCol w="4898226"/>
                <a:gridCol w="1817979"/>
                <a:gridCol w="1926145"/>
              </a:tblGrid>
              <a:tr h="70323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OP 1. Komercjalizacja wiedzy</a:t>
                      </a:r>
                      <a:endParaRPr kumimoji="0" lang="pl-PL" alt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8" marR="90008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IS obligatoryjnie</a:t>
                      </a:r>
                    </a:p>
                  </a:txBody>
                  <a:tcPr marL="90014" marR="90014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IS </a:t>
                      </a:r>
                      <a:b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preferencyjnie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984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Ekspansja przez innowacje</a:t>
                      </a:r>
                    </a:p>
                  </a:txBody>
                  <a:tcPr marL="90008" marR="54006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8" marR="90008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90008" marR="90008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47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Transfer wiedzy do gospodarki</a:t>
                      </a:r>
                    </a:p>
                  </a:txBody>
                  <a:tcPr marL="90008" marR="54006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90008" marR="90008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8" marR="90008" marT="46804" marB="468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Group 263"/>
          <p:cNvGraphicFramePr>
            <a:graphicFrameLocks noGrp="1"/>
          </p:cNvGraphicFramePr>
          <p:nvPr>
            <p:ph type="tbl" idx="4294967295"/>
          </p:nvPr>
        </p:nvGraphicFramePr>
        <p:xfrm>
          <a:off x="250825" y="3213100"/>
          <a:ext cx="8640763" cy="2297113"/>
        </p:xfrm>
        <a:graphic>
          <a:graphicData uri="http://schemas.openxmlformats.org/drawingml/2006/table">
            <a:tbl>
              <a:tblPr/>
              <a:tblGrid>
                <a:gridCol w="4896292"/>
                <a:gridCol w="1818929"/>
                <a:gridCol w="1925541"/>
              </a:tblGrid>
              <a:tr h="70277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OP 2.  Przedsiębiorstwa</a:t>
                      </a: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IS obligatoryjnie</a:t>
                      </a:r>
                    </a:p>
                  </a:txBody>
                  <a:tcPr marL="90001" marR="90001" marT="46775" marB="467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IS </a:t>
                      </a:r>
                      <a:b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preferencyjnie</a:t>
                      </a:r>
                    </a:p>
                  </a:txBody>
                  <a:tcPr marL="91434" marR="91434" marT="45695" marB="456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9815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Inwestycje podstawowe + profilowane</a:t>
                      </a:r>
                    </a:p>
                  </a:txBody>
                  <a:tcPr marL="89995" marR="53998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21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Aktywność eksportowa</a:t>
                      </a:r>
                    </a:p>
                  </a:txBody>
                  <a:tcPr marL="89995" marR="53998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21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Otoczenie biznesu</a:t>
                      </a:r>
                    </a:p>
                  </a:txBody>
                  <a:tcPr marL="89995" marR="53998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815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Inwestorzy zewnętrzni</a:t>
                      </a:r>
                    </a:p>
                  </a:txBody>
                  <a:tcPr marL="89995" marR="53998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sym typeface="Symbol" pitchFamily="18" charset="2"/>
                      </a:endParaRP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sym typeface="Symbol" pitchFamily="18" charset="2"/>
                        </a:rPr>
                        <a:t></a:t>
                      </a:r>
                    </a:p>
                  </a:txBody>
                  <a:tcPr marL="89995" marR="89995" marT="46773" marB="4677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8957" name="Rectangle 34"/>
          <p:cNvSpPr>
            <a:spLocks noChangeArrowheads="1"/>
          </p:cNvSpPr>
          <p:nvPr/>
        </p:nvSpPr>
        <p:spPr bwMode="auto">
          <a:xfrm>
            <a:off x="2722563" y="188913"/>
            <a:ext cx="64087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l-PL" altLang="pl-PL" sz="2800" b="1">
                <a:solidFill>
                  <a:schemeClr val="bg1"/>
                </a:solidFill>
              </a:rPr>
              <a:t>Rola </a:t>
            </a:r>
            <a:r>
              <a:rPr lang="pl-PL" altLang="ja-JP" sz="2800" b="1">
                <a:solidFill>
                  <a:schemeClr val="bg1"/>
                </a:solidFill>
              </a:rPr>
              <a:t>Porozumień na rzecz </a:t>
            </a:r>
          </a:p>
          <a:p>
            <a:pPr algn="ctr" eaLnBrk="0" hangingPunct="0"/>
            <a:r>
              <a:rPr lang="pl-PL" altLang="ja-JP" sz="2800" b="1">
                <a:solidFill>
                  <a:schemeClr val="bg1"/>
                </a:solidFill>
              </a:rPr>
              <a:t>Pomorskich IS </a:t>
            </a:r>
            <a:endParaRPr lang="pl-PL" altLang="pl-PL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1484313"/>
            <a:ext cx="91440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800" b="1">
                <a:solidFill>
                  <a:schemeClr val="bg1"/>
                </a:solidFill>
              </a:rPr>
              <a:t>Dziękuję za uwagę </a:t>
            </a:r>
            <a:endParaRPr lang="pl-PL" altLang="pl-PL" sz="28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3225800" y="76200"/>
            <a:ext cx="51625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pPr eaLnBrk="0" hangingPunct="0">
              <a:spcAft>
                <a:spcPct val="20000"/>
              </a:spcAft>
            </a:pPr>
            <a:r>
              <a:rPr lang="pl-PL" altLang="pl-PL" sz="2800" b="1">
                <a:solidFill>
                  <a:schemeClr val="bg1"/>
                </a:solidFill>
              </a:rPr>
              <a:t>Wsparcie przedsiębiorczości w POM</a:t>
            </a:r>
          </a:p>
          <a:p>
            <a:pPr eaLnBrk="0" hangingPunct="0">
              <a:spcAft>
                <a:spcPct val="20000"/>
              </a:spcAft>
            </a:pPr>
            <a:r>
              <a:rPr lang="pl-PL" altLang="pl-PL" sz="2800" b="1">
                <a:solidFill>
                  <a:schemeClr val="bg1"/>
                </a:solidFill>
              </a:rPr>
              <a:t>ze środków UE</a:t>
            </a:r>
          </a:p>
        </p:txBody>
      </p:sp>
      <p:grpSp>
        <p:nvGrpSpPr>
          <p:cNvPr id="19458" name="Grupa 6164"/>
          <p:cNvGrpSpPr>
            <a:grpSpLocks/>
          </p:cNvGrpSpPr>
          <p:nvPr/>
        </p:nvGrpSpPr>
        <p:grpSpPr bwMode="auto">
          <a:xfrm>
            <a:off x="419100" y="1471613"/>
            <a:ext cx="7672388" cy="3714750"/>
            <a:chOff x="419528" y="1018574"/>
            <a:chExt cx="7672342" cy="3714907"/>
          </a:xfrm>
        </p:grpSpPr>
        <p:sp>
          <p:nvSpPr>
            <p:cNvPr id="19459" name="pole tekstowe 2"/>
            <p:cNvSpPr txBox="1">
              <a:spLocks noChangeArrowheads="1"/>
            </p:cNvSpPr>
            <p:nvPr/>
          </p:nvSpPr>
          <p:spPr bwMode="auto">
            <a:xfrm>
              <a:off x="3729282" y="1018574"/>
              <a:ext cx="1465851" cy="452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</a:pPr>
              <a:r>
                <a:rPr lang="pl-PL" sz="1800" b="1"/>
                <a:t>ŚRODKI UE</a:t>
              </a:r>
            </a:p>
          </p:txBody>
        </p:sp>
        <p:sp>
          <p:nvSpPr>
            <p:cNvPr id="5" name="pole tekstowe 4"/>
            <p:cNvSpPr txBox="1"/>
            <p:nvPr/>
          </p:nvSpPr>
          <p:spPr>
            <a:xfrm>
              <a:off x="5075638" y="3003033"/>
              <a:ext cx="1077906" cy="4270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  <a:defRPr/>
              </a:pPr>
              <a:r>
                <a:rPr lang="pl-PL" sz="1800" b="1" dirty="0"/>
                <a:t>RPO WP</a:t>
              </a:r>
              <a:endParaRPr lang="pl-PL" sz="1800" b="1" dirty="0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1187873" y="3003033"/>
              <a:ext cx="1077907" cy="4270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  <a:defRPr/>
              </a:pPr>
              <a:r>
                <a:rPr lang="pl-PL" sz="1800" b="1" dirty="0"/>
                <a:t>RPO WP</a:t>
              </a:r>
              <a:endParaRPr lang="pl-PL" sz="1800" b="1" dirty="0"/>
            </a:p>
          </p:txBody>
        </p:sp>
        <p:sp>
          <p:nvSpPr>
            <p:cNvPr id="19462" name="pole tekstowe 6"/>
            <p:cNvSpPr txBox="1">
              <a:spLocks noChangeArrowheads="1"/>
            </p:cNvSpPr>
            <p:nvPr/>
          </p:nvSpPr>
          <p:spPr bwMode="auto">
            <a:xfrm>
              <a:off x="2987824" y="3020682"/>
              <a:ext cx="827470" cy="4271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</a:pPr>
              <a:r>
                <a:rPr lang="pl-PL" sz="1800" b="1"/>
                <a:t>PO IG</a:t>
              </a: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1325986" y="2069543"/>
              <a:ext cx="2411398" cy="42705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solidFill>
                <a:schemeClr val="accent2"/>
              </a:solidFill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  <a:defRPr/>
              </a:pPr>
              <a:r>
                <a:rPr lang="pl-PL" sz="1800" b="1" dirty="0"/>
                <a:t>Perspektywa 2007-2013</a:t>
              </a:r>
              <a:endParaRPr lang="pl-PL" sz="1800" b="1" dirty="0"/>
            </a:p>
          </p:txBody>
        </p:sp>
        <p:sp>
          <p:nvSpPr>
            <p:cNvPr id="19464" name="pole tekstowe 9"/>
            <p:cNvSpPr txBox="1">
              <a:spLocks noChangeArrowheads="1"/>
            </p:cNvSpPr>
            <p:nvPr/>
          </p:nvSpPr>
          <p:spPr bwMode="auto">
            <a:xfrm>
              <a:off x="5499288" y="2069059"/>
              <a:ext cx="2411238" cy="427168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</a:pPr>
              <a:r>
                <a:rPr lang="pl-PL" sz="1800" b="1"/>
                <a:t>Perspektywa 2014-2020</a:t>
              </a:r>
            </a:p>
          </p:txBody>
        </p:sp>
        <p:sp>
          <p:nvSpPr>
            <p:cNvPr id="19465" name="pole tekstowe 10"/>
            <p:cNvSpPr txBox="1">
              <a:spLocks noChangeArrowheads="1"/>
            </p:cNvSpPr>
            <p:nvPr/>
          </p:nvSpPr>
          <p:spPr bwMode="auto">
            <a:xfrm>
              <a:off x="7150834" y="2987386"/>
              <a:ext cx="819455" cy="42716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ct val="20000"/>
                </a:spcAft>
              </a:pPr>
              <a:r>
                <a:rPr lang="pl-PL" sz="1800" b="1"/>
                <a:t>PO IR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419528" y="4077815"/>
              <a:ext cx="1536691" cy="6461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2"/>
              </a:solidFill>
            </a:ln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r>
                <a:rPr lang="pl-PL" sz="1800" b="1" dirty="0"/>
                <a:t>Dotacje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pl-PL" sz="1800" i="1" dirty="0"/>
                <a:t>(rozdysponowane)</a:t>
              </a:r>
              <a:endParaRPr lang="pl-PL" sz="1800" i="1" dirty="0"/>
            </a:p>
          </p:txBody>
        </p:sp>
        <p:sp>
          <p:nvSpPr>
            <p:cNvPr id="19467" name="pole tekstowe 12"/>
            <p:cNvSpPr txBox="1">
              <a:spLocks noChangeArrowheads="1"/>
            </p:cNvSpPr>
            <p:nvPr/>
          </p:nvSpPr>
          <p:spPr bwMode="auto">
            <a:xfrm>
              <a:off x="2259510" y="4077072"/>
              <a:ext cx="1932580" cy="64633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800" b="1"/>
                <a:t>Wsparcie zwrotne</a:t>
              </a:r>
            </a:p>
            <a:p>
              <a:pPr algn="ctr"/>
              <a:r>
                <a:rPr lang="pl-PL" sz="1800" b="1"/>
                <a:t>JEREMIE</a:t>
              </a:r>
            </a:p>
          </p:txBody>
        </p:sp>
        <p:cxnSp>
          <p:nvCxnSpPr>
            <p:cNvPr id="19468" name="Łącznik prostoliniowy 13"/>
            <p:cNvCxnSpPr>
              <a:cxnSpLocks noChangeShapeType="1"/>
              <a:stCxn id="19459" idx="2"/>
            </p:cNvCxnSpPr>
            <p:nvPr/>
          </p:nvCxnSpPr>
          <p:spPr bwMode="auto">
            <a:xfrm flipH="1">
              <a:off x="4462207" y="1471006"/>
              <a:ext cx="1" cy="41531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69" name="Łącznik prostoliniowy 15"/>
            <p:cNvCxnSpPr>
              <a:cxnSpLocks noChangeShapeType="1"/>
            </p:cNvCxnSpPr>
            <p:nvPr/>
          </p:nvCxnSpPr>
          <p:spPr bwMode="auto">
            <a:xfrm flipH="1">
              <a:off x="2531595" y="1886317"/>
              <a:ext cx="409043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70" name="Łącznik prostoliniowy 19"/>
            <p:cNvCxnSpPr>
              <a:cxnSpLocks noChangeShapeType="1"/>
            </p:cNvCxnSpPr>
            <p:nvPr/>
          </p:nvCxnSpPr>
          <p:spPr bwMode="auto">
            <a:xfrm>
              <a:off x="2534344" y="1889814"/>
              <a:ext cx="0" cy="18274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1" name="Łącznik prosty ze strzałką 21"/>
            <p:cNvCxnSpPr>
              <a:cxnSpLocks noChangeShapeType="1"/>
            </p:cNvCxnSpPr>
            <p:nvPr/>
          </p:nvCxnSpPr>
          <p:spPr bwMode="auto">
            <a:xfrm>
              <a:off x="6622031" y="1886317"/>
              <a:ext cx="0" cy="18274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2" name="Łącznik prosty ze strzałką 26"/>
            <p:cNvCxnSpPr>
              <a:cxnSpLocks noChangeShapeType="1"/>
              <a:stCxn id="9" idx="2"/>
              <a:endCxn id="6" idx="0"/>
            </p:cNvCxnSpPr>
            <p:nvPr/>
          </p:nvCxnSpPr>
          <p:spPr bwMode="auto">
            <a:xfrm flipH="1">
              <a:off x="1726393" y="2496227"/>
              <a:ext cx="805202" cy="5063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3" name="Łącznik prosty ze strzałką 28"/>
            <p:cNvCxnSpPr>
              <a:cxnSpLocks noChangeShapeType="1"/>
              <a:stCxn id="9" idx="2"/>
              <a:endCxn id="19462" idx="0"/>
            </p:cNvCxnSpPr>
            <p:nvPr/>
          </p:nvCxnSpPr>
          <p:spPr bwMode="auto">
            <a:xfrm>
              <a:off x="2531595" y="2496227"/>
              <a:ext cx="869964" cy="52445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4" name="Łącznik prosty ze strzałką 33"/>
            <p:cNvCxnSpPr>
              <a:cxnSpLocks noChangeShapeType="1"/>
            </p:cNvCxnSpPr>
            <p:nvPr/>
          </p:nvCxnSpPr>
          <p:spPr bwMode="auto">
            <a:xfrm flipH="1">
              <a:off x="5899704" y="2505284"/>
              <a:ext cx="805202" cy="50633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5" name="Łącznik prosty ze strzałką 35"/>
            <p:cNvCxnSpPr>
              <a:cxnSpLocks noChangeShapeType="1"/>
              <a:endCxn id="19465" idx="0"/>
            </p:cNvCxnSpPr>
            <p:nvPr/>
          </p:nvCxnSpPr>
          <p:spPr bwMode="auto">
            <a:xfrm>
              <a:off x="6690598" y="2505284"/>
              <a:ext cx="869964" cy="48210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6" name="Łącznik prostoliniowy 6151"/>
            <p:cNvCxnSpPr>
              <a:cxnSpLocks noChangeShapeType="1"/>
              <a:stCxn id="6" idx="2"/>
            </p:cNvCxnSpPr>
            <p:nvPr/>
          </p:nvCxnSpPr>
          <p:spPr bwMode="auto">
            <a:xfrm>
              <a:off x="1726393" y="3429734"/>
              <a:ext cx="0" cy="21529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77" name="Łącznik prostoliniowy 6153"/>
            <p:cNvCxnSpPr>
              <a:cxnSpLocks noChangeShapeType="1"/>
            </p:cNvCxnSpPr>
            <p:nvPr/>
          </p:nvCxnSpPr>
          <p:spPr bwMode="auto">
            <a:xfrm>
              <a:off x="1187624" y="3645024"/>
              <a:ext cx="182690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78" name="Łącznik prosty ze strzałką 6158"/>
            <p:cNvCxnSpPr>
              <a:cxnSpLocks noChangeShapeType="1"/>
              <a:endCxn id="12" idx="0"/>
            </p:cNvCxnSpPr>
            <p:nvPr/>
          </p:nvCxnSpPr>
          <p:spPr bwMode="auto">
            <a:xfrm flipH="1">
              <a:off x="1187623" y="3645024"/>
              <a:ext cx="1" cy="4320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79" name="Łącznik prosty ze strzałką 54"/>
            <p:cNvCxnSpPr>
              <a:cxnSpLocks noChangeShapeType="1"/>
            </p:cNvCxnSpPr>
            <p:nvPr/>
          </p:nvCxnSpPr>
          <p:spPr bwMode="auto">
            <a:xfrm>
              <a:off x="3014532" y="3645024"/>
              <a:ext cx="0" cy="4320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8" name="pole tekstowe 57"/>
            <p:cNvSpPr txBox="1"/>
            <p:nvPr/>
          </p:nvSpPr>
          <p:spPr>
            <a:xfrm>
              <a:off x="4721627" y="4087341"/>
              <a:ext cx="946144" cy="6461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2"/>
              </a:solidFill>
            </a:ln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  <a:defRPr/>
              </a:pPr>
              <a:r>
                <a:rPr lang="pl-PL" sz="1800" b="1" dirty="0"/>
                <a:t>Dotacje</a:t>
              </a:r>
            </a:p>
            <a:p>
              <a:pPr algn="ctr">
                <a:spcAft>
                  <a:spcPts val="0"/>
                </a:spcAft>
                <a:defRPr/>
              </a:pPr>
              <a:r>
                <a:rPr lang="pl-PL" sz="1800" i="1" dirty="0"/>
                <a:t>(wyjątek)</a:t>
              </a:r>
            </a:p>
          </p:txBody>
        </p:sp>
        <p:sp>
          <p:nvSpPr>
            <p:cNvPr id="19481" name="pole tekstowe 58"/>
            <p:cNvSpPr txBox="1">
              <a:spLocks noChangeArrowheads="1"/>
            </p:cNvSpPr>
            <p:nvPr/>
          </p:nvSpPr>
          <p:spPr bwMode="auto">
            <a:xfrm>
              <a:off x="6159290" y="4077072"/>
              <a:ext cx="1932580" cy="64633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800" b="1"/>
                <a:t>Wsparcie zwrotne</a:t>
              </a:r>
            </a:p>
            <a:p>
              <a:pPr algn="ctr"/>
              <a:r>
                <a:rPr lang="pl-PL" sz="1800" i="1"/>
                <a:t>(standard)</a:t>
              </a:r>
            </a:p>
          </p:txBody>
        </p:sp>
        <p:cxnSp>
          <p:nvCxnSpPr>
            <p:cNvPr id="19482" name="Łącznik prostoliniowy 59"/>
            <p:cNvCxnSpPr>
              <a:cxnSpLocks noChangeShapeType="1"/>
            </p:cNvCxnSpPr>
            <p:nvPr/>
          </p:nvCxnSpPr>
          <p:spPr bwMode="auto">
            <a:xfrm>
              <a:off x="5614825" y="3439812"/>
              <a:ext cx="0" cy="21529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83" name="Łącznik prostoliniowy 60"/>
            <p:cNvCxnSpPr>
              <a:cxnSpLocks noChangeShapeType="1"/>
            </p:cNvCxnSpPr>
            <p:nvPr/>
          </p:nvCxnSpPr>
          <p:spPr bwMode="auto">
            <a:xfrm>
              <a:off x="5076056" y="3655102"/>
              <a:ext cx="182690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484" name="Łącznik prosty ze strzałką 61"/>
            <p:cNvCxnSpPr>
              <a:cxnSpLocks noChangeShapeType="1"/>
            </p:cNvCxnSpPr>
            <p:nvPr/>
          </p:nvCxnSpPr>
          <p:spPr bwMode="auto">
            <a:xfrm flipH="1">
              <a:off x="5076055" y="3655102"/>
              <a:ext cx="1" cy="4320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485" name="Łącznik prosty ze strzałką 62"/>
            <p:cNvCxnSpPr>
              <a:cxnSpLocks noChangeShapeType="1"/>
            </p:cNvCxnSpPr>
            <p:nvPr/>
          </p:nvCxnSpPr>
          <p:spPr bwMode="auto">
            <a:xfrm>
              <a:off x="6902964" y="3655102"/>
              <a:ext cx="0" cy="43204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7200900" cy="7207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b="1" smtClean="0">
                <a:latin typeface="Garamond" pitchFamily="18" charset="0"/>
              </a:rPr>
              <a:t>Porównanie efektów ilościowych w ramach dotacji i instrumentów finansowych (w tys. zł)</a:t>
            </a:r>
            <a:endParaRPr lang="pl-PL" altLang="pl-PL" sz="2800" smtClean="0">
              <a:latin typeface="Garamond" pitchFamily="18" charset="0"/>
            </a:endParaRPr>
          </a:p>
        </p:txBody>
      </p:sp>
      <p:sp>
        <p:nvSpPr>
          <p:cNvPr id="21506" name="Rectangle 78"/>
          <p:cNvSpPr>
            <a:spLocks noChangeArrowheads="1"/>
          </p:cNvSpPr>
          <p:nvPr/>
        </p:nvSpPr>
        <p:spPr bwMode="auto">
          <a:xfrm>
            <a:off x="3203575" y="0"/>
            <a:ext cx="59404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30000"/>
              </a:lnSpc>
              <a:spcAft>
                <a:spcPct val="20000"/>
              </a:spcAft>
            </a:pPr>
            <a:r>
              <a:rPr lang="pl-PL" altLang="pl-PL" sz="2800" b="1">
                <a:solidFill>
                  <a:srgbClr val="FFFFFF"/>
                </a:solidFill>
              </a:rPr>
              <a:t>RPO WP 2007-2013 – efekty – MŚP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55650" y="2420938"/>
          <a:ext cx="7632700" cy="34766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33850"/>
                <a:gridCol w="2324564"/>
                <a:gridCol w="2674286"/>
              </a:tblGrid>
              <a:tr h="9569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Wyszczególnienie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  <a:latin typeface="Garamond" panose="02020404030301010803" pitchFamily="18" charset="0"/>
                        </a:rPr>
                        <a:t>Dotacje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  <a:latin typeface="Garamond" panose="02020404030301010803" pitchFamily="18" charset="0"/>
                        </a:rPr>
                        <a:t>(Działanie 1.1 i 1.2.)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Instrumenty </a:t>
                      </a:r>
                      <a:r>
                        <a:rPr lang="pl-PL" sz="1800" kern="1200" dirty="0" smtClean="0">
                          <a:effectLst/>
                          <a:latin typeface="Garamond" panose="02020404030301010803" pitchFamily="18" charset="0"/>
                        </a:rPr>
                        <a:t>finansowe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 smtClean="0">
                          <a:effectLst/>
                          <a:latin typeface="Garamond" panose="02020404030301010803" pitchFamily="18" charset="0"/>
                        </a:rPr>
                        <a:t>(Inicjatywa JEREMIE)</a:t>
                      </a:r>
                      <a:endParaRPr lang="pl-PL" sz="1800" kern="1200" dirty="0" smtClean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1438" marR="91438" marT="45709" marB="45709" anchor="ctr"/>
                </a:tc>
              </a:tr>
              <a:tr h="4253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31.12.14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253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Liczba wspartych firm 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918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4 176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</a:tr>
              <a:tr h="7121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Wartość wsparcia UE</a:t>
                      </a:r>
                      <a:endParaRPr lang="pl-PL" sz="180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(w tys. PLN)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283 649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380 156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</a:tr>
              <a:tr h="9569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Wartość kapitału pozyskanego przez MSP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Garamond" panose="02020404030301010803" pitchFamily="18" charset="0"/>
                        </a:rPr>
                        <a:t>-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kern="1200" dirty="0">
                          <a:effectLst/>
                          <a:latin typeface="Garamond" panose="02020404030301010803" pitchFamily="18" charset="0"/>
                        </a:rPr>
                        <a:t>461 </a:t>
                      </a:r>
                      <a:r>
                        <a:rPr lang="pl-PL" sz="1800" kern="1200" dirty="0" smtClean="0">
                          <a:effectLst/>
                          <a:latin typeface="Garamond" panose="02020404030301010803" pitchFamily="18" charset="0"/>
                        </a:rPr>
                        <a:t>570</a:t>
                      </a:r>
                      <a:endParaRPr lang="pl-PL" sz="1800" dirty="0">
                        <a:solidFill>
                          <a:srgbClr val="000066"/>
                        </a:solidFill>
                        <a:effectLst/>
                        <a:latin typeface="Garamond" panose="02020404030301010803" pitchFamily="18" charset="0"/>
                        <a:ea typeface="Times New Roman"/>
                      </a:endParaRPr>
                    </a:p>
                  </a:txBody>
                  <a:tcPr marL="91438" marR="91438" marT="45709" marB="45709" anchor="ctr"/>
                </a:tc>
              </a:tr>
            </a:tbl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8" name="Object 60"/>
          <p:cNvGraphicFramePr>
            <a:graphicFrameLocks noChangeAspect="1"/>
          </p:cNvGraphicFramePr>
          <p:nvPr/>
        </p:nvGraphicFramePr>
        <p:xfrm>
          <a:off x="1504950" y="1697038"/>
          <a:ext cx="5426075" cy="3895725"/>
        </p:xfrm>
        <a:graphic>
          <a:graphicData uri="http://schemas.openxmlformats.org/presentationml/2006/ole">
            <p:oleObj spid="_x0000_s12348" name="Wykres" r:id="rId4" imgW="5057882" imgH="2638331" progId="Excel.Sheet.8">
              <p:embed/>
            </p:oleObj>
          </a:graphicData>
        </a:graphic>
      </p:graphicFrame>
      <p:sp>
        <p:nvSpPr>
          <p:cNvPr id="12349" name="Text Box 41"/>
          <p:cNvSpPr txBox="1">
            <a:spLocks noChangeArrowheads="1"/>
          </p:cNvSpPr>
          <p:nvPr/>
        </p:nvSpPr>
        <p:spPr bwMode="auto">
          <a:xfrm>
            <a:off x="827088" y="4811713"/>
            <a:ext cx="25923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pl-PL" altLang="pl-PL" sz="2500">
                <a:solidFill>
                  <a:srgbClr val="000000"/>
                </a:solidFill>
              </a:rPr>
              <a:t>520 mln EUR</a:t>
            </a:r>
          </a:p>
        </p:txBody>
      </p:sp>
      <p:sp>
        <p:nvSpPr>
          <p:cNvPr id="12350" name="Text Box 41"/>
          <p:cNvSpPr txBox="1">
            <a:spLocks noChangeArrowheads="1"/>
          </p:cNvSpPr>
          <p:nvPr/>
        </p:nvSpPr>
        <p:spPr bwMode="auto">
          <a:xfrm>
            <a:off x="5937250" y="2328863"/>
            <a:ext cx="2590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pl-PL" altLang="pl-PL" sz="2500">
                <a:solidFill>
                  <a:srgbClr val="000000"/>
                </a:solidFill>
              </a:rPr>
              <a:t>1,343 mld EUR</a:t>
            </a:r>
          </a:p>
        </p:txBody>
      </p:sp>
      <p:sp>
        <p:nvSpPr>
          <p:cNvPr id="12351" name="Text Box 41"/>
          <p:cNvSpPr txBox="1">
            <a:spLocks noChangeArrowheads="1"/>
          </p:cNvSpPr>
          <p:nvPr/>
        </p:nvSpPr>
        <p:spPr bwMode="auto">
          <a:xfrm>
            <a:off x="3419475" y="2533650"/>
            <a:ext cx="1422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altLang="pl-PL" sz="2000" b="1">
                <a:solidFill>
                  <a:srgbClr val="000000"/>
                </a:solidFill>
              </a:rPr>
              <a:t>EFRR </a:t>
            </a:r>
          </a:p>
          <a:p>
            <a:pPr algn="ctr" eaLnBrk="0" hangingPunct="0"/>
            <a:r>
              <a:rPr lang="pl-PL" altLang="pl-PL" sz="2200" b="1">
                <a:solidFill>
                  <a:srgbClr val="000000"/>
                </a:solidFill>
              </a:rPr>
              <a:t>72%</a:t>
            </a:r>
          </a:p>
        </p:txBody>
      </p:sp>
      <p:sp>
        <p:nvSpPr>
          <p:cNvPr id="12352" name="Text Box 41"/>
          <p:cNvSpPr txBox="1">
            <a:spLocks noChangeArrowheads="1"/>
          </p:cNvSpPr>
          <p:nvPr/>
        </p:nvSpPr>
        <p:spPr bwMode="auto">
          <a:xfrm>
            <a:off x="3074988" y="14541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pl-PL" altLang="pl-PL" sz="2800">
                <a:solidFill>
                  <a:srgbClr val="FF0000"/>
                </a:solidFill>
              </a:rPr>
              <a:t>1,863 mld EUR</a:t>
            </a:r>
          </a:p>
        </p:txBody>
      </p:sp>
      <p:sp>
        <p:nvSpPr>
          <p:cNvPr id="12353" name="Text Box 41"/>
          <p:cNvSpPr txBox="1">
            <a:spLocks noChangeArrowheads="1"/>
          </p:cNvSpPr>
          <p:nvPr/>
        </p:nvSpPr>
        <p:spPr bwMode="auto">
          <a:xfrm>
            <a:off x="2822575" y="3644900"/>
            <a:ext cx="1512888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altLang="pl-PL" sz="2000" b="1">
                <a:solidFill>
                  <a:srgbClr val="000000"/>
                </a:solidFill>
              </a:rPr>
              <a:t>EFS </a:t>
            </a:r>
          </a:p>
          <a:p>
            <a:pPr algn="ctr" eaLnBrk="0" hangingPunct="0">
              <a:lnSpc>
                <a:spcPct val="130000"/>
              </a:lnSpc>
              <a:spcBef>
                <a:spcPts val="600"/>
              </a:spcBef>
              <a:spcAft>
                <a:spcPct val="20000"/>
              </a:spcAft>
            </a:pPr>
            <a:r>
              <a:rPr lang="pl-PL" altLang="pl-PL" sz="2000" b="1">
                <a:solidFill>
                  <a:srgbClr val="000000"/>
                </a:solidFill>
              </a:rPr>
              <a:t>28%</a:t>
            </a:r>
          </a:p>
        </p:txBody>
      </p:sp>
      <p:sp>
        <p:nvSpPr>
          <p:cNvPr id="12354" name="Text Box 41"/>
          <p:cNvSpPr txBox="1">
            <a:spLocks noChangeArrowheads="1"/>
          </p:cNvSpPr>
          <p:nvPr/>
        </p:nvSpPr>
        <p:spPr bwMode="auto">
          <a:xfrm>
            <a:off x="5313363" y="47640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pl-PL" altLang="pl-PL" sz="2000">
                <a:solidFill>
                  <a:srgbClr val="0000FF"/>
                </a:solidFill>
              </a:rPr>
              <a:t>Rezerwa Wykonania</a:t>
            </a:r>
          </a:p>
        </p:txBody>
      </p:sp>
      <p:sp>
        <p:nvSpPr>
          <p:cNvPr id="12355" name="Text Box 41"/>
          <p:cNvSpPr txBox="1">
            <a:spLocks noChangeArrowheads="1"/>
          </p:cNvSpPr>
          <p:nvPr/>
        </p:nvSpPr>
        <p:spPr bwMode="auto">
          <a:xfrm>
            <a:off x="6227763" y="518001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pl-PL" altLang="pl-PL" sz="1800">
                <a:solidFill>
                  <a:srgbClr val="000000"/>
                </a:solidFill>
              </a:rPr>
              <a:t>111,8 mln EUR</a:t>
            </a:r>
          </a:p>
        </p:txBody>
      </p:sp>
      <p:grpSp>
        <p:nvGrpSpPr>
          <p:cNvPr id="12356" name="Grupa 1"/>
          <p:cNvGrpSpPr>
            <a:grpSpLocks/>
          </p:cNvGrpSpPr>
          <p:nvPr/>
        </p:nvGrpSpPr>
        <p:grpSpPr bwMode="auto">
          <a:xfrm>
            <a:off x="5126038" y="4548188"/>
            <a:ext cx="647700" cy="288925"/>
            <a:chOff x="5364163" y="4868863"/>
            <a:chExt cx="647700" cy="288925"/>
          </a:xfrm>
        </p:grpSpPr>
        <p:sp>
          <p:nvSpPr>
            <p:cNvPr id="12358" name="Line 14"/>
            <p:cNvSpPr>
              <a:spLocks noChangeShapeType="1"/>
            </p:cNvSpPr>
            <p:nvPr/>
          </p:nvSpPr>
          <p:spPr bwMode="auto">
            <a:xfrm>
              <a:off x="5364163" y="5084763"/>
              <a:ext cx="431800" cy="7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pl-PL"/>
            </a:p>
          </p:txBody>
        </p:sp>
        <p:sp>
          <p:nvSpPr>
            <p:cNvPr id="12359" name="Line 15"/>
            <p:cNvSpPr>
              <a:spLocks noChangeShapeType="1"/>
            </p:cNvSpPr>
            <p:nvPr/>
          </p:nvSpPr>
          <p:spPr bwMode="auto">
            <a:xfrm flipV="1">
              <a:off x="5795963" y="4868863"/>
              <a:ext cx="21590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pl-PL"/>
            </a:p>
          </p:txBody>
        </p:sp>
      </p:grpSp>
      <p:sp>
        <p:nvSpPr>
          <p:cNvPr id="12357" name="Rectangle 78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800" b="1">
                <a:solidFill>
                  <a:srgbClr val="FFFFFF"/>
                </a:solidFill>
              </a:rPr>
              <a:t>Perspektywa 2014-2020</a:t>
            </a:r>
          </a:p>
          <a:p>
            <a:pPr algn="ctr">
              <a:lnSpc>
                <a:spcPct val="130000"/>
              </a:lnSpc>
              <a:spcAft>
                <a:spcPct val="20000"/>
              </a:spcAft>
            </a:pPr>
            <a:r>
              <a:rPr lang="pl-PL" altLang="pl-PL" sz="2400" b="1">
                <a:solidFill>
                  <a:srgbClr val="FFFFFF"/>
                </a:solidFill>
              </a:rPr>
              <a:t>RPO WP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23" name="Group 263"/>
          <p:cNvGraphicFramePr>
            <a:graphicFrameLocks noGrp="1"/>
          </p:cNvGraphicFramePr>
          <p:nvPr>
            <p:ph idx="4294967295"/>
          </p:nvPr>
        </p:nvGraphicFramePr>
        <p:xfrm>
          <a:off x="107950" y="1052513"/>
          <a:ext cx="8928100" cy="5775325"/>
        </p:xfrm>
        <a:graphic>
          <a:graphicData uri="http://schemas.openxmlformats.org/drawingml/2006/table">
            <a:tbl>
              <a:tblPr/>
              <a:tblGrid>
                <a:gridCol w="490538"/>
                <a:gridCol w="2894012"/>
                <a:gridCol w="1008063"/>
                <a:gridCol w="1079500"/>
                <a:gridCol w="1079500"/>
                <a:gridCol w="1081087"/>
                <a:gridCol w="1295400"/>
              </a:tblGrid>
              <a:tr h="363520">
                <a:tc rowSpan="2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Osie Priorytetowe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Wkład krajowy   mln EUR</a:t>
                      </a:r>
                    </a:p>
                  </a:txBody>
                  <a:tcPr marL="89996" marR="89996" marT="46798" marB="467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Wkład UE (mln EUR)</a:t>
                      </a:r>
                    </a:p>
                  </a:txBody>
                  <a:tcPr marL="91428" marR="9142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1274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Alokacja</a:t>
                      </a:r>
                    </a:p>
                  </a:txBody>
                  <a:tcPr marL="89996" marR="89996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Udział</a:t>
                      </a:r>
                      <a:b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w alokacji</a:t>
                      </a:r>
                    </a:p>
                  </a:txBody>
                  <a:tcPr marL="89996" marR="89996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ZIT</a:t>
                      </a:r>
                    </a:p>
                  </a:txBody>
                  <a:tcPr marL="89996" marR="89996" marT="46798" marB="467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Instrumenty finansowe</a:t>
                      </a:r>
                    </a:p>
                  </a:txBody>
                  <a:tcPr marL="89996" marR="89996" marT="46797" marB="467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1. </a:t>
                      </a:r>
                      <a:endParaRPr kumimoji="0" lang="pl-PL" altLang="pl-PL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Komercjalizacja wiedzy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24,7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139,9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7,5%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35,7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2.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Przedsiębiorstwa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30,8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174,6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9,4%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7,9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aramond" pitchFamily="18" charset="0"/>
                        </a:rPr>
                        <a:t>48,5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3. 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Edukacja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21,1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119,6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6,4%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Kształcenie zawodowe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12,1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68,7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3,7%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Zatrudnienie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39,8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225,5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12,1%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41,5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6. 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Integracja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20,1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114,3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6,1%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24,3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Zdrowie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18,5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105,0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5,6%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11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Konwersja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28,0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159,0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8,5%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41,3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16,5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Mobilność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63,0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357,2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19,2%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74,4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10. </a:t>
                      </a:r>
                      <a:endParaRPr kumimoji="0" lang="pl-PL" altLang="pl-PL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Energia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37,9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214,9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11,5%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62,9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40,8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Środowisko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(EFRR)</a:t>
                      </a: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21,4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120,9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6,5%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82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12. </a:t>
                      </a:r>
                    </a:p>
                  </a:txBody>
                  <a:tcPr marL="89990" marR="53994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Pomoc techniczna </a:t>
                      </a:r>
                      <a:r>
                        <a:rPr kumimoji="0" lang="pl-PL" alt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(EFS)</a:t>
                      </a:r>
                      <a:endParaRPr kumimoji="0" lang="pl-PL" altLang="pl-PL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1428" marR="91428" marT="45717" marB="4571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11,5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65,2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3,5%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8282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RAZEM</a:t>
                      </a:r>
                    </a:p>
                  </a:txBody>
                  <a:tcPr marL="91428" marR="91428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329,1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1 864,8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100,0%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259,3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141,5</a:t>
                      </a:r>
                    </a:p>
                  </a:txBody>
                  <a:tcPr marL="89990" marR="8999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26746" name="Rectangle 78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pl-PL" altLang="pl-PL" sz="2800" b="1">
                <a:solidFill>
                  <a:srgbClr val="FFFFFF"/>
                </a:solidFill>
              </a:rPr>
              <a:t>Osie Priorytetowe i alokacje </a:t>
            </a:r>
            <a:br>
              <a:rPr lang="pl-PL" altLang="pl-PL" sz="2800" b="1">
                <a:solidFill>
                  <a:srgbClr val="FFFFFF"/>
                </a:solidFill>
              </a:rPr>
            </a:br>
            <a:r>
              <a:rPr lang="pl-PL" altLang="pl-PL" sz="2800" b="1">
                <a:solidFill>
                  <a:srgbClr val="FFFFFF"/>
                </a:solidFill>
              </a:rPr>
              <a:t>RPO WP 2014-2020</a:t>
            </a:r>
            <a:endParaRPr lang="pl-PL" altLang="pl-PL" sz="2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2411413" y="0"/>
            <a:ext cx="67325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2800" b="1">
                <a:solidFill>
                  <a:schemeClr val="bg1"/>
                </a:solidFill>
              </a:rPr>
              <a:t>RPO WP 2014-2020</a:t>
            </a:r>
          </a:p>
          <a:p>
            <a:pPr algn="ctr"/>
            <a:r>
              <a:rPr lang="pl-PL" altLang="pl-PL" sz="2800" b="1">
                <a:solidFill>
                  <a:schemeClr val="bg1"/>
                </a:solidFill>
              </a:rPr>
              <a:t>wsparcie przedsiębiorczości</a:t>
            </a:r>
            <a:endParaRPr lang="pl-PL" altLang="pl-PL" sz="2400" b="1">
              <a:solidFill>
                <a:srgbClr val="FFFFFF"/>
              </a:solidFill>
            </a:endParaRPr>
          </a:p>
        </p:txBody>
      </p:sp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96975"/>
            <a:ext cx="90693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44900"/>
            <a:ext cx="9069388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27"/>
          <p:cNvSpPr>
            <a:spLocks noChangeArrowheads="1"/>
          </p:cNvSpPr>
          <p:nvPr/>
        </p:nvSpPr>
        <p:spPr bwMode="auto">
          <a:xfrm>
            <a:off x="2374900" y="0"/>
            <a:ext cx="67691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30000"/>
              </a:lnSpc>
              <a:spcAft>
                <a:spcPct val="20000"/>
              </a:spcAft>
            </a:pPr>
            <a:r>
              <a:rPr lang="pl-PL" altLang="pl-PL" sz="2800" b="1">
                <a:solidFill>
                  <a:srgbClr val="FFFFFF"/>
                </a:solidFill>
              </a:rPr>
              <a:t>Oś Priorytetowa 1 </a:t>
            </a:r>
            <a:br>
              <a:rPr lang="pl-PL" altLang="pl-PL" sz="2800" b="1">
                <a:solidFill>
                  <a:srgbClr val="FFFFFF"/>
                </a:solidFill>
              </a:rPr>
            </a:br>
            <a:r>
              <a:rPr lang="pl-PL" altLang="pl-PL" sz="2800" b="1">
                <a:solidFill>
                  <a:srgbClr val="FFFFFF"/>
                </a:solidFill>
              </a:rPr>
              <a:t>KOMERCJALIZACJA WIEDZY</a:t>
            </a:r>
          </a:p>
        </p:txBody>
      </p:sp>
      <p:graphicFrame>
        <p:nvGraphicFramePr>
          <p:cNvPr id="3" name="Symbol zastępczy tabeli 2"/>
          <p:cNvGraphicFramePr>
            <a:graphicFrameLocks noGrp="1"/>
          </p:cNvGraphicFramePr>
          <p:nvPr/>
        </p:nvGraphicFramePr>
        <p:xfrm>
          <a:off x="34925" y="1052513"/>
          <a:ext cx="9074150" cy="5527675"/>
        </p:xfrm>
        <a:graphic>
          <a:graphicData uri="http://schemas.openxmlformats.org/drawingml/2006/table">
            <a:tbl>
              <a:tblPr/>
              <a:tblGrid>
                <a:gridCol w="1803400"/>
                <a:gridCol w="7270750"/>
              </a:tblGrid>
              <a:tr h="38107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Alokacja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139,9 mln euro (EFRR)</a:t>
                      </a:r>
                    </a:p>
                  </a:txBody>
                  <a:tcPr marL="91452" marR="914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595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Ukierunkowanie tematyczne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77800" indent="-1778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wdrażanie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innowacyjnych rozwiązań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przedsiębiorstwach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finansowanie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prac B+R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prowadzonych przez przedsiębiorstwa oraz badań prowadzonych prze jednostki naukowe ukierunkowanych na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komercjalizację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wsparcie wdrożenia własnych lub zakupionych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wyników badań </a:t>
                      </a:r>
                      <a:b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</a:b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oraz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praw do własności intelektualnej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rozwój </a:t>
                      </a: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infrastruktury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B+R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w przedsiębiorstwach i jednostkach naukowych oraz rozwój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kadry B+R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wsparcie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innowacyjnych </a:t>
                      </a:r>
                      <a:r>
                        <a:rPr kumimoji="0" lang="pl-PL" altLang="pl-PL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start-up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(w tym </a:t>
                      </a:r>
                      <a:r>
                        <a:rPr kumimoji="0" lang="pl-PL" altLang="pl-PL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spin-off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l-PL" altLang="pl-PL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spin</a:t>
                      </a:r>
                      <a:r>
                        <a:rPr kumimoji="0" lang="pl-PL" altLang="pl-PL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-out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30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Preferencje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Projekty: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partnerskie - klastry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/dot. inteligentnych specjalizacji regionu/z zakresu </a:t>
                      </a:r>
                      <a:r>
                        <a:rPr kumimoji="0" lang="pl-PL" altLang="pl-P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ekotechnologii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/realizowane przez duże firmy w partnerstwie z MŚP/powiązane z Polską Mapą Drogową </a:t>
                      </a:r>
                      <a:r>
                        <a:rPr kumimoji="0" lang="pl-PL" altLang="pl-P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Infr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. Badawczej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402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Ukierunkowanie przestrzenne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całe województwo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3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Forma wsparcia</a:t>
                      </a:r>
                    </a:p>
                  </a:txBody>
                  <a:tcPr marL="91452" marR="91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Dotacje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(tryb konkursowy) /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instrumenty finansowe</a:t>
                      </a:r>
                    </a:p>
                  </a:txBody>
                  <a:tcPr marL="68588" marR="6858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27"/>
          <p:cNvSpPr>
            <a:spLocks noChangeArrowheads="1"/>
          </p:cNvSpPr>
          <p:nvPr/>
        </p:nvSpPr>
        <p:spPr bwMode="auto">
          <a:xfrm>
            <a:off x="2374900" y="0"/>
            <a:ext cx="67691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30000"/>
              </a:lnSpc>
              <a:spcAft>
                <a:spcPct val="20000"/>
              </a:spcAft>
            </a:pPr>
            <a:r>
              <a:rPr lang="pl-PL" altLang="pl-PL" sz="2800" b="1">
                <a:solidFill>
                  <a:srgbClr val="FFFFFF"/>
                </a:solidFill>
              </a:rPr>
              <a:t>Oś Priorytetowa 2. PRZEDSIĘBIORSTWA  </a:t>
            </a:r>
            <a:br>
              <a:rPr lang="pl-PL" altLang="pl-PL" sz="2800" b="1">
                <a:solidFill>
                  <a:srgbClr val="FFFFFF"/>
                </a:solidFill>
              </a:rPr>
            </a:br>
            <a:r>
              <a:rPr lang="pl-PL" altLang="pl-PL" sz="2800" b="1">
                <a:solidFill>
                  <a:srgbClr val="FFFFFF"/>
                </a:solidFill>
              </a:rPr>
              <a:t>PRZEDSIĘBIORSTWA</a:t>
            </a:r>
          </a:p>
        </p:txBody>
      </p:sp>
      <p:graphicFrame>
        <p:nvGraphicFramePr>
          <p:cNvPr id="3" name="Symbol zastępczy tabeli 2"/>
          <p:cNvGraphicFramePr>
            <a:graphicFrameLocks noGrp="1"/>
          </p:cNvGraphicFramePr>
          <p:nvPr/>
        </p:nvGraphicFramePr>
        <p:xfrm>
          <a:off x="23813" y="561975"/>
          <a:ext cx="9086850" cy="5938838"/>
        </p:xfrm>
        <a:graphic>
          <a:graphicData uri="http://schemas.openxmlformats.org/drawingml/2006/table">
            <a:tbl>
              <a:tblPr/>
              <a:tblGrid>
                <a:gridCol w="1800225"/>
                <a:gridCol w="7286625"/>
              </a:tblGrid>
              <a:tr h="40966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Alokacja</a:t>
                      </a:r>
                    </a:p>
                  </a:txBody>
                  <a:tcPr marL="91447" marR="9144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174,6 mln euro (EFRR)</a:t>
                      </a:r>
                    </a:p>
                  </a:txBody>
                  <a:tcPr marL="91447" marR="91447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573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Ukierunkowanie tematyczne</a:t>
                      </a:r>
                    </a:p>
                  </a:txBody>
                  <a:tcPr marL="91447" marR="9144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177800" indent="-1778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wsparcie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inwestycji podstawowych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mikro i małych przedsiębiorstwach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wsparcie </a:t>
                      </a:r>
                      <a:r>
                        <a:rPr kumimoji="0" lang="pl-PL" altLang="pl-P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inwestycji profilowanych (IS, Eko, ICT) </a:t>
                      </a:r>
                      <a:r>
                        <a:rPr kumimoji="0" lang="pl-PL" altLang="pl-PL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małych i średnich przedsiębiorstwach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systemowe wsparcie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umiędzynarodowienia przedsiębiorstw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i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promocja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gospodarcza</a:t>
                      </a: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specjalistyczne usługi </a:t>
                      </a:r>
                      <a:r>
                        <a:rPr kumimoji="0" lang="pl-PL" altLang="pl-PL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świadczone przez IOB na rzecz przedsiębiorstw (podejście popytowe)</a:t>
                      </a:r>
                      <a:endParaRPr kumimoji="0" lang="pl-PL" altLang="pl-PL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działania na rzecz zwiększenia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atrakcyjności inwestycyjnej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regionu, </a:t>
                      </a:r>
                      <a:b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</a:b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w tym kompleksowa obsługa inwestorów+uzbrojenie terenów inwestycyjnych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7156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Preferencje</a:t>
                      </a:r>
                    </a:p>
                  </a:txBody>
                  <a:tcPr marL="91447" marR="9144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Projekty: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partnerskie - klastry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/kompleksowe/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dot. inteligentnych specjalizacji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regionu/ukierunkowane na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ekspansję rynkową i wzrost aktywności eksportowej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/wynikające z upowszechnienia podejścia strategicznego/związane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z upowszechnieniem ICT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/skutkujące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wzrostem zatrudnienia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/dot. obszarów zdegradowanych</a:t>
                      </a: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86521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Ukierunkowanie przestrzenne</a:t>
                      </a:r>
                    </a:p>
                  </a:txBody>
                  <a:tcPr marL="91447" marR="9144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całe województwo / obszary o niskim poziomie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aktywności gospodarczej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(mikro i małe firmy) /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OMT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+ gminy wzdłuż 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korytarzy transportowych 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(tereny inwestycyjne)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2286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Forma wsparcia</a:t>
                      </a:r>
                    </a:p>
                  </a:txBody>
                  <a:tcPr marL="91447" marR="9144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211263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12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Dotacje</a:t>
                      </a:r>
                      <a:r>
                        <a:rPr kumimoji="0" lang="pl-PL" alt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(tryb konkursowy i pozakonkursowy (przedsięwzięcie wynikające ze strategii ZIT)/</a:t>
                      </a: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instrumenty finansowe</a:t>
                      </a:r>
                      <a:endParaRPr kumimoji="0" lang="pl-PL" alt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marL="68585" marR="6858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rIns="18000"/>
          <a:lstStyle>
            <a:lvl1pPr marL="177800" indent="-177800">
              <a:defRPr sz="2800" b="1">
                <a:solidFill>
                  <a:schemeClr val="bg1"/>
                </a:solidFill>
                <a:latin typeface="Garamond" pitchFamily="18" charset="0"/>
              </a:defRPr>
            </a:lvl1pPr>
            <a:lvl2pPr marL="742950" indent="-285750">
              <a:defRPr sz="2800" b="1">
                <a:solidFill>
                  <a:schemeClr val="bg1"/>
                </a:solidFill>
                <a:latin typeface="Garamond" pitchFamily="18" charset="0"/>
              </a:defRPr>
            </a:lvl2pPr>
            <a:lvl3pPr marL="1143000" indent="-228600">
              <a:defRPr sz="2800" b="1">
                <a:solidFill>
                  <a:schemeClr val="bg1"/>
                </a:solidFill>
                <a:latin typeface="Garamond" pitchFamily="18" charset="0"/>
              </a:defRPr>
            </a:lvl3pPr>
            <a:lvl4pPr marL="1600200" indent="-228600">
              <a:defRPr sz="2800" b="1">
                <a:solidFill>
                  <a:schemeClr val="bg1"/>
                </a:solidFill>
                <a:latin typeface="Garamond" pitchFamily="18" charset="0"/>
              </a:defRPr>
            </a:lvl4pPr>
            <a:lvl5pPr marL="2057400" indent="-228600">
              <a:defRPr sz="2800" b="1">
                <a:solidFill>
                  <a:schemeClr val="bg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Garamond" pitchFamily="18" charset="0"/>
              </a:defRPr>
            </a:lvl9pPr>
          </a:lstStyle>
          <a:p>
            <a:pPr eaLnBrk="0" hangingPunct="0">
              <a:spcAft>
                <a:spcPts val="600"/>
              </a:spcAft>
              <a:buFontTx/>
              <a:buChar char="•"/>
              <a:defRPr/>
            </a:pPr>
            <a:r>
              <a:rPr lang="pl-PL" altLang="pl-PL" sz="2000" kern="0" dirty="0" smtClean="0">
                <a:solidFill>
                  <a:srgbClr val="FF0000"/>
                </a:solidFill>
                <a:cs typeface="Arial" charset="0"/>
              </a:rPr>
              <a:t>ZASADA INTELIGENTNEJ SPECJALIZACJI </a:t>
            </a:r>
            <a:endParaRPr lang="en-GB" altLang="pl-PL" sz="2000" kern="0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spcAft>
                <a:spcPts val="600"/>
              </a:spcAft>
              <a:buFontTx/>
              <a:buChar char="•"/>
              <a:defRPr/>
            </a:pPr>
            <a:r>
              <a:rPr lang="pl-PL" altLang="ja-JP" sz="2000" b="0" kern="0" dirty="0">
                <a:solidFill>
                  <a:schemeClr val="tx1"/>
                </a:solidFill>
              </a:rPr>
              <a:t>Wsparcie tych </a:t>
            </a:r>
            <a:r>
              <a:rPr lang="pl-PL" altLang="ja-JP" sz="2000" kern="0" dirty="0">
                <a:solidFill>
                  <a:srgbClr val="0070C0"/>
                </a:solidFill>
              </a:rPr>
              <a:t>aktywności </a:t>
            </a:r>
            <a:r>
              <a:rPr lang="pl-PL" altLang="ja-JP" sz="2000" kern="0" dirty="0" smtClean="0">
                <a:solidFill>
                  <a:srgbClr val="0070C0"/>
                </a:solidFill>
              </a:rPr>
              <a:t>gospodarczych</a:t>
            </a:r>
            <a:r>
              <a:rPr lang="pl-PL" altLang="ja-JP" sz="2000" b="0" kern="0" dirty="0" smtClean="0">
                <a:solidFill>
                  <a:schemeClr val="tx1"/>
                </a:solidFill>
              </a:rPr>
              <a:t>, </a:t>
            </a:r>
            <a:r>
              <a:rPr lang="pl-PL" altLang="ja-JP" sz="2000" b="0" kern="0" dirty="0">
                <a:solidFill>
                  <a:schemeClr val="tx1"/>
                </a:solidFill>
              </a:rPr>
              <a:t>które charakteryzują się:</a:t>
            </a:r>
            <a:endParaRPr lang="en-GB" altLang="pl-PL" sz="2000" b="0" kern="0" dirty="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l-PL" altLang="ja-JP" sz="2000" b="0" kern="0" dirty="0">
                <a:solidFill>
                  <a:schemeClr val="tx1"/>
                </a:solidFill>
              </a:rPr>
              <a:t>wysokim </a:t>
            </a:r>
            <a:r>
              <a:rPr lang="pl-PL" altLang="ja-JP" sz="2000" kern="0" dirty="0">
                <a:solidFill>
                  <a:srgbClr val="0070C0"/>
                </a:solidFill>
              </a:rPr>
              <a:t>poziomem rozwoju</a:t>
            </a:r>
            <a:r>
              <a:rPr lang="pl-PL" altLang="ja-JP" sz="2000" b="0" kern="0" dirty="0">
                <a:solidFill>
                  <a:schemeClr val="tx1"/>
                </a:solidFill>
              </a:rPr>
              <a:t>, dużą </a:t>
            </a:r>
            <a:r>
              <a:rPr lang="pl-PL" altLang="ja-JP" sz="2000" kern="0" dirty="0">
                <a:solidFill>
                  <a:srgbClr val="0070C0"/>
                </a:solidFill>
              </a:rPr>
              <a:t>wartością dodaną</a:t>
            </a:r>
            <a:r>
              <a:rPr lang="pl-PL" altLang="ja-JP" sz="2000" b="0" kern="0" dirty="0">
                <a:solidFill>
                  <a:schemeClr val="tx1"/>
                </a:solidFill>
              </a:rPr>
              <a:t>, wysokiej jakości</a:t>
            </a:r>
            <a:r>
              <a:rPr lang="pl-PL" altLang="ja-JP" sz="2000" b="0" kern="0" dirty="0">
                <a:solidFill>
                  <a:schemeClr val="accent2"/>
                </a:solidFill>
              </a:rPr>
              <a:t> </a:t>
            </a:r>
            <a:r>
              <a:rPr lang="pl-PL" altLang="ja-JP" sz="2000" kern="0" dirty="0">
                <a:solidFill>
                  <a:srgbClr val="0070C0"/>
                </a:solidFill>
              </a:rPr>
              <a:t>miejscami pracy </a:t>
            </a:r>
            <a:r>
              <a:rPr lang="pl-PL" altLang="ja-JP" sz="2000" b="0" kern="0" dirty="0" smtClean="0">
                <a:solidFill>
                  <a:schemeClr val="tx1"/>
                </a:solidFill>
              </a:rPr>
              <a:t>i </a:t>
            </a:r>
            <a:r>
              <a:rPr lang="pl-PL" altLang="ja-JP" sz="2000" b="0" kern="0" dirty="0">
                <a:solidFill>
                  <a:schemeClr val="tx1"/>
                </a:solidFill>
              </a:rPr>
              <a:t>ukierunkowaniem na </a:t>
            </a:r>
            <a:r>
              <a:rPr lang="pl-PL" altLang="ja-JP" sz="2000" kern="0" dirty="0">
                <a:solidFill>
                  <a:srgbClr val="0070C0"/>
                </a:solidFill>
              </a:rPr>
              <a:t>eksport</a:t>
            </a:r>
            <a:r>
              <a:rPr lang="pl-PL" altLang="ja-JP" sz="2000" b="0" kern="0" dirty="0">
                <a:solidFill>
                  <a:srgbClr val="0070C0"/>
                </a:solidFill>
              </a:rPr>
              <a:t> </a:t>
            </a:r>
            <a:r>
              <a:rPr lang="en-GB" altLang="ja-JP" sz="2000" b="0" kern="0" dirty="0" smtClean="0">
                <a:solidFill>
                  <a:schemeClr val="tx1"/>
                </a:solidFill>
                <a:ea typeface="MS PGothic" pitchFamily="34" charset="-128"/>
              </a:rPr>
              <a:t>(</a:t>
            </a:r>
            <a:r>
              <a:rPr lang="pl-PL" altLang="ja-JP" sz="2000" b="0" kern="0" dirty="0" smtClean="0">
                <a:solidFill>
                  <a:schemeClr val="tx1"/>
                </a:solidFill>
              </a:rPr>
              <a:t>o </a:t>
            </a:r>
            <a:r>
              <a:rPr lang="pl-PL" altLang="ja-JP" sz="2000" b="0" kern="0" dirty="0">
                <a:solidFill>
                  <a:schemeClr val="tx1"/>
                </a:solidFill>
              </a:rPr>
              <a:t>ugruntowanej pozycji</a:t>
            </a:r>
            <a:r>
              <a:rPr lang="en-GB" altLang="ja-JP" sz="2000" b="0" kern="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GB" altLang="pl-PL" sz="2000" b="0" kern="0" dirty="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l-PL" altLang="ja-JP" sz="2000" b="0" kern="0" dirty="0">
                <a:solidFill>
                  <a:schemeClr val="tx1"/>
                </a:solidFill>
              </a:rPr>
              <a:t>sprzyjającymi </a:t>
            </a:r>
            <a:r>
              <a:rPr lang="pl-PL" altLang="ja-JP" sz="2000" kern="0" dirty="0">
                <a:solidFill>
                  <a:srgbClr val="0070C0"/>
                </a:solidFill>
              </a:rPr>
              <a:t>warunkami do dynamicznego wzrostu</a:t>
            </a:r>
            <a:r>
              <a:rPr lang="pl-PL" altLang="ja-JP" sz="2000" b="0" kern="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altLang="ja-JP" sz="2000" b="0" kern="0" dirty="0">
                <a:solidFill>
                  <a:schemeClr val="tx1"/>
                </a:solidFill>
              </a:rPr>
              <a:t>w oparciu o </a:t>
            </a:r>
            <a:r>
              <a:rPr lang="pl-PL" altLang="ja-JP" sz="2000" kern="0" dirty="0">
                <a:solidFill>
                  <a:srgbClr val="0070C0"/>
                </a:solidFill>
              </a:rPr>
              <a:t>specyfikę regionu</a:t>
            </a:r>
            <a:r>
              <a:rPr lang="en-GB" altLang="ja-JP" sz="2000" b="0" kern="0" dirty="0">
                <a:solidFill>
                  <a:schemeClr val="tx1"/>
                </a:solidFill>
                <a:ea typeface="MS PGothic" pitchFamily="34" charset="-128"/>
              </a:rPr>
              <a:t/>
            </a:r>
            <a:br>
              <a:rPr lang="en-GB" altLang="ja-JP" sz="2000" b="0" kern="0" dirty="0">
                <a:solidFill>
                  <a:schemeClr val="tx1"/>
                </a:solidFill>
                <a:ea typeface="MS PGothic" pitchFamily="34" charset="-128"/>
              </a:rPr>
            </a:br>
            <a:r>
              <a:rPr lang="en-GB" altLang="ja-JP" sz="2000" b="0" kern="0" dirty="0">
                <a:solidFill>
                  <a:schemeClr val="tx1"/>
                </a:solidFill>
                <a:ea typeface="MS PGothic" pitchFamily="34" charset="-128"/>
              </a:rPr>
              <a:t>(</a:t>
            </a:r>
            <a:r>
              <a:rPr lang="pl-PL" altLang="ja-JP" sz="2000" b="0" kern="0" dirty="0">
                <a:solidFill>
                  <a:schemeClr val="tx1"/>
                </a:solidFill>
              </a:rPr>
              <a:t>o największym potencjale rozwoju</a:t>
            </a:r>
            <a:r>
              <a:rPr lang="en-GB" altLang="ja-JP" sz="2000" b="0" kern="0" dirty="0">
                <a:solidFill>
                  <a:schemeClr val="tx1"/>
                </a:solidFill>
                <a:ea typeface="MS PGothic" pitchFamily="34" charset="-128"/>
              </a:rPr>
              <a:t>)</a:t>
            </a:r>
          </a:p>
          <a:p>
            <a:pPr eaLnBrk="0" hangingPunct="0">
              <a:spcAft>
                <a:spcPts val="600"/>
              </a:spcAft>
              <a:buFont typeface="Wingdings" pitchFamily="2" charset="2"/>
              <a:buNone/>
              <a:defRPr/>
            </a:pPr>
            <a:endParaRPr lang="pl-PL" altLang="pl-PL" sz="2000" b="0" kern="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2484438" y="76200"/>
            <a:ext cx="66595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/>
          <a:lstStyle/>
          <a:p>
            <a:pPr algn="ctr" eaLnBrk="0" hangingPunct="0"/>
            <a:r>
              <a:rPr lang="pl-PL" altLang="pl-PL" sz="2800" b="1">
                <a:solidFill>
                  <a:schemeClr val="bg1"/>
                </a:solidFill>
              </a:rPr>
              <a:t>Inteligentne specjalizacje jako </a:t>
            </a:r>
          </a:p>
          <a:p>
            <a:pPr algn="ctr" eaLnBrk="0" hangingPunct="0"/>
            <a:r>
              <a:rPr lang="pl-PL" altLang="pl-PL" sz="2800" b="1">
                <a:solidFill>
                  <a:schemeClr val="bg1"/>
                </a:solidFill>
              </a:rPr>
              <a:t>temat przewodni RPO WP 2014-2020</a:t>
            </a:r>
          </a:p>
        </p:txBody>
      </p:sp>
      <p:pic>
        <p:nvPicPr>
          <p:cNvPr id="34819" name="Picture 934" descr="POMORSKIE2020-W1-podstawowe-RGB-FOR WEB"/>
          <p:cNvPicPr>
            <a:picLocks noChangeAspect="1" noChangeArrowheads="1"/>
          </p:cNvPicPr>
          <p:nvPr/>
        </p:nvPicPr>
        <p:blipFill>
          <a:blip r:embed="rId3"/>
          <a:srcRect l="-3200" t="-13220" b="-17538"/>
          <a:stretch>
            <a:fillRect/>
          </a:stretch>
        </p:blipFill>
        <p:spPr bwMode="auto">
          <a:xfrm>
            <a:off x="7308850" y="1016000"/>
            <a:ext cx="1733550" cy="541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0" y="3600450"/>
            <a:ext cx="4427538" cy="2114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l-PL" altLang="pl-PL" sz="1800" kern="0" dirty="0" smtClean="0">
                <a:solidFill>
                  <a:srgbClr val="FF0000"/>
                </a:solidFill>
                <a:latin typeface="Garamond" pitchFamily="18" charset="0"/>
              </a:rPr>
              <a:t>Branże szczególnie rozwinięte</a:t>
            </a:r>
            <a:endParaRPr lang="pl-PL" altLang="pl-PL" sz="1800" kern="0" dirty="0" smtClean="0">
              <a:latin typeface="Garamond" pitchFamily="18" charset="0"/>
            </a:endParaRPr>
          </a:p>
          <a:p>
            <a:pPr marL="268288" lvl="1" indent="-268288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petrochemiczna</a:t>
            </a:r>
          </a:p>
          <a:p>
            <a:pPr marL="268288" lvl="1" indent="-268288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elektromaszynowa</a:t>
            </a:r>
          </a:p>
          <a:p>
            <a:pPr marL="268288" lvl="1" indent="-268288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drzewno-meblarska</a:t>
            </a:r>
          </a:p>
          <a:p>
            <a:pPr marL="268288" lvl="1" indent="-268288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spożywcza</a:t>
            </a:r>
          </a:p>
          <a:p>
            <a:pPr marL="268288" lvl="1" indent="-268288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turystyka</a:t>
            </a:r>
          </a:p>
          <a:p>
            <a:pPr marL="268288" lvl="1" indent="-268288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ja-JP" sz="1800" kern="0" dirty="0" smtClean="0">
                <a:latin typeface="Garamond" pitchFamily="18" charset="0"/>
              </a:rPr>
              <a:t>gospodarczego wykorzystania morza</a:t>
            </a:r>
            <a:endParaRPr lang="pl-PL" altLang="pl-PL" sz="1800" kern="0" dirty="0" smtClean="0">
              <a:latin typeface="Garamond" pitchFamily="18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356100" y="3600450"/>
            <a:ext cx="4787900" cy="31416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l-PL" altLang="pl-PL" sz="1800" kern="0" dirty="0" smtClean="0">
                <a:solidFill>
                  <a:srgbClr val="FF0000"/>
                </a:solidFill>
                <a:latin typeface="Garamond" pitchFamily="18" charset="0"/>
              </a:rPr>
              <a:t>Branże o najwyższym potencjale rozwoju</a:t>
            </a:r>
            <a:endParaRPr lang="pl-PL" altLang="pl-PL" sz="1800" kern="0" dirty="0" smtClean="0">
              <a:latin typeface="Garamond" pitchFamily="18" charset="0"/>
            </a:endParaRP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ICT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farmaceutyczna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kosmetyczna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biotechnologia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logistyka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technologie </a:t>
            </a:r>
            <a:r>
              <a:rPr lang="pl-PL" altLang="pl-PL" sz="1800" i="1" kern="0" dirty="0" smtClean="0">
                <a:latin typeface="Garamond" pitchFamily="18" charset="0"/>
              </a:rPr>
              <a:t>off-shore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energetyka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usługi biznesowe</a:t>
            </a:r>
          </a:p>
          <a:p>
            <a:pPr marL="444500" lvl="1" indent="-265113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800" kern="0" dirty="0" smtClean="0">
                <a:latin typeface="Garamond" pitchFamily="18" charset="0"/>
              </a:rPr>
              <a:t>przemysły kreatywne</a:t>
            </a:r>
          </a:p>
        </p:txBody>
      </p:sp>
      <p:pic>
        <p:nvPicPr>
          <p:cNvPr id="3482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6284913"/>
            <a:ext cx="171450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63525" marR="0" indent="-263525" algn="l" defTabSz="914400" rtl="0" eaLnBrk="1" fontAlgn="base" latinLnBrk="0" hangingPunct="1">
          <a:lnSpc>
            <a:spcPct val="130000"/>
          </a:lnSpc>
          <a:spcBef>
            <a:spcPct val="0"/>
          </a:spcBef>
          <a:spcAft>
            <a:spcPct val="20000"/>
          </a:spcAft>
          <a:buClrTx/>
          <a:buSzTx/>
          <a:buFontTx/>
          <a:buChar char="•"/>
          <a:tabLst/>
          <a:defRPr kumimoji="0" lang="pl-PL" altLang="pl-PL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63525" marR="0" indent="-263525" algn="l" defTabSz="914400" rtl="0" eaLnBrk="1" fontAlgn="base" latinLnBrk="0" hangingPunct="1">
          <a:lnSpc>
            <a:spcPct val="130000"/>
          </a:lnSpc>
          <a:spcBef>
            <a:spcPct val="0"/>
          </a:spcBef>
          <a:spcAft>
            <a:spcPct val="20000"/>
          </a:spcAft>
          <a:buClrTx/>
          <a:buSzTx/>
          <a:buFontTx/>
          <a:buChar char="•"/>
          <a:tabLst/>
          <a:defRPr kumimoji="0" lang="pl-PL" altLang="pl-PL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4447</TotalTime>
  <Words>1074</Words>
  <Application>Microsoft Office PowerPoint</Application>
  <PresentationFormat>Pokaz na ekranie (4:3)</PresentationFormat>
  <Paragraphs>276</Paragraphs>
  <Slides>12</Slides>
  <Notes>12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Garamond</vt:lpstr>
      <vt:lpstr>Arial</vt:lpstr>
      <vt:lpstr>Times New Roman</vt:lpstr>
      <vt:lpstr>MS PGothic</vt:lpstr>
      <vt:lpstr>Wingdings</vt:lpstr>
      <vt:lpstr>Symbol</vt:lpstr>
      <vt:lpstr>Projekt domyślny</vt:lpstr>
      <vt:lpstr>Wykres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>UMWP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bkozicki</dc:creator>
  <cp:lastModifiedBy>user</cp:lastModifiedBy>
  <cp:revision>261</cp:revision>
  <cp:lastPrinted>2015-02-19T14:04:24Z</cp:lastPrinted>
  <dcterms:created xsi:type="dcterms:W3CDTF">2008-01-08T07:52:50Z</dcterms:created>
  <dcterms:modified xsi:type="dcterms:W3CDTF">2015-02-23T11:48:03Z</dcterms:modified>
</cp:coreProperties>
</file>