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4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126" y="-240"/>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4" name="PlaceHolder 1"/>
          <p:cNvSpPr>
            <a:spLocks noGrp="1"/>
          </p:cNvSpPr>
          <p:nvPr>
            <p:ph type="body"/>
          </p:nvPr>
        </p:nvSpPr>
        <p:spPr>
          <a:xfrm>
            <a:off x="756000" y="5078520"/>
            <a:ext cx="6047640" cy="4811040"/>
          </a:xfrm>
          <a:prstGeom prst="rect">
            <a:avLst/>
          </a:prstGeom>
        </p:spPr>
        <p:txBody>
          <a:bodyPr wrap="none" lIns="0" tIns="0" rIns="0" bIns="0"/>
          <a:lstStyle/>
          <a:p>
            <a:r>
              <a:rPr lang="pl-PL"/>
              <a:t>Kliknij, aby edytować format notatek</a:t>
            </a:r>
            <a:endParaRPr/>
          </a:p>
        </p:txBody>
      </p:sp>
      <p:sp>
        <p:nvSpPr>
          <p:cNvPr id="75" name="PlaceHolder 2"/>
          <p:cNvSpPr>
            <a:spLocks noGrp="1"/>
          </p:cNvSpPr>
          <p:nvPr>
            <p:ph type="hdr"/>
          </p:nvPr>
        </p:nvSpPr>
        <p:spPr>
          <a:xfrm>
            <a:off x="0" y="0"/>
            <a:ext cx="3280680" cy="534240"/>
          </a:xfrm>
          <a:prstGeom prst="rect">
            <a:avLst/>
          </a:prstGeom>
        </p:spPr>
        <p:txBody>
          <a:bodyPr wrap="none" lIns="0" tIns="0" rIns="0" bIns="0"/>
          <a:lstStyle/>
          <a:p>
            <a:r>
              <a:rPr lang="pl-PL"/>
              <a:t>&lt;nagłówek&gt;</a:t>
            </a:r>
            <a:endParaRPr/>
          </a:p>
        </p:txBody>
      </p:sp>
      <p:sp>
        <p:nvSpPr>
          <p:cNvPr id="76" name="PlaceHolder 3"/>
          <p:cNvSpPr>
            <a:spLocks noGrp="1"/>
          </p:cNvSpPr>
          <p:nvPr>
            <p:ph type="dt"/>
          </p:nvPr>
        </p:nvSpPr>
        <p:spPr>
          <a:xfrm>
            <a:off x="4278960" y="0"/>
            <a:ext cx="3280680" cy="534240"/>
          </a:xfrm>
          <a:prstGeom prst="rect">
            <a:avLst/>
          </a:prstGeom>
        </p:spPr>
        <p:txBody>
          <a:bodyPr wrap="none" lIns="0" tIns="0" rIns="0" bIns="0"/>
          <a:lstStyle/>
          <a:p>
            <a:pPr algn="r"/>
            <a:r>
              <a:rPr lang="pl-PL"/>
              <a:t>&lt;data/godzina&gt;</a:t>
            </a:r>
            <a:endParaRPr/>
          </a:p>
        </p:txBody>
      </p:sp>
      <p:sp>
        <p:nvSpPr>
          <p:cNvPr id="77" name="PlaceHolder 4"/>
          <p:cNvSpPr>
            <a:spLocks noGrp="1"/>
          </p:cNvSpPr>
          <p:nvPr>
            <p:ph type="ftr"/>
          </p:nvPr>
        </p:nvSpPr>
        <p:spPr>
          <a:xfrm>
            <a:off x="0" y="10157400"/>
            <a:ext cx="3280680" cy="534240"/>
          </a:xfrm>
          <a:prstGeom prst="rect">
            <a:avLst/>
          </a:prstGeom>
        </p:spPr>
        <p:txBody>
          <a:bodyPr wrap="none" lIns="0" tIns="0" rIns="0" bIns="0" anchor="b"/>
          <a:lstStyle/>
          <a:p>
            <a:r>
              <a:rPr lang="pl-PL"/>
              <a:t>&lt;stopka&gt;</a:t>
            </a:r>
            <a:endParaRPr/>
          </a:p>
        </p:txBody>
      </p:sp>
      <p:sp>
        <p:nvSpPr>
          <p:cNvPr id="78" name="PlaceHolder 5"/>
          <p:cNvSpPr>
            <a:spLocks noGrp="1"/>
          </p:cNvSpPr>
          <p:nvPr>
            <p:ph type="sldNum"/>
          </p:nvPr>
        </p:nvSpPr>
        <p:spPr>
          <a:xfrm>
            <a:off x="4278960" y="10157400"/>
            <a:ext cx="3280680" cy="534240"/>
          </a:xfrm>
          <a:prstGeom prst="rect">
            <a:avLst/>
          </a:prstGeom>
        </p:spPr>
        <p:txBody>
          <a:bodyPr wrap="none" lIns="0" tIns="0" rIns="0" bIns="0" anchor="b"/>
          <a:lstStyle/>
          <a:p>
            <a:pPr algn="r"/>
            <a:fld id="{71D1F191-3151-4181-A141-51A10121C141}" type="slidenum">
              <a:rPr lang="pl-PL"/>
              <a:pPr algn="r"/>
              <a:t>‹#›</a:t>
            </a:fld>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163" name="TextShape 2"/>
          <p:cNvSpPr txBox="1"/>
          <p:nvPr/>
        </p:nvSpPr>
        <p:spPr>
          <a:xfrm>
            <a:off x="0" y="0"/>
            <a:ext cx="360" cy="360"/>
          </a:xfrm>
          <a:prstGeom prst="rect">
            <a:avLst/>
          </a:prstGeom>
        </p:spPr>
        <p:txBody>
          <a:bodyPr lIns="90000" tIns="45000" rIns="90000" bIns="45000"/>
          <a:lstStyle/>
          <a:p>
            <a:fld id="{E1712141-E131-4181-8121-61C1B19181C1}" type="slidenum">
              <a:rPr lang="pl-PL">
                <a:solidFill>
                  <a:srgbClr val="000000"/>
                </a:solidFill>
                <a:latin typeface="+mn-lt"/>
                <a:ea typeface="+mn-ea"/>
              </a:rPr>
              <a:pPr/>
              <a:t>15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
        <p:nvSpPr>
          <p:cNvPr id="27" name="PlaceHolder 2"/>
          <p:cNvSpPr>
            <a:spLocks noGrp="1"/>
          </p:cNvSpPr>
          <p:nvPr>
            <p:ph type="body"/>
          </p:nvPr>
        </p:nvSpPr>
        <p:spPr>
          <a:xfrm>
            <a:off x="838080" y="1825560"/>
            <a:ext cx="10515240" cy="2075040"/>
          </a:xfrm>
          <a:prstGeom prst="rect">
            <a:avLst/>
          </a:prstGeom>
        </p:spPr>
        <p:txBody>
          <a:bodyPr wrap="none" lIns="0" tIns="0" rIns="0" bIns="0"/>
          <a:lstStyle/>
          <a:p>
            <a:endParaRPr/>
          </a:p>
        </p:txBody>
      </p:sp>
      <p:sp>
        <p:nvSpPr>
          <p:cNvPr id="28" name="PlaceHolder 3"/>
          <p:cNvSpPr>
            <a:spLocks noGrp="1"/>
          </p:cNvSpPr>
          <p:nvPr>
            <p:ph type="body"/>
          </p:nvPr>
        </p:nvSpPr>
        <p:spPr>
          <a:xfrm>
            <a:off x="838080" y="4097880"/>
            <a:ext cx="10515240" cy="20750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
        <p:nvSpPr>
          <p:cNvPr id="30" name="PlaceHolder 2"/>
          <p:cNvSpPr>
            <a:spLocks noGrp="1"/>
          </p:cNvSpPr>
          <p:nvPr>
            <p:ph type="body"/>
          </p:nvPr>
        </p:nvSpPr>
        <p:spPr>
          <a:xfrm>
            <a:off x="838080" y="1825560"/>
            <a:ext cx="5131080" cy="2075040"/>
          </a:xfrm>
          <a:prstGeom prst="rect">
            <a:avLst/>
          </a:prstGeom>
        </p:spPr>
        <p:txBody>
          <a:bodyPr wrap="none" lIns="0" tIns="0" rIns="0" bIns="0"/>
          <a:lstStyle/>
          <a:p>
            <a:endParaRPr/>
          </a:p>
        </p:txBody>
      </p:sp>
      <p:sp>
        <p:nvSpPr>
          <p:cNvPr id="31" name="PlaceHolder 3"/>
          <p:cNvSpPr>
            <a:spLocks noGrp="1"/>
          </p:cNvSpPr>
          <p:nvPr>
            <p:ph type="body"/>
          </p:nvPr>
        </p:nvSpPr>
        <p:spPr>
          <a:xfrm>
            <a:off x="6225840" y="1825560"/>
            <a:ext cx="5131080" cy="2075040"/>
          </a:xfrm>
          <a:prstGeom prst="rect">
            <a:avLst/>
          </a:prstGeom>
        </p:spPr>
        <p:txBody>
          <a:bodyPr wrap="none" lIns="0" tIns="0" rIns="0" bIns="0"/>
          <a:lstStyle/>
          <a:p>
            <a:endParaRPr/>
          </a:p>
        </p:txBody>
      </p:sp>
      <p:sp>
        <p:nvSpPr>
          <p:cNvPr id="32" name="PlaceHolder 4"/>
          <p:cNvSpPr>
            <a:spLocks noGrp="1"/>
          </p:cNvSpPr>
          <p:nvPr>
            <p:ph type="body"/>
          </p:nvPr>
        </p:nvSpPr>
        <p:spPr>
          <a:xfrm>
            <a:off x="6225840" y="4097880"/>
            <a:ext cx="5131080" cy="2075040"/>
          </a:xfrm>
          <a:prstGeom prst="rect">
            <a:avLst/>
          </a:prstGeom>
        </p:spPr>
        <p:txBody>
          <a:bodyPr wrap="none" lIns="0" tIns="0" rIns="0" bIns="0"/>
          <a:lstStyle/>
          <a:p>
            <a:endParaRPr/>
          </a:p>
        </p:txBody>
      </p:sp>
      <p:sp>
        <p:nvSpPr>
          <p:cNvPr id="33" name="PlaceHolder 5"/>
          <p:cNvSpPr>
            <a:spLocks noGrp="1"/>
          </p:cNvSpPr>
          <p:nvPr>
            <p:ph type="body"/>
          </p:nvPr>
        </p:nvSpPr>
        <p:spPr>
          <a:xfrm>
            <a:off x="838080" y="4097880"/>
            <a:ext cx="5131080" cy="20750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
        <p:nvSpPr>
          <p:cNvPr id="35" name="PlaceHolder 2"/>
          <p:cNvSpPr>
            <a:spLocks noGrp="1"/>
          </p:cNvSpPr>
          <p:nvPr>
            <p:ph type="body"/>
          </p:nvPr>
        </p:nvSpPr>
        <p:spPr>
          <a:xfrm>
            <a:off x="838080" y="1825560"/>
            <a:ext cx="5131080" cy="2075040"/>
          </a:xfrm>
          <a:prstGeom prst="rect">
            <a:avLst/>
          </a:prstGeom>
        </p:spPr>
        <p:txBody>
          <a:bodyPr wrap="none" lIns="0" tIns="0" rIns="0" bIns="0"/>
          <a:lstStyle/>
          <a:p>
            <a:endParaRPr/>
          </a:p>
        </p:txBody>
      </p:sp>
      <p:sp>
        <p:nvSpPr>
          <p:cNvPr id="36" name="PlaceHolder 3"/>
          <p:cNvSpPr>
            <a:spLocks noGrp="1"/>
          </p:cNvSpPr>
          <p:nvPr>
            <p:ph type="body"/>
          </p:nvPr>
        </p:nvSpPr>
        <p:spPr>
          <a:xfrm>
            <a:off x="6225840" y="1825560"/>
            <a:ext cx="5131080" cy="207504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
        <p:nvSpPr>
          <p:cNvPr id="43" name="PlaceHolder 2"/>
          <p:cNvSpPr>
            <a:spLocks noGrp="1"/>
          </p:cNvSpPr>
          <p:nvPr>
            <p:ph type="subTitle"/>
          </p:nvPr>
        </p:nvSpPr>
        <p:spPr>
          <a:xfrm>
            <a:off x="838080" y="1825560"/>
            <a:ext cx="10515240" cy="435132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
        <p:nvSpPr>
          <p:cNvPr id="45" name="PlaceHolder 2"/>
          <p:cNvSpPr>
            <a:spLocks noGrp="1"/>
          </p:cNvSpPr>
          <p:nvPr>
            <p:ph type="body"/>
          </p:nvPr>
        </p:nvSpPr>
        <p:spPr>
          <a:xfrm>
            <a:off x="838080" y="1825560"/>
            <a:ext cx="10515240" cy="435096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
        <p:nvSpPr>
          <p:cNvPr id="47" name="PlaceHolder 2"/>
          <p:cNvSpPr>
            <a:spLocks noGrp="1"/>
          </p:cNvSpPr>
          <p:nvPr>
            <p:ph type="body"/>
          </p:nvPr>
        </p:nvSpPr>
        <p:spPr>
          <a:xfrm>
            <a:off x="838080" y="1825560"/>
            <a:ext cx="5131080" cy="4350960"/>
          </a:xfrm>
          <a:prstGeom prst="rect">
            <a:avLst/>
          </a:prstGeom>
        </p:spPr>
        <p:txBody>
          <a:bodyPr wrap="none" lIns="0" tIns="0" rIns="0" bIns="0"/>
          <a:lstStyle/>
          <a:p>
            <a:endParaRPr/>
          </a:p>
        </p:txBody>
      </p:sp>
      <p:sp>
        <p:nvSpPr>
          <p:cNvPr id="48" name="PlaceHolder 3"/>
          <p:cNvSpPr>
            <a:spLocks noGrp="1"/>
          </p:cNvSpPr>
          <p:nvPr>
            <p:ph type="body"/>
          </p:nvPr>
        </p:nvSpPr>
        <p:spPr>
          <a:xfrm>
            <a:off x="6225840" y="1825560"/>
            <a:ext cx="5131080" cy="435096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838080" y="365040"/>
            <a:ext cx="10515240" cy="581148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
        <p:nvSpPr>
          <p:cNvPr id="52" name="PlaceHolder 2"/>
          <p:cNvSpPr>
            <a:spLocks noGrp="1"/>
          </p:cNvSpPr>
          <p:nvPr>
            <p:ph type="body"/>
          </p:nvPr>
        </p:nvSpPr>
        <p:spPr>
          <a:xfrm>
            <a:off x="838080" y="1825560"/>
            <a:ext cx="5131080" cy="2075040"/>
          </a:xfrm>
          <a:prstGeom prst="rect">
            <a:avLst/>
          </a:prstGeom>
        </p:spPr>
        <p:txBody>
          <a:bodyPr wrap="none" lIns="0" tIns="0" rIns="0" bIns="0"/>
          <a:lstStyle/>
          <a:p>
            <a:endParaRPr/>
          </a:p>
        </p:txBody>
      </p:sp>
      <p:sp>
        <p:nvSpPr>
          <p:cNvPr id="53" name="PlaceHolder 3"/>
          <p:cNvSpPr>
            <a:spLocks noGrp="1"/>
          </p:cNvSpPr>
          <p:nvPr>
            <p:ph type="body"/>
          </p:nvPr>
        </p:nvSpPr>
        <p:spPr>
          <a:xfrm>
            <a:off x="838080" y="4097880"/>
            <a:ext cx="5131080" cy="2075040"/>
          </a:xfrm>
          <a:prstGeom prst="rect">
            <a:avLst/>
          </a:prstGeom>
        </p:spPr>
        <p:txBody>
          <a:bodyPr wrap="none" lIns="0" tIns="0" rIns="0" bIns="0"/>
          <a:lstStyle/>
          <a:p>
            <a:endParaRPr/>
          </a:p>
        </p:txBody>
      </p:sp>
      <p:sp>
        <p:nvSpPr>
          <p:cNvPr id="54" name="PlaceHolder 4"/>
          <p:cNvSpPr>
            <a:spLocks noGrp="1"/>
          </p:cNvSpPr>
          <p:nvPr>
            <p:ph type="body"/>
          </p:nvPr>
        </p:nvSpPr>
        <p:spPr>
          <a:xfrm>
            <a:off x="6225840" y="1825560"/>
            <a:ext cx="5131080" cy="435096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
        <p:nvSpPr>
          <p:cNvPr id="6" name="PlaceHolder 2"/>
          <p:cNvSpPr>
            <a:spLocks noGrp="1"/>
          </p:cNvSpPr>
          <p:nvPr>
            <p:ph type="subTitle"/>
          </p:nvPr>
        </p:nvSpPr>
        <p:spPr>
          <a:xfrm>
            <a:off x="838080" y="1825560"/>
            <a:ext cx="10515240" cy="435132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
        <p:nvSpPr>
          <p:cNvPr id="56" name="PlaceHolder 2"/>
          <p:cNvSpPr>
            <a:spLocks noGrp="1"/>
          </p:cNvSpPr>
          <p:nvPr>
            <p:ph type="body"/>
          </p:nvPr>
        </p:nvSpPr>
        <p:spPr>
          <a:xfrm>
            <a:off x="838080" y="1825560"/>
            <a:ext cx="5131080" cy="4350960"/>
          </a:xfrm>
          <a:prstGeom prst="rect">
            <a:avLst/>
          </a:prstGeom>
        </p:spPr>
        <p:txBody>
          <a:bodyPr wrap="none" lIns="0" tIns="0" rIns="0" bIns="0"/>
          <a:lstStyle/>
          <a:p>
            <a:endParaRPr/>
          </a:p>
        </p:txBody>
      </p:sp>
      <p:sp>
        <p:nvSpPr>
          <p:cNvPr id="57" name="PlaceHolder 3"/>
          <p:cNvSpPr>
            <a:spLocks noGrp="1"/>
          </p:cNvSpPr>
          <p:nvPr>
            <p:ph type="body"/>
          </p:nvPr>
        </p:nvSpPr>
        <p:spPr>
          <a:xfrm>
            <a:off x="6225840" y="1825560"/>
            <a:ext cx="5131080" cy="2075040"/>
          </a:xfrm>
          <a:prstGeom prst="rect">
            <a:avLst/>
          </a:prstGeom>
        </p:spPr>
        <p:txBody>
          <a:bodyPr wrap="none" lIns="0" tIns="0" rIns="0" bIns="0"/>
          <a:lstStyle/>
          <a:p>
            <a:endParaRPr/>
          </a:p>
        </p:txBody>
      </p:sp>
      <p:sp>
        <p:nvSpPr>
          <p:cNvPr id="58" name="PlaceHolder 4"/>
          <p:cNvSpPr>
            <a:spLocks noGrp="1"/>
          </p:cNvSpPr>
          <p:nvPr>
            <p:ph type="body"/>
          </p:nvPr>
        </p:nvSpPr>
        <p:spPr>
          <a:xfrm>
            <a:off x="6225840" y="4097880"/>
            <a:ext cx="5131080" cy="207504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
        <p:nvSpPr>
          <p:cNvPr id="60" name="PlaceHolder 2"/>
          <p:cNvSpPr>
            <a:spLocks noGrp="1"/>
          </p:cNvSpPr>
          <p:nvPr>
            <p:ph type="body"/>
          </p:nvPr>
        </p:nvSpPr>
        <p:spPr>
          <a:xfrm>
            <a:off x="838080" y="1825560"/>
            <a:ext cx="5131080" cy="2075040"/>
          </a:xfrm>
          <a:prstGeom prst="rect">
            <a:avLst/>
          </a:prstGeom>
        </p:spPr>
        <p:txBody>
          <a:bodyPr wrap="none" lIns="0" tIns="0" rIns="0" bIns="0"/>
          <a:lstStyle/>
          <a:p>
            <a:endParaRPr/>
          </a:p>
        </p:txBody>
      </p:sp>
      <p:sp>
        <p:nvSpPr>
          <p:cNvPr id="61" name="PlaceHolder 3"/>
          <p:cNvSpPr>
            <a:spLocks noGrp="1"/>
          </p:cNvSpPr>
          <p:nvPr>
            <p:ph type="body"/>
          </p:nvPr>
        </p:nvSpPr>
        <p:spPr>
          <a:xfrm>
            <a:off x="6225840" y="1825560"/>
            <a:ext cx="5131080" cy="2075040"/>
          </a:xfrm>
          <a:prstGeom prst="rect">
            <a:avLst/>
          </a:prstGeom>
        </p:spPr>
        <p:txBody>
          <a:bodyPr wrap="none" lIns="0" tIns="0" rIns="0" bIns="0"/>
          <a:lstStyle/>
          <a:p>
            <a:endParaRPr/>
          </a:p>
        </p:txBody>
      </p:sp>
      <p:sp>
        <p:nvSpPr>
          <p:cNvPr id="62" name="PlaceHolder 4"/>
          <p:cNvSpPr>
            <a:spLocks noGrp="1"/>
          </p:cNvSpPr>
          <p:nvPr>
            <p:ph type="body"/>
          </p:nvPr>
        </p:nvSpPr>
        <p:spPr>
          <a:xfrm>
            <a:off x="838080" y="4097880"/>
            <a:ext cx="10514880" cy="207504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
        <p:nvSpPr>
          <p:cNvPr id="64" name="PlaceHolder 2"/>
          <p:cNvSpPr>
            <a:spLocks noGrp="1"/>
          </p:cNvSpPr>
          <p:nvPr>
            <p:ph type="body"/>
          </p:nvPr>
        </p:nvSpPr>
        <p:spPr>
          <a:xfrm>
            <a:off x="838080" y="1825560"/>
            <a:ext cx="10515240" cy="2075040"/>
          </a:xfrm>
          <a:prstGeom prst="rect">
            <a:avLst/>
          </a:prstGeom>
        </p:spPr>
        <p:txBody>
          <a:bodyPr wrap="none" lIns="0" tIns="0" rIns="0" bIns="0"/>
          <a:lstStyle/>
          <a:p>
            <a:endParaRPr/>
          </a:p>
        </p:txBody>
      </p:sp>
      <p:sp>
        <p:nvSpPr>
          <p:cNvPr id="65" name="PlaceHolder 3"/>
          <p:cNvSpPr>
            <a:spLocks noGrp="1"/>
          </p:cNvSpPr>
          <p:nvPr>
            <p:ph type="body"/>
          </p:nvPr>
        </p:nvSpPr>
        <p:spPr>
          <a:xfrm>
            <a:off x="838080" y="4097880"/>
            <a:ext cx="10515240" cy="207504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
        <p:nvSpPr>
          <p:cNvPr id="67" name="PlaceHolder 2"/>
          <p:cNvSpPr>
            <a:spLocks noGrp="1"/>
          </p:cNvSpPr>
          <p:nvPr>
            <p:ph type="body"/>
          </p:nvPr>
        </p:nvSpPr>
        <p:spPr>
          <a:xfrm>
            <a:off x="838080" y="1825560"/>
            <a:ext cx="5131080" cy="2075040"/>
          </a:xfrm>
          <a:prstGeom prst="rect">
            <a:avLst/>
          </a:prstGeom>
        </p:spPr>
        <p:txBody>
          <a:bodyPr wrap="none" lIns="0" tIns="0" rIns="0" bIns="0"/>
          <a:lstStyle/>
          <a:p>
            <a:endParaRPr/>
          </a:p>
        </p:txBody>
      </p:sp>
      <p:sp>
        <p:nvSpPr>
          <p:cNvPr id="68" name="PlaceHolder 3"/>
          <p:cNvSpPr>
            <a:spLocks noGrp="1"/>
          </p:cNvSpPr>
          <p:nvPr>
            <p:ph type="body"/>
          </p:nvPr>
        </p:nvSpPr>
        <p:spPr>
          <a:xfrm>
            <a:off x="6225840" y="1825560"/>
            <a:ext cx="5131080" cy="2075040"/>
          </a:xfrm>
          <a:prstGeom prst="rect">
            <a:avLst/>
          </a:prstGeom>
        </p:spPr>
        <p:txBody>
          <a:bodyPr wrap="none" lIns="0" tIns="0" rIns="0" bIns="0"/>
          <a:lstStyle/>
          <a:p>
            <a:endParaRPr/>
          </a:p>
        </p:txBody>
      </p:sp>
      <p:sp>
        <p:nvSpPr>
          <p:cNvPr id="69" name="PlaceHolder 4"/>
          <p:cNvSpPr>
            <a:spLocks noGrp="1"/>
          </p:cNvSpPr>
          <p:nvPr>
            <p:ph type="body"/>
          </p:nvPr>
        </p:nvSpPr>
        <p:spPr>
          <a:xfrm>
            <a:off x="6225840" y="4097880"/>
            <a:ext cx="5131080" cy="2075040"/>
          </a:xfrm>
          <a:prstGeom prst="rect">
            <a:avLst/>
          </a:prstGeom>
        </p:spPr>
        <p:txBody>
          <a:bodyPr wrap="none" lIns="0" tIns="0" rIns="0" bIns="0"/>
          <a:lstStyle/>
          <a:p>
            <a:endParaRPr/>
          </a:p>
        </p:txBody>
      </p:sp>
      <p:sp>
        <p:nvSpPr>
          <p:cNvPr id="70" name="PlaceHolder 5"/>
          <p:cNvSpPr>
            <a:spLocks noGrp="1"/>
          </p:cNvSpPr>
          <p:nvPr>
            <p:ph type="body"/>
          </p:nvPr>
        </p:nvSpPr>
        <p:spPr>
          <a:xfrm>
            <a:off x="838080" y="4097880"/>
            <a:ext cx="5131080" cy="207504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
        <p:nvSpPr>
          <p:cNvPr id="72" name="PlaceHolder 2"/>
          <p:cNvSpPr>
            <a:spLocks noGrp="1"/>
          </p:cNvSpPr>
          <p:nvPr>
            <p:ph type="body"/>
          </p:nvPr>
        </p:nvSpPr>
        <p:spPr>
          <a:xfrm>
            <a:off x="838080" y="1825560"/>
            <a:ext cx="5131080" cy="2075040"/>
          </a:xfrm>
          <a:prstGeom prst="rect">
            <a:avLst/>
          </a:prstGeom>
        </p:spPr>
        <p:txBody>
          <a:bodyPr wrap="none" lIns="0" tIns="0" rIns="0" bIns="0"/>
          <a:lstStyle/>
          <a:p>
            <a:endParaRPr/>
          </a:p>
        </p:txBody>
      </p:sp>
      <p:sp>
        <p:nvSpPr>
          <p:cNvPr id="73" name="PlaceHolder 3"/>
          <p:cNvSpPr>
            <a:spLocks noGrp="1"/>
          </p:cNvSpPr>
          <p:nvPr>
            <p:ph type="body"/>
          </p:nvPr>
        </p:nvSpPr>
        <p:spPr>
          <a:xfrm>
            <a:off x="6225840" y="1825560"/>
            <a:ext cx="5131080" cy="2075040"/>
          </a:xfrm>
          <a:prstGeom prst="rect">
            <a:avLst/>
          </a:prstGeom>
        </p:spPr>
        <p:txBody>
          <a:bodyPr wrap="none" lIns="0" tIns="0" rIns="0" bIns="0"/>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
        <p:nvSpPr>
          <p:cNvPr id="8" name="PlaceHolder 2"/>
          <p:cNvSpPr>
            <a:spLocks noGrp="1"/>
          </p:cNvSpPr>
          <p:nvPr>
            <p:ph type="body"/>
          </p:nvPr>
        </p:nvSpPr>
        <p:spPr>
          <a:xfrm>
            <a:off x="838080" y="1825560"/>
            <a:ext cx="10515240" cy="435096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
        <p:nvSpPr>
          <p:cNvPr id="10" name="PlaceHolder 2"/>
          <p:cNvSpPr>
            <a:spLocks noGrp="1"/>
          </p:cNvSpPr>
          <p:nvPr>
            <p:ph type="body"/>
          </p:nvPr>
        </p:nvSpPr>
        <p:spPr>
          <a:xfrm>
            <a:off x="838080" y="1825560"/>
            <a:ext cx="5131080" cy="4350960"/>
          </a:xfrm>
          <a:prstGeom prst="rect">
            <a:avLst/>
          </a:prstGeom>
        </p:spPr>
        <p:txBody>
          <a:bodyPr wrap="none" lIns="0" tIns="0" rIns="0" bIns="0"/>
          <a:lstStyle/>
          <a:p>
            <a:endParaRPr/>
          </a:p>
        </p:txBody>
      </p:sp>
      <p:sp>
        <p:nvSpPr>
          <p:cNvPr id="11" name="PlaceHolder 3"/>
          <p:cNvSpPr>
            <a:spLocks noGrp="1"/>
          </p:cNvSpPr>
          <p:nvPr>
            <p:ph type="body"/>
          </p:nvPr>
        </p:nvSpPr>
        <p:spPr>
          <a:xfrm>
            <a:off x="6225840" y="1825560"/>
            <a:ext cx="5131080" cy="435096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581148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
        <p:nvSpPr>
          <p:cNvPr id="15" name="PlaceHolder 2"/>
          <p:cNvSpPr>
            <a:spLocks noGrp="1"/>
          </p:cNvSpPr>
          <p:nvPr>
            <p:ph type="body"/>
          </p:nvPr>
        </p:nvSpPr>
        <p:spPr>
          <a:xfrm>
            <a:off x="838080" y="1825560"/>
            <a:ext cx="5131080" cy="2075040"/>
          </a:xfrm>
          <a:prstGeom prst="rect">
            <a:avLst/>
          </a:prstGeom>
        </p:spPr>
        <p:txBody>
          <a:bodyPr wrap="none" lIns="0" tIns="0" rIns="0" bIns="0"/>
          <a:lstStyle/>
          <a:p>
            <a:endParaRPr/>
          </a:p>
        </p:txBody>
      </p:sp>
      <p:sp>
        <p:nvSpPr>
          <p:cNvPr id="16" name="PlaceHolder 3"/>
          <p:cNvSpPr>
            <a:spLocks noGrp="1"/>
          </p:cNvSpPr>
          <p:nvPr>
            <p:ph type="body"/>
          </p:nvPr>
        </p:nvSpPr>
        <p:spPr>
          <a:xfrm>
            <a:off x="838080" y="4097880"/>
            <a:ext cx="5131080" cy="2075040"/>
          </a:xfrm>
          <a:prstGeom prst="rect">
            <a:avLst/>
          </a:prstGeom>
        </p:spPr>
        <p:txBody>
          <a:bodyPr wrap="none" lIns="0" tIns="0" rIns="0" bIns="0"/>
          <a:lstStyle/>
          <a:p>
            <a:endParaRPr/>
          </a:p>
        </p:txBody>
      </p:sp>
      <p:sp>
        <p:nvSpPr>
          <p:cNvPr id="17" name="PlaceHolder 4"/>
          <p:cNvSpPr>
            <a:spLocks noGrp="1"/>
          </p:cNvSpPr>
          <p:nvPr>
            <p:ph type="body"/>
          </p:nvPr>
        </p:nvSpPr>
        <p:spPr>
          <a:xfrm>
            <a:off x="6225840" y="1825560"/>
            <a:ext cx="5131080" cy="435096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
        <p:nvSpPr>
          <p:cNvPr id="19" name="PlaceHolder 2"/>
          <p:cNvSpPr>
            <a:spLocks noGrp="1"/>
          </p:cNvSpPr>
          <p:nvPr>
            <p:ph type="body"/>
          </p:nvPr>
        </p:nvSpPr>
        <p:spPr>
          <a:xfrm>
            <a:off x="838080" y="1825560"/>
            <a:ext cx="5131080" cy="4350960"/>
          </a:xfrm>
          <a:prstGeom prst="rect">
            <a:avLst/>
          </a:prstGeom>
        </p:spPr>
        <p:txBody>
          <a:bodyPr wrap="none" lIns="0" tIns="0" rIns="0" bIns="0"/>
          <a:lstStyle/>
          <a:p>
            <a:endParaRPr/>
          </a:p>
        </p:txBody>
      </p:sp>
      <p:sp>
        <p:nvSpPr>
          <p:cNvPr id="20" name="PlaceHolder 3"/>
          <p:cNvSpPr>
            <a:spLocks noGrp="1"/>
          </p:cNvSpPr>
          <p:nvPr>
            <p:ph type="body"/>
          </p:nvPr>
        </p:nvSpPr>
        <p:spPr>
          <a:xfrm>
            <a:off x="6225840" y="1825560"/>
            <a:ext cx="5131080" cy="2075040"/>
          </a:xfrm>
          <a:prstGeom prst="rect">
            <a:avLst/>
          </a:prstGeom>
        </p:spPr>
        <p:txBody>
          <a:bodyPr wrap="none" lIns="0" tIns="0" rIns="0" bIns="0"/>
          <a:lstStyle/>
          <a:p>
            <a:endParaRPr/>
          </a:p>
        </p:txBody>
      </p:sp>
      <p:sp>
        <p:nvSpPr>
          <p:cNvPr id="21" name="PlaceHolder 4"/>
          <p:cNvSpPr>
            <a:spLocks noGrp="1"/>
          </p:cNvSpPr>
          <p:nvPr>
            <p:ph type="body"/>
          </p:nvPr>
        </p:nvSpPr>
        <p:spPr>
          <a:xfrm>
            <a:off x="6225840" y="4097880"/>
            <a:ext cx="5131080" cy="20750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
        <p:nvSpPr>
          <p:cNvPr id="23" name="PlaceHolder 2"/>
          <p:cNvSpPr>
            <a:spLocks noGrp="1"/>
          </p:cNvSpPr>
          <p:nvPr>
            <p:ph type="body"/>
          </p:nvPr>
        </p:nvSpPr>
        <p:spPr>
          <a:xfrm>
            <a:off x="838080" y="1825560"/>
            <a:ext cx="5131080" cy="2075040"/>
          </a:xfrm>
          <a:prstGeom prst="rect">
            <a:avLst/>
          </a:prstGeom>
        </p:spPr>
        <p:txBody>
          <a:bodyPr wrap="none" lIns="0" tIns="0" rIns="0" bIns="0"/>
          <a:lstStyle/>
          <a:p>
            <a:endParaRPr/>
          </a:p>
        </p:txBody>
      </p:sp>
      <p:sp>
        <p:nvSpPr>
          <p:cNvPr id="24" name="PlaceHolder 3"/>
          <p:cNvSpPr>
            <a:spLocks noGrp="1"/>
          </p:cNvSpPr>
          <p:nvPr>
            <p:ph type="body"/>
          </p:nvPr>
        </p:nvSpPr>
        <p:spPr>
          <a:xfrm>
            <a:off x="6225840" y="1825560"/>
            <a:ext cx="5131080" cy="2075040"/>
          </a:xfrm>
          <a:prstGeom prst="rect">
            <a:avLst/>
          </a:prstGeom>
        </p:spPr>
        <p:txBody>
          <a:bodyPr wrap="none" lIns="0" tIns="0" rIns="0" bIns="0"/>
          <a:lstStyle/>
          <a:p>
            <a:endParaRPr/>
          </a:p>
        </p:txBody>
      </p:sp>
      <p:sp>
        <p:nvSpPr>
          <p:cNvPr id="25" name="PlaceHolder 4"/>
          <p:cNvSpPr>
            <a:spLocks noGrp="1"/>
          </p:cNvSpPr>
          <p:nvPr>
            <p:ph type="body"/>
          </p:nvPr>
        </p:nvSpPr>
        <p:spPr>
          <a:xfrm>
            <a:off x="838080" y="4097880"/>
            <a:ext cx="10514880" cy="20750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nSpc>
                <a:spcPct val="90000"/>
              </a:lnSpc>
            </a:pPr>
            <a:r>
              <a:rPr lang="pl-PL" sz="6000">
                <a:solidFill>
                  <a:srgbClr val="000000"/>
                </a:solidFill>
                <a:latin typeface="Calibri Light"/>
              </a:rPr>
              <a:t>Kliknij, aby edytować format tekstu tytułuKliknij, aby edytować styl</a:t>
            </a:r>
            <a:endParaRPr/>
          </a:p>
        </p:txBody>
      </p:sp>
      <p:sp>
        <p:nvSpPr>
          <p:cNvPr id="6" name="PlaceHolder 2"/>
          <p:cNvSpPr>
            <a:spLocks noGrp="1"/>
          </p:cNvSpPr>
          <p:nvPr>
            <p:ph type="dt"/>
          </p:nvPr>
        </p:nvSpPr>
        <p:spPr>
          <a:xfrm>
            <a:off x="0" y="0"/>
            <a:ext cx="360" cy="360"/>
          </a:xfrm>
          <a:prstGeom prst="rect">
            <a:avLst/>
          </a:prstGeom>
        </p:spPr>
        <p:txBody>
          <a:bodyPr lIns="90000" tIns="45000" rIns="90000" bIns="45000"/>
          <a:lstStyle/>
          <a:p>
            <a:r>
              <a:rPr lang="pl-PL">
                <a:solidFill>
                  <a:srgbClr val="000000"/>
                </a:solidFill>
                <a:latin typeface="Calibri"/>
              </a:rPr>
              <a:t>16-1-12</a:t>
            </a:r>
            <a:endParaRPr/>
          </a:p>
        </p:txBody>
      </p:sp>
      <p:sp>
        <p:nvSpPr>
          <p:cNvPr id="2" name="PlaceHolder 3"/>
          <p:cNvSpPr>
            <a:spLocks noGrp="1"/>
          </p:cNvSpPr>
          <p:nvPr>
            <p:ph type="ftr"/>
          </p:nvPr>
        </p:nvSpPr>
        <p:spPr>
          <a:xfrm>
            <a:off x="0" y="0"/>
            <a:ext cx="360" cy="360"/>
          </a:xfrm>
          <a:prstGeom prst="rect">
            <a:avLst/>
          </a:prstGeom>
        </p:spPr>
        <p:txBody>
          <a:bodyPr lIns="90000" tIns="45000" rIns="90000" bIns="45000"/>
          <a:lstStyle/>
          <a:p>
            <a:endParaRPr/>
          </a:p>
        </p:txBody>
      </p:sp>
      <p:sp>
        <p:nvSpPr>
          <p:cNvPr id="3" name="PlaceHolder 4"/>
          <p:cNvSpPr>
            <a:spLocks noGrp="1"/>
          </p:cNvSpPr>
          <p:nvPr>
            <p:ph type="sldNum"/>
          </p:nvPr>
        </p:nvSpPr>
        <p:spPr>
          <a:xfrm>
            <a:off x="0" y="0"/>
            <a:ext cx="360" cy="360"/>
          </a:xfrm>
          <a:prstGeom prst="rect">
            <a:avLst/>
          </a:prstGeom>
        </p:spPr>
        <p:txBody>
          <a:bodyPr lIns="90000" tIns="45000" rIns="90000" bIns="45000"/>
          <a:lstStyle/>
          <a:p>
            <a:fld id="{91817101-D181-4151-9181-F131D1412151}" type="slidenum">
              <a:rPr lang="pl-PL">
                <a:solidFill>
                  <a:srgbClr val="000000"/>
                </a:solidFill>
                <a:latin typeface="Calibri"/>
              </a:rPr>
              <a:pPr/>
              <a:t>‹#›</a:t>
            </a:fld>
            <a:endParaRPr/>
          </a:p>
        </p:txBody>
      </p:sp>
      <p:sp>
        <p:nvSpPr>
          <p:cNvPr id="4" name="PlaceHolder 5"/>
          <p:cNvSpPr>
            <a:spLocks noGrp="1"/>
          </p:cNvSpPr>
          <p:nvPr>
            <p:ph type="body"/>
          </p:nvPr>
        </p:nvSpPr>
        <p:spPr>
          <a:xfrm>
            <a:off x="609480" y="1604520"/>
            <a:ext cx="10972440" cy="4525920"/>
          </a:xfrm>
          <a:prstGeom prst="rect">
            <a:avLst/>
          </a:prstGeom>
        </p:spPr>
        <p:txBody>
          <a:bodyPr wrap="none" lIns="0" tIns="0" rIns="0" bIns="0"/>
          <a:lstStyle/>
          <a:p>
            <a:pPr>
              <a:buSzPct val="45000"/>
              <a:buFont typeface="StarSymbol"/>
              <a:buChar char=""/>
            </a:pPr>
            <a:r>
              <a:rPr lang="pl-PL"/>
              <a:t>Kliknij, aby edytować format tekstu konspektu</a:t>
            </a:r>
            <a:endParaRPr/>
          </a:p>
          <a:p>
            <a:pPr lvl="1">
              <a:buSzPct val="45000"/>
              <a:buFont typeface="StarSymbol"/>
              <a:buChar char=""/>
            </a:pPr>
            <a:r>
              <a:rPr lang="pl-PL"/>
              <a:t>Drugi poziom konspektu</a:t>
            </a:r>
            <a:endParaRPr/>
          </a:p>
          <a:p>
            <a:pPr lvl="2">
              <a:buSzPct val="75000"/>
              <a:buFont typeface="StarSymbol"/>
              <a:buChar char=""/>
            </a:pPr>
            <a:r>
              <a:rPr lang="pl-PL"/>
              <a:t>Trzeci poziom konspektu</a:t>
            </a:r>
            <a:endParaRPr/>
          </a:p>
          <a:p>
            <a:pPr lvl="3">
              <a:buSzPct val="45000"/>
              <a:buFont typeface="StarSymbol"/>
              <a:buChar char=""/>
            </a:pPr>
            <a:r>
              <a:rPr lang="pl-PL"/>
              <a:t>Czwarty poziom konspektu</a:t>
            </a:r>
            <a:endParaRPr/>
          </a:p>
          <a:p>
            <a:pPr lvl="4">
              <a:buSzPct val="75000"/>
              <a:buFont typeface="StarSymbol"/>
              <a:buChar char=""/>
            </a:pPr>
            <a:r>
              <a:rPr lang="pl-PL"/>
              <a:t>Piąty poziom konspektu</a:t>
            </a:r>
            <a:endParaRPr/>
          </a:p>
          <a:p>
            <a:pPr lvl="5">
              <a:buSzPct val="45000"/>
              <a:buFont typeface="StarSymbol"/>
              <a:buChar char=""/>
            </a:pPr>
            <a:r>
              <a:rPr lang="pl-PL"/>
              <a:t>Szósty poziom konspektu</a:t>
            </a:r>
            <a:endParaRPr/>
          </a:p>
          <a:p>
            <a:pPr lvl="6">
              <a:buSzPct val="45000"/>
              <a:buFont typeface="StarSymbol"/>
              <a:buChar char=""/>
            </a:pPr>
            <a:r>
              <a:rPr lang="pl-PL"/>
              <a:t>Siódmy poziom konspektu</a:t>
            </a:r>
            <a:endParaRPr/>
          </a:p>
          <a:p>
            <a:pPr lvl="7">
              <a:buSzPct val="45000"/>
              <a:buFont typeface="StarSymbol"/>
              <a:buChar char=""/>
            </a:pPr>
            <a:r>
              <a:rPr lang="pl-PL"/>
              <a:t>Ósmy poziom konspektu</a:t>
            </a:r>
            <a:endParaRPr/>
          </a:p>
          <a:p>
            <a:pPr lvl="8">
              <a:buSzPct val="45000"/>
              <a:buFont typeface="StarSymbol"/>
              <a:buChar char=""/>
            </a:pPr>
            <a:r>
              <a:rPr lang="pl-PL"/>
              <a:t>Dziewiąty poziom konspektu</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Kliknij, aby edytować format tekstu tytułuKliknij, aby edytować styl</a:t>
            </a:r>
            <a:endParaRPr/>
          </a:p>
        </p:txBody>
      </p:sp>
      <p:sp>
        <p:nvSpPr>
          <p:cNvPr id="38" name="PlaceHolder 2"/>
          <p:cNvSpPr>
            <a:spLocks noGrp="1"/>
          </p:cNvSpPr>
          <p:nvPr>
            <p:ph type="body"/>
          </p:nvPr>
        </p:nvSpPr>
        <p:spPr>
          <a:xfrm>
            <a:off x="838080" y="1825560"/>
            <a:ext cx="10515240" cy="4350960"/>
          </a:xfrm>
          <a:prstGeom prst="rect">
            <a:avLst/>
          </a:prstGeom>
        </p:spPr>
        <p:txBody>
          <a:bodyPr/>
          <a:lstStyle/>
          <a:p>
            <a:pPr>
              <a:buSzPct val="45000"/>
              <a:buFont typeface="StarSymbol"/>
              <a:buChar char=""/>
            </a:pPr>
            <a:r>
              <a:rPr lang="pl-PL">
                <a:solidFill>
                  <a:srgbClr val="000000"/>
                </a:solidFill>
                <a:latin typeface="Attributes"/>
              </a:rPr>
              <a:t>Kliknij, aby edytować format tekstu konspektu</a:t>
            </a:r>
            <a:endParaRPr/>
          </a:p>
          <a:p>
            <a:pPr lvl="1">
              <a:buSzPct val="45000"/>
              <a:buFont typeface="StarSymbol"/>
              <a:buChar char=""/>
            </a:pPr>
            <a:r>
              <a:rPr lang="pl-PL">
                <a:solidFill>
                  <a:srgbClr val="000000"/>
                </a:solidFill>
                <a:latin typeface="Calibri"/>
              </a:rPr>
              <a:t>Drugi poziom konspektu</a:t>
            </a:r>
            <a:endParaRPr/>
          </a:p>
          <a:p>
            <a:pPr lvl="2">
              <a:buSzPct val="75000"/>
              <a:buFont typeface="StarSymbol"/>
              <a:buChar char=""/>
            </a:pPr>
            <a:r>
              <a:rPr lang="pl-PL">
                <a:solidFill>
                  <a:srgbClr val="000000"/>
                </a:solidFill>
                <a:latin typeface="Calibri"/>
              </a:rPr>
              <a:t>Trzeci poziom konspektu</a:t>
            </a:r>
            <a:endParaRPr/>
          </a:p>
          <a:p>
            <a:pPr lvl="3">
              <a:buSzPct val="45000"/>
              <a:buFont typeface="StarSymbol"/>
              <a:buChar char=""/>
            </a:pPr>
            <a:r>
              <a:rPr lang="pl-PL">
                <a:solidFill>
                  <a:srgbClr val="000000"/>
                </a:solidFill>
                <a:latin typeface="Calibri"/>
              </a:rPr>
              <a:t>Czwarty poziom konspektu</a:t>
            </a:r>
            <a:endParaRPr/>
          </a:p>
          <a:p>
            <a:pPr lvl="4">
              <a:buSzPct val="75000"/>
              <a:buFont typeface="StarSymbol"/>
              <a:buChar char=""/>
            </a:pPr>
            <a:r>
              <a:rPr lang="pl-PL">
                <a:solidFill>
                  <a:srgbClr val="000000"/>
                </a:solidFill>
                <a:latin typeface="Calibri"/>
              </a:rPr>
              <a:t>Piąty poziom konspektu</a:t>
            </a:r>
            <a:endParaRPr/>
          </a:p>
          <a:p>
            <a:pPr lvl="5">
              <a:buSzPct val="45000"/>
              <a:buFont typeface="StarSymbol"/>
              <a:buChar char=""/>
            </a:pPr>
            <a:r>
              <a:rPr lang="pl-PL">
                <a:solidFill>
                  <a:srgbClr val="000000"/>
                </a:solidFill>
                <a:latin typeface="Calibri"/>
              </a:rPr>
              <a:t>Szósty poziom konspektu</a:t>
            </a:r>
            <a:endParaRPr/>
          </a:p>
          <a:p>
            <a:pPr lvl="6">
              <a:buSzPct val="45000"/>
              <a:buFont typeface="StarSymbol"/>
              <a:buChar char=""/>
            </a:pPr>
            <a:r>
              <a:rPr lang="pl-PL">
                <a:solidFill>
                  <a:srgbClr val="000000"/>
                </a:solidFill>
                <a:latin typeface="Calibri"/>
              </a:rPr>
              <a:t>Siódmy poziom konspektu</a:t>
            </a:r>
            <a:endParaRPr/>
          </a:p>
          <a:p>
            <a:pPr lvl="7">
              <a:buSzPct val="45000"/>
              <a:buFont typeface="StarSymbol"/>
              <a:buChar char=""/>
            </a:pPr>
            <a:r>
              <a:rPr lang="pl-PL">
                <a:solidFill>
                  <a:srgbClr val="000000"/>
                </a:solidFill>
                <a:latin typeface="Calibri"/>
              </a:rPr>
              <a:t>Ósmy poziom konspektu</a:t>
            </a:r>
            <a:endParaRPr/>
          </a:p>
          <a:p>
            <a:r>
              <a:rPr lang="pl-PL">
                <a:solidFill>
                  <a:srgbClr val="000000"/>
                </a:solidFill>
                <a:latin typeface="Calibri"/>
              </a:rPr>
              <a:t>Dziewiąty poziom konspektuKliknij, aby edytować style wzorca tekstu</a:t>
            </a:r>
            <a:endParaRPr/>
          </a:p>
          <a:p>
            <a:r>
              <a:rPr lang="pl-PL">
                <a:solidFill>
                  <a:srgbClr val="000000"/>
                </a:solidFill>
                <a:latin typeface="Calibri"/>
              </a:rPr>
              <a:t>Drugi poziom</a:t>
            </a:r>
            <a:endParaRPr/>
          </a:p>
          <a:p>
            <a:r>
              <a:rPr lang="pl-PL">
                <a:solidFill>
                  <a:srgbClr val="000000"/>
                </a:solidFill>
                <a:latin typeface="Calibri"/>
              </a:rPr>
              <a:t>Trzeci poziom</a:t>
            </a:r>
            <a:endParaRPr/>
          </a:p>
          <a:p>
            <a:r>
              <a:rPr lang="pl-PL">
                <a:solidFill>
                  <a:srgbClr val="000000"/>
                </a:solidFill>
                <a:latin typeface="Calibri"/>
              </a:rPr>
              <a:t>Czwarty poziom</a:t>
            </a:r>
            <a:endParaRPr/>
          </a:p>
          <a:p>
            <a:r>
              <a:rPr lang="pl-PL">
                <a:solidFill>
                  <a:srgbClr val="000000"/>
                </a:solidFill>
                <a:latin typeface="Calibri"/>
              </a:rPr>
              <a:t>Piąty poziom</a:t>
            </a:r>
            <a:endParaRPr/>
          </a:p>
        </p:txBody>
      </p:sp>
      <p:sp>
        <p:nvSpPr>
          <p:cNvPr id="39" name="PlaceHolder 3"/>
          <p:cNvSpPr>
            <a:spLocks noGrp="1"/>
          </p:cNvSpPr>
          <p:nvPr>
            <p:ph type="dt"/>
          </p:nvPr>
        </p:nvSpPr>
        <p:spPr>
          <a:xfrm>
            <a:off x="0" y="0"/>
            <a:ext cx="360" cy="360"/>
          </a:xfrm>
          <a:prstGeom prst="rect">
            <a:avLst/>
          </a:prstGeom>
        </p:spPr>
        <p:txBody>
          <a:bodyPr lIns="90000" tIns="45000" rIns="90000" bIns="45000"/>
          <a:lstStyle/>
          <a:p>
            <a:r>
              <a:rPr lang="pl-PL">
                <a:solidFill>
                  <a:srgbClr val="000000"/>
                </a:solidFill>
                <a:latin typeface="Calibri"/>
              </a:rPr>
              <a:t>16-1-12</a:t>
            </a:r>
            <a:endParaRPr/>
          </a:p>
        </p:txBody>
      </p:sp>
      <p:sp>
        <p:nvSpPr>
          <p:cNvPr id="40" name="PlaceHolder 4"/>
          <p:cNvSpPr>
            <a:spLocks noGrp="1"/>
          </p:cNvSpPr>
          <p:nvPr>
            <p:ph type="ftr"/>
          </p:nvPr>
        </p:nvSpPr>
        <p:spPr>
          <a:xfrm>
            <a:off x="0" y="0"/>
            <a:ext cx="360" cy="360"/>
          </a:xfrm>
          <a:prstGeom prst="rect">
            <a:avLst/>
          </a:prstGeom>
        </p:spPr>
        <p:txBody>
          <a:bodyPr lIns="90000" tIns="45000" rIns="90000" bIns="45000"/>
          <a:lstStyle/>
          <a:p>
            <a:endParaRPr/>
          </a:p>
        </p:txBody>
      </p:sp>
      <p:sp>
        <p:nvSpPr>
          <p:cNvPr id="41" name="PlaceHolder 5"/>
          <p:cNvSpPr>
            <a:spLocks noGrp="1"/>
          </p:cNvSpPr>
          <p:nvPr>
            <p:ph type="sldNum"/>
          </p:nvPr>
        </p:nvSpPr>
        <p:spPr>
          <a:xfrm>
            <a:off x="0" y="0"/>
            <a:ext cx="360" cy="360"/>
          </a:xfrm>
          <a:prstGeom prst="rect">
            <a:avLst/>
          </a:prstGeom>
        </p:spPr>
        <p:txBody>
          <a:bodyPr lIns="90000" tIns="45000" rIns="90000" bIns="45000"/>
          <a:lstStyle/>
          <a:p>
            <a:fld id="{11017111-3171-41B1-A1F1-013161B1B111}" type="slidenum">
              <a:rPr lang="pl-PL">
                <a:solidFill>
                  <a:srgbClr val="000000"/>
                </a:solidFill>
                <a:latin typeface="Calibri"/>
              </a:rPr>
              <a:pPr/>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hyperlink" Target="https://sip.legalis.pl/document-view.seam?documentId=mfrxilrrgm2tgnrugy2doltqmfyc4mjshazdgnbuha" TargetMode="External"/><Relationship Id="rId2" Type="http://schemas.openxmlformats.org/officeDocument/2006/relationships/hyperlink" Target="https://sip.legalis.pl/document-view.seam?documentId=mfrxilrrgm2tgnrugy2doltqmfyc4mjshazdgnbxga" TargetMode="External"/><Relationship Id="rId1" Type="http://schemas.openxmlformats.org/officeDocument/2006/relationships/slideLayout" Target="../slideLayouts/slideLayout13.xml"/><Relationship Id="rId4" Type="http://schemas.openxmlformats.org/officeDocument/2006/relationships/hyperlink" Target="https://sip.legalis.pl/document-view.seam?documentId=mfrxilrsgm4tanjoobqxalrrgm2da"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Shape 1"/>
          <p:cNvSpPr txBox="1"/>
          <p:nvPr/>
        </p:nvSpPr>
        <p:spPr>
          <a:xfrm>
            <a:off x="1523880" y="337320"/>
            <a:ext cx="9143640" cy="2387160"/>
          </a:xfrm>
          <a:prstGeom prst="rect">
            <a:avLst/>
          </a:prstGeom>
        </p:spPr>
        <p:txBody>
          <a:bodyPr anchor="b"/>
          <a:lstStyle/>
          <a:p>
            <a:pPr>
              <a:lnSpc>
                <a:spcPct val="90000"/>
              </a:lnSpc>
            </a:pPr>
            <a:r>
              <a:rPr lang="pl-PL" sz="6000">
                <a:solidFill>
                  <a:srgbClr val="000000"/>
                </a:solidFill>
                <a:latin typeface="Calibri Light"/>
              </a:rPr>
              <a:t>Użytkowanie wieczyste</a:t>
            </a:r>
            <a:endParaRPr/>
          </a:p>
        </p:txBody>
      </p:sp>
      <p:sp>
        <p:nvSpPr>
          <p:cNvPr id="80" name="TextShape 2"/>
          <p:cNvSpPr txBox="1"/>
          <p:nvPr/>
        </p:nvSpPr>
        <p:spPr>
          <a:xfrm>
            <a:off x="1523880" y="3087720"/>
            <a:ext cx="9143640" cy="1655280"/>
          </a:xfrm>
          <a:prstGeom prst="rect">
            <a:avLst/>
          </a:prstGeom>
        </p:spPr>
        <p:txBody>
          <a:bodyPr/>
          <a:lstStyle/>
          <a:p>
            <a:pPr algn="ctr">
              <a:lnSpc>
                <a:spcPct val="90000"/>
              </a:lnSpc>
            </a:pPr>
            <a:r>
              <a:rPr lang="pl-PL" sz="2400">
                <a:solidFill>
                  <a:srgbClr val="000000"/>
                </a:solidFill>
                <a:latin typeface="Calibri"/>
              </a:rPr>
              <a:t>aktualizacja wysokości opłaty rocznej</a:t>
            </a:r>
            <a:endParaRPr/>
          </a:p>
        </p:txBody>
      </p:sp>
      <p:sp>
        <p:nvSpPr>
          <p:cNvPr id="81" name="CustomShape 3"/>
          <p:cNvSpPr/>
          <p:nvPr/>
        </p:nvSpPr>
        <p:spPr>
          <a:xfrm>
            <a:off x="6372360" y="4062960"/>
            <a:ext cx="3813840" cy="2894760"/>
          </a:xfrm>
          <a:prstGeom prst="rect">
            <a:avLst/>
          </a:prstGeom>
        </p:spPr>
        <p:txBody>
          <a:bodyPr lIns="90000" tIns="45000" rIns="90000" bIns="45000"/>
          <a:lstStyle/>
          <a:p>
            <a:r>
              <a:rPr lang="pl-PL" sz="2000">
                <a:solidFill>
                  <a:srgbClr val="000000"/>
                </a:solidFill>
                <a:latin typeface="Calibri"/>
              </a:rPr>
              <a:t>Prowadzący szkolenie</a:t>
            </a:r>
            <a:endParaRPr/>
          </a:p>
          <a:p>
            <a:r>
              <a:rPr lang="pl-PL" sz="2000">
                <a:solidFill>
                  <a:srgbClr val="000000"/>
                </a:solidFill>
                <a:latin typeface="Calibri"/>
              </a:rPr>
              <a:t>Radca prawny Rafał Kurek</a:t>
            </a:r>
            <a:endParaRPr/>
          </a:p>
          <a:p>
            <a:endParaRPr/>
          </a:p>
          <a:p>
            <a:r>
              <a:rPr lang="pl-PL" i="1">
                <a:solidFill>
                  <a:srgbClr val="000000"/>
                </a:solidFill>
                <a:latin typeface="Calibri"/>
              </a:rPr>
              <a:t>Kancelaria Radców Prawnych</a:t>
            </a:r>
            <a:endParaRPr/>
          </a:p>
          <a:p>
            <a:r>
              <a:rPr lang="pl-PL" i="1">
                <a:solidFill>
                  <a:srgbClr val="000000"/>
                </a:solidFill>
                <a:latin typeface="Calibri"/>
              </a:rPr>
              <a:t>M. Rusiecki, M. Szymkiewicz, R.Kurek spółka partnerska</a:t>
            </a:r>
            <a:endParaRPr/>
          </a:p>
          <a:p>
            <a:r>
              <a:rPr lang="pl-PL" i="1">
                <a:solidFill>
                  <a:srgbClr val="000000"/>
                </a:solidFill>
                <a:latin typeface="Calibri"/>
              </a:rPr>
              <a:t>ul. Świętojańska 66/4, 81-393 Gdynia</a:t>
            </a:r>
            <a:endParaRPr/>
          </a:p>
          <a:p>
            <a:endParaRPr/>
          </a:p>
          <a:p>
            <a:r>
              <a:rPr lang="pl-PL">
                <a:solidFill>
                  <a:srgbClr val="000000"/>
                </a:solidFill>
                <a:latin typeface="Calibri"/>
              </a:rPr>
              <a:t> </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Wyłączenie aktualizacji opłaty na wniosek użytkownika wieczystego</a:t>
            </a:r>
            <a:endParaRPr/>
          </a:p>
        </p:txBody>
      </p:sp>
      <p:sp>
        <p:nvSpPr>
          <p:cNvPr id="99" name="TextShape 2"/>
          <p:cNvSpPr txBox="1"/>
          <p:nvPr/>
        </p:nvSpPr>
        <p:spPr>
          <a:xfrm>
            <a:off x="838080" y="1825560"/>
            <a:ext cx="10515240" cy="4350960"/>
          </a:xfrm>
          <a:prstGeom prst="rect">
            <a:avLst/>
          </a:prstGeom>
        </p:spPr>
        <p:txBody>
          <a:bodyPr/>
          <a:lstStyle/>
          <a:p>
            <a:pPr>
              <a:lnSpc>
                <a:spcPct val="90000"/>
              </a:lnSpc>
            </a:pPr>
            <a:r>
              <a:rPr lang="pl-PL" sz="2800">
                <a:solidFill>
                  <a:srgbClr val="000000"/>
                </a:solidFill>
                <a:latin typeface="Calibri"/>
              </a:rPr>
              <a:t>Uchwała Sądu Najwyższego - Izba Cywilna z dnia 13 września 2007 r., III CZP 73/07</a:t>
            </a:r>
            <a:endParaRPr/>
          </a:p>
          <a:p>
            <a:pPr>
              <a:lnSpc>
                <a:spcPct val="90000"/>
              </a:lnSpc>
              <a:buFont typeface="Arial"/>
              <a:buChar char="•"/>
            </a:pPr>
            <a:r>
              <a:rPr lang="pl-PL" sz="2800" b="1">
                <a:solidFill>
                  <a:srgbClr val="000000"/>
                </a:solidFill>
                <a:latin typeface="Calibri"/>
              </a:rPr>
              <a:t>Teza</a:t>
            </a:r>
            <a:endParaRPr/>
          </a:p>
          <a:p>
            <a:pPr>
              <a:lnSpc>
                <a:spcPct val="90000"/>
              </a:lnSpc>
            </a:pPr>
            <a:r>
              <a:rPr lang="pl-PL" sz="2800">
                <a:solidFill>
                  <a:srgbClr val="000000"/>
                </a:solidFill>
                <a:latin typeface="Calibri"/>
              </a:rPr>
              <a:t>Jeżeli wartość nieruchomości gruntowej na dzień aktualizacji opłaty rocznej za użytkowanie wieczyste byłaby niższa niż ustalona w drodze przetargu cena tej nieruchomości w dniu jej oddania w użytkowanie wieczyste, aktualizacji nie dokonuje się również wtedy, gdy z żądaniem w tym zakresie występuje użytkownik wieczysty (art. 81 w związku z art. 77 ust. 1-3 ustawy z dnia 21 sierpnia 1997 r. o gospodarce nieruchomościami, Dz.U. z 2004 r. Nr 261, poz. 2603). </a:t>
            </a:r>
            <a:endParaRPr/>
          </a:p>
          <a:p>
            <a:pPr>
              <a:lnSpc>
                <a:spcPct val="90000"/>
              </a:lnSpc>
            </a:pP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Zasady wyceny dla potrzeb ustalania opłaty z tytułu użytkowania wieczystego</a:t>
            </a:r>
            <a:endParaRPr/>
          </a:p>
        </p:txBody>
      </p:sp>
      <p:sp>
        <p:nvSpPr>
          <p:cNvPr id="101" name="TextShape 2"/>
          <p:cNvSpPr txBox="1"/>
          <p:nvPr/>
        </p:nvSpPr>
        <p:spPr>
          <a:xfrm>
            <a:off x="838080" y="1825560"/>
            <a:ext cx="10515240" cy="4350960"/>
          </a:xfrm>
          <a:prstGeom prst="rect">
            <a:avLst/>
          </a:prstGeom>
        </p:spPr>
        <p:txBody>
          <a:bodyPr/>
          <a:lstStyle/>
          <a:p>
            <a:pPr>
              <a:lnSpc>
                <a:spcPct val="90000"/>
              </a:lnSpc>
            </a:pPr>
            <a:r>
              <a:rPr lang="pl-PL" sz="2800">
                <a:solidFill>
                  <a:srgbClr val="000000"/>
                </a:solidFill>
                <a:latin typeface="Calibri"/>
              </a:rPr>
              <a:t>Rozporządzenie Rady Ministrów w sprawie wyceny nieruchomości i sporządzania operatu szacunkowego z dnia 21 września 2004 r. (Dz.U. Nr 207, poz. 2109)</a:t>
            </a:r>
            <a:endParaRPr/>
          </a:p>
          <a:p>
            <a:pPr>
              <a:lnSpc>
                <a:spcPct val="90000"/>
              </a:lnSpc>
            </a:pPr>
            <a:r>
              <a:rPr lang="pl-PL" sz="2800">
                <a:solidFill>
                  <a:srgbClr val="000000"/>
                </a:solidFill>
                <a:latin typeface="Calibri"/>
              </a:rPr>
              <a:t>§ 29 </a:t>
            </a:r>
            <a:endParaRPr/>
          </a:p>
          <a:p>
            <a:pPr>
              <a:lnSpc>
                <a:spcPct val="90000"/>
              </a:lnSpc>
            </a:pPr>
            <a:r>
              <a:rPr lang="pl-PL" sz="2800">
                <a:solidFill>
                  <a:srgbClr val="000000"/>
                </a:solidFill>
                <a:latin typeface="Calibri"/>
              </a:rPr>
              <a:t>1. Przy określaniu wartości rynkowej nieruchomości gruntowej jako przedmiotu prawa użytkowania wieczystego stosuje się podejście porównawcze, przyjmując ceny transakcyjne uzyskiwane przy sprzedaży nieruchomości gruntowych </a:t>
            </a:r>
            <a:r>
              <a:rPr lang="pl-PL" sz="2800" u="sng">
                <a:solidFill>
                  <a:srgbClr val="000000"/>
                </a:solidFill>
                <a:latin typeface="Calibri"/>
              </a:rPr>
              <a:t>niezabudowanych</a:t>
            </a:r>
            <a:r>
              <a:rPr lang="pl-PL" sz="2800">
                <a:solidFill>
                  <a:srgbClr val="000000"/>
                </a:solidFill>
                <a:latin typeface="Calibri"/>
              </a:rPr>
              <a:t> jako przedmiotu prawa użytkowania wieczystego, z uwzględnieniem wysokości stawek procentowych opłat rocznych i niewykorzystanego okresu trwania prawa użytkowania wieczystego.</a:t>
            </a:r>
            <a:endParaRPr/>
          </a:p>
          <a:p>
            <a:pPr>
              <a:lnSpc>
                <a:spcPct val="90000"/>
              </a:lnSpc>
            </a:pP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Sposób wypowiedzenia</a:t>
            </a:r>
            <a:endParaRPr/>
          </a:p>
        </p:txBody>
      </p:sp>
      <p:sp>
        <p:nvSpPr>
          <p:cNvPr id="103" name="TextShape 2"/>
          <p:cNvSpPr txBox="1"/>
          <p:nvPr/>
        </p:nvSpPr>
        <p:spPr>
          <a:xfrm>
            <a:off x="838080" y="1825560"/>
            <a:ext cx="10515240" cy="4350960"/>
          </a:xfrm>
          <a:prstGeom prst="rect">
            <a:avLst/>
          </a:prstGeom>
        </p:spPr>
        <p:txBody>
          <a:bodyPr/>
          <a:lstStyle/>
          <a:p>
            <a:pPr>
              <a:lnSpc>
                <a:spcPct val="90000"/>
              </a:lnSpc>
            </a:pPr>
            <a:r>
              <a:rPr lang="pl-PL" sz="2800">
                <a:solidFill>
                  <a:srgbClr val="000000"/>
                </a:solidFill>
                <a:latin typeface="Calibri"/>
              </a:rPr>
              <a:t>Art. 78 </a:t>
            </a:r>
            <a:endParaRPr/>
          </a:p>
          <a:p>
            <a:pPr>
              <a:lnSpc>
                <a:spcPct val="90000"/>
              </a:lnSpc>
            </a:pPr>
            <a:r>
              <a:rPr lang="pl-PL" sz="2800">
                <a:solidFill>
                  <a:srgbClr val="000000"/>
                </a:solidFill>
                <a:latin typeface="Calibri"/>
              </a:rPr>
              <a:t>ust. 1 Właściwy organ zamierzający zaktualizować opłatę roczną z tytułu użytkowania wieczystego nieruchomości gruntowej powinien wypowiedzieć na piśmie wysokość dotychczasowej opłaty, do dnia 31 grudnia roku poprzedzającego, przesyłając równocześnie ofertę przyjęcia jej nowej wysokości. W wypowiedzeniu należy wskazać sposób obliczenia nowej wysokości opłaty i pouczyć użytkownika wieczystego o sposobie zakwestionowania wypowiedzenia. Do wypowiedzenia dołącza się informację o wartości nieruchomości, o której mowa w art. 77 ust. 3, oraz o miejscu, w którym można zapoznać się z operatem szacunkowym. Do doręczenia wypowiedzenia stosuje się przepisy Kodeksu postępowania administracyjnego.</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Wysokość opłaty</a:t>
            </a:r>
            <a:endParaRPr/>
          </a:p>
        </p:txBody>
      </p:sp>
      <p:sp>
        <p:nvSpPr>
          <p:cNvPr id="105" name="TextShape 2"/>
          <p:cNvSpPr txBox="1"/>
          <p:nvPr/>
        </p:nvSpPr>
        <p:spPr>
          <a:xfrm>
            <a:off x="838080" y="1825560"/>
            <a:ext cx="10515240" cy="4350960"/>
          </a:xfrm>
          <a:prstGeom prst="rect">
            <a:avLst/>
          </a:prstGeom>
        </p:spPr>
        <p:txBody>
          <a:bodyPr/>
          <a:lstStyle/>
          <a:p>
            <a:pPr>
              <a:lnSpc>
                <a:spcPct val="90000"/>
              </a:lnSpc>
            </a:pPr>
            <a:r>
              <a:rPr lang="pl-PL" sz="2800">
                <a:solidFill>
                  <a:srgbClr val="000000"/>
                </a:solidFill>
                <a:latin typeface="Calibri"/>
              </a:rPr>
              <a:t>Opłata obowiązuje od 1 stycznia roku następującego po dacie wypowiedzenia</a:t>
            </a:r>
            <a:endParaRPr/>
          </a:p>
          <a:p>
            <a:pPr>
              <a:lnSpc>
                <a:spcPct val="90000"/>
              </a:lnSpc>
            </a:pPr>
            <a:r>
              <a:rPr lang="pl-PL" sz="2800">
                <a:solidFill>
                  <a:srgbClr val="000000"/>
                </a:solidFill>
                <a:latin typeface="Calibri"/>
              </a:rPr>
              <a:t>Art. 77 ust.2a. (dodany ustawą z dnia 28.07.2011 r. (Dz.U. Nr 187, poz. 1110), która weszła w życie 9.10.2011 r.)</a:t>
            </a:r>
            <a:endParaRPr/>
          </a:p>
          <a:p>
            <a:pPr>
              <a:lnSpc>
                <a:spcPct val="90000"/>
              </a:lnSpc>
            </a:pPr>
            <a:r>
              <a:rPr lang="pl-PL" sz="2800">
                <a:solidFill>
                  <a:srgbClr val="000000"/>
                </a:solidFill>
                <a:latin typeface="Calibri"/>
              </a:rPr>
              <a:t>W przypadku gdy zaktualizowana wysokość opłaty rocznej przewyższa co najmniej dwukrotnie wysokość dotychczasowej opłaty rocznej, użytkownik wieczysty wnosi opłatę roczną w wysokości odpowiadającej dwukrotności dotychczasowej opłaty rocznej. Pozostałą kwotę ponad dwukrotność dotychczasowej opłaty (nadwyżka) rozkłada się na dwie równe części, które powiększają opłatę roczną w następnych dwóch latach. Opłata roczna w trzecim roku od aktualizacji jest równa kwocie wynikającej z tej aktualizacji.</a:t>
            </a:r>
            <a:endParaRPr/>
          </a:p>
          <a:p>
            <a:pPr>
              <a:lnSpc>
                <a:spcPct val="90000"/>
              </a:lnSpc>
            </a:pPr>
            <a:r>
              <a:rPr lang="pl-PL" sz="2800">
                <a:solidFill>
                  <a:srgbClr val="000000"/>
                </a:solidFill>
                <a:latin typeface="Calibri"/>
              </a:rPr>
              <a:t>Czyli dopiero od trzeciego roku opłata w pełnej wysokości !!!</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Shape 1"/>
          <p:cNvSpPr txBox="1"/>
          <p:nvPr/>
        </p:nvSpPr>
        <p:spPr>
          <a:xfrm>
            <a:off x="838080" y="365040"/>
            <a:ext cx="10515240" cy="1325160"/>
          </a:xfrm>
          <a:prstGeom prst="rect">
            <a:avLst/>
          </a:prstGeom>
        </p:spPr>
        <p:txBody>
          <a:bodyPr anchor="ctr"/>
          <a:lstStyle/>
          <a:p>
            <a:pPr>
              <a:lnSpc>
                <a:spcPct val="90000"/>
              </a:lnSpc>
            </a:pPr>
            <a:r>
              <a:rPr lang="pl-PL" sz="4000">
                <a:solidFill>
                  <a:srgbClr val="000000"/>
                </a:solidFill>
                <a:latin typeface="Calibri"/>
              </a:rPr>
              <a:t>
</a:t>
            </a:r>
            <a:r>
              <a:rPr lang="pl-PL" sz="3600">
                <a:solidFill>
                  <a:srgbClr val="000000"/>
                </a:solidFill>
                <a:latin typeface="Calibri"/>
              </a:rPr>
              <a:t>Zasady płatności zaktualizowanej opłaty rocznej za użytkowanie wieczyste na podstawie art. 77 ust. 2a uogn</a:t>
            </a:r>
            <a:r>
              <a:rPr lang="pl-PL" sz="4000">
                <a:solidFill>
                  <a:srgbClr val="000000"/>
                </a:solidFill>
                <a:latin typeface="Calibri"/>
              </a:rPr>
              <a:t>
</a:t>
            </a:r>
            <a:endParaRPr/>
          </a:p>
        </p:txBody>
      </p:sp>
      <p:sp>
        <p:nvSpPr>
          <p:cNvPr id="107" name="TextShape 2"/>
          <p:cNvSpPr txBox="1"/>
          <p:nvPr/>
        </p:nvSpPr>
        <p:spPr>
          <a:xfrm>
            <a:off x="838080" y="1825560"/>
            <a:ext cx="10515240" cy="4350960"/>
          </a:xfrm>
          <a:prstGeom prst="rect">
            <a:avLst/>
          </a:prstGeom>
        </p:spPr>
        <p:txBody>
          <a:bodyPr/>
          <a:lstStyle/>
          <a:p>
            <a:pPr>
              <a:lnSpc>
                <a:spcPct val="90000"/>
              </a:lnSpc>
            </a:pPr>
            <a:r>
              <a:rPr lang="pl-PL" sz="2800">
                <a:solidFill>
                  <a:srgbClr val="000000"/>
                </a:solidFill>
                <a:latin typeface="Calibri"/>
              </a:rPr>
              <a:t>Wyrok Sądu Najwyższego - Izba Cywilna z dnia 5 grudnia 2013 r.
V CSK 5/13</a:t>
            </a:r>
            <a:endParaRPr/>
          </a:p>
          <a:p>
            <a:pPr algn="just">
              <a:lnSpc>
                <a:spcPct val="90000"/>
              </a:lnSpc>
            </a:pPr>
            <a:r>
              <a:rPr lang="pl-PL" sz="2600">
                <a:solidFill>
                  <a:srgbClr val="000000"/>
                </a:solidFill>
                <a:latin typeface="Calibri"/>
              </a:rPr>
              <a:t>W myśl art. 77 ust. 2a ustawy z dnia 21 sierpnia 1997 r. o gospodarce nieruchomościami (t.j. Dz.U. z 2010 r. Nr 102, poz. 651 ze zm.), w przypadku gdy zaktualizowana wysokość opłaty rocznej przewyższa co najmniej dwukrotnie wysokość dotychczasowej opłaty, użytkownik wieczysty w drugim roku od aktualizacji wnosi opłatę w wysokości stanowiącej sumę dwukrotności dotychczasowej opłaty i połowy nadwyżki ponad dwukrotność tej opłaty, a w trzecim roku od aktualizacji wnosi opłatę w wysokości stanowiącej sumę opłaty ustalonej w drugim roku i połowy nadwyżki ponad dwukrotność dotychczasowej opłaty.</a:t>
            </a:r>
            <a:r>
              <a:rPr lang="pl-PL" sz="2800">
                <a:solidFill>
                  <a:srgbClr val="000000"/>
                </a:solidFill>
                <a:latin typeface="Calibri"/>
              </a:rPr>
              <a:t> </a:t>
            </a:r>
            <a:endParaRPr/>
          </a:p>
          <a:p>
            <a:pPr>
              <a:lnSpc>
                <a:spcPct val="90000"/>
              </a:lnSpc>
            </a:pP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Odwołanie od wypowiedzenia</a:t>
            </a:r>
            <a:endParaRPr/>
          </a:p>
        </p:txBody>
      </p:sp>
      <p:sp>
        <p:nvSpPr>
          <p:cNvPr id="109" name="TextShape 2"/>
          <p:cNvSpPr txBox="1"/>
          <p:nvPr/>
        </p:nvSpPr>
        <p:spPr>
          <a:xfrm>
            <a:off x="738150" y="1285860"/>
            <a:ext cx="10615170" cy="4890660"/>
          </a:xfrm>
          <a:prstGeom prst="rect">
            <a:avLst/>
          </a:prstGeom>
        </p:spPr>
        <p:txBody>
          <a:bodyPr/>
          <a:lstStyle/>
          <a:p>
            <a:pPr>
              <a:lnSpc>
                <a:spcPct val="90000"/>
              </a:lnSpc>
            </a:pPr>
            <a:r>
              <a:rPr lang="pl-PL" sz="2000" dirty="0">
                <a:solidFill>
                  <a:srgbClr val="000000"/>
                </a:solidFill>
                <a:latin typeface="Calibri"/>
              </a:rPr>
              <a:t>Art. 78</a:t>
            </a:r>
            <a:endParaRPr sz="2000"/>
          </a:p>
          <a:p>
            <a:pPr>
              <a:lnSpc>
                <a:spcPct val="90000"/>
              </a:lnSpc>
            </a:pPr>
            <a:r>
              <a:rPr lang="pl-PL" sz="2000" dirty="0">
                <a:solidFill>
                  <a:srgbClr val="000000"/>
                </a:solidFill>
                <a:latin typeface="Calibri"/>
              </a:rPr>
              <a:t>Ust 2. Użytkownik wieczysty może, w terminie 30 dni od dnia otrzymania wypowiedzenia, złożyć do samorządowego kolegium odwoławczego właściwego ze względu na miejsce położenia nieruchomości, zwanego dalej „kolegium”, wniosek o ustalenie, że aktualizacja opłaty jest nieuzasadniona albo jest uzasadniona w innej wysokości.</a:t>
            </a:r>
            <a:endParaRPr sz="2000"/>
          </a:p>
          <a:p>
            <a:pPr>
              <a:lnSpc>
                <a:spcPct val="90000"/>
              </a:lnSpc>
            </a:pPr>
            <a:r>
              <a:rPr lang="pl-PL" sz="2000" dirty="0">
                <a:solidFill>
                  <a:srgbClr val="000000"/>
                </a:solidFill>
                <a:latin typeface="Calibri"/>
              </a:rPr>
              <a:t>3. Wniosek, o którym mowa w ust. 2, składa się przeciwko właściwemu organowi. Ciężar dowodu, że istnieją przesłanki do aktualizacji opłaty, spoczywa na właściwym organie.</a:t>
            </a:r>
            <a:endParaRPr sz="2000"/>
          </a:p>
          <a:p>
            <a:pPr>
              <a:lnSpc>
                <a:spcPct val="90000"/>
              </a:lnSpc>
            </a:pPr>
            <a:r>
              <a:rPr lang="pl-PL" sz="2000" dirty="0">
                <a:solidFill>
                  <a:srgbClr val="000000"/>
                </a:solidFill>
                <a:latin typeface="Calibri"/>
              </a:rPr>
              <a:t>4. Złożenie wniosku, o którym mowa w ust. 2, nie zwalnia z obowiązku uiszczania opłat w dotychczasowej wysokości. W przypadku niezłożenia wniosku właściwy organ oraz użytkownika wieczystego obowiązuje nowa wysokość opłaty zaoferowana w wypowiedzeniu. Przepis art. 79 ust. 5 stosuje się odpowiednio.</a:t>
            </a:r>
            <a:endParaRPr sz="2000"/>
          </a:p>
          <a:p>
            <a:pPr>
              <a:lnSpc>
                <a:spcPct val="90000"/>
              </a:lnSpc>
            </a:pPr>
            <a:r>
              <a:rPr lang="pl-PL" sz="2000" dirty="0">
                <a:solidFill>
                  <a:srgbClr val="000000"/>
                </a:solidFill>
                <a:latin typeface="Calibri"/>
              </a:rPr>
              <a:t>Art. 79</a:t>
            </a:r>
            <a:endParaRPr sz="2000"/>
          </a:p>
          <a:p>
            <a:pPr>
              <a:lnSpc>
                <a:spcPct val="90000"/>
              </a:lnSpc>
            </a:pPr>
            <a:r>
              <a:rPr lang="pl-PL" sz="2000" dirty="0">
                <a:solidFill>
                  <a:srgbClr val="000000"/>
                </a:solidFill>
                <a:latin typeface="Calibri"/>
              </a:rPr>
              <a:t>Ust 1. Wniosek do kolegium składa się na piśmie w dwóch egzemplarzach. Podlega on opłacie skarbowej.</a:t>
            </a:r>
            <a:endParaRPr sz="2000"/>
          </a:p>
          <a:p>
            <a:pPr>
              <a:lnSpc>
                <a:spcPct val="90000"/>
              </a:lnSpc>
            </a:pPr>
            <a:r>
              <a:rPr lang="pl-PL" sz="2000" dirty="0">
                <a:solidFill>
                  <a:srgbClr val="000000"/>
                </a:solidFill>
                <a:latin typeface="Calibri"/>
              </a:rPr>
              <a:t>Art. 77</a:t>
            </a:r>
            <a:endParaRPr sz="2000"/>
          </a:p>
          <a:p>
            <a:pPr>
              <a:lnSpc>
                <a:spcPct val="90000"/>
              </a:lnSpc>
            </a:pPr>
            <a:r>
              <a:rPr lang="pl-PL" sz="2000" dirty="0">
                <a:solidFill>
                  <a:srgbClr val="000000"/>
                </a:solidFill>
                <a:latin typeface="Calibri"/>
              </a:rPr>
              <a:t>Ust 4. Przy aktualizacji opłaty, na poczet różnicy między opłatą dotychczasową a opłatą zaktualizowaną zalicza się wartość nakładów poniesionych przez użytkownika wieczystego nieruchomości na budowę poszczególnych urządzeń infrastruktury technicznej po dniu dokonania ostatniej aktualizacji.</a:t>
            </a:r>
            <a:endParaRPr sz="2000"/>
          </a:p>
          <a:p>
            <a:pPr>
              <a:lnSpc>
                <a:spcPct val="90000"/>
              </a:lnSpc>
            </a:pP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Odwołanie c.d.</a:t>
            </a:r>
            <a:endParaRPr/>
          </a:p>
        </p:txBody>
      </p:sp>
      <p:sp>
        <p:nvSpPr>
          <p:cNvPr id="111" name="TextShape 2"/>
          <p:cNvSpPr txBox="1"/>
          <p:nvPr/>
        </p:nvSpPr>
        <p:spPr>
          <a:xfrm>
            <a:off x="523836" y="1357298"/>
            <a:ext cx="10829484" cy="4819222"/>
          </a:xfrm>
          <a:prstGeom prst="rect">
            <a:avLst/>
          </a:prstGeom>
        </p:spPr>
        <p:txBody>
          <a:bodyPr/>
          <a:lstStyle/>
          <a:p>
            <a:pPr>
              <a:lnSpc>
                <a:spcPct val="90000"/>
              </a:lnSpc>
            </a:pPr>
            <a:r>
              <a:rPr lang="pl-PL" sz="2800" dirty="0">
                <a:solidFill>
                  <a:srgbClr val="000000"/>
                </a:solidFill>
                <a:latin typeface="Calibri"/>
              </a:rPr>
              <a:t>Czyli odwołanie (zwane wnioskiem):</a:t>
            </a:r>
            <a:endParaRPr/>
          </a:p>
          <a:p>
            <a:pPr>
              <a:lnSpc>
                <a:spcPct val="90000"/>
              </a:lnSpc>
              <a:buFont typeface="Arial"/>
              <a:buChar char="•"/>
            </a:pPr>
            <a:r>
              <a:rPr lang="pl-PL" sz="2800" dirty="0">
                <a:solidFill>
                  <a:srgbClr val="000000"/>
                </a:solidFill>
                <a:latin typeface="Calibri"/>
              </a:rPr>
              <a:t>wnoszone bezpośrednio do SKO (a nie do organu !!! – skutkiem wniesienia do organu może być przekazanie do SKO po terminie),  w 2 egzemplarzach</a:t>
            </a:r>
            <a:endParaRPr/>
          </a:p>
          <a:p>
            <a:pPr>
              <a:lnSpc>
                <a:spcPct val="90000"/>
              </a:lnSpc>
              <a:buFont typeface="Arial"/>
              <a:buChar char="•"/>
            </a:pPr>
            <a:r>
              <a:rPr lang="pl-PL" sz="2800" dirty="0">
                <a:solidFill>
                  <a:srgbClr val="000000"/>
                </a:solidFill>
                <a:latin typeface="Calibri"/>
              </a:rPr>
              <a:t>w terminie 30 dni od doręczenia wypowiedzenia, </a:t>
            </a:r>
            <a:endParaRPr/>
          </a:p>
          <a:p>
            <a:pPr>
              <a:lnSpc>
                <a:spcPct val="90000"/>
              </a:lnSpc>
              <a:buFont typeface="Arial"/>
              <a:buChar char="•"/>
            </a:pPr>
            <a:r>
              <a:rPr lang="pl-PL" sz="2800" dirty="0">
                <a:solidFill>
                  <a:srgbClr val="000000"/>
                </a:solidFill>
                <a:latin typeface="Calibri"/>
              </a:rPr>
              <a:t>bez opłat (choć </a:t>
            </a:r>
            <a:r>
              <a:rPr lang="pl-PL" sz="2800" dirty="0" err="1">
                <a:solidFill>
                  <a:srgbClr val="000000"/>
                </a:solidFill>
                <a:latin typeface="Calibri"/>
              </a:rPr>
              <a:t>uogn</a:t>
            </a:r>
            <a:r>
              <a:rPr lang="pl-PL" sz="2800" dirty="0">
                <a:solidFill>
                  <a:srgbClr val="000000"/>
                </a:solidFill>
                <a:latin typeface="Calibri"/>
              </a:rPr>
              <a:t> mówi o opłacie skarbowej), </a:t>
            </a:r>
            <a:endParaRPr/>
          </a:p>
          <a:p>
            <a:pPr>
              <a:lnSpc>
                <a:spcPct val="90000"/>
              </a:lnSpc>
              <a:buFont typeface="Arial"/>
              <a:buChar char="•"/>
            </a:pPr>
            <a:r>
              <a:rPr lang="pl-PL" sz="2800" dirty="0">
                <a:solidFill>
                  <a:srgbClr val="000000"/>
                </a:solidFill>
                <a:latin typeface="Calibri"/>
              </a:rPr>
              <a:t>oznaczenie strony (w </a:t>
            </a:r>
            <a:r>
              <a:rPr lang="pl-PL" sz="2800" dirty="0" err="1">
                <a:solidFill>
                  <a:srgbClr val="000000"/>
                </a:solidFill>
                <a:latin typeface="Calibri"/>
              </a:rPr>
              <a:t>uogn</a:t>
            </a:r>
            <a:r>
              <a:rPr lang="pl-PL" sz="2800" dirty="0">
                <a:solidFill>
                  <a:srgbClr val="000000"/>
                </a:solidFill>
                <a:latin typeface="Calibri"/>
              </a:rPr>
              <a:t> organ, natomiast chodzi o wskazanie właściciela) postanowienie SN w sprawie SM Karwiny, możliwość wniesienia przez pełnomocnika,</a:t>
            </a:r>
            <a:endParaRPr/>
          </a:p>
          <a:p>
            <a:pPr>
              <a:lnSpc>
                <a:spcPct val="90000"/>
              </a:lnSpc>
              <a:buFont typeface="Arial"/>
              <a:buChar char="•"/>
            </a:pPr>
            <a:r>
              <a:rPr lang="pl-PL" sz="2800" dirty="0">
                <a:solidFill>
                  <a:srgbClr val="000000"/>
                </a:solidFill>
                <a:latin typeface="Calibri"/>
              </a:rPr>
              <a:t>ustalenie, że aktualizacja nieuzasadniona albo, </a:t>
            </a:r>
            <a:endParaRPr/>
          </a:p>
          <a:p>
            <a:pPr>
              <a:lnSpc>
                <a:spcPct val="90000"/>
              </a:lnSpc>
              <a:buFont typeface="Arial"/>
              <a:buChar char="•"/>
            </a:pPr>
            <a:r>
              <a:rPr lang="pl-PL" sz="2800" dirty="0">
                <a:solidFill>
                  <a:srgbClr val="000000"/>
                </a:solidFill>
                <a:latin typeface="Calibri"/>
              </a:rPr>
              <a:t>że uzasadniona w innej wysokości</a:t>
            </a:r>
            <a:endParaRPr/>
          </a:p>
          <a:p>
            <a:pPr>
              <a:lnSpc>
                <a:spcPct val="90000"/>
              </a:lnSpc>
              <a:buFont typeface="Arial"/>
              <a:buChar char="•"/>
            </a:pPr>
            <a:r>
              <a:rPr lang="pl-PL" sz="2800" dirty="0">
                <a:solidFill>
                  <a:srgbClr val="000000"/>
                </a:solidFill>
                <a:latin typeface="Calibri"/>
              </a:rPr>
              <a:t>zakres decyduje o dalszym postępowaniu – nie można zmienić po upływie terminu do wniesienia odwołania, </a:t>
            </a:r>
            <a:endParaRPr/>
          </a:p>
          <a:p>
            <a:pPr>
              <a:lnSpc>
                <a:spcPct val="90000"/>
              </a:lnSpc>
              <a:buFont typeface="Arial"/>
              <a:buChar char="•"/>
            </a:pPr>
            <a:r>
              <a:rPr lang="pl-PL" sz="2800" dirty="0">
                <a:solidFill>
                  <a:srgbClr val="000000"/>
                </a:solidFill>
                <a:latin typeface="Calibri"/>
              </a:rPr>
              <a:t>Wniosek o zaliczenie nakładów na poczet opłaty</a:t>
            </a:r>
            <a:endParaRPr/>
          </a:p>
          <a:p>
            <a:pPr>
              <a:lnSpc>
                <a:spcPct val="90000"/>
              </a:lnSpc>
            </a:pP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Skutek niezachowania terminu do wniesienia odwołania</a:t>
            </a:r>
            <a:endParaRPr/>
          </a:p>
        </p:txBody>
      </p:sp>
      <p:sp>
        <p:nvSpPr>
          <p:cNvPr id="113" name="TextShape 2"/>
          <p:cNvSpPr txBox="1"/>
          <p:nvPr/>
        </p:nvSpPr>
        <p:spPr>
          <a:xfrm>
            <a:off x="838080" y="1825560"/>
            <a:ext cx="10515240" cy="4350960"/>
          </a:xfrm>
          <a:prstGeom prst="rect">
            <a:avLst/>
          </a:prstGeom>
        </p:spPr>
        <p:txBody>
          <a:bodyPr/>
          <a:lstStyle/>
          <a:p>
            <a:pPr>
              <a:lnSpc>
                <a:spcPct val="90000"/>
              </a:lnSpc>
            </a:pPr>
            <a:r>
              <a:rPr lang="pl-PL" sz="2400" dirty="0">
                <a:solidFill>
                  <a:srgbClr val="000000"/>
                </a:solidFill>
                <a:latin typeface="Calibri"/>
              </a:rPr>
              <a:t>II SA/</a:t>
            </a:r>
            <a:r>
              <a:rPr lang="pl-PL" sz="2400" dirty="0" err="1">
                <a:solidFill>
                  <a:srgbClr val="000000"/>
                </a:solidFill>
                <a:latin typeface="Calibri"/>
              </a:rPr>
              <a:t>Sz</a:t>
            </a:r>
            <a:r>
              <a:rPr lang="pl-PL" sz="2400" dirty="0">
                <a:solidFill>
                  <a:srgbClr val="000000"/>
                </a:solidFill>
                <a:latin typeface="Calibri"/>
              </a:rPr>
              <a:t> 889/08 - wyrok WSA Szczecin z dnia 11-02-2009</a:t>
            </a:r>
            <a:endParaRPr sz="2400"/>
          </a:p>
          <a:p>
            <a:pPr>
              <a:lnSpc>
                <a:spcPct val="90000"/>
              </a:lnSpc>
            </a:pPr>
            <a:r>
              <a:rPr lang="pl-PL" sz="2400" dirty="0">
                <a:solidFill>
                  <a:srgbClr val="000000"/>
                </a:solidFill>
                <a:latin typeface="Calibri"/>
              </a:rPr>
              <a:t>Oddalenie wniosku o ustalenie innej wysokości opłaty z tytułu wieczystego użytkowania nieruchomości gruntowej</a:t>
            </a:r>
            <a:endParaRPr sz="2400"/>
          </a:p>
          <a:p>
            <a:pPr>
              <a:lnSpc>
                <a:spcPct val="90000"/>
              </a:lnSpc>
            </a:pPr>
            <a:r>
              <a:rPr lang="pl-PL" sz="2400" dirty="0">
                <a:solidFill>
                  <a:srgbClr val="000000"/>
                </a:solidFill>
                <a:latin typeface="Calibri"/>
              </a:rPr>
              <a:t>Skoro strona złożyła wniosek do samorządowego kolegium odwoławczego o ustalenie, że aktualizacja opłaty jest nieuzasadniona lub uzasadniona w innej wysokości z uchybieniem terminu przewidzianego przepisem art. 78 ust. 2 ustawy z dnia 21 sierpnia 1997 r. o gospodarce nieruchomościami (</a:t>
            </a:r>
            <a:r>
              <a:rPr lang="pl-PL" sz="2400" dirty="0" err="1">
                <a:solidFill>
                  <a:srgbClr val="000000"/>
                </a:solidFill>
                <a:latin typeface="Calibri"/>
              </a:rPr>
              <a:t>t.j</a:t>
            </a:r>
            <a:r>
              <a:rPr lang="pl-PL" sz="2400" dirty="0">
                <a:solidFill>
                  <a:srgbClr val="000000"/>
                </a:solidFill>
                <a:latin typeface="Calibri"/>
              </a:rPr>
              <a:t>. </a:t>
            </a:r>
            <a:r>
              <a:rPr lang="pl-PL" sz="2400" dirty="0" err="1">
                <a:solidFill>
                  <a:srgbClr val="000000"/>
                </a:solidFill>
                <a:latin typeface="Calibri"/>
              </a:rPr>
              <a:t>Dz.U</a:t>
            </a:r>
            <a:r>
              <a:rPr lang="pl-PL" sz="2400" dirty="0">
                <a:solidFill>
                  <a:srgbClr val="000000"/>
                </a:solidFill>
                <a:latin typeface="Calibri"/>
              </a:rPr>
              <a:t>. z 2004 r., Nr 261, poz. 2603 ze zm.), a jednocześnie nie złożyła wniosku o przywrócenie uchybionego terminu, to złożenie wniosku z uchybieniem terminu uzasadnia jego oddalenie. Innego rodzaju orzeczenia w takiej sytuacji ustawa o gospodarce nieruchomościami nie przewiduje. Wskazuje na to między innymi rodzaj orzeczeń kończących postępowanie w sprawie aktualizacji opłaty przed kolegium: ustalających nową wysokość opłaty lub oddalających wniosek</a:t>
            </a:r>
            <a:r>
              <a:rPr lang="pl-PL" sz="2800" dirty="0">
                <a:solidFill>
                  <a:srgbClr val="000000"/>
                </a:solidFill>
                <a:latin typeface="Calibri"/>
              </a:rPr>
              <a:t>. </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Wniosek o przywrócenie terminu do wniesienia odwołania</a:t>
            </a:r>
            <a:endParaRPr/>
          </a:p>
        </p:txBody>
      </p:sp>
      <p:sp>
        <p:nvSpPr>
          <p:cNvPr id="115" name="TextShape 2"/>
          <p:cNvSpPr txBox="1"/>
          <p:nvPr/>
        </p:nvSpPr>
        <p:spPr>
          <a:xfrm>
            <a:off x="838080" y="1825560"/>
            <a:ext cx="10515240" cy="4350960"/>
          </a:xfrm>
          <a:prstGeom prst="rect">
            <a:avLst/>
          </a:prstGeom>
        </p:spPr>
        <p:txBody>
          <a:bodyPr/>
          <a:lstStyle/>
          <a:p>
            <a:pPr>
              <a:lnSpc>
                <a:spcPct val="90000"/>
              </a:lnSpc>
            </a:pPr>
            <a:r>
              <a:rPr lang="pl-PL" sz="2800">
                <a:solidFill>
                  <a:srgbClr val="000000"/>
                </a:solidFill>
                <a:latin typeface="Calibri"/>
              </a:rPr>
              <a:t>I OSK 876/07 - wyrok NSA (N) z dnia 12-06-2008</a:t>
            </a:r>
            <a:endParaRPr/>
          </a:p>
          <a:p>
            <a:pPr>
              <a:lnSpc>
                <a:spcPct val="90000"/>
              </a:lnSpc>
            </a:pPr>
            <a:endParaRPr/>
          </a:p>
          <a:p>
            <a:pPr>
              <a:lnSpc>
                <a:spcPct val="90000"/>
              </a:lnSpc>
            </a:pPr>
            <a:r>
              <a:rPr lang="pl-PL" sz="2800">
                <a:solidFill>
                  <a:srgbClr val="000000"/>
                </a:solidFill>
                <a:latin typeface="Calibri"/>
              </a:rPr>
              <a:t>Na postanowienie o odmowie przywrócenia terminu do złożenia wniosku o ustalenie zasadności aktualizacji opłaty rocznej z tytułu użytkowania wieczystego służy skarga do sądu administracyjnego, jest ono bowiem aktem, o którym mowa w art. 3 § 2 pkt 2 Prawa o postępowaniu przed sądami administracyjnymi. </a:t>
            </a: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Postanowienie SN w sprawie oznaczenia stron we wniosku do SKO</a:t>
            </a:r>
            <a:endParaRPr/>
          </a:p>
        </p:txBody>
      </p:sp>
      <p:sp>
        <p:nvSpPr>
          <p:cNvPr id="117" name="TextShape 2"/>
          <p:cNvSpPr txBox="1"/>
          <p:nvPr/>
        </p:nvSpPr>
        <p:spPr>
          <a:xfrm>
            <a:off x="838080" y="1825560"/>
            <a:ext cx="10515240" cy="4350960"/>
          </a:xfrm>
          <a:prstGeom prst="rect">
            <a:avLst/>
          </a:prstGeom>
        </p:spPr>
        <p:txBody>
          <a:bodyPr/>
          <a:lstStyle/>
          <a:p>
            <a:pPr>
              <a:lnSpc>
                <a:spcPct val="90000"/>
              </a:lnSpc>
            </a:pPr>
            <a:r>
              <a:rPr lang="pl-PL" sz="2800" b="1" dirty="0">
                <a:solidFill>
                  <a:srgbClr val="000000"/>
                </a:solidFill>
                <a:latin typeface="Calibri"/>
              </a:rPr>
              <a:t>Postanowienie Sądu Najwyższego z dnia 16.01.2014 sygn. akt IV CSK 214/13</a:t>
            </a:r>
            <a:endParaRPr sz="2800"/>
          </a:p>
          <a:p>
            <a:pPr>
              <a:lnSpc>
                <a:spcPct val="90000"/>
              </a:lnSpc>
            </a:pPr>
            <a:r>
              <a:rPr lang="pl-PL" sz="2800" dirty="0">
                <a:solidFill>
                  <a:srgbClr val="000000"/>
                </a:solidFill>
                <a:latin typeface="Calibri"/>
              </a:rPr>
              <a:t>Po  przekazaniu  do  sądu powszechnego sprawy wszczętej wnioskiem użytkownika wieczystego złożonym na podstawie  art.  78  ust.  2  </a:t>
            </a:r>
            <a:r>
              <a:rPr lang="pl-PL" sz="2800" dirty="0" err="1">
                <a:solidFill>
                  <a:srgbClr val="000000"/>
                </a:solidFill>
                <a:latin typeface="Calibri"/>
              </a:rPr>
              <a:t>u.g.n</a:t>
            </a:r>
            <a:r>
              <a:rPr lang="pl-PL" sz="2800" dirty="0">
                <a:solidFill>
                  <a:srgbClr val="000000"/>
                </a:solidFill>
                <a:latin typeface="Calibri"/>
              </a:rPr>
              <a:t>.,  w  którym  nie  wskazano  jako  strony  właściciela  nieruchomości,  tj.  właściwej  jednostki samorządu  terytorialnego lub   Skarbu Państwa, lecz, zgodnie z art. 78 ust. 3 </a:t>
            </a:r>
            <a:r>
              <a:rPr lang="pl-PL" sz="2800" dirty="0" err="1">
                <a:solidFill>
                  <a:srgbClr val="000000"/>
                </a:solidFill>
                <a:latin typeface="Calibri"/>
              </a:rPr>
              <a:t>u.g.n</a:t>
            </a:r>
            <a:r>
              <a:rPr lang="pl-PL" sz="2800" dirty="0">
                <a:solidFill>
                  <a:srgbClr val="000000"/>
                </a:solidFill>
                <a:latin typeface="Calibri"/>
              </a:rPr>
              <a:t>., organ właściwy do reprezentowania tych osób prawnych, nie zachodzi konieczność odrzucenia  pozwu  z  tej  przyczyny, że występuje w sprawie nieusuwalny brak zdolności sądowej po stronie pozwanej. </a:t>
            </a:r>
            <a:endParaRPr sz="2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Uregulowania prawne</a:t>
            </a:r>
            <a:endParaRPr/>
          </a:p>
        </p:txBody>
      </p:sp>
      <p:sp>
        <p:nvSpPr>
          <p:cNvPr id="83" name="TextShape 2"/>
          <p:cNvSpPr txBox="1"/>
          <p:nvPr/>
        </p:nvSpPr>
        <p:spPr>
          <a:xfrm>
            <a:off x="838080" y="1825560"/>
            <a:ext cx="10515240" cy="4350960"/>
          </a:xfrm>
          <a:prstGeom prst="rect">
            <a:avLst/>
          </a:prstGeom>
        </p:spPr>
        <p:txBody>
          <a:bodyPr/>
          <a:lstStyle/>
          <a:p>
            <a:pPr algn="just">
              <a:lnSpc>
                <a:spcPct val="100000"/>
              </a:lnSpc>
              <a:buFont typeface="Arial"/>
              <a:buChar char="•"/>
            </a:pPr>
            <a:r>
              <a:rPr lang="pl-PL" sz="2800">
                <a:solidFill>
                  <a:srgbClr val="000000"/>
                </a:solidFill>
                <a:latin typeface="Calibri"/>
              </a:rPr>
              <a:t>Kodeks cywilny z dnia 23 kwietnia 1964 r. (Dz.U. Nr 16, poz. 93), tj. z dnia 17 grudnia 2013 r. (Dz.U. z 2014 r. poz. 121)</a:t>
            </a:r>
            <a:endParaRPr/>
          </a:p>
          <a:p>
            <a:pPr algn="just">
              <a:lnSpc>
                <a:spcPct val="100000"/>
              </a:lnSpc>
            </a:pPr>
            <a:r>
              <a:rPr lang="pl-PL" sz="2800">
                <a:solidFill>
                  <a:srgbClr val="000000"/>
                </a:solidFill>
                <a:latin typeface="Calibri"/>
              </a:rPr>
              <a:t>Tytuł II, art. 232-243</a:t>
            </a:r>
            <a:endParaRPr/>
          </a:p>
          <a:p>
            <a:pPr algn="just">
              <a:lnSpc>
                <a:spcPct val="100000"/>
              </a:lnSpc>
            </a:pPr>
            <a:endParaRPr/>
          </a:p>
          <a:p>
            <a:pPr algn="just">
              <a:lnSpc>
                <a:spcPct val="100000"/>
              </a:lnSpc>
              <a:buFont typeface="Arial"/>
              <a:buChar char="•"/>
            </a:pPr>
            <a:r>
              <a:rPr lang="pl-PL" sz="2800">
                <a:solidFill>
                  <a:srgbClr val="000000"/>
                </a:solidFill>
                <a:latin typeface="Calibri"/>
              </a:rPr>
              <a:t>Ustawa o gospodarce nieruchomościami z dnia 21 sierpnia 1997 r. (Dz.U. Nr 115, poz. 741) tj. z dnia 30 października 2015 r. (Dz.U. z 2015 r. poz. 1774)</a:t>
            </a:r>
            <a:endParaRPr/>
          </a:p>
          <a:p>
            <a:pPr algn="just">
              <a:lnSpc>
                <a:spcPct val="100000"/>
              </a:lnSpc>
            </a:pPr>
            <a:r>
              <a:rPr lang="pl-PL" sz="2800">
                <a:solidFill>
                  <a:srgbClr val="000000"/>
                </a:solidFill>
                <a:latin typeface="Calibri"/>
              </a:rPr>
              <a:t>Dział II, Rozdział 8, art. 71-81</a:t>
            </a:r>
            <a:endParaRPr/>
          </a:p>
          <a:p>
            <a:pPr algn="just">
              <a:lnSpc>
                <a:spcPct val="100000"/>
              </a:lnSpc>
            </a:pPr>
            <a:endParaRPr/>
          </a:p>
          <a:p>
            <a:pPr>
              <a:lnSpc>
                <a:spcPct val="90000"/>
              </a:lnSpc>
            </a:pP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Shape 1"/>
          <p:cNvSpPr txBox="1"/>
          <p:nvPr/>
        </p:nvSpPr>
        <p:spPr>
          <a:xfrm>
            <a:off x="838080" y="310680"/>
            <a:ext cx="10515240" cy="639360"/>
          </a:xfrm>
          <a:prstGeom prst="rect">
            <a:avLst/>
          </a:prstGeom>
        </p:spPr>
        <p:txBody>
          <a:bodyPr anchor="ctr"/>
          <a:lstStyle/>
          <a:p>
            <a:pPr>
              <a:lnSpc>
                <a:spcPct val="90000"/>
              </a:lnSpc>
            </a:pPr>
            <a:r>
              <a:rPr lang="pl-PL" sz="2800" b="1">
                <a:solidFill>
                  <a:srgbClr val="000000"/>
                </a:solidFill>
                <a:latin typeface="Calibri"/>
              </a:rPr>
              <a:t>Postanowienie Sądu Najwyższego z dnia 16.01.2014 sygn. akt IV CSK 214/13
</a:t>
            </a:r>
            <a:endParaRPr/>
          </a:p>
        </p:txBody>
      </p:sp>
      <p:sp>
        <p:nvSpPr>
          <p:cNvPr id="119" name="TextShape 2"/>
          <p:cNvSpPr txBox="1"/>
          <p:nvPr/>
        </p:nvSpPr>
        <p:spPr>
          <a:xfrm>
            <a:off x="552240" y="615600"/>
            <a:ext cx="10593000" cy="5748480"/>
          </a:xfrm>
          <a:prstGeom prst="rect">
            <a:avLst/>
          </a:prstGeom>
        </p:spPr>
        <p:txBody>
          <a:bodyPr/>
          <a:lstStyle/>
          <a:p>
            <a:pPr>
              <a:lnSpc>
                <a:spcPct val="90000"/>
              </a:lnSpc>
            </a:pPr>
            <a:r>
              <a:rPr lang="pl-PL" sz="1300">
                <a:solidFill>
                  <a:srgbClr val="000000"/>
                </a:solidFill>
                <a:latin typeface="Calibri"/>
              </a:rPr>
              <a:t>Należy  w  pierwszej  kolejności  wziąć  pod  uwagę  specyfikę  przewidzianej w przepisach  u.g.n.  procedury  kwestionowania  wypowiedzenia  opłaty  z  tytułu użytkowania  wieczystego  polegającej  na  tym,  że  następuje  to  w  postępowaniu o mieszanym  charakterze,  w  pierwszej  fazie  w  postępowaniu  administracyjnym,  przed   samorządowym   kolegium   odwoławczym,   a   następnie   dopiero, w fakultatywnym  postępowaniu  przed  sądem  powszechnym.  (…) istnieje od lat nieusuwana przez ustawodawcę rozbieżność pomiędzy  treścią  ustawy,  tj.  art.  78  ust.  3  u.g.n. -wymagającym  wskazania we wniosku kierowanym do samorządowego kolegium odwoławczego  właściwego  organu -a  wykładnią  tego  przepisu przyjętą w orzecznictwie,  według  której  stroną  postępowania  w sprawach  o  aktualizację opłaty  nie  jest  organ, lecz  właściciel  nieruchomości -jednostka  samorządu terytorialnego  lub  Skarb  Państwa.  Artykuł  78  ust.  3  u.g.n.  nakazuje  więc  we wniosku  wskazać  właściwy  organ  a  nie  stronę,  tak  jak  to  przewidują  przepisy procedury cywilnej, wymagając w art. 187 §1  w  zw.  z  art.  126 §1  pkt  1  k.p.c. oznaczenia strony w pozwie. (…) Uwzględniając powyższe w sprawie zainicjowanej wnioskiem, o którym mowa w art. 78  ust.  2  u.g.n.,  w którym  wskazano  uprawniony  organ  zgodnie  z  wymaganiem przewidzianym w art. 78 ust. 3 tej ustawy, ustalenie strony pozwanej, tj. czy jest nią wskazany organ, czy też osoba prawna (jednostka samorządu terytorialnego, Skarb Państwa),  do  reprezentowania  której  jest uprawniony wskazany  organ,  powinno nastąpić  na  podstawie analizy całokształtu  okoliczności  poprzedzających przekazanie sprawy do sądu powszechnego przy uwzględnieniu istnienia ułomnej regulacji  przewidzianej  w  art.  78  ust.  3  u.g.n. niedostosowanej  do  specyfiki postępowania  sądowego.  W  razie  zaś  wątpliwości  co  do  tego,  kto  jest  stroną pozwaną w sprawie, strona (użytkownik wieczysty) powinna zostać wezwana  do wyjaśnienia  istniejących  w  tym  zakresie  wątpliwości  w  drodze  odpowiedniego zastosowania  art.  70 §1  w  zw.  z  art.  199  §  2  k.p.c. Odrzucenie  pozwu  może nastąpić wówczas, gdyby użytkownik wieczysty , który złożył wniosek przewidziany w art. 78ust. 2 u.g.n. jednoznacznie stał na stanowisku, że stroną pozwaną nie jest  właściciel  nieruchomości  dokonujący  wypowiedzenia  (jednostka  samorządu terytorialnego lub Skarb Państwa), lecz jej organ, jako odrębny od osoby prawnej podmiot (por. uchwała Sądu Najwyższego zdnia 19 kwietnia 2001 r., III CZO 10/01, OSNC 2001, nr 10, poz. 147). Można też bronić stanowiska, że skoro art. 78ust. 3 u.g.n.  wymaga  wyłącznie  wskazania  właściwego  organu,  to  uczynienie  zadość temu  wymaganiu  oznacza  li tylko wskazanie organu, a nie strony, która powinna występować  w  dalszym  postępowaniu,  a  w  konsekwencji  udział  właściciela nieruchomości  reprezentowanego  przez  ten  organ  w  postępowaniu  przed samorządowym  kolegium  odwoławczym  przesądza  o  tym,  kto  jest  stroną  tego postępowania,  a następnie  postępowania  wywołanego  przekazaniem  sprawy  do sądu powszechnego. Rygorystyczna wykładnia zakładająca, że samo wskazanie we wniosku, o którym mowa w art. 78 ust. 2u.g.n., właściwego organu przesądza definitywnie o tym, że to ten organ a nie osoba prawna, do reprezentowania której organ ten jest uprawniony, jest stroną postępowania sądowego prowadziłaby do skutków,  których  nie  można  zaaprobować  przy  uwzględnieniu  norm konstytucyjnych, gwarantujących  prawo  do  sądu  oraz  zawierających  zasadę zaufania obywateli  do  państwa,  której  źródłem  jest  zasada  demokratycznego państwa prawnego. Trafnie  bowiem  wskazano  w  uzasadnieniu  skargi  kasacyjnej, że  konsekwencją  zachowania  użytkownika  wieczystego,  który  złożył  wniosek spełniający wymagania określone w art. 78 ust. 3 u.g.n. byłoby zamknięcie drogi sądowej do zbadania zasadności aktualizacji opłaty rocznej i to w sytuacji, w której doszło  do  skutecznego  uruchomienia  pierwszego  etapu  tej  kontroli  przed samorządowym kolegium odwoławczym. W  sprawie,  w  której  wniesiono  skargę  kasacyjną,  podstawą odrzucenia pozwu było wyłącznie to, iż we wniosku inicjującym to postępowanie i zastępującym pozew nie  określono   Prezydenta   Miasta   G. jako  strony  postępowania,  lecz  jedynie wskazano, że jest to właściwy organ, według art. 78 ust. 3 u.g.n. Sąd nie uwzględnił także,  iż  z  okoliczności  związanych  z  przebiegiem  postępowania  przed Samorządowym Kolegium Odwoławczym, wynikało, że w postępowaniu tym brała udział Gmina Miasta G. reprezentowana przez jej Prezydenta, która także złożyła sprzeciw od orzeczenia Samorządowego Kolegium Odwoławczego w G.z dnia 11 czerwca 2012 r. Wreszcie Spółdzielnia Mieszkaniowa „K.” w piśmie z dnia 30 lipca 2012 r. jednoznacznie wskazała, że stroną postępowania jest Gmina Miasta G.  </a:t>
            </a:r>
            <a:endParaRPr/>
          </a:p>
          <a:p>
            <a:pPr>
              <a:lnSpc>
                <a:spcPct val="90000"/>
              </a:lnSpc>
            </a:pPr>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Nakłady</a:t>
            </a:r>
            <a:endParaRPr/>
          </a:p>
        </p:txBody>
      </p:sp>
      <p:sp>
        <p:nvSpPr>
          <p:cNvPr id="121" name="TextShape 2"/>
          <p:cNvSpPr txBox="1"/>
          <p:nvPr/>
        </p:nvSpPr>
        <p:spPr>
          <a:xfrm>
            <a:off x="595274" y="1428736"/>
            <a:ext cx="10758046" cy="4747784"/>
          </a:xfrm>
          <a:prstGeom prst="rect">
            <a:avLst/>
          </a:prstGeom>
        </p:spPr>
        <p:txBody>
          <a:bodyPr/>
          <a:lstStyle/>
          <a:p>
            <a:pPr>
              <a:lnSpc>
                <a:spcPct val="90000"/>
              </a:lnSpc>
            </a:pPr>
            <a:r>
              <a:rPr lang="pl-PL" sz="2400" dirty="0">
                <a:solidFill>
                  <a:srgbClr val="000000"/>
                </a:solidFill>
                <a:latin typeface="Calibri"/>
              </a:rPr>
              <a:t>Art. 77</a:t>
            </a:r>
            <a:endParaRPr sz="2400"/>
          </a:p>
          <a:p>
            <a:pPr>
              <a:lnSpc>
                <a:spcPct val="90000"/>
              </a:lnSpc>
            </a:pPr>
            <a:r>
              <a:rPr lang="pl-PL" sz="2400" dirty="0">
                <a:solidFill>
                  <a:srgbClr val="000000"/>
                </a:solidFill>
                <a:latin typeface="Calibri"/>
              </a:rPr>
              <a:t>4. Przy aktualizacji opłaty, na poczet różnicy między opłatą dotychczasową a opłatą zaktualizowaną zalicza się wartość nakładów poniesionych przez użytkownika wieczystego nieruchomości na budowę poszczególnych urządzeń infrastruktury technicznej </a:t>
            </a:r>
            <a:r>
              <a:rPr lang="pl-PL" sz="2400" b="1" u="sng" dirty="0">
                <a:solidFill>
                  <a:srgbClr val="000000"/>
                </a:solidFill>
                <a:latin typeface="Calibri"/>
              </a:rPr>
              <a:t>po dniu dokonania ostatniej aktualizacji</a:t>
            </a:r>
            <a:r>
              <a:rPr lang="pl-PL" sz="2400" dirty="0">
                <a:solidFill>
                  <a:srgbClr val="000000"/>
                </a:solidFill>
                <a:latin typeface="Calibri"/>
              </a:rPr>
              <a:t>.</a:t>
            </a:r>
            <a:endParaRPr sz="2400"/>
          </a:p>
          <a:p>
            <a:pPr>
              <a:lnSpc>
                <a:spcPct val="90000"/>
              </a:lnSpc>
            </a:pPr>
            <a:r>
              <a:rPr lang="pl-PL" sz="2400" dirty="0">
                <a:solidFill>
                  <a:srgbClr val="000000"/>
                </a:solidFill>
                <a:latin typeface="Calibri"/>
              </a:rPr>
              <a:t>5. Zaliczenie wartości nakładów poniesionych przez użytkownika wieczystego nieruchomości na budowę poszczególnych urządzeń infrastruktury technicznej następuje również w przypadku, gdy nie zostały one uwzględnione w poprzednio dokonywanych aktualizacjach.</a:t>
            </a:r>
            <a:endParaRPr sz="2400"/>
          </a:p>
          <a:p>
            <a:pPr>
              <a:lnSpc>
                <a:spcPct val="90000"/>
              </a:lnSpc>
            </a:pPr>
            <a:r>
              <a:rPr lang="pl-PL" sz="2400" dirty="0">
                <a:solidFill>
                  <a:srgbClr val="000000"/>
                </a:solidFill>
                <a:latin typeface="Calibri"/>
              </a:rPr>
              <a:t>6. Zasady, o których mowa w ust. 4 i 5, stosuje się odpowiednio do nakładów koniecznych wpływających na cechy techniczno-użytkowe gruntu, poniesionych przez użytkownika wieczystego, </a:t>
            </a:r>
            <a:r>
              <a:rPr lang="pl-PL" sz="2400" b="1" u="sng" dirty="0">
                <a:solidFill>
                  <a:srgbClr val="000000"/>
                </a:solidFill>
                <a:latin typeface="Calibri"/>
              </a:rPr>
              <a:t>o ile w ich następstwie wzrosła wartość nieruchomości gruntowej.</a:t>
            </a:r>
            <a:endParaRPr sz="2400"/>
          </a:p>
          <a:p>
            <a:pPr>
              <a:lnSpc>
                <a:spcPct val="90000"/>
              </a:lnSpc>
            </a:pPr>
            <a:r>
              <a:rPr lang="pl-PL" sz="2400" dirty="0">
                <a:solidFill>
                  <a:srgbClr val="000000"/>
                </a:solidFill>
                <a:latin typeface="Calibri"/>
              </a:rPr>
              <a:t>Czyli nie każde nakłady, ale wyłącznie spełniające cechy wskazane w </a:t>
            </a:r>
            <a:r>
              <a:rPr lang="pl-PL" sz="2400" dirty="0" err="1">
                <a:solidFill>
                  <a:srgbClr val="000000"/>
                </a:solidFill>
                <a:latin typeface="Calibri"/>
              </a:rPr>
              <a:t>uogn</a:t>
            </a:r>
            <a:r>
              <a:rPr lang="pl-PL" sz="2400" dirty="0">
                <a:solidFill>
                  <a:srgbClr val="000000"/>
                </a:solidFill>
                <a:latin typeface="Calibri"/>
              </a:rPr>
              <a:t> !!!</a:t>
            </a:r>
            <a:endParaRPr sz="2400"/>
          </a:p>
          <a:p>
            <a:pPr>
              <a:lnSpc>
                <a:spcPct val="90000"/>
              </a:lnSpc>
            </a:pPr>
            <a:endParaRPr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Roszczenie o zaliczenie wartości nakładów</a:t>
            </a:r>
            <a:endParaRPr/>
          </a:p>
        </p:txBody>
      </p:sp>
      <p:sp>
        <p:nvSpPr>
          <p:cNvPr id="123" name="TextShape 2"/>
          <p:cNvSpPr txBox="1"/>
          <p:nvPr/>
        </p:nvSpPr>
        <p:spPr>
          <a:xfrm>
            <a:off x="838080" y="1825560"/>
            <a:ext cx="10515240" cy="4350960"/>
          </a:xfrm>
          <a:prstGeom prst="rect">
            <a:avLst/>
          </a:prstGeom>
        </p:spPr>
        <p:txBody>
          <a:bodyPr/>
          <a:lstStyle/>
          <a:p>
            <a:pPr>
              <a:lnSpc>
                <a:spcPct val="90000"/>
              </a:lnSpc>
              <a:buFont typeface="Arial"/>
              <a:buChar char="•"/>
            </a:pPr>
            <a:r>
              <a:rPr lang="pl-PL" sz="2000" dirty="0">
                <a:solidFill>
                  <a:srgbClr val="000000"/>
                </a:solidFill>
                <a:latin typeface="Calibri"/>
              </a:rPr>
              <a:t>Użytkownik wieczysty może zgłosić wniosek o zaliczenie nakładów w każdym czasie, ale wniosek ten stanie się skuteczny dopiero w chwili aktualizacji opłaty, zaliczenie wartości nakładów jest czynnością wtórną w stosunku do sporu o właściwą wysokość zaktualizowanej opłaty rocznej. Zaliczenie może nastąpić jedynie na poczet wzrostu opłaty (różnicy pomiędzy opłatą nową a dotychczasową), wobec czego dopiero określenie wysokości należnej opłaty decyduje o istnieniu i wielkości świadczenia na poczet którego następuje zarachowanie. Jej ustalenie stanowi moment, w którym dochodzi do realizacji prawa zaliczenia. (wyrok SA Warszawa z dnia 28-10-2014,  VI </a:t>
            </a:r>
            <a:r>
              <a:rPr lang="pl-PL" sz="2000" dirty="0" err="1">
                <a:solidFill>
                  <a:srgbClr val="000000"/>
                </a:solidFill>
                <a:latin typeface="Calibri"/>
              </a:rPr>
              <a:t>ACa</a:t>
            </a:r>
            <a:r>
              <a:rPr lang="pl-PL" sz="2000" dirty="0">
                <a:solidFill>
                  <a:srgbClr val="000000"/>
                </a:solidFill>
                <a:latin typeface="Calibri"/>
              </a:rPr>
              <a:t> 368/13) 	</a:t>
            </a:r>
            <a:endParaRPr sz="2000"/>
          </a:p>
          <a:p>
            <a:pPr>
              <a:lnSpc>
                <a:spcPct val="90000"/>
              </a:lnSpc>
              <a:buFont typeface="Arial"/>
              <a:buChar char="•"/>
            </a:pPr>
            <a:r>
              <a:rPr lang="pl-PL" sz="2000" dirty="0">
                <a:solidFill>
                  <a:srgbClr val="000000"/>
                </a:solidFill>
                <a:latin typeface="Calibri"/>
              </a:rPr>
              <a:t>Zaliczenie wartości nakładów poczynionych przez użytkownika wieczystego na urządzenia określone w art. 77 ustawy z dnia 21 sierpnia 1997 r. o gospodarce nieruchomościami (</a:t>
            </a:r>
            <a:r>
              <a:rPr lang="pl-PL" sz="2000" dirty="0" err="1">
                <a:solidFill>
                  <a:srgbClr val="000000"/>
                </a:solidFill>
                <a:latin typeface="Calibri"/>
              </a:rPr>
              <a:t>t.j</a:t>
            </a:r>
            <a:r>
              <a:rPr lang="pl-PL" sz="2000" dirty="0">
                <a:solidFill>
                  <a:srgbClr val="000000"/>
                </a:solidFill>
                <a:latin typeface="Calibri"/>
              </a:rPr>
              <a:t>. </a:t>
            </a:r>
            <a:r>
              <a:rPr lang="pl-PL" sz="2000" dirty="0" err="1">
                <a:solidFill>
                  <a:srgbClr val="000000"/>
                </a:solidFill>
                <a:latin typeface="Calibri"/>
              </a:rPr>
              <a:t>Dz.U</a:t>
            </a:r>
            <a:r>
              <a:rPr lang="pl-PL" sz="2000" dirty="0">
                <a:solidFill>
                  <a:srgbClr val="000000"/>
                </a:solidFill>
                <a:latin typeface="Calibri"/>
              </a:rPr>
              <a:t>. z 2010 r. Nr 102, poz. 651 ze zm.) może nastąpić jedynie na poczet wzrostu opłaty rocznej (wyrok SN - Izba Cywilna z dnia 12-09-2013 IV CSK 10/13) V CSK 356/09 - wyrok SN - Izba Cywilna z dnia 21-04-2010</a:t>
            </a:r>
            <a:endParaRPr sz="2000"/>
          </a:p>
          <a:p>
            <a:pPr>
              <a:lnSpc>
                <a:spcPct val="90000"/>
              </a:lnSpc>
              <a:buFont typeface="Arial"/>
              <a:buChar char="•"/>
            </a:pPr>
            <a:r>
              <a:rPr lang="pl-PL" sz="2000" dirty="0">
                <a:solidFill>
                  <a:srgbClr val="000000"/>
                </a:solidFill>
                <a:latin typeface="Calibri"/>
              </a:rPr>
              <a:t>W świetle art. 77 ustawy z dnia 21 sierpnia 1997 r. o gospodarce nieruchomościami (</a:t>
            </a:r>
            <a:r>
              <a:rPr lang="pl-PL" sz="2000" dirty="0" err="1">
                <a:solidFill>
                  <a:srgbClr val="000000"/>
                </a:solidFill>
                <a:latin typeface="Calibri"/>
              </a:rPr>
              <a:t>t.j</a:t>
            </a:r>
            <a:r>
              <a:rPr lang="pl-PL" sz="2000" dirty="0">
                <a:solidFill>
                  <a:srgbClr val="000000"/>
                </a:solidFill>
                <a:latin typeface="Calibri"/>
              </a:rPr>
              <a:t>. </a:t>
            </a:r>
            <a:r>
              <a:rPr lang="pl-PL" sz="2000" dirty="0" err="1">
                <a:solidFill>
                  <a:srgbClr val="000000"/>
                </a:solidFill>
                <a:latin typeface="Calibri"/>
              </a:rPr>
              <a:t>Dz.U</a:t>
            </a:r>
            <a:r>
              <a:rPr lang="pl-PL" sz="2000" dirty="0">
                <a:solidFill>
                  <a:srgbClr val="000000"/>
                </a:solidFill>
                <a:latin typeface="Calibri"/>
              </a:rPr>
              <a:t>. z 2004 r. Nr 261, poz. 2603 ze zm.) </a:t>
            </a:r>
            <a:r>
              <a:rPr lang="pl-PL" sz="2000" u="sng" dirty="0">
                <a:solidFill>
                  <a:srgbClr val="000000"/>
                </a:solidFill>
                <a:latin typeface="Calibri"/>
              </a:rPr>
              <a:t>wykluczone jest odrębne, dokonywane poza procedurą aktualizacji opłat, jednostronne oświadczenie użytkownika wieczystego </a:t>
            </a:r>
            <a:r>
              <a:rPr lang="pl-PL" sz="2000" dirty="0">
                <a:solidFill>
                  <a:srgbClr val="000000"/>
                </a:solidFill>
                <a:latin typeface="Calibri"/>
              </a:rPr>
              <a:t>o potrąceniu wartości nakładów poniesionych przez użytkownika wieczystego na infrastrukturę techniczną. (wyrok Sądu Najwyższego - Izba Cywilna z dnia 21 kwietnia 2010 r. V CSK 356/09)	</a:t>
            </a:r>
            <a:endParaRPr sz="2000"/>
          </a:p>
          <a:p>
            <a:pPr>
              <a:lnSpc>
                <a:spcPct val="90000"/>
              </a:lnSpc>
            </a:pP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Skutki odwołania od wypowiedzenia </a:t>
            </a:r>
            <a:endParaRPr/>
          </a:p>
        </p:txBody>
      </p:sp>
      <p:sp>
        <p:nvSpPr>
          <p:cNvPr id="125" name="TextShape 2"/>
          <p:cNvSpPr txBox="1"/>
          <p:nvPr/>
        </p:nvSpPr>
        <p:spPr>
          <a:xfrm>
            <a:off x="838080" y="1825560"/>
            <a:ext cx="10515240" cy="4350960"/>
          </a:xfrm>
          <a:prstGeom prst="rect">
            <a:avLst/>
          </a:prstGeom>
        </p:spPr>
        <p:txBody>
          <a:bodyPr/>
          <a:lstStyle/>
          <a:p>
            <a:pPr>
              <a:lnSpc>
                <a:spcPct val="90000"/>
              </a:lnSpc>
              <a:buFont typeface="Arial"/>
              <a:buChar char="•"/>
            </a:pPr>
            <a:r>
              <a:rPr lang="pl-PL" sz="2800">
                <a:solidFill>
                  <a:srgbClr val="000000"/>
                </a:solidFill>
                <a:latin typeface="Calibri"/>
              </a:rPr>
              <a:t>Po wniesieniu sprawy do SKO opłata w części zakwestionowanej nie jest uiszczana do czasu rozstrzygnięcia sprawy (ugoda przed SKO lub decyzja SKO, a w wypadku wniesienia sprzeciwu do sądu – prawomocny wyrok sądu), </a:t>
            </a:r>
            <a:endParaRPr/>
          </a:p>
          <a:p>
            <a:pPr>
              <a:lnSpc>
                <a:spcPct val="90000"/>
              </a:lnSpc>
              <a:buFont typeface="Arial"/>
              <a:buChar char="•"/>
            </a:pPr>
            <a:r>
              <a:rPr lang="pl-PL" sz="2800">
                <a:solidFill>
                  <a:srgbClr val="000000"/>
                </a:solidFill>
                <a:latin typeface="Calibri"/>
              </a:rPr>
              <a:t>przy czym po rozstrzygnięciu, o ile zostanie stwierdzona zasadność podwyższenia opłaty, użytkownik musi uiścić dopłatę opłaty rocznej za wszystkie lata, począwszy od roku, w którym miała wejść w życie zgodnie z wypowiedzeniem, ale BEZ ODSETEK (ORZECZENIE SN!!!)  </a:t>
            </a: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Wymagalność podwyższonej części opłaty za użytkowanie wieczyste zasądzonej wyrokiem sądu</a:t>
            </a:r>
            <a:endParaRPr/>
          </a:p>
        </p:txBody>
      </p:sp>
      <p:sp>
        <p:nvSpPr>
          <p:cNvPr id="127" name="TextShape 2"/>
          <p:cNvSpPr txBox="1"/>
          <p:nvPr/>
        </p:nvSpPr>
        <p:spPr>
          <a:xfrm>
            <a:off x="838080" y="1825560"/>
            <a:ext cx="10515240" cy="4350960"/>
          </a:xfrm>
          <a:prstGeom prst="rect">
            <a:avLst/>
          </a:prstGeom>
        </p:spPr>
        <p:txBody>
          <a:bodyPr/>
          <a:lstStyle/>
          <a:p>
            <a:pPr>
              <a:lnSpc>
                <a:spcPct val="90000"/>
              </a:lnSpc>
            </a:pPr>
            <a:r>
              <a:rPr lang="pl-PL" sz="2800">
                <a:solidFill>
                  <a:srgbClr val="000000"/>
                </a:solidFill>
                <a:latin typeface="Calibri"/>
              </a:rPr>
              <a:t>Wyrok Sądu Najwyższego - Izba Cywilna z dnia 26 października 2005 r.</a:t>
            </a:r>
            <a:endParaRPr/>
          </a:p>
          <a:p>
            <a:pPr>
              <a:lnSpc>
                <a:spcPct val="90000"/>
              </a:lnSpc>
            </a:pPr>
            <a:r>
              <a:rPr lang="pl-PL" sz="2800">
                <a:solidFill>
                  <a:srgbClr val="000000"/>
                </a:solidFill>
                <a:latin typeface="Calibri"/>
              </a:rPr>
              <a:t>V CK 276/05</a:t>
            </a:r>
            <a:endParaRPr/>
          </a:p>
          <a:p>
            <a:pPr>
              <a:lnSpc>
                <a:spcPct val="90000"/>
              </a:lnSpc>
            </a:pPr>
            <a:r>
              <a:rPr lang="pl-PL" sz="2800">
                <a:solidFill>
                  <a:srgbClr val="000000"/>
                </a:solidFill>
                <a:latin typeface="Calibri"/>
              </a:rPr>
              <a:t>Ustalona przez sąd opłata roczna z tytułu użytkowania wieczystego (art. 80 ust. 1 i 2 w zw. z art. 78 ust. 2 ustawy z dnia 21 sierpnia 1997 r. o gospodarce nieruchomościami - jedn. tekst Dz.U. z 2004 r., Nr 261, poz. 2603 ze zm.) staje się wymagalna, w części przewyższającej opłatę dotychczasową, po uprawomocnieniu się wyroku. </a:t>
            </a:r>
            <a:endParaRPr/>
          </a:p>
          <a:p>
            <a:pPr>
              <a:lnSpc>
                <a:spcPct val="90000"/>
              </a:lnSpc>
            </a:pPr>
            <a:r>
              <a:rPr lang="pl-PL" sz="2800">
                <a:solidFill>
                  <a:srgbClr val="000000"/>
                </a:solidFill>
                <a:latin typeface="Calibri"/>
              </a:rPr>
              <a:t>Uchwała Sądu Najwyższego - Izba Cywilna z dnia 23 czerwca 2005 r. III CZP 37/05</a:t>
            </a:r>
            <a:endParaRPr/>
          </a:p>
          <a:p>
            <a:pPr>
              <a:lnSpc>
                <a:spcPct val="90000"/>
              </a:lnSpc>
            </a:pPr>
            <a:r>
              <a:rPr lang="pl-PL" sz="2800">
                <a:solidFill>
                  <a:srgbClr val="000000"/>
                </a:solidFill>
                <a:latin typeface="Calibri"/>
              </a:rPr>
              <a:t>Ustalona przez sąd opłata roczna z tytułu użytkowania wieczystego staje się wymagalna, w części przewyższającej opłatę dotychczasową, po uprawomocnieniu się wyroku. </a:t>
            </a:r>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Shape 1"/>
          <p:cNvSpPr txBox="1"/>
          <p:nvPr/>
        </p:nvSpPr>
        <p:spPr>
          <a:xfrm>
            <a:off x="666712" y="214290"/>
            <a:ext cx="10515240" cy="1325160"/>
          </a:xfrm>
          <a:prstGeom prst="rect">
            <a:avLst/>
          </a:prstGeom>
        </p:spPr>
        <p:txBody>
          <a:bodyPr anchor="ctr"/>
          <a:lstStyle/>
          <a:p>
            <a:pPr>
              <a:lnSpc>
                <a:spcPct val="90000"/>
              </a:lnSpc>
            </a:pPr>
            <a:r>
              <a:rPr lang="pl-PL" sz="4000" dirty="0">
                <a:solidFill>
                  <a:srgbClr val="000000"/>
                </a:solidFill>
                <a:latin typeface="Calibri Light"/>
              </a:rPr>
              <a:t>Postępowanie przed SKO</a:t>
            </a:r>
            <a:endParaRPr sz="4000"/>
          </a:p>
        </p:txBody>
      </p:sp>
      <p:sp>
        <p:nvSpPr>
          <p:cNvPr id="129" name="TextShape 2"/>
          <p:cNvSpPr txBox="1"/>
          <p:nvPr/>
        </p:nvSpPr>
        <p:spPr>
          <a:xfrm>
            <a:off x="523836" y="1214422"/>
            <a:ext cx="10829484" cy="4962098"/>
          </a:xfrm>
          <a:prstGeom prst="rect">
            <a:avLst/>
          </a:prstGeom>
        </p:spPr>
        <p:txBody>
          <a:bodyPr/>
          <a:lstStyle/>
          <a:p>
            <a:pPr>
              <a:lnSpc>
                <a:spcPct val="90000"/>
              </a:lnSpc>
            </a:pPr>
            <a:r>
              <a:rPr lang="pl-PL" dirty="0">
                <a:solidFill>
                  <a:srgbClr val="000000"/>
                </a:solidFill>
                <a:latin typeface="Calibri"/>
              </a:rPr>
              <a:t>Art. 79 </a:t>
            </a:r>
            <a:endParaRPr/>
          </a:p>
          <a:p>
            <a:pPr>
              <a:lnSpc>
                <a:spcPct val="90000"/>
              </a:lnSpc>
            </a:pPr>
            <a:r>
              <a:rPr lang="pl-PL" dirty="0">
                <a:solidFill>
                  <a:srgbClr val="000000"/>
                </a:solidFill>
                <a:latin typeface="Calibri"/>
              </a:rPr>
              <a:t>2. Kolegium wyznacza </a:t>
            </a:r>
            <a:r>
              <a:rPr lang="pl-PL" b="1" u="sng" dirty="0">
                <a:solidFill>
                  <a:srgbClr val="000000"/>
                </a:solidFill>
                <a:latin typeface="Calibri"/>
              </a:rPr>
              <a:t>niezwłocznie </a:t>
            </a:r>
            <a:r>
              <a:rPr lang="pl-PL" dirty="0">
                <a:solidFill>
                  <a:srgbClr val="000000"/>
                </a:solidFill>
                <a:latin typeface="Calibri"/>
              </a:rPr>
              <a:t>termin pierwszej rozprawy, doręczając jednocześnie właściwemu organowi odpis wniosku.</a:t>
            </a:r>
            <a:endParaRPr/>
          </a:p>
          <a:p>
            <a:pPr>
              <a:lnSpc>
                <a:spcPct val="90000"/>
              </a:lnSpc>
            </a:pPr>
            <a:r>
              <a:rPr lang="pl-PL" dirty="0">
                <a:solidFill>
                  <a:srgbClr val="000000"/>
                </a:solidFill>
                <a:latin typeface="Calibri"/>
              </a:rPr>
              <a:t>3. Kolegium powinno dążyć do polubownego załatwienia sprawy w drodze ugody. Jeżeli do ugody nie doszło, kolegium wydaje orzeczenie o oddaleniu wniosku lub o ustaleniu nowej wysokości opłaty. Od orzeczenia kolegium odwołanie nie przysługuje.</a:t>
            </a:r>
            <a:endParaRPr/>
          </a:p>
          <a:p>
            <a:pPr>
              <a:lnSpc>
                <a:spcPct val="90000"/>
              </a:lnSpc>
            </a:pPr>
            <a:r>
              <a:rPr lang="pl-PL" dirty="0">
                <a:solidFill>
                  <a:srgbClr val="000000"/>
                </a:solidFill>
                <a:latin typeface="Calibri"/>
              </a:rPr>
              <a:t>4. W przypadku oddalenia wniosku obowiązuje wysokość opłaty zaoferowana zgodnie z art. 78 ust. 1. Przepis ust. 5 stosuje się odpowiednio.</a:t>
            </a:r>
            <a:endParaRPr/>
          </a:p>
          <a:p>
            <a:pPr>
              <a:lnSpc>
                <a:spcPct val="90000"/>
              </a:lnSpc>
            </a:pPr>
            <a:r>
              <a:rPr lang="pl-PL" dirty="0">
                <a:solidFill>
                  <a:srgbClr val="000000"/>
                </a:solidFill>
                <a:latin typeface="Calibri"/>
              </a:rPr>
              <a:t>5. Ustalona na skutek prawomocnego orzeczenia kolegium lub w wyniku zawarcia przed kolegium ugody nowa wysokość opłaty rocznej obowiązuje począwszy od dnia 1 stycznia roku następującego po roku, w którym wypowiedziano wysokość dotychczasowej opłaty.</a:t>
            </a:r>
            <a:endParaRPr/>
          </a:p>
          <a:p>
            <a:pPr>
              <a:lnSpc>
                <a:spcPct val="90000"/>
              </a:lnSpc>
            </a:pPr>
            <a:r>
              <a:rPr lang="pl-PL" dirty="0">
                <a:solidFill>
                  <a:srgbClr val="000000"/>
                </a:solidFill>
                <a:latin typeface="Calibri"/>
              </a:rPr>
              <a:t>6. Na wniosek właściwego organu kolegium przyznaje w orzeczeniu zwrot kosztów postępowania i opłat skarbowych od użytkownika wieczystego, jeżeli oddaliło w orzeczeniu wniosek, o którym mowa w ust. 1. Jeżeli kolegium w orzeczeniu uznało wniosek za zasadny, przyznaje na wniosek użytkownika wieczystego zwrot kosztów i opłat od właściwego organu.</a:t>
            </a:r>
            <a:endParaRPr/>
          </a:p>
          <a:p>
            <a:pPr>
              <a:lnSpc>
                <a:spcPct val="90000"/>
              </a:lnSpc>
            </a:pPr>
            <a:r>
              <a:rPr lang="pl-PL" dirty="0">
                <a:solidFill>
                  <a:srgbClr val="000000"/>
                </a:solidFill>
                <a:latin typeface="Calibri"/>
              </a:rPr>
              <a:t>7. Do postępowania przed kolegium stosuje się odpowiednio przepisy Kodeksu postępowania administracyjnego o wyłączeniu pracownika oraz organu, o załatwianiu spraw, doręczeniach, wezwaniach, terminach i postępowaniu, z wyjątkiem przepisów dotyczących odwołań i zażaleń. Do postępowania, o którym mowa wyżej, stosuje się również przepisy o opłatach i kosztach.</a:t>
            </a:r>
            <a:endParaRPr/>
          </a:p>
          <a:p>
            <a:pPr>
              <a:lnSpc>
                <a:spcPct val="90000"/>
              </a:lnSpc>
            </a:pPr>
            <a:r>
              <a:rPr lang="pl-PL" dirty="0">
                <a:solidFill>
                  <a:srgbClr val="000000"/>
                </a:solidFill>
                <a:latin typeface="Calibri"/>
              </a:rPr>
              <a:t>8. Przepisy ust. 4 i 5 stosuje się odpowiednio, jeżeli sprawę rozstrzygnięto prawomocnym wyrokiem sądu lub zawarto ugodę sądową, w następstwie wniesienia sprzeciwu.</a:t>
            </a:r>
            <a:endParaRPr/>
          </a:p>
          <a:p>
            <a:pPr>
              <a:lnSpc>
                <a:spcPct val="90000"/>
              </a:lnSpc>
            </a:pPr>
            <a:r>
              <a:rPr lang="pl-PL" dirty="0">
                <a:solidFill>
                  <a:srgbClr val="000000"/>
                </a:solidFill>
                <a:latin typeface="Calibri"/>
              </a:rPr>
              <a:t>9. Orzeczenie lub ugoda, której kolegium nadało klauzulę wykonalności, podlegają wykonaniu w drodze egzekucji sądowej.</a:t>
            </a:r>
            <a:endParaRPr/>
          </a:p>
          <a:p>
            <a:pPr>
              <a:lnSpc>
                <a:spcPct val="90000"/>
              </a:lnSpc>
            </a:pPr>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Egzekucja opłaty rocznej ustalonej przez SKO</a:t>
            </a:r>
            <a:endParaRPr/>
          </a:p>
        </p:txBody>
      </p:sp>
      <p:sp>
        <p:nvSpPr>
          <p:cNvPr id="131" name="TextShape 2"/>
          <p:cNvSpPr txBox="1"/>
          <p:nvPr/>
        </p:nvSpPr>
        <p:spPr>
          <a:xfrm>
            <a:off x="838080" y="1825560"/>
            <a:ext cx="10515240" cy="4350960"/>
          </a:xfrm>
          <a:prstGeom prst="rect">
            <a:avLst/>
          </a:prstGeom>
        </p:spPr>
        <p:txBody>
          <a:bodyPr/>
          <a:lstStyle/>
          <a:p>
            <a:pPr>
              <a:lnSpc>
                <a:spcPct val="90000"/>
              </a:lnSpc>
            </a:pPr>
            <a:r>
              <a:rPr lang="pl-PL" sz="2000" dirty="0" smtClean="0">
                <a:solidFill>
                  <a:srgbClr val="000000"/>
                </a:solidFill>
                <a:latin typeface="Calibri"/>
              </a:rPr>
              <a:t>Postanowienie </a:t>
            </a:r>
            <a:r>
              <a:rPr lang="pl-PL" sz="2000" dirty="0">
                <a:solidFill>
                  <a:srgbClr val="000000"/>
                </a:solidFill>
                <a:latin typeface="Calibri"/>
              </a:rPr>
              <a:t>Naczelnego Sądu Administracyjnego z dnia 2 sierpnia 2012 r.</a:t>
            </a:r>
            <a:endParaRPr sz="2000"/>
          </a:p>
          <a:p>
            <a:pPr>
              <a:lnSpc>
                <a:spcPct val="90000"/>
              </a:lnSpc>
            </a:pPr>
            <a:r>
              <a:rPr lang="pl-PL" sz="2000" dirty="0">
                <a:solidFill>
                  <a:srgbClr val="000000"/>
                </a:solidFill>
                <a:latin typeface="Calibri"/>
              </a:rPr>
              <a:t>I OSK 808/12</a:t>
            </a:r>
            <a:endParaRPr sz="2000"/>
          </a:p>
          <a:p>
            <a:pPr>
              <a:lnSpc>
                <a:spcPct val="90000"/>
              </a:lnSpc>
            </a:pPr>
            <a:r>
              <a:rPr lang="pl-PL" sz="2000" dirty="0" smtClean="0">
                <a:solidFill>
                  <a:srgbClr val="000000"/>
                </a:solidFill>
                <a:latin typeface="Calibri"/>
              </a:rPr>
              <a:t>W </a:t>
            </a:r>
            <a:r>
              <a:rPr lang="pl-PL" sz="2000" dirty="0">
                <a:solidFill>
                  <a:srgbClr val="000000"/>
                </a:solidFill>
                <a:latin typeface="Calibri"/>
              </a:rPr>
              <a:t>myśl art. 79 ust. 9 ustawy z dnia 21 sierpnia 1997 roku o gospodarce nieruchomościami (</a:t>
            </a:r>
            <a:r>
              <a:rPr lang="pl-PL" sz="2000" dirty="0" err="1">
                <a:solidFill>
                  <a:srgbClr val="000000"/>
                </a:solidFill>
                <a:latin typeface="Calibri"/>
              </a:rPr>
              <a:t>t.j</a:t>
            </a:r>
            <a:r>
              <a:rPr lang="pl-PL" sz="2000" dirty="0">
                <a:solidFill>
                  <a:srgbClr val="000000"/>
                </a:solidFill>
                <a:latin typeface="Calibri"/>
              </a:rPr>
              <a:t>. </a:t>
            </a:r>
            <a:r>
              <a:rPr lang="pl-PL" sz="2000" dirty="0" err="1">
                <a:solidFill>
                  <a:srgbClr val="000000"/>
                </a:solidFill>
                <a:latin typeface="Calibri"/>
              </a:rPr>
              <a:t>Dz.U</a:t>
            </a:r>
            <a:r>
              <a:rPr lang="pl-PL" sz="2000" dirty="0">
                <a:solidFill>
                  <a:srgbClr val="000000"/>
                </a:solidFill>
                <a:latin typeface="Calibri"/>
              </a:rPr>
              <a:t>. z 2004 r. Nr 261, poz. 2603 ze zm.) orzeczenie lub ugoda, której Samorządowe Kolegium Odwoławcze nadało klauzulę wykonalności, podlegają wykonaniu w drodze egzekucji sądowej, co jest konsekwencją cywilnego charakteru sprawy rozpoznawanej przez Samorządowe Kolegium Odwoławcze. Dochodzenie roszczeń o zapłatę poszczególnych opłat rocznych następuje na drodze sądowej przed sądami powszechnymi. Nadanie przez Samorządowe Kolegium Odwoławcze orzeczeniu lub ugodzie klauzuli wykonalności nie następuje w drodze rozstrzygnięć wskazanych w art. 3 § 2 </a:t>
            </a:r>
            <a:r>
              <a:rPr lang="pl-PL" sz="2000" dirty="0" err="1">
                <a:solidFill>
                  <a:srgbClr val="000000"/>
                </a:solidFill>
                <a:latin typeface="Calibri"/>
              </a:rPr>
              <a:t>pkt</a:t>
            </a:r>
            <a:r>
              <a:rPr lang="pl-PL" sz="2000" dirty="0">
                <a:solidFill>
                  <a:srgbClr val="000000"/>
                </a:solidFill>
                <a:latin typeface="Calibri"/>
              </a:rPr>
              <a:t> 1-3 ustawy z dnia 30 sierpnia 2002 roku - Prawo o postępowaniu przed sądami administracyjnymi (</a:t>
            </a:r>
            <a:r>
              <a:rPr lang="pl-PL" sz="2000" dirty="0" err="1">
                <a:solidFill>
                  <a:srgbClr val="000000"/>
                </a:solidFill>
                <a:latin typeface="Calibri"/>
              </a:rPr>
              <a:t>Dz.U</a:t>
            </a:r>
            <a:r>
              <a:rPr lang="pl-PL" sz="2000" dirty="0">
                <a:solidFill>
                  <a:srgbClr val="000000"/>
                </a:solidFill>
                <a:latin typeface="Calibri"/>
              </a:rPr>
              <a:t>. Nr 153, poz. 1270 ze zm.), nie może też być uznane za akt lub czynność z zakresu administracji publicznej dotyczące uprawnień lub obowiązków wynikających z przepisów prawa, skoro stanowi element sprawy cywilnej. </a:t>
            </a:r>
            <a:endParaRPr sz="2000"/>
          </a:p>
          <a:p>
            <a:pPr>
              <a:lnSpc>
                <a:spcPct val="90000"/>
              </a:lnSpc>
            </a:pPr>
            <a:r>
              <a:rPr lang="pl-PL" sz="2000" dirty="0" smtClean="0">
                <a:solidFill>
                  <a:srgbClr val="000000"/>
                </a:solidFill>
                <a:latin typeface="Calibri"/>
              </a:rPr>
              <a:t>Czyli </a:t>
            </a:r>
            <a:r>
              <a:rPr lang="pl-PL" sz="2000" dirty="0">
                <a:solidFill>
                  <a:srgbClr val="000000"/>
                </a:solidFill>
                <a:latin typeface="Calibri"/>
              </a:rPr>
              <a:t>w przypadku braku zapłaty opłaty rocznej ustalonej przed SKO – powództwo o zapłatę przed sądem powszechnym </a:t>
            </a:r>
            <a:endParaRPr sz="20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Postępowanie przed SKO c.d.</a:t>
            </a:r>
            <a:endParaRPr/>
          </a:p>
        </p:txBody>
      </p:sp>
      <p:sp>
        <p:nvSpPr>
          <p:cNvPr id="133" name="TextShape 2"/>
          <p:cNvSpPr txBox="1"/>
          <p:nvPr/>
        </p:nvSpPr>
        <p:spPr>
          <a:xfrm>
            <a:off x="838080" y="1825560"/>
            <a:ext cx="10515240" cy="4350960"/>
          </a:xfrm>
          <a:prstGeom prst="rect">
            <a:avLst/>
          </a:prstGeom>
        </p:spPr>
        <p:txBody>
          <a:bodyPr/>
          <a:lstStyle/>
          <a:p>
            <a:pPr>
              <a:lnSpc>
                <a:spcPct val="90000"/>
              </a:lnSpc>
            </a:pPr>
            <a:r>
              <a:rPr lang="pl-PL" sz="2800">
                <a:solidFill>
                  <a:srgbClr val="000000"/>
                </a:solidFill>
                <a:latin typeface="Calibri"/>
              </a:rPr>
              <a:t>Tryb według kodeksu postępowania administracyjnego, możliwość zawarcia ugody, która kończy postępowanie, gdy brak ugody SKO prowadzi postępowanie, SKO ocenia tylko prawidłowość formalną wypowiedzenia i prawidłowość sporządzonego operatu, przy czym zasadą, że nie zostaje powołany biegły – celowość współpracy z rzeczoznawcą w celu wykazania błędów operatu , gdy SKO oceni, że operat nieprawidłowo sporządzony lub nieprawidłowe wypowiedzenie – ustala, że opłata w dotychczasowej wysokości, gdy nie dopatrzy się błędów – oddala odwołanie, decyzja nie kończy postępowania, możliwość wniesienia sprzeciwu do sądu powszechnego </a:t>
            </a:r>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extShape 1"/>
          <p:cNvSpPr txBox="1"/>
          <p:nvPr/>
        </p:nvSpPr>
        <p:spPr>
          <a:xfrm>
            <a:off x="595274" y="0"/>
            <a:ext cx="10515240" cy="1325160"/>
          </a:xfrm>
          <a:prstGeom prst="rect">
            <a:avLst/>
          </a:prstGeom>
        </p:spPr>
        <p:txBody>
          <a:bodyPr anchor="ctr"/>
          <a:lstStyle/>
          <a:p>
            <a:pPr>
              <a:lnSpc>
                <a:spcPct val="90000"/>
              </a:lnSpc>
            </a:pPr>
            <a:r>
              <a:rPr lang="pl-PL" sz="2800" dirty="0">
                <a:solidFill>
                  <a:srgbClr val="000000"/>
                </a:solidFill>
                <a:latin typeface="Calibri Light"/>
              </a:rPr>
              <a:t>Zasady wyceny /błędy popełniane przez rzeczoznawców przy sporządzaniu operatów (</a:t>
            </a:r>
            <a:r>
              <a:rPr lang="pl-PL" sz="2800" dirty="0" err="1">
                <a:solidFill>
                  <a:srgbClr val="000000"/>
                </a:solidFill>
                <a:latin typeface="Calibri Light"/>
              </a:rPr>
              <a:t>uogn+standardy</a:t>
            </a:r>
            <a:r>
              <a:rPr lang="pl-PL" sz="2800" dirty="0">
                <a:solidFill>
                  <a:srgbClr val="000000"/>
                </a:solidFill>
                <a:latin typeface="Calibri Light"/>
              </a:rPr>
              <a:t> zawodowe)</a:t>
            </a:r>
            <a:endParaRPr sz="2800"/>
          </a:p>
        </p:txBody>
      </p:sp>
      <p:sp>
        <p:nvSpPr>
          <p:cNvPr id="135" name="TextShape 2"/>
          <p:cNvSpPr txBox="1"/>
          <p:nvPr/>
        </p:nvSpPr>
        <p:spPr>
          <a:xfrm>
            <a:off x="595274" y="1428736"/>
            <a:ext cx="10515240" cy="4350960"/>
          </a:xfrm>
          <a:prstGeom prst="rect">
            <a:avLst/>
          </a:prstGeom>
        </p:spPr>
        <p:txBody>
          <a:bodyPr/>
          <a:lstStyle/>
          <a:p>
            <a:pPr>
              <a:lnSpc>
                <a:spcPct val="90000"/>
              </a:lnSpc>
            </a:pPr>
            <a:r>
              <a:rPr lang="pl-PL" sz="2400" dirty="0">
                <a:solidFill>
                  <a:srgbClr val="000000"/>
                </a:solidFill>
                <a:latin typeface="Calibri"/>
              </a:rPr>
              <a:t>Art. 151 </a:t>
            </a:r>
            <a:r>
              <a:rPr lang="pl-PL" sz="2400" dirty="0" err="1">
                <a:solidFill>
                  <a:srgbClr val="000000"/>
                </a:solidFill>
                <a:latin typeface="Calibri"/>
              </a:rPr>
              <a:t>ugn</a:t>
            </a:r>
            <a:r>
              <a:rPr lang="pl-PL" sz="2400" dirty="0">
                <a:solidFill>
                  <a:srgbClr val="000000"/>
                </a:solidFill>
                <a:latin typeface="Calibri"/>
              </a:rPr>
              <a:t> </a:t>
            </a:r>
            <a:endParaRPr sz="2400"/>
          </a:p>
          <a:p>
            <a:pPr>
              <a:lnSpc>
                <a:spcPct val="90000"/>
              </a:lnSpc>
            </a:pPr>
            <a:r>
              <a:rPr lang="pl-PL" sz="2400" dirty="0">
                <a:solidFill>
                  <a:srgbClr val="000000"/>
                </a:solidFill>
                <a:latin typeface="Calibri"/>
              </a:rPr>
              <a:t>1. Wartość rynkową nieruchomości stanowi najbardziej prawdopodobna jej cena, możliwa do uzyskania na rynku, określona z uwzględnieniem cen transakcyjnych przy przyjęciu następujących założeń:</a:t>
            </a:r>
            <a:endParaRPr sz="2400"/>
          </a:p>
          <a:p>
            <a:pPr>
              <a:lnSpc>
                <a:spcPct val="90000"/>
              </a:lnSpc>
            </a:pPr>
            <a:r>
              <a:rPr lang="pl-PL" sz="2400" dirty="0">
                <a:solidFill>
                  <a:srgbClr val="000000"/>
                </a:solidFill>
                <a:latin typeface="Calibri"/>
              </a:rPr>
              <a:t>1) strony umowy były od siebie niezależne, nie działały w sytuacji przymusowej oraz miały stanowczy zamiar zawarcia umowy;</a:t>
            </a:r>
            <a:endParaRPr sz="2400"/>
          </a:p>
          <a:p>
            <a:pPr>
              <a:lnSpc>
                <a:spcPct val="90000"/>
              </a:lnSpc>
            </a:pPr>
            <a:r>
              <a:rPr lang="pl-PL" sz="2400" dirty="0">
                <a:solidFill>
                  <a:srgbClr val="000000"/>
                </a:solidFill>
                <a:latin typeface="Calibri"/>
              </a:rPr>
              <a:t>2) upłynął czas niezbędny do wyeksponowania nieruchomości na rynku i do wynegocjowania warunków umowy.</a:t>
            </a:r>
            <a:endParaRPr sz="2400"/>
          </a:p>
          <a:p>
            <a:pPr>
              <a:lnSpc>
                <a:spcPct val="90000"/>
              </a:lnSpc>
            </a:pPr>
            <a:r>
              <a:rPr lang="pl-PL" sz="2400" dirty="0">
                <a:solidFill>
                  <a:srgbClr val="000000"/>
                </a:solidFill>
                <a:latin typeface="Calibri"/>
              </a:rPr>
              <a:t>2. Wartość odtworzeniowa nieruchomości jest równa kosztom jej odtworzenia, z uwzględnieniem stopnia zużycia.</a:t>
            </a:r>
            <a:endParaRPr sz="2400"/>
          </a:p>
          <a:p>
            <a:pPr>
              <a:lnSpc>
                <a:spcPct val="90000"/>
              </a:lnSpc>
            </a:pPr>
            <a:endParaRPr sz="2400"/>
          </a:p>
          <a:p>
            <a:pPr>
              <a:lnSpc>
                <a:spcPct val="90000"/>
              </a:lnSpc>
            </a:pPr>
            <a:r>
              <a:rPr lang="pl-PL" sz="2400" dirty="0">
                <a:solidFill>
                  <a:srgbClr val="000000"/>
                </a:solidFill>
                <a:latin typeface="Calibri"/>
              </a:rPr>
              <a:t>Standardy zawodowe rzeczoznawców majątkowych jako zasady, którymi powinien kierować się rzeczoznawca (choć nie mają normatywnego charakteru)</a:t>
            </a:r>
            <a:endParaRPr sz="2400"/>
          </a:p>
          <a:p>
            <a:pPr>
              <a:lnSpc>
                <a:spcPct val="90000"/>
              </a:lnSpc>
            </a:pPr>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extShape 1"/>
          <p:cNvSpPr txBox="1"/>
          <p:nvPr/>
        </p:nvSpPr>
        <p:spPr>
          <a:xfrm>
            <a:off x="809588" y="214290"/>
            <a:ext cx="10515240" cy="1325160"/>
          </a:xfrm>
          <a:prstGeom prst="rect">
            <a:avLst/>
          </a:prstGeom>
        </p:spPr>
        <p:txBody>
          <a:bodyPr anchor="ctr"/>
          <a:lstStyle/>
          <a:p>
            <a:pPr>
              <a:lnSpc>
                <a:spcPct val="90000"/>
              </a:lnSpc>
            </a:pPr>
            <a:r>
              <a:rPr lang="pl-PL" sz="3200" dirty="0">
                <a:solidFill>
                  <a:srgbClr val="000000"/>
                </a:solidFill>
                <a:latin typeface="Calibri Light"/>
              </a:rPr>
              <a:t>Zasady wyceny /błędy popełniane przez rzeczoznawców przy sporządzaniu operatów</a:t>
            </a:r>
            <a:endParaRPr sz="3200"/>
          </a:p>
        </p:txBody>
      </p:sp>
      <p:sp>
        <p:nvSpPr>
          <p:cNvPr id="137" name="TextShape 2"/>
          <p:cNvSpPr txBox="1"/>
          <p:nvPr/>
        </p:nvSpPr>
        <p:spPr>
          <a:xfrm>
            <a:off x="666712" y="1428736"/>
            <a:ext cx="10515240" cy="4350960"/>
          </a:xfrm>
          <a:prstGeom prst="rect">
            <a:avLst/>
          </a:prstGeom>
        </p:spPr>
        <p:txBody>
          <a:bodyPr/>
          <a:lstStyle/>
          <a:p>
            <a:pPr>
              <a:lnSpc>
                <a:spcPct val="90000"/>
              </a:lnSpc>
            </a:pPr>
            <a:r>
              <a:rPr lang="pl-PL" sz="1400" dirty="0">
                <a:solidFill>
                  <a:srgbClr val="000000"/>
                </a:solidFill>
                <a:latin typeface="Calibri"/>
              </a:rPr>
              <a:t>Art. 152 [Podejścia do wyceny]</a:t>
            </a:r>
            <a:endParaRPr sz="1400"/>
          </a:p>
          <a:p>
            <a:pPr>
              <a:lnSpc>
                <a:spcPct val="90000"/>
              </a:lnSpc>
            </a:pPr>
            <a:r>
              <a:rPr lang="pl-PL" sz="1400" dirty="0">
                <a:solidFill>
                  <a:srgbClr val="000000"/>
                </a:solidFill>
                <a:latin typeface="Calibri"/>
              </a:rPr>
              <a:t>1. Sposoby określania wartości nieruchomości, stanowiące podejścia do ich wyceny, są uzależnione od przyjętych rodzajów czynników wpływających na wartość nieruchomości.</a:t>
            </a:r>
            <a:endParaRPr sz="1400"/>
          </a:p>
          <a:p>
            <a:pPr>
              <a:lnSpc>
                <a:spcPct val="90000"/>
              </a:lnSpc>
            </a:pPr>
            <a:r>
              <a:rPr lang="pl-PL" sz="1400" dirty="0">
                <a:solidFill>
                  <a:srgbClr val="000000"/>
                </a:solidFill>
                <a:latin typeface="Calibri"/>
              </a:rPr>
              <a:t>2. Wyceny nieruchomości dokonuje się przy zastosowaniu podejść: porównawczego, dochodowego lub kosztowego, albo mieszanego, zawierającego elementy podejść poprzednich.</a:t>
            </a:r>
            <a:endParaRPr sz="1400"/>
          </a:p>
          <a:p>
            <a:pPr>
              <a:lnSpc>
                <a:spcPct val="90000"/>
              </a:lnSpc>
            </a:pPr>
            <a:r>
              <a:rPr lang="pl-PL" sz="1400" dirty="0">
                <a:solidFill>
                  <a:srgbClr val="000000"/>
                </a:solidFill>
                <a:latin typeface="Calibri"/>
              </a:rPr>
              <a:t>3. Przy zastosowaniu podejścia porównawczego lub dochodowego określa się wartość rynkową nieruchomości. Jeżeli istniejące uwarunkowania nie pozwalają na zastosowanie podejścia porównawczego lub dochodowego, wartość rynkową nieruchomości określa się w podejściu mieszanym. Przy zastosowaniu podejścia kosztowego określa się wartość odtworzeniową nieruchomości.</a:t>
            </a:r>
            <a:endParaRPr sz="1400"/>
          </a:p>
          <a:p>
            <a:pPr>
              <a:lnSpc>
                <a:spcPct val="90000"/>
              </a:lnSpc>
            </a:pPr>
            <a:r>
              <a:rPr lang="pl-PL" sz="1400" b="1" dirty="0">
                <a:solidFill>
                  <a:srgbClr val="000000"/>
                </a:solidFill>
                <a:latin typeface="Calibri"/>
              </a:rPr>
              <a:t>Art. 153 [Podejście porównawcze, dochodowe, kosztowe]</a:t>
            </a:r>
            <a:endParaRPr sz="1400"/>
          </a:p>
          <a:p>
            <a:pPr>
              <a:lnSpc>
                <a:spcPct val="90000"/>
              </a:lnSpc>
            </a:pPr>
            <a:r>
              <a:rPr lang="pl-PL" sz="1400" b="1" dirty="0">
                <a:solidFill>
                  <a:srgbClr val="000000"/>
                </a:solidFill>
                <a:latin typeface="Calibri"/>
              </a:rPr>
              <a:t>1. Podejście porównawcze polega na określeniu wartości nieruchomości przy założeniu, że wartość ta odpowiada cenom, jakie uzyskano za nieruchomości podobne, które były przedmiotem obrotu rynkowego. </a:t>
            </a:r>
            <a:r>
              <a:rPr lang="pl-PL" sz="1400" b="1" u="sng" dirty="0">
                <a:solidFill>
                  <a:srgbClr val="000000"/>
                </a:solidFill>
                <a:latin typeface="Calibri"/>
              </a:rPr>
              <a:t>Ceny te koryguje się ze względu na cechy różniące nieruchomości podobne od nieruchomości wycenianej oraz uwzględnia się zmiany poziomu cen wskutek upływu czasu. </a:t>
            </a:r>
            <a:r>
              <a:rPr lang="pl-PL" sz="1400" b="1" dirty="0">
                <a:solidFill>
                  <a:srgbClr val="000000"/>
                </a:solidFill>
                <a:latin typeface="Calibri"/>
              </a:rPr>
              <a:t>Podejście porównawcze stosuje się, jeżeli są znane ceny i cechy nieruchomości podobnych do nieruchomości wycenianej.</a:t>
            </a:r>
            <a:endParaRPr sz="1400"/>
          </a:p>
          <a:p>
            <a:pPr>
              <a:lnSpc>
                <a:spcPct val="90000"/>
              </a:lnSpc>
            </a:pPr>
            <a:r>
              <a:rPr lang="pl-PL" sz="1400" dirty="0">
                <a:solidFill>
                  <a:srgbClr val="000000"/>
                </a:solidFill>
                <a:latin typeface="Calibri"/>
              </a:rPr>
              <a:t>2. Podejście dochodowe polega na określaniu wartości nieruchomości przy założeniu, że jej nabywca zapłaci za nią cenę, której wysokość uzależni od przewidywanego dochodu, jaki uzyska z nieruchomości. Stosuje się je przy wycenie nieruchomości przynoszących lub mogących przynosić dochód.</a:t>
            </a:r>
            <a:endParaRPr sz="1400"/>
          </a:p>
          <a:p>
            <a:pPr>
              <a:lnSpc>
                <a:spcPct val="90000"/>
              </a:lnSpc>
            </a:pPr>
            <a:r>
              <a:rPr lang="pl-PL" sz="1400" dirty="0">
                <a:solidFill>
                  <a:srgbClr val="000000"/>
                </a:solidFill>
                <a:latin typeface="Calibri"/>
              </a:rPr>
              <a:t>3. Podejście kosztowe polega na określaniu wartości nieruchomości przy założeniu, że wartość ta odpowiada kosztom jej odtworzenia, pomniejszonym o wartość zużycia nieruchomości. Przy podejściu tym określa się oddzielnie koszt nabycia gruntu i koszt odtworzenia jego części składowych.</a:t>
            </a:r>
            <a:endParaRPr sz="1400"/>
          </a:p>
          <a:p>
            <a:pPr>
              <a:lnSpc>
                <a:spcPct val="90000"/>
              </a:lnSpc>
            </a:pPr>
            <a:r>
              <a:rPr lang="pl-PL" sz="1400" b="1" dirty="0">
                <a:solidFill>
                  <a:srgbClr val="000000"/>
                </a:solidFill>
                <a:latin typeface="Calibri"/>
              </a:rPr>
              <a:t>Art. 154 [Zasady wyboru]</a:t>
            </a:r>
            <a:endParaRPr sz="1400"/>
          </a:p>
          <a:p>
            <a:pPr>
              <a:lnSpc>
                <a:spcPct val="90000"/>
              </a:lnSpc>
            </a:pPr>
            <a:r>
              <a:rPr lang="pl-PL" sz="1400" b="1" dirty="0">
                <a:solidFill>
                  <a:srgbClr val="000000"/>
                </a:solidFill>
                <a:latin typeface="Calibri"/>
              </a:rPr>
              <a:t>1. Wyboru właściwego podejścia oraz metody i techniki szacowania nieruchomości dokonuje rzeczoznawca majątkowy, uwzględniając w szczególności cel wyceny, rodzaj i położenie nieruchomości, przeznaczenie w planie miejscowym, stan nieruchomości oraz dostępne dane o cenach, dochodach i cechach nieruchomości podobnych.</a:t>
            </a:r>
            <a:endParaRPr sz="1400"/>
          </a:p>
          <a:p>
            <a:pPr>
              <a:lnSpc>
                <a:spcPct val="90000"/>
              </a:lnSpc>
            </a:pPr>
            <a:r>
              <a:rPr lang="pl-PL" sz="1400" dirty="0">
                <a:solidFill>
                  <a:srgbClr val="000000"/>
                </a:solidFill>
                <a:latin typeface="Calibri"/>
              </a:rPr>
              <a:t>2. W przypadku braku planu miejscowego przeznaczenie nieruchomości ustala się na podstawie studium uwarunkowań i kierunków zagospodarowania przestrzennego gminy lub decyzji o warunkach zabudowy i zagospodarowania terenu.</a:t>
            </a:r>
            <a:endParaRPr sz="1400"/>
          </a:p>
          <a:p>
            <a:pPr>
              <a:lnSpc>
                <a:spcPct val="90000"/>
              </a:lnSpc>
            </a:pPr>
            <a:r>
              <a:rPr lang="pl-PL" sz="1400" dirty="0">
                <a:solidFill>
                  <a:srgbClr val="000000"/>
                </a:solidFill>
                <a:latin typeface="Calibri"/>
              </a:rPr>
              <a:t>3. W przypadku braku studium lub decyzji, o których mowa w ust. 2, uwzględnia się faktyczny sposób użytkowania nieruchomości.</a:t>
            </a:r>
            <a:endParaRPr sz="1400"/>
          </a:p>
          <a:p>
            <a:pPr>
              <a:lnSpc>
                <a:spcPct val="90000"/>
              </a:lnSpc>
            </a:pP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p:spPr>
        <p:txBody>
          <a:bodyPr anchor="ctr"/>
          <a:lstStyle/>
          <a:p>
            <a:pPr>
              <a:lnSpc>
                <a:spcPct val="90000"/>
              </a:lnSpc>
            </a:pPr>
            <a:r>
              <a:rPr lang="pl-PL" sz="3200">
                <a:solidFill>
                  <a:srgbClr val="000000"/>
                </a:solidFill>
                <a:latin typeface="Calibri Light"/>
              </a:rPr>
              <a:t>Kodeks cywilny</a:t>
            </a:r>
            <a:endParaRPr/>
          </a:p>
        </p:txBody>
      </p:sp>
      <p:sp>
        <p:nvSpPr>
          <p:cNvPr id="85" name="TextShape 2"/>
          <p:cNvSpPr txBox="1"/>
          <p:nvPr/>
        </p:nvSpPr>
        <p:spPr>
          <a:xfrm>
            <a:off x="511560" y="1248840"/>
            <a:ext cx="10515240" cy="4350960"/>
          </a:xfrm>
          <a:prstGeom prst="rect">
            <a:avLst/>
          </a:prstGeom>
        </p:spPr>
        <p:txBody>
          <a:bodyPr/>
          <a:lstStyle/>
          <a:p>
            <a:pPr>
              <a:lnSpc>
                <a:spcPct val="90000"/>
              </a:lnSpc>
            </a:pPr>
            <a:r>
              <a:rPr lang="pl-PL" sz="900">
                <a:solidFill>
                  <a:srgbClr val="000000"/>
                </a:solidFill>
                <a:latin typeface="Calibri"/>
              </a:rPr>
              <a:t> Art. 232 [Przedmiot i podmioty]</a:t>
            </a:r>
            <a:endParaRPr/>
          </a:p>
          <a:p>
            <a:pPr>
              <a:lnSpc>
                <a:spcPct val="90000"/>
              </a:lnSpc>
            </a:pPr>
            <a:r>
              <a:rPr lang="pl-PL" sz="900">
                <a:solidFill>
                  <a:srgbClr val="000000"/>
                </a:solidFill>
                <a:latin typeface="Calibri"/>
              </a:rPr>
              <a:t>§ 1. Grunty stanowiące własność Skarbu Państwa a położone w granicach administracyjnych miast oraz grunty Skarbu Państwa położone poza tymi granicami, lecz włączone do planu zagospodarowania przestrzennego miasta i przekazane do realizacji zadań jego gospodarki, a także grunty stanowiące własność jednostek samorządu terytorialnego lub ich związków, mogą być oddawane w użytkowanie wieczyste osobom fizycznym, i osobom prawnym.</a:t>
            </a:r>
            <a:endParaRPr/>
          </a:p>
          <a:p>
            <a:pPr>
              <a:lnSpc>
                <a:spcPct val="90000"/>
              </a:lnSpc>
            </a:pPr>
            <a:r>
              <a:rPr lang="pl-PL" sz="900">
                <a:solidFill>
                  <a:srgbClr val="000000"/>
                </a:solidFill>
                <a:latin typeface="Calibri"/>
              </a:rPr>
              <a:t>§ 2. W wypadkach przewidzianych w przepisach szczególnych przedmiotem użytkowania wieczystego mogą być także inne grunty Skarbu Państwa, jednostek samorządu terytorialnego lub ich związków.</a:t>
            </a:r>
            <a:endParaRPr/>
          </a:p>
          <a:p>
            <a:pPr>
              <a:lnSpc>
                <a:spcPct val="90000"/>
              </a:lnSpc>
            </a:pPr>
            <a:r>
              <a:rPr lang="pl-PL" sz="900">
                <a:solidFill>
                  <a:srgbClr val="000000"/>
                </a:solidFill>
                <a:latin typeface="Calibri"/>
              </a:rPr>
              <a:t>Art. 233 [Treść] W granicach, określonych przez ustawy i zasady współżycia społecznego oraz przez umowę o oddanie gruntu Skarbu Państwa lub gruntu należącego do jednostek samorządu terytorialnego bądź ich związków w użytkowanie wieczyste, użytkownik może korzystać z gruntu z wyłączeniem innych osób. W tych samych granicach użytkownik wieczysty może swoim prawem rozporządzać.</a:t>
            </a:r>
            <a:endParaRPr/>
          </a:p>
          <a:p>
            <a:pPr>
              <a:lnSpc>
                <a:spcPct val="90000"/>
              </a:lnSpc>
            </a:pPr>
            <a:r>
              <a:rPr lang="pl-PL" sz="900">
                <a:solidFill>
                  <a:srgbClr val="000000"/>
                </a:solidFill>
                <a:latin typeface="Calibri"/>
              </a:rPr>
              <a:t>[Art. 234 [Ustanowienie] Do oddania gruntu Skarbu Państwa lub gruntu należącego do jednostek samorządu terytorialnego bądź ich związków w użytkowanie wieczyste stosuje się odpowiednio przepisy o przeniesieniu własności nieruchomości.</a:t>
            </a:r>
            <a:endParaRPr/>
          </a:p>
          <a:p>
            <a:pPr>
              <a:lnSpc>
                <a:spcPct val="90000"/>
              </a:lnSpc>
            </a:pPr>
            <a:r>
              <a:rPr lang="pl-PL" sz="900">
                <a:solidFill>
                  <a:srgbClr val="000000"/>
                </a:solidFill>
                <a:latin typeface="Calibri"/>
              </a:rPr>
              <a:t>Art. 235 [Własność budynków i urządzeń]</a:t>
            </a:r>
            <a:endParaRPr/>
          </a:p>
          <a:p>
            <a:pPr>
              <a:lnSpc>
                <a:spcPct val="90000"/>
              </a:lnSpc>
            </a:pPr>
            <a:r>
              <a:rPr lang="pl-PL" sz="900">
                <a:solidFill>
                  <a:srgbClr val="000000"/>
                </a:solidFill>
                <a:latin typeface="Calibri"/>
              </a:rPr>
              <a:t>§ 1. Budynki i inne urządzenia wzniesione na gruncie Skarbu Państwa lub gruncie należącym do jednostek samorządu terytorialnego bądź ich związków przez wieczystego użytkownika stanowią jego własność. To samo dotyczy budynków i innych urządzeń, które wieczysty użytkownik nabył zgodnie z właściwymi przepisami przy zawarciu umowy o oddanie gruntu w użytkowanie wieczyste.</a:t>
            </a:r>
            <a:endParaRPr/>
          </a:p>
          <a:p>
            <a:pPr>
              <a:lnSpc>
                <a:spcPct val="90000"/>
              </a:lnSpc>
            </a:pPr>
            <a:r>
              <a:rPr lang="pl-PL" sz="900">
                <a:solidFill>
                  <a:srgbClr val="000000"/>
                </a:solidFill>
                <a:latin typeface="Calibri"/>
              </a:rPr>
              <a:t>§ 2. Przysługująca wieczystemu użytkownikowi własność budynków i urządzeń na użytkowanym gruncie jest prawem związanym z użytkowaniem wieczystym.</a:t>
            </a:r>
            <a:endParaRPr/>
          </a:p>
          <a:p>
            <a:pPr>
              <a:lnSpc>
                <a:spcPct val="90000"/>
              </a:lnSpc>
            </a:pPr>
            <a:r>
              <a:rPr lang="pl-PL" sz="900">
                <a:solidFill>
                  <a:srgbClr val="000000"/>
                </a:solidFill>
                <a:latin typeface="Calibri"/>
              </a:rPr>
              <a:t>Art. 236 [Okres]</a:t>
            </a:r>
            <a:endParaRPr/>
          </a:p>
          <a:p>
            <a:pPr>
              <a:lnSpc>
                <a:spcPct val="90000"/>
              </a:lnSpc>
            </a:pPr>
            <a:r>
              <a:rPr lang="pl-PL" sz="900">
                <a:solidFill>
                  <a:srgbClr val="000000"/>
                </a:solidFill>
                <a:latin typeface="Calibri"/>
              </a:rPr>
              <a:t>[</a:t>
            </a:r>
            <a:endParaRPr/>
          </a:p>
          <a:p>
            <a:pPr>
              <a:lnSpc>
                <a:spcPct val="90000"/>
              </a:lnSpc>
            </a:pPr>
            <a:r>
              <a:rPr lang="pl-PL" sz="900">
                <a:solidFill>
                  <a:srgbClr val="000000"/>
                </a:solidFill>
                <a:latin typeface="Calibri"/>
              </a:rPr>
              <a:t>§ 1. Oddanie gruntu Skarbu Państwa lub gruntu należącego do jednostek samorządu terytorialnego bądź ich związków w użytkowanie wieczyste następuje na okres dziewięćdziesięciu dziewięciu lat. W wypadkach wyjątkowych, gdy cel gospodarczy użytkowania wieczystego nie wymaga oddania gruntu na dziewięćdziesiąt dziewięć lat, dopuszczalne jest oddanie gruntu na okres krótszy, co najmniej jednak na lat czterdzieści.</a:t>
            </a:r>
            <a:endParaRPr/>
          </a:p>
          <a:p>
            <a:pPr>
              <a:lnSpc>
                <a:spcPct val="90000"/>
              </a:lnSpc>
            </a:pPr>
            <a:r>
              <a:rPr lang="pl-PL" sz="900">
                <a:solidFill>
                  <a:srgbClr val="000000"/>
                </a:solidFill>
                <a:latin typeface="Calibri"/>
              </a:rPr>
              <a:t>§ 2. W ciągu ostatnich pięciu lat przed upływem zastrzeżonego w umowie terminu wieczysty użytkownik może żądać jego przedłużenia na dalszy okres od czterdziestu do dziewięćdziesięciu dziewięciu lat; jednakże wieczysty użytkownik może wcześniej wystąpić z takim żądaniem, jeżeli okres amortyzacji zamierzonych na użytkowanym gruncie nakładów jest znacznie dłuższy aniżeli czas, który pozostaje do upływu zastrzeżonego w umowie terminu. Odmowa przedłużenia jest dopuszczalna tylko ze względu na ważny interes społeczny.</a:t>
            </a:r>
            <a:endParaRPr/>
          </a:p>
          <a:p>
            <a:pPr>
              <a:lnSpc>
                <a:spcPct val="90000"/>
              </a:lnSpc>
            </a:pPr>
            <a:r>
              <a:rPr lang="pl-PL" sz="900">
                <a:solidFill>
                  <a:srgbClr val="000000"/>
                </a:solidFill>
                <a:latin typeface="Calibri"/>
              </a:rPr>
              <a:t>§ 3. Umowa o przedłużenie wieczystego użytkowania powinna być zawarta w formie aktu notarialnego.</a:t>
            </a:r>
            <a:endParaRPr/>
          </a:p>
          <a:p>
            <a:pPr>
              <a:lnSpc>
                <a:spcPct val="90000"/>
              </a:lnSpc>
            </a:pPr>
            <a:r>
              <a:rPr lang="pl-PL" sz="900">
                <a:solidFill>
                  <a:srgbClr val="000000"/>
                </a:solidFill>
                <a:latin typeface="Calibri"/>
              </a:rPr>
              <a:t>Art. 237 [Przeniesienie] Do przeniesienia użytkowania wieczystego stosuje się odpowiednio przepisy o przeniesieniu własności nieruchomości.</a:t>
            </a:r>
            <a:endParaRPr/>
          </a:p>
          <a:p>
            <a:pPr>
              <a:lnSpc>
                <a:spcPct val="90000"/>
              </a:lnSpc>
            </a:pPr>
            <a:r>
              <a:rPr lang="pl-PL" sz="900">
                <a:solidFill>
                  <a:srgbClr val="000000"/>
                </a:solidFill>
                <a:latin typeface="Calibri"/>
              </a:rPr>
              <a:t>Art. 238 [Opłata] Wieczysty użytkownik uiszcza przez czas trwania swego prawa opłatę roczną.</a:t>
            </a:r>
            <a:endParaRPr/>
          </a:p>
          <a:p>
            <a:pPr>
              <a:lnSpc>
                <a:spcPct val="90000"/>
              </a:lnSpc>
            </a:pPr>
            <a:r>
              <a:rPr lang="pl-PL" sz="900">
                <a:solidFill>
                  <a:srgbClr val="000000"/>
                </a:solidFill>
                <a:latin typeface="Calibri"/>
              </a:rPr>
              <a:t>Art. 239 [Treść umowy]</a:t>
            </a:r>
            <a:endParaRPr/>
          </a:p>
          <a:p>
            <a:pPr>
              <a:lnSpc>
                <a:spcPct val="90000"/>
              </a:lnSpc>
            </a:pPr>
            <a:r>
              <a:rPr lang="pl-PL" sz="900">
                <a:solidFill>
                  <a:srgbClr val="000000"/>
                </a:solidFill>
                <a:latin typeface="Calibri"/>
              </a:rPr>
              <a:t>§ 1. Sposób korzystania z gruntu Skarbu Państwa lub gruntu należącego do jednostek samorządu terytorialnego bądź ich związków przez wieczystego użytkownika powinien być określony w umowie.</a:t>
            </a:r>
            <a:endParaRPr/>
          </a:p>
          <a:p>
            <a:pPr>
              <a:lnSpc>
                <a:spcPct val="90000"/>
              </a:lnSpc>
            </a:pPr>
            <a:r>
              <a:rPr lang="pl-PL" sz="900">
                <a:solidFill>
                  <a:srgbClr val="000000"/>
                </a:solidFill>
                <a:latin typeface="Calibri"/>
              </a:rPr>
              <a:t>§ 2. Jeżeli oddanie gruntu w użytkowanie wieczyste następuje w celu wzniesienia na gruncie budynków lub innych urządzeń, umowa powinna określać:</a:t>
            </a:r>
            <a:endParaRPr/>
          </a:p>
          <a:p>
            <a:pPr>
              <a:lnSpc>
                <a:spcPct val="90000"/>
              </a:lnSpc>
            </a:pPr>
            <a:r>
              <a:rPr lang="pl-PL" sz="900">
                <a:solidFill>
                  <a:srgbClr val="000000"/>
                </a:solidFill>
                <a:latin typeface="Calibri"/>
              </a:rPr>
              <a:t>1)</a:t>
            </a:r>
            <a:endParaRPr/>
          </a:p>
          <a:p>
            <a:pPr>
              <a:lnSpc>
                <a:spcPct val="90000"/>
              </a:lnSpc>
            </a:pPr>
            <a:r>
              <a:rPr lang="pl-PL" sz="900">
                <a:solidFill>
                  <a:srgbClr val="000000"/>
                </a:solidFill>
                <a:latin typeface="Calibri"/>
              </a:rPr>
              <a:t>termin rozpoczęcia i zakończenia robót;</a:t>
            </a:r>
            <a:endParaRPr/>
          </a:p>
          <a:p>
            <a:pPr>
              <a:lnSpc>
                <a:spcPct val="90000"/>
              </a:lnSpc>
            </a:pPr>
            <a:r>
              <a:rPr lang="pl-PL" sz="900">
                <a:solidFill>
                  <a:srgbClr val="000000"/>
                </a:solidFill>
                <a:latin typeface="Calibri"/>
              </a:rPr>
              <a:t>2)</a:t>
            </a:r>
            <a:endParaRPr/>
          </a:p>
          <a:p>
            <a:pPr>
              <a:lnSpc>
                <a:spcPct val="90000"/>
              </a:lnSpc>
            </a:pPr>
            <a:r>
              <a:rPr lang="pl-PL" sz="900">
                <a:solidFill>
                  <a:srgbClr val="000000"/>
                </a:solidFill>
                <a:latin typeface="Calibri"/>
              </a:rPr>
              <a:t>rodzaj budynków lub urządzeń oraz obowiązek ich utrzymywania w należytym stanie;</a:t>
            </a:r>
            <a:endParaRPr/>
          </a:p>
          <a:p>
            <a:pPr>
              <a:lnSpc>
                <a:spcPct val="90000"/>
              </a:lnSpc>
            </a:pPr>
            <a:r>
              <a:rPr lang="pl-PL" sz="900">
                <a:solidFill>
                  <a:srgbClr val="000000"/>
                </a:solidFill>
                <a:latin typeface="Calibri"/>
              </a:rPr>
              <a:t>3)</a:t>
            </a:r>
            <a:endParaRPr/>
          </a:p>
          <a:p>
            <a:pPr>
              <a:lnSpc>
                <a:spcPct val="90000"/>
              </a:lnSpc>
            </a:pPr>
            <a:r>
              <a:rPr lang="pl-PL" sz="900">
                <a:solidFill>
                  <a:srgbClr val="000000"/>
                </a:solidFill>
                <a:latin typeface="Calibri"/>
              </a:rPr>
              <a:t>warunki i termin odbudowy w razie zniszczenia albo rozbiórki budynków lub urządzeń w czasie trwania użytkowania wieczystego;</a:t>
            </a:r>
            <a:endParaRPr/>
          </a:p>
          <a:p>
            <a:pPr>
              <a:lnSpc>
                <a:spcPct val="90000"/>
              </a:lnSpc>
            </a:pPr>
            <a:r>
              <a:rPr lang="pl-PL" sz="900">
                <a:solidFill>
                  <a:srgbClr val="000000"/>
                </a:solidFill>
                <a:latin typeface="Calibri"/>
              </a:rPr>
              <a:t>4)</a:t>
            </a:r>
            <a:endParaRPr/>
          </a:p>
          <a:p>
            <a:pPr>
              <a:lnSpc>
                <a:spcPct val="90000"/>
              </a:lnSpc>
            </a:pPr>
            <a:r>
              <a:rPr lang="pl-PL" sz="900">
                <a:solidFill>
                  <a:srgbClr val="000000"/>
                </a:solidFill>
                <a:latin typeface="Calibri"/>
              </a:rPr>
              <a:t>wynagrodzenie należne wieczystemu użytkownikowi za budynki lub urządzenia istniejące na gruncie w dniu wygaśnięcia użytkowania wieczystego.</a:t>
            </a:r>
            <a:endParaRPr/>
          </a:p>
          <a:p>
            <a:pPr>
              <a:lnSpc>
                <a:spcPct val="90000"/>
              </a:lnSpc>
            </a:pPr>
            <a:r>
              <a:rPr lang="pl-PL" sz="900">
                <a:solidFill>
                  <a:srgbClr val="000000"/>
                </a:solidFill>
                <a:latin typeface="Calibri"/>
              </a:rPr>
              <a:t>Art. 240 [Rozwiązanie] Umowa o oddanie gruntu Skarbu Państwa lub gruntu należącego do jednostek samorządu terytorialnego bądź ich związków w użytkowanie wieczyste może ulec rozwiązaniu przed upływem określonego w niej terminu, jeżeli wieczysty użytkownik korzysta z gruntu w sposób oczywiście sprzeczny z jego przeznaczeniem określonym w umowie, w szczególności jeżeli wbrew umowie użytkownik nie wzniósł określonych w niej budynków lub urządzeń.</a:t>
            </a:r>
            <a:endParaRPr/>
          </a:p>
          <a:p>
            <a:pPr>
              <a:lnSpc>
                <a:spcPct val="90000"/>
              </a:lnSpc>
            </a:pPr>
            <a:r>
              <a:rPr lang="pl-PL" sz="900">
                <a:solidFill>
                  <a:srgbClr val="000000"/>
                </a:solidFill>
                <a:latin typeface="Calibri"/>
              </a:rPr>
              <a:t>Art. 241 [Wygaśnięcie obciążeń] Wraz z wygaśnięciem użytkowania wieczystego wygasają ustanowione na nim obciążenia.</a:t>
            </a:r>
            <a:endParaRPr/>
          </a:p>
          <a:p>
            <a:pPr>
              <a:lnSpc>
                <a:spcPct val="90000"/>
              </a:lnSpc>
            </a:pPr>
            <a:r>
              <a:rPr lang="pl-PL" sz="900">
                <a:solidFill>
                  <a:srgbClr val="000000"/>
                </a:solidFill>
                <a:latin typeface="Calibri"/>
              </a:rPr>
              <a:t>Art. 243 [Przedawnienie] Roszczenie przeciwko wieczystemu użytkownikowi o naprawienie szkód wynikłych z niewłaściwego korzystania z gruntu Skarbu Państwa lub gruntu należącego do jednostek samorządu terytorialnego bądź ich związków, jak również roszczenie wieczystego użytkownika o wynagrodzenie za budynki i urządzenia istniejące w dniu zwrotu użytkowanego gruntu przedawniają się z upływem lat trzech od tej daty.</a:t>
            </a:r>
            <a:endParaRPr/>
          </a:p>
          <a:p>
            <a:pPr>
              <a:lnSpc>
                <a:spcPct val="90000"/>
              </a:lnSpc>
            </a:pPr>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Źródła danych o nieruchomościach przy sporządzaniu operatu</a:t>
            </a:r>
            <a:endParaRPr/>
          </a:p>
        </p:txBody>
      </p:sp>
      <p:sp>
        <p:nvSpPr>
          <p:cNvPr id="139" name="TextShape 2"/>
          <p:cNvSpPr txBox="1"/>
          <p:nvPr/>
        </p:nvSpPr>
        <p:spPr>
          <a:xfrm>
            <a:off x="838080" y="1825560"/>
            <a:ext cx="10515240" cy="4350960"/>
          </a:xfrm>
          <a:prstGeom prst="rect">
            <a:avLst/>
          </a:prstGeom>
        </p:spPr>
        <p:txBody>
          <a:bodyPr/>
          <a:lstStyle/>
          <a:p>
            <a:pPr>
              <a:lnSpc>
                <a:spcPct val="90000"/>
              </a:lnSpc>
            </a:pPr>
            <a:r>
              <a:rPr lang="pl-PL" dirty="0">
                <a:solidFill>
                  <a:srgbClr val="000000"/>
                </a:solidFill>
                <a:latin typeface="Calibri"/>
              </a:rPr>
              <a:t>Art. 155 [Dane o nieruchomościach]</a:t>
            </a:r>
            <a:endParaRPr/>
          </a:p>
          <a:p>
            <a:pPr>
              <a:lnSpc>
                <a:spcPct val="90000"/>
              </a:lnSpc>
            </a:pPr>
            <a:r>
              <a:rPr lang="pl-PL" dirty="0">
                <a:solidFill>
                  <a:srgbClr val="000000"/>
                </a:solidFill>
                <a:latin typeface="Calibri"/>
              </a:rPr>
              <a:t>1. Przy szacowaniu nieruchomości wykorzystuje się wszelkie, niezbędne i dostępne dane o nieruchomościach, zawarte w szczególności w:</a:t>
            </a:r>
            <a:endParaRPr/>
          </a:p>
          <a:p>
            <a:pPr>
              <a:lnSpc>
                <a:spcPct val="90000"/>
              </a:lnSpc>
            </a:pPr>
            <a:r>
              <a:rPr lang="pl-PL" dirty="0">
                <a:solidFill>
                  <a:srgbClr val="000000"/>
                </a:solidFill>
                <a:latin typeface="Calibri"/>
              </a:rPr>
              <a:t>1) księgach wieczystych;</a:t>
            </a:r>
            <a:endParaRPr/>
          </a:p>
          <a:p>
            <a:pPr>
              <a:lnSpc>
                <a:spcPct val="90000"/>
              </a:lnSpc>
            </a:pPr>
            <a:r>
              <a:rPr lang="pl-PL" dirty="0">
                <a:solidFill>
                  <a:srgbClr val="000000"/>
                </a:solidFill>
                <a:latin typeface="Calibri"/>
              </a:rPr>
              <a:t>2) katastrze nieruchomości;</a:t>
            </a:r>
            <a:endParaRPr/>
          </a:p>
          <a:p>
            <a:pPr>
              <a:lnSpc>
                <a:spcPct val="90000"/>
              </a:lnSpc>
            </a:pPr>
            <a:r>
              <a:rPr lang="pl-PL" dirty="0">
                <a:solidFill>
                  <a:srgbClr val="000000"/>
                </a:solidFill>
                <a:latin typeface="Calibri"/>
              </a:rPr>
              <a:t>3) ewidencji sieci uzbrojenia terenu;</a:t>
            </a:r>
            <a:endParaRPr/>
          </a:p>
          <a:p>
            <a:pPr>
              <a:lnSpc>
                <a:spcPct val="90000"/>
              </a:lnSpc>
            </a:pPr>
            <a:r>
              <a:rPr lang="pl-PL" dirty="0">
                <a:solidFill>
                  <a:srgbClr val="000000"/>
                </a:solidFill>
                <a:latin typeface="Calibri"/>
              </a:rPr>
              <a:t>3a) ewidencji numeracji porządkowej nieruchomości;</a:t>
            </a:r>
            <a:endParaRPr/>
          </a:p>
          <a:p>
            <a:pPr>
              <a:lnSpc>
                <a:spcPct val="90000"/>
              </a:lnSpc>
            </a:pPr>
            <a:r>
              <a:rPr lang="pl-PL" dirty="0">
                <a:solidFill>
                  <a:srgbClr val="000000"/>
                </a:solidFill>
                <a:latin typeface="Calibri"/>
              </a:rPr>
              <a:t>3b) rejestrach zabytków;</a:t>
            </a:r>
            <a:endParaRPr/>
          </a:p>
          <a:p>
            <a:pPr>
              <a:lnSpc>
                <a:spcPct val="90000"/>
              </a:lnSpc>
            </a:pPr>
            <a:r>
              <a:rPr lang="pl-PL" dirty="0">
                <a:solidFill>
                  <a:srgbClr val="000000"/>
                </a:solidFill>
                <a:latin typeface="Calibri"/>
              </a:rPr>
              <a:t>4) tabelach taksacyjnych i na mapach taksacyjnych tworzonych na podstawie art. 169;</a:t>
            </a:r>
            <a:endParaRPr/>
          </a:p>
          <a:p>
            <a:pPr>
              <a:lnSpc>
                <a:spcPct val="90000"/>
              </a:lnSpc>
            </a:pPr>
            <a:r>
              <a:rPr lang="pl-PL" dirty="0">
                <a:solidFill>
                  <a:srgbClr val="000000"/>
                </a:solidFill>
                <a:latin typeface="Calibri"/>
              </a:rPr>
              <a:t>5) planach miejscowych, studiach uwarunkowań i kierunków zagospodarowania przestrzennego gminy, decyzjach o warunkach zabudowy i zagospodarowania terenu oraz pozwoleniach na budowę;</a:t>
            </a:r>
            <a:endParaRPr/>
          </a:p>
          <a:p>
            <a:pPr>
              <a:lnSpc>
                <a:spcPct val="90000"/>
              </a:lnSpc>
            </a:pPr>
            <a:r>
              <a:rPr lang="pl-PL" dirty="0">
                <a:solidFill>
                  <a:srgbClr val="000000"/>
                </a:solidFill>
                <a:latin typeface="Calibri"/>
              </a:rPr>
              <a:t>6) wykazach prowadzonych przez urzędy skarbowe;</a:t>
            </a:r>
            <a:endParaRPr/>
          </a:p>
          <a:p>
            <a:pPr>
              <a:lnSpc>
                <a:spcPct val="90000"/>
              </a:lnSpc>
            </a:pPr>
            <a:r>
              <a:rPr lang="pl-PL" dirty="0">
                <a:solidFill>
                  <a:srgbClr val="000000"/>
                </a:solidFill>
                <a:latin typeface="Calibri"/>
              </a:rPr>
              <a:t>6a) dokumentach będących w posiadaniu agencji, którym Skarb Państwa powierzył, w drodze ustaw, wykonywanie prawa własności i innych praw rzeczowych na jego rzecz;</a:t>
            </a:r>
            <a:endParaRPr/>
          </a:p>
          <a:p>
            <a:pPr>
              <a:lnSpc>
                <a:spcPct val="90000"/>
              </a:lnSpc>
            </a:pPr>
            <a:r>
              <a:rPr lang="pl-PL" dirty="0">
                <a:solidFill>
                  <a:srgbClr val="000000"/>
                </a:solidFill>
                <a:latin typeface="Calibri"/>
              </a:rPr>
              <a:t>6b) w aktach notarialnych znajdujących się w posiadaniu spółdzielni mieszkaniowych, dotyczących zbywania spółdzielczych praw do lokali;</a:t>
            </a:r>
            <a:endParaRPr/>
          </a:p>
          <a:p>
            <a:pPr>
              <a:lnSpc>
                <a:spcPct val="90000"/>
              </a:lnSpc>
            </a:pPr>
            <a:r>
              <a:rPr lang="pl-PL" dirty="0">
                <a:solidFill>
                  <a:srgbClr val="000000"/>
                </a:solidFill>
                <a:latin typeface="Calibri"/>
              </a:rPr>
              <a:t>7) umowach, orzeczeniach, decyzjach i innych dokumentach, będących podstawą wpisu do ksiąg wieczystych, rejestrów wchodzących w skład operatu katastralnego, a także w wyciągach z operatów szacunkowych przekazywanych do katastru nieruchomości;</a:t>
            </a:r>
            <a:endParaRPr/>
          </a:p>
          <a:p>
            <a:pPr>
              <a:lnSpc>
                <a:spcPct val="90000"/>
              </a:lnSpc>
            </a:pPr>
            <a:r>
              <a:rPr lang="pl-PL" dirty="0">
                <a:solidFill>
                  <a:srgbClr val="000000"/>
                </a:solidFill>
                <a:latin typeface="Calibri"/>
              </a:rPr>
              <a:t>8) świadectwie charakterystyki energetycznej.</a:t>
            </a:r>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Termin ważności operatu</a:t>
            </a:r>
            <a:endParaRPr/>
          </a:p>
        </p:txBody>
      </p:sp>
      <p:sp>
        <p:nvSpPr>
          <p:cNvPr id="141" name="TextShape 2"/>
          <p:cNvSpPr txBox="1"/>
          <p:nvPr/>
        </p:nvSpPr>
        <p:spPr>
          <a:xfrm>
            <a:off x="838080" y="1825560"/>
            <a:ext cx="10515240" cy="4350960"/>
          </a:xfrm>
          <a:prstGeom prst="rect">
            <a:avLst/>
          </a:prstGeom>
        </p:spPr>
        <p:txBody>
          <a:bodyPr/>
          <a:lstStyle/>
          <a:p>
            <a:pPr>
              <a:lnSpc>
                <a:spcPct val="90000"/>
              </a:lnSpc>
            </a:pPr>
            <a:r>
              <a:rPr lang="pl-PL" sz="2800">
                <a:solidFill>
                  <a:srgbClr val="000000"/>
                </a:solidFill>
                <a:latin typeface="Calibri"/>
              </a:rPr>
              <a:t>Art. 156</a:t>
            </a:r>
            <a:endParaRPr/>
          </a:p>
          <a:p>
            <a:pPr>
              <a:lnSpc>
                <a:spcPct val="90000"/>
              </a:lnSpc>
            </a:pPr>
            <a:r>
              <a:rPr lang="pl-PL" sz="2800">
                <a:solidFill>
                  <a:srgbClr val="000000"/>
                </a:solidFill>
                <a:latin typeface="Calibri"/>
              </a:rPr>
              <a:t>3. Operat szacunkowy może być wykorzystywany do celu, dla którego został sporządzony, przez okres 12 miesięcy od daty jego sporządzenia, chyba że wystąpiły zmiany uwarunkowań prawnych lub istotne zmiany czynników, o których mowa w art. 154.</a:t>
            </a:r>
            <a:endParaRPr/>
          </a:p>
          <a:p>
            <a:pPr>
              <a:lnSpc>
                <a:spcPct val="90000"/>
              </a:lnSpc>
            </a:pPr>
            <a:r>
              <a:rPr lang="pl-PL" sz="2800">
                <a:solidFill>
                  <a:srgbClr val="000000"/>
                </a:solidFill>
                <a:latin typeface="Calibri"/>
              </a:rPr>
              <a:t>4. Operat szacunkowy może być wykorzystywany po upływie okresu, o którym mowa w ust. 3, po potwierdzeniu jego aktualności przez rzeczoznawcę majątkowego. Potwierdzenie aktualności operatu następuje przez umieszczenie stosownej klauzuli w operacie szacunkowym przez rzeczoznawcę, który go sporządził.</a:t>
            </a:r>
            <a:endParaRPr/>
          </a:p>
          <a:p>
            <a:pPr>
              <a:lnSpc>
                <a:spcPct val="90000"/>
              </a:lnSpc>
            </a:pPr>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Rozbieżności w wycenach rzeczoznawców</a:t>
            </a:r>
            <a:endParaRPr/>
          </a:p>
        </p:txBody>
      </p:sp>
      <p:sp>
        <p:nvSpPr>
          <p:cNvPr id="143" name="TextShape 2"/>
          <p:cNvSpPr txBox="1"/>
          <p:nvPr/>
        </p:nvSpPr>
        <p:spPr>
          <a:xfrm>
            <a:off x="838080" y="1825560"/>
            <a:ext cx="10515240" cy="4350960"/>
          </a:xfrm>
          <a:prstGeom prst="rect">
            <a:avLst/>
          </a:prstGeom>
        </p:spPr>
        <p:txBody>
          <a:bodyPr/>
          <a:lstStyle/>
          <a:p>
            <a:pPr>
              <a:lnSpc>
                <a:spcPct val="90000"/>
              </a:lnSpc>
            </a:pPr>
            <a:r>
              <a:rPr lang="pl-PL" dirty="0">
                <a:solidFill>
                  <a:srgbClr val="000000"/>
                </a:solidFill>
                <a:latin typeface="Calibri"/>
              </a:rPr>
              <a:t>Art. 157 [Rozbieżne opinie w ocenie operatu]</a:t>
            </a:r>
            <a:endParaRPr/>
          </a:p>
          <a:p>
            <a:pPr>
              <a:lnSpc>
                <a:spcPct val="90000"/>
              </a:lnSpc>
            </a:pPr>
            <a:r>
              <a:rPr lang="pl-PL" dirty="0">
                <a:solidFill>
                  <a:srgbClr val="000000"/>
                </a:solidFill>
                <a:latin typeface="Calibri"/>
              </a:rPr>
              <a:t>1. Oceny prawidłowości sporządzenia operatu szacunkowego dokonuje organizacja zawodowa rzeczoznawców majątkowych w terminie nie dłuższym niż 2 miesiące od dnia zawarcia umowy o dokonanie tej oceny, mając na względzie następujące zasady:</a:t>
            </a:r>
            <a:endParaRPr/>
          </a:p>
          <a:p>
            <a:pPr>
              <a:lnSpc>
                <a:spcPct val="90000"/>
              </a:lnSpc>
            </a:pPr>
            <a:r>
              <a:rPr lang="pl-PL" dirty="0">
                <a:solidFill>
                  <a:srgbClr val="000000"/>
                </a:solidFill>
                <a:latin typeface="Calibri"/>
              </a:rPr>
              <a:t>1) organizacja zawodowa wyznacza zespół oceniający w składzie co najmniej 2 rzeczoznawców majątkowych;</a:t>
            </a:r>
            <a:endParaRPr/>
          </a:p>
          <a:p>
            <a:pPr>
              <a:lnSpc>
                <a:spcPct val="90000"/>
              </a:lnSpc>
            </a:pPr>
            <a:r>
              <a:rPr lang="pl-PL" dirty="0">
                <a:solidFill>
                  <a:srgbClr val="000000"/>
                </a:solidFill>
                <a:latin typeface="Calibri"/>
              </a:rPr>
              <a:t>2) w ocenie nie mogą brać udziału rzeczoznawcy majątkowi, wobec których zachodzą przesłanki wymienione w art. 24 Kodeksu postępowania administracyjnego lub inne przesłanki, które mogą budzić uzasadnione wątpliwości co do ich bezstronności.</a:t>
            </a:r>
            <a:endParaRPr/>
          </a:p>
          <a:p>
            <a:pPr>
              <a:lnSpc>
                <a:spcPct val="90000"/>
              </a:lnSpc>
            </a:pPr>
            <a:r>
              <a:rPr lang="pl-PL" dirty="0">
                <a:solidFill>
                  <a:srgbClr val="000000"/>
                </a:solidFill>
                <a:latin typeface="Calibri"/>
              </a:rPr>
              <a:t>1a. Operat szacunkowy, w odniesieniu do którego została wydana ocena negatywna, od dnia wydania tej oceny traci charakter opinii o wartości nieruchomości, o której mowa w art. 156 ust. 1. Z dniem wydania oceny negatywnej organizacja zawodowa publikuje przez okres 12 miesięcy na swojej stronie internetowej informację o tej ocenie.</a:t>
            </a:r>
            <a:endParaRPr/>
          </a:p>
          <a:p>
            <a:pPr>
              <a:lnSpc>
                <a:spcPct val="90000"/>
              </a:lnSpc>
            </a:pPr>
            <a:r>
              <a:rPr lang="pl-PL" b="1" dirty="0">
                <a:solidFill>
                  <a:srgbClr val="000000"/>
                </a:solidFill>
                <a:latin typeface="Calibri"/>
              </a:rPr>
              <a:t>2. Sporządzenie przez innego rzeczoznawcę majątkowego wyceny tej samej nieruchomości w formie operatu szacunkowego </a:t>
            </a:r>
            <a:r>
              <a:rPr lang="pl-PL" b="1" u="sng" dirty="0">
                <a:solidFill>
                  <a:srgbClr val="000000"/>
                </a:solidFill>
                <a:latin typeface="Calibri"/>
              </a:rPr>
              <a:t>nie może stanowić podstawy oceny prawidłowości sporządzenia operatu szacunkowego, o którym mowa w ust. 1.</a:t>
            </a:r>
            <a:endParaRPr/>
          </a:p>
          <a:p>
            <a:pPr>
              <a:lnSpc>
                <a:spcPct val="90000"/>
              </a:lnSpc>
            </a:pPr>
            <a:r>
              <a:rPr lang="pl-PL" dirty="0">
                <a:solidFill>
                  <a:srgbClr val="000000"/>
                </a:solidFill>
                <a:latin typeface="Calibri"/>
              </a:rPr>
              <a:t>3. W przypadku gdy operat szacunkowy został sporządzony przez osoby powołane lub ustanowione przez sąd, o ocenę operatu może wnioskować tylko sąd.</a:t>
            </a:r>
            <a:endParaRPr/>
          </a:p>
          <a:p>
            <a:pPr>
              <a:lnSpc>
                <a:spcPct val="90000"/>
              </a:lnSpc>
            </a:pPr>
            <a:r>
              <a:rPr lang="pl-PL" dirty="0">
                <a:solidFill>
                  <a:srgbClr val="000000"/>
                </a:solidFill>
                <a:latin typeface="Calibri"/>
              </a:rPr>
              <a:t>4. Przepisy ust. 1 i 3 stosuje się odpowiednio w przypadku rozbieżnych operatów szacunkowych określających wartość tej samej nieruchomości dla tożsamego celu wyceny.</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extShape 1"/>
          <p:cNvSpPr txBox="1"/>
          <p:nvPr/>
        </p:nvSpPr>
        <p:spPr>
          <a:xfrm>
            <a:off x="838080" y="365040"/>
            <a:ext cx="10515240" cy="1325160"/>
          </a:xfrm>
          <a:prstGeom prst="rect">
            <a:avLst/>
          </a:prstGeom>
        </p:spPr>
        <p:txBody>
          <a:bodyPr anchor="ctr"/>
          <a:lstStyle/>
          <a:p>
            <a:pPr>
              <a:lnSpc>
                <a:spcPct val="90000"/>
              </a:lnSpc>
            </a:pPr>
            <a:r>
              <a:rPr lang="pl-PL" sz="3600">
                <a:solidFill>
                  <a:srgbClr val="000000"/>
                </a:solidFill>
                <a:latin typeface="Calibri Light"/>
              </a:rPr>
              <a:t>Metodyka postępowania użytkownika wieczystego kwestionującego wycenę stanowiącą podstawę aktualizacji</a:t>
            </a:r>
            <a:endParaRPr/>
          </a:p>
        </p:txBody>
      </p:sp>
      <p:sp>
        <p:nvSpPr>
          <p:cNvPr id="145" name="TextShape 2"/>
          <p:cNvSpPr txBox="1"/>
          <p:nvPr/>
        </p:nvSpPr>
        <p:spPr>
          <a:xfrm>
            <a:off x="838080" y="1825560"/>
            <a:ext cx="10515240" cy="4350960"/>
          </a:xfrm>
          <a:prstGeom prst="rect">
            <a:avLst/>
          </a:prstGeom>
        </p:spPr>
        <p:txBody>
          <a:bodyPr/>
          <a:lstStyle/>
          <a:p>
            <a:pPr>
              <a:lnSpc>
                <a:spcPct val="90000"/>
              </a:lnSpc>
              <a:buFont typeface="Arial"/>
              <a:buChar char="•"/>
            </a:pPr>
            <a:r>
              <a:rPr lang="pl-PL" sz="2800">
                <a:solidFill>
                  <a:srgbClr val="000000"/>
                </a:solidFill>
                <a:latin typeface="Calibri"/>
              </a:rPr>
              <a:t>Zapoznanie się z treścią operatu</a:t>
            </a:r>
            <a:endParaRPr/>
          </a:p>
          <a:p>
            <a:pPr>
              <a:lnSpc>
                <a:spcPct val="90000"/>
              </a:lnSpc>
              <a:buFont typeface="Arial"/>
              <a:buChar char="•"/>
            </a:pPr>
            <a:r>
              <a:rPr lang="pl-PL" sz="2800">
                <a:solidFill>
                  <a:srgbClr val="000000"/>
                </a:solidFill>
                <a:latin typeface="Calibri"/>
              </a:rPr>
              <a:t>Metody wyceny – rozporządzenie</a:t>
            </a:r>
            <a:endParaRPr/>
          </a:p>
          <a:p>
            <a:pPr>
              <a:lnSpc>
                <a:spcPct val="90000"/>
              </a:lnSpc>
              <a:buFont typeface="Arial"/>
              <a:buChar char="•"/>
            </a:pPr>
            <a:r>
              <a:rPr lang="pl-PL" sz="2800">
                <a:solidFill>
                  <a:srgbClr val="000000"/>
                </a:solidFill>
                <a:latin typeface="Calibri"/>
              </a:rPr>
              <a:t>Stosowanie standardów zawodowych rzeczoznawców majątkowych</a:t>
            </a:r>
            <a:endParaRPr/>
          </a:p>
          <a:p>
            <a:pPr>
              <a:lnSpc>
                <a:spcPct val="90000"/>
              </a:lnSpc>
              <a:buFont typeface="Arial"/>
              <a:buChar char="•"/>
            </a:pPr>
            <a:r>
              <a:rPr lang="pl-PL" sz="2800">
                <a:solidFill>
                  <a:srgbClr val="000000"/>
                </a:solidFill>
                <a:latin typeface="Calibri"/>
              </a:rPr>
              <a:t>Dobór nieruchomości porównawczych</a:t>
            </a:r>
            <a:endParaRPr/>
          </a:p>
          <a:p>
            <a:pPr>
              <a:lnSpc>
                <a:spcPct val="90000"/>
              </a:lnSpc>
              <a:buFont typeface="Arial"/>
              <a:buChar char="•"/>
            </a:pPr>
            <a:r>
              <a:rPr lang="pl-PL" sz="2800">
                <a:solidFill>
                  <a:srgbClr val="000000"/>
                </a:solidFill>
                <a:latin typeface="Calibri"/>
              </a:rPr>
              <a:t>Przyjęcie wag cech, współczynników korygujących</a:t>
            </a:r>
            <a:endParaRPr/>
          </a:p>
          <a:p>
            <a:pPr>
              <a:lnSpc>
                <a:spcPct val="90000"/>
              </a:lnSpc>
              <a:buFont typeface="Arial"/>
              <a:buChar char="•"/>
            </a:pPr>
            <a:r>
              <a:rPr lang="pl-PL" sz="2800">
                <a:solidFill>
                  <a:srgbClr val="000000"/>
                </a:solidFill>
                <a:latin typeface="Calibri"/>
              </a:rPr>
              <a:t>Brak charakterystyki nieruchomości o cenie min i max</a:t>
            </a:r>
            <a:endParaRPr/>
          </a:p>
          <a:p>
            <a:pPr>
              <a:lnSpc>
                <a:spcPct val="90000"/>
              </a:lnSpc>
              <a:buFont typeface="Arial"/>
              <a:buChar char="•"/>
            </a:pPr>
            <a:r>
              <a:rPr lang="pl-PL" sz="2800">
                <a:solidFill>
                  <a:srgbClr val="000000"/>
                </a:solidFill>
                <a:latin typeface="Calibri"/>
              </a:rPr>
              <a:t>Trend cenowy</a:t>
            </a:r>
            <a:endParaRPr/>
          </a:p>
          <a:p>
            <a:pPr>
              <a:lnSpc>
                <a:spcPct val="90000"/>
              </a:lnSpc>
              <a:buFont typeface="Arial"/>
              <a:buChar char="•"/>
            </a:pPr>
            <a:r>
              <a:rPr lang="pl-PL" sz="2800">
                <a:solidFill>
                  <a:srgbClr val="000000"/>
                </a:solidFill>
                <a:latin typeface="Calibri"/>
              </a:rPr>
              <a:t>Współpraca z rzeczoznawcą – dostęp do bazy danych transakcji, merytoryczne wsparcie w kwestii zarzutów do operatu stanowiącego podstawę aktualizacji</a:t>
            </a:r>
            <a:endParaRPr/>
          </a:p>
          <a:p>
            <a:pPr>
              <a:lnSpc>
                <a:spcPct val="90000"/>
              </a:lnSpc>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Sprzeciw do sądu </a:t>
            </a:r>
            <a:endParaRPr/>
          </a:p>
        </p:txBody>
      </p:sp>
      <p:sp>
        <p:nvSpPr>
          <p:cNvPr id="147" name="TextShape 2"/>
          <p:cNvSpPr txBox="1"/>
          <p:nvPr/>
        </p:nvSpPr>
        <p:spPr>
          <a:xfrm>
            <a:off x="738150" y="1643050"/>
            <a:ext cx="10515240" cy="4350960"/>
          </a:xfrm>
          <a:prstGeom prst="rect">
            <a:avLst/>
          </a:prstGeom>
        </p:spPr>
        <p:txBody>
          <a:bodyPr/>
          <a:lstStyle/>
          <a:p>
            <a:pPr>
              <a:lnSpc>
                <a:spcPct val="90000"/>
              </a:lnSpc>
            </a:pPr>
            <a:r>
              <a:rPr lang="pl-PL" sz="2000" dirty="0">
                <a:solidFill>
                  <a:srgbClr val="000000"/>
                </a:solidFill>
                <a:latin typeface="Calibri"/>
              </a:rPr>
              <a:t>Art. 80</a:t>
            </a:r>
            <a:endParaRPr sz="2000"/>
          </a:p>
          <a:p>
            <a:pPr>
              <a:lnSpc>
                <a:spcPct val="90000"/>
              </a:lnSpc>
            </a:pPr>
            <a:r>
              <a:rPr lang="pl-PL" sz="2000" dirty="0">
                <a:solidFill>
                  <a:srgbClr val="000000"/>
                </a:solidFill>
                <a:latin typeface="Calibri"/>
              </a:rPr>
              <a:t>Ust.1  Od orzeczenia kolegium właściwy organ lub użytkownik wieczysty mogą wnieść sprzeciw w terminie 14 dni od dnia doręczenia orzeczenia. Wniesienie sprzeciwu jest równoznaczne z żądaniem przekazania sprawy do sądu powszechnego właściwego ze względu na miejsce położenia nieruchomości.</a:t>
            </a:r>
            <a:endParaRPr sz="2000"/>
          </a:p>
          <a:p>
            <a:pPr>
              <a:lnSpc>
                <a:spcPct val="90000"/>
              </a:lnSpc>
            </a:pPr>
            <a:r>
              <a:rPr lang="pl-PL" sz="2000" dirty="0">
                <a:solidFill>
                  <a:srgbClr val="000000"/>
                </a:solidFill>
                <a:latin typeface="Calibri"/>
              </a:rPr>
              <a:t>2. Kolegium przekazuje właściwemu sądowi akta sprawy wraz ze sprzeciwem. Wniosek, o którym mowa w art. 78 ust. 2, zastępuje pozew.</a:t>
            </a:r>
            <a:endParaRPr sz="2000"/>
          </a:p>
          <a:p>
            <a:pPr>
              <a:lnSpc>
                <a:spcPct val="90000"/>
              </a:lnSpc>
            </a:pPr>
            <a:r>
              <a:rPr lang="pl-PL" sz="2000" dirty="0">
                <a:solidFill>
                  <a:srgbClr val="000000"/>
                </a:solidFill>
                <a:latin typeface="Calibri"/>
              </a:rPr>
              <a:t>3. W razie wniesienia sprzeciwu w terminie, orzeczenie traci moc, nawet gdy sprzeciw odnosi się tylko do części orzeczenia.</a:t>
            </a:r>
            <a:endParaRPr sz="2000"/>
          </a:p>
          <a:p>
            <a:pPr>
              <a:lnSpc>
                <a:spcPct val="90000"/>
              </a:lnSpc>
            </a:pPr>
            <a:r>
              <a:rPr lang="pl-PL" sz="2000" dirty="0">
                <a:solidFill>
                  <a:srgbClr val="000000"/>
                </a:solidFill>
                <a:latin typeface="Calibri"/>
              </a:rPr>
              <a:t>4. Jeżeli sprzeciw dotyczy wyłącznie kosztów postępowania, przepisu ust. 3 nie stosuje się, a właściwy sąd rozstrzyga o kosztach postępowania postanowieniem na posiedzeniu niejawnym.</a:t>
            </a:r>
            <a:endParaRPr sz="2000"/>
          </a:p>
          <a:p>
            <a:pPr>
              <a:lnSpc>
                <a:spcPct val="90000"/>
              </a:lnSpc>
            </a:pPr>
            <a:endParaRPr/>
          </a:p>
          <a:p>
            <a:pPr>
              <a:lnSpc>
                <a:spcPct val="90000"/>
              </a:lnSpc>
            </a:pPr>
            <a:r>
              <a:rPr lang="pl-PL" sz="2800" dirty="0">
                <a:solidFill>
                  <a:srgbClr val="000000"/>
                </a:solidFill>
                <a:latin typeface="Calibri"/>
              </a:rPr>
              <a:t>Sprzeciw nie wymaga specjalnych wymogów formalnych, z chwilą wniesienia sprzeciwu orzeczenie SKO traci moc i pozostaje bez znaczenia w sprawie, a akta SKO przekazuje do sądu</a:t>
            </a:r>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Skutki niezachowania terminu do wniesienia sprzeciwu od orzeczenia SKO</a:t>
            </a:r>
            <a:endParaRPr/>
          </a:p>
        </p:txBody>
      </p:sp>
      <p:sp>
        <p:nvSpPr>
          <p:cNvPr id="149" name="TextShape 2"/>
          <p:cNvSpPr txBox="1"/>
          <p:nvPr/>
        </p:nvSpPr>
        <p:spPr>
          <a:xfrm>
            <a:off x="838080" y="1825560"/>
            <a:ext cx="10515240" cy="4350960"/>
          </a:xfrm>
          <a:prstGeom prst="rect">
            <a:avLst/>
          </a:prstGeom>
        </p:spPr>
        <p:txBody>
          <a:bodyPr/>
          <a:lstStyle/>
          <a:p>
            <a:pPr>
              <a:lnSpc>
                <a:spcPct val="90000"/>
              </a:lnSpc>
            </a:pPr>
            <a:r>
              <a:rPr lang="pl-PL" sz="2000" dirty="0">
                <a:solidFill>
                  <a:srgbClr val="000000"/>
                </a:solidFill>
                <a:latin typeface="Calibri"/>
              </a:rPr>
              <a:t>Wyrok Sądu Apelacyjnego w Warszawie - I Wydział Cywilny z dnia 5 lipca 2013 r. I </a:t>
            </a:r>
            <a:r>
              <a:rPr lang="pl-PL" sz="2000" dirty="0" err="1">
                <a:solidFill>
                  <a:srgbClr val="000000"/>
                </a:solidFill>
                <a:latin typeface="Calibri"/>
              </a:rPr>
              <a:t>ACa</a:t>
            </a:r>
            <a:r>
              <a:rPr lang="pl-PL" sz="2000" dirty="0">
                <a:solidFill>
                  <a:srgbClr val="000000"/>
                </a:solidFill>
                <a:latin typeface="Calibri"/>
              </a:rPr>
              <a:t> 396/13</a:t>
            </a:r>
            <a:endParaRPr sz="2000"/>
          </a:p>
          <a:p>
            <a:pPr>
              <a:lnSpc>
                <a:spcPct val="90000"/>
              </a:lnSpc>
            </a:pPr>
            <a:r>
              <a:rPr lang="pl-PL" sz="2000" dirty="0">
                <a:solidFill>
                  <a:srgbClr val="000000"/>
                </a:solidFill>
                <a:latin typeface="Calibri"/>
              </a:rPr>
              <a:t>Sprzeciw w trybie art. 80 ust. 1 ustawy z dnia 21 sierpnia 1997 r. o gospodarce nieruchomościami (tj. </a:t>
            </a:r>
            <a:r>
              <a:rPr lang="pl-PL" sz="2000" dirty="0" err="1">
                <a:solidFill>
                  <a:srgbClr val="000000"/>
                </a:solidFill>
                <a:latin typeface="Calibri"/>
              </a:rPr>
              <a:t>Dz.U</a:t>
            </a:r>
            <a:r>
              <a:rPr lang="pl-PL" sz="2000" dirty="0">
                <a:solidFill>
                  <a:srgbClr val="000000"/>
                </a:solidFill>
                <a:latin typeface="Calibri"/>
              </a:rPr>
              <a:t>. z 2010 r. Nr 102, poz. 651 ze zm.) wnosi się do kolegium.</a:t>
            </a:r>
            <a:endParaRPr sz="2000"/>
          </a:p>
          <a:p>
            <a:pPr>
              <a:lnSpc>
                <a:spcPct val="90000"/>
              </a:lnSpc>
            </a:pPr>
            <a:r>
              <a:rPr lang="pl-PL" sz="2000" dirty="0">
                <a:solidFill>
                  <a:srgbClr val="000000"/>
                </a:solidFill>
                <a:latin typeface="Calibri"/>
              </a:rPr>
              <a:t>Dla oceny zachowania terminu do wniesienia sprzeciwu miarodajna jest data jego wpływu do samorządowego kolegium odwoławczego, a nie do sądu powszechnego właściwego ze względu na położenie nieruchomości. Dopiero złożenie sprzeciwu do kolegium jest czynnością, która determinuje kolejny etap postępowania, bowiem dopiero w konsekwencji złożenia sprzeciwu do kolegium, przekazuje ono akta sprawy wraz z wniesionym sprzeciwem do sądu właściwego ze względu na miejsce położenia nieruchomości.</a:t>
            </a:r>
            <a:endParaRPr sz="2000"/>
          </a:p>
          <a:p>
            <a:pPr>
              <a:lnSpc>
                <a:spcPct val="90000"/>
              </a:lnSpc>
            </a:pPr>
            <a:r>
              <a:rPr lang="pl-PL" sz="2000" dirty="0">
                <a:solidFill>
                  <a:srgbClr val="000000"/>
                </a:solidFill>
                <a:latin typeface="Calibri"/>
              </a:rPr>
              <a:t>Termin określony w art. 80 ust. 1ustawy o gospodarce nieruchomościami ma charakter </a:t>
            </a:r>
            <a:r>
              <a:rPr lang="pl-PL" sz="2000" dirty="0" err="1">
                <a:solidFill>
                  <a:srgbClr val="000000"/>
                </a:solidFill>
                <a:latin typeface="Calibri"/>
              </a:rPr>
              <a:t>materialnoprawny</a:t>
            </a:r>
            <a:r>
              <a:rPr lang="pl-PL" sz="2000" dirty="0">
                <a:solidFill>
                  <a:srgbClr val="000000"/>
                </a:solidFill>
                <a:latin typeface="Calibri"/>
              </a:rPr>
              <a:t>, jest terminem zawitym, </a:t>
            </a:r>
            <a:r>
              <a:rPr lang="pl-PL" sz="2000" dirty="0" err="1">
                <a:solidFill>
                  <a:srgbClr val="000000"/>
                </a:solidFill>
                <a:latin typeface="Calibri"/>
              </a:rPr>
              <a:t>nieprzywracalnym</a:t>
            </a:r>
            <a:r>
              <a:rPr lang="pl-PL" sz="2000" dirty="0">
                <a:solidFill>
                  <a:srgbClr val="000000"/>
                </a:solidFill>
                <a:latin typeface="Calibri"/>
              </a:rPr>
              <a:t>. Jego prawidłowe wniesienie powoduje utratę mocy orzeczenia kolegium oraz przeniesienie sporu do sądu powszechnego. Natomiast upływ terminu do jego wniesienia powoduje, że wiążące staje się orzeczenie samorządowego kolegium odwoławczego, a strona traci uprawnienie do żądania przekazania sprawy do sądu. Konsekwentnie, skoro termin ten ma charakter </a:t>
            </a:r>
            <a:r>
              <a:rPr lang="pl-PL" sz="2000" dirty="0" err="1">
                <a:solidFill>
                  <a:srgbClr val="000000"/>
                </a:solidFill>
                <a:latin typeface="Calibri"/>
              </a:rPr>
              <a:t>materialnoprawny</a:t>
            </a:r>
            <a:r>
              <a:rPr lang="pl-PL" sz="2000" dirty="0">
                <a:solidFill>
                  <a:srgbClr val="000000"/>
                </a:solidFill>
                <a:latin typeface="Calibri"/>
              </a:rPr>
              <a:t>, to jego niedochowanie skutkować musi oddaleniem powództwa.</a:t>
            </a:r>
            <a:endParaRPr sz="2000"/>
          </a:p>
          <a:p>
            <a:pPr>
              <a:lnSpc>
                <a:spcPct val="90000"/>
              </a:lnSpc>
            </a:pPr>
            <a:r>
              <a:rPr lang="pl-PL" sz="2000" dirty="0">
                <a:solidFill>
                  <a:srgbClr val="000000"/>
                </a:solidFill>
                <a:latin typeface="Calibri"/>
              </a:rPr>
              <a:t>Czyli: nie ma możliwości przywrócenia terminu (inaczej niż przy terminie do odwołania do SKO) !</a:t>
            </a:r>
            <a:endParaRPr sz="20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Nieprzywracalny charakter terminu do wniesienia sprzeciwu – wyrok TK</a:t>
            </a:r>
            <a:endParaRPr/>
          </a:p>
        </p:txBody>
      </p:sp>
      <p:sp>
        <p:nvSpPr>
          <p:cNvPr id="151" name="TextShape 2"/>
          <p:cNvSpPr txBox="1"/>
          <p:nvPr/>
        </p:nvSpPr>
        <p:spPr>
          <a:xfrm>
            <a:off x="838080" y="1825560"/>
            <a:ext cx="10515240" cy="4350960"/>
          </a:xfrm>
          <a:prstGeom prst="rect">
            <a:avLst/>
          </a:prstGeom>
        </p:spPr>
        <p:txBody>
          <a:bodyPr/>
          <a:lstStyle/>
          <a:p>
            <a:pPr>
              <a:lnSpc>
                <a:spcPct val="90000"/>
              </a:lnSpc>
            </a:pPr>
            <a:r>
              <a:rPr lang="pl-PL" sz="2800">
                <a:solidFill>
                  <a:srgbClr val="000000"/>
                </a:solidFill>
                <a:latin typeface="Calibri"/>
              </a:rPr>
              <a:t>Wyrok Trybunału Konstytucyjnego z dnia 4 grudnia 2006 r. P 35/05</a:t>
            </a:r>
            <a:endParaRPr/>
          </a:p>
          <a:p>
            <a:pPr>
              <a:lnSpc>
                <a:spcPct val="90000"/>
              </a:lnSpc>
            </a:pPr>
            <a:r>
              <a:rPr lang="pl-PL" sz="2800">
                <a:solidFill>
                  <a:srgbClr val="000000"/>
                </a:solidFill>
                <a:latin typeface="Calibri"/>
              </a:rPr>
              <a:t>Art. 80 ust. 1 ustawy z dnia 21 sierpnia 1997 r. o gospodarce nieruchomościami (Dz.U. z 2004 r. Nr 261, poz. 2603 i Nr 281, poz. 2782, z 2005 r. Nr 130, poz. 1087, Nr 169, poz. 1420 i Nr 175, poz. 1459 oraz z 2006 r. Nr 104, poz. 708) w zakresie, w jakim przewiduje czternastodniowy nieprzywracalny termin wniesienia sprzeciwu do sądu powszechnego od orzeczenia samorządowego kolegium odwoławczego w przedmiocie ustalenia wysokości opłaty rocznej z tytułu użytkowania wieczystego, jest zgodny z art. 45 ust. 1 w związku z art. 77 ust. 2 oraz art. 64 ust. 1 i 2 w związku z art. 31 ust. 3 Konstytucji Rzeczypospolitej Polskiej. </a:t>
            </a:r>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Po wniesieniu sprzeciwu </a:t>
            </a:r>
            <a:endParaRPr/>
          </a:p>
        </p:txBody>
      </p:sp>
      <p:sp>
        <p:nvSpPr>
          <p:cNvPr id="153" name="TextShape 2"/>
          <p:cNvSpPr txBox="1"/>
          <p:nvPr/>
        </p:nvSpPr>
        <p:spPr>
          <a:xfrm>
            <a:off x="838080" y="1825560"/>
            <a:ext cx="10515240" cy="4350960"/>
          </a:xfrm>
          <a:prstGeom prst="rect">
            <a:avLst/>
          </a:prstGeom>
        </p:spPr>
        <p:txBody>
          <a:bodyPr/>
          <a:lstStyle/>
          <a:p>
            <a:pPr>
              <a:lnSpc>
                <a:spcPct val="90000"/>
              </a:lnSpc>
            </a:pPr>
            <a:r>
              <a:rPr lang="pl-PL" sz="2800">
                <a:solidFill>
                  <a:srgbClr val="000000"/>
                </a:solidFill>
                <a:latin typeface="Calibri"/>
              </a:rPr>
              <a:t>Po przekazaniu akt do sądu przez SKO sąd formalnie ocenia wniosek złożony do SKO, który zastępuje pozew (czyli sąd bada, czy wniosek spełnia wymogi formalne przewidziane dla pozwu w kodeksie postępowania cywilnego), nawet gdy sprzeciw wnosi właściciel, to jako powód w sprawie występuje użytkownik wieczysty, który złożył wniosek do SKO, wezwanie do uzupełnienia braków formalnych (w tym m.in. wskazanie wartości przedmiotu sporu, decydującej o wysokości opłaty sądowej – 5 % i uiszczenie opłaty), postępowanie według przepisów kodeksu postępowania cywilnego,  </a:t>
            </a:r>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Rozkład ciężaru dowodu </a:t>
            </a:r>
            <a:endParaRPr/>
          </a:p>
        </p:txBody>
      </p:sp>
      <p:sp>
        <p:nvSpPr>
          <p:cNvPr id="155" name="TextShape 2"/>
          <p:cNvSpPr txBox="1"/>
          <p:nvPr/>
        </p:nvSpPr>
        <p:spPr>
          <a:xfrm>
            <a:off x="595274" y="1357298"/>
            <a:ext cx="10515240" cy="4350960"/>
          </a:xfrm>
          <a:prstGeom prst="rect">
            <a:avLst/>
          </a:prstGeom>
        </p:spPr>
        <p:txBody>
          <a:bodyPr/>
          <a:lstStyle/>
          <a:p>
            <a:pPr>
              <a:lnSpc>
                <a:spcPct val="90000"/>
              </a:lnSpc>
            </a:pPr>
            <a:r>
              <a:rPr lang="pl-PL" dirty="0">
                <a:solidFill>
                  <a:srgbClr val="000000"/>
                </a:solidFill>
                <a:latin typeface="Calibri"/>
              </a:rPr>
              <a:t>Ciężar udowodnienia wzrostu wartości nieruchomości po stronie organu – opinia biegłego – orzecznictwo SN</a:t>
            </a:r>
            <a:endParaRPr/>
          </a:p>
          <a:p>
            <a:pPr>
              <a:lnSpc>
                <a:spcPct val="90000"/>
              </a:lnSpc>
            </a:pPr>
            <a:endParaRPr/>
          </a:p>
          <a:p>
            <a:pPr>
              <a:lnSpc>
                <a:spcPct val="90000"/>
              </a:lnSpc>
            </a:pPr>
            <a:r>
              <a:rPr lang="pl-PL" dirty="0">
                <a:solidFill>
                  <a:srgbClr val="000000"/>
                </a:solidFill>
                <a:latin typeface="Calibri"/>
              </a:rPr>
              <a:t>Wyrok Sądu Najwyższego - Izba Cywilna z dnia 23 września 2009 </a:t>
            </a:r>
            <a:r>
              <a:rPr lang="pl-PL" dirty="0" err="1">
                <a:solidFill>
                  <a:srgbClr val="000000"/>
                </a:solidFill>
                <a:latin typeface="Calibri"/>
              </a:rPr>
              <a:t>r.I</a:t>
            </a:r>
            <a:r>
              <a:rPr lang="pl-PL" dirty="0">
                <a:solidFill>
                  <a:srgbClr val="000000"/>
                </a:solidFill>
                <a:latin typeface="Calibri"/>
              </a:rPr>
              <a:t> CSK 45/09</a:t>
            </a:r>
            <a:endParaRPr/>
          </a:p>
          <a:p>
            <a:pPr>
              <a:lnSpc>
                <a:spcPct val="90000"/>
              </a:lnSpc>
            </a:pPr>
            <a:r>
              <a:rPr lang="pl-PL" dirty="0">
                <a:solidFill>
                  <a:srgbClr val="000000"/>
                </a:solidFill>
                <a:latin typeface="Calibri"/>
              </a:rPr>
              <a:t>W sądowym postępowaniu rozpoznawczym właściciela nieruchomości obciąża ciężar dowodu wystąpienia przesłanek uzasadniających podwyższenie opłaty rocznej. Stronę pozwaną (właściciela) obciąża ciężar dowodu wykazania wzrostu wartości spornej nieruchomości, strona ta zobowiązana do wykazania stosownej inicjatywy w zakresie zgłoszenia dowodu z opinii biegłego - rzeczoznawcy, brak zgłoszenia może skutkować uznaniem przez Sąd, że aktualizacja nieuzasadniona</a:t>
            </a:r>
            <a:endParaRPr/>
          </a:p>
          <a:p>
            <a:pPr>
              <a:lnSpc>
                <a:spcPct val="90000"/>
              </a:lnSpc>
            </a:pPr>
            <a:endParaRPr/>
          </a:p>
          <a:p>
            <a:pPr>
              <a:lnSpc>
                <a:spcPct val="90000"/>
              </a:lnSpc>
            </a:pPr>
            <a:r>
              <a:rPr lang="pl-PL" dirty="0">
                <a:solidFill>
                  <a:srgbClr val="000000"/>
                </a:solidFill>
                <a:latin typeface="Calibri"/>
              </a:rPr>
              <a:t>Wyrok Sądu Najwyższego - Izba Cywilna z dnia 7 kwietnia 2011 r. IV CSK 427/10</a:t>
            </a:r>
            <a:endParaRPr/>
          </a:p>
          <a:p>
            <a:pPr>
              <a:lnSpc>
                <a:spcPct val="90000"/>
              </a:lnSpc>
            </a:pPr>
            <a:r>
              <a:rPr lang="pl-PL" dirty="0">
                <a:solidFill>
                  <a:srgbClr val="000000"/>
                </a:solidFill>
                <a:latin typeface="Calibri"/>
              </a:rPr>
              <a:t>zarówno w postępowaniu administracyjnym jak i w sądowym postępowaniu rozpoznawczym to właściciela nieruchomości („właściwy organ”), zgodnie z art. 78 ust. 3 </a:t>
            </a:r>
            <a:r>
              <a:rPr lang="pl-PL" dirty="0" err="1">
                <a:solidFill>
                  <a:srgbClr val="000000"/>
                </a:solidFill>
                <a:latin typeface="Calibri"/>
              </a:rPr>
              <a:t>zd</a:t>
            </a:r>
            <a:r>
              <a:rPr lang="pl-PL" dirty="0">
                <a:solidFill>
                  <a:srgbClr val="000000"/>
                </a:solidFill>
                <a:latin typeface="Calibri"/>
              </a:rPr>
              <a:t>. 2 </a:t>
            </a:r>
            <a:r>
              <a:rPr lang="pl-PL" dirty="0" err="1">
                <a:solidFill>
                  <a:srgbClr val="000000"/>
                </a:solidFill>
                <a:latin typeface="Calibri"/>
              </a:rPr>
              <a:t>GospNierU</a:t>
            </a:r>
            <a:r>
              <a:rPr lang="pl-PL" dirty="0">
                <a:solidFill>
                  <a:srgbClr val="000000"/>
                </a:solidFill>
                <a:latin typeface="Calibri"/>
              </a:rPr>
              <a:t>, obciąża obowiązek udowodnienia wystąpienia przesłanek uzasadniających podwyższenie opłaty rocznej za użytkowanie wieczyste, a więc zarówno przesłanki wzrostu wartości nieruchomości (</a:t>
            </a:r>
            <a:r>
              <a:rPr lang="pl-PL" dirty="0">
                <a:solidFill>
                  <a:srgbClr val="000000"/>
                </a:solidFill>
                <a:latin typeface="Calibri"/>
                <a:hlinkClick r:id="rId2"/>
              </a:rPr>
              <a:t>art. 77 ust. 1</a:t>
            </a:r>
            <a:r>
              <a:rPr lang="pl-PL" dirty="0">
                <a:solidFill>
                  <a:srgbClr val="000000"/>
                </a:solidFill>
                <a:latin typeface="Calibri"/>
              </a:rPr>
              <a:t> </a:t>
            </a:r>
            <a:r>
              <a:rPr lang="pl-PL" dirty="0" err="1">
                <a:solidFill>
                  <a:srgbClr val="000000"/>
                </a:solidFill>
                <a:latin typeface="Calibri"/>
              </a:rPr>
              <a:t>GospNierU</a:t>
            </a:r>
            <a:r>
              <a:rPr lang="pl-PL" dirty="0">
                <a:solidFill>
                  <a:srgbClr val="000000"/>
                </a:solidFill>
                <a:latin typeface="Calibri"/>
              </a:rPr>
              <a:t>), jak i trwałej zmiany sposobu korzystania z nieruchomości, powodującej zmianę celu, na jaki nieruchomość została oddana (</a:t>
            </a:r>
            <a:r>
              <a:rPr lang="pl-PL" dirty="0">
                <a:solidFill>
                  <a:srgbClr val="000000"/>
                </a:solidFill>
                <a:latin typeface="Calibri"/>
                <a:hlinkClick r:id="rId3"/>
              </a:rPr>
              <a:t>art. 73 ust. 2</a:t>
            </a:r>
            <a:r>
              <a:rPr lang="pl-PL" dirty="0">
                <a:solidFill>
                  <a:srgbClr val="000000"/>
                </a:solidFill>
                <a:latin typeface="Calibri"/>
              </a:rPr>
              <a:t> </a:t>
            </a:r>
            <a:r>
              <a:rPr lang="pl-PL" dirty="0" err="1">
                <a:solidFill>
                  <a:srgbClr val="000000"/>
                </a:solidFill>
                <a:latin typeface="Calibri"/>
              </a:rPr>
              <a:t>GospNierU</a:t>
            </a:r>
            <a:r>
              <a:rPr lang="pl-PL" dirty="0">
                <a:solidFill>
                  <a:srgbClr val="000000"/>
                </a:solidFill>
                <a:latin typeface="Calibri"/>
              </a:rPr>
              <a:t>). w sytuacji, gdy właściciel przedstawi odpowiednie dowody na te okoliczności, a użytkownik wieczysty kwestionuje wynikające z nich fakty, powinien, zgodnie z ogólną zasadą przewidzianą w </a:t>
            </a:r>
            <a:r>
              <a:rPr lang="pl-PL" dirty="0">
                <a:solidFill>
                  <a:srgbClr val="000000"/>
                </a:solidFill>
                <a:latin typeface="Calibri"/>
                <a:hlinkClick r:id="rId4"/>
              </a:rPr>
              <a:t>art. 6</a:t>
            </a:r>
            <a:r>
              <a:rPr lang="pl-PL" dirty="0">
                <a:solidFill>
                  <a:srgbClr val="000000"/>
                </a:solidFill>
                <a:latin typeface="Calibri"/>
              </a:rPr>
              <a:t> KC, udowodnić swoje stanowisko w tym przedmiocie.</a:t>
            </a:r>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Wypowiedzenie wysokości opłaty co do części nieruchomości </a:t>
            </a:r>
            <a:endParaRPr/>
          </a:p>
        </p:txBody>
      </p:sp>
      <p:sp>
        <p:nvSpPr>
          <p:cNvPr id="157" name="TextShape 2"/>
          <p:cNvSpPr txBox="1"/>
          <p:nvPr/>
        </p:nvSpPr>
        <p:spPr>
          <a:xfrm>
            <a:off x="838080" y="1825560"/>
            <a:ext cx="10515240" cy="4350960"/>
          </a:xfrm>
          <a:prstGeom prst="rect">
            <a:avLst/>
          </a:prstGeom>
        </p:spPr>
        <p:txBody>
          <a:bodyPr/>
          <a:lstStyle/>
          <a:p>
            <a:pPr>
              <a:lnSpc>
                <a:spcPct val="90000"/>
              </a:lnSpc>
              <a:buFont typeface="Arial"/>
              <a:buChar char="•"/>
            </a:pPr>
            <a:r>
              <a:rPr lang="pl-PL" sz="2000" dirty="0">
                <a:solidFill>
                  <a:srgbClr val="000000"/>
                </a:solidFill>
                <a:latin typeface="Calibri"/>
              </a:rPr>
              <a:t>Niedopuszczalność dokonania wypowiedzenia co do części nieruchomości (gdy w skład nieruchomości wchodzi wiele działek ewidencyjnych albo gdy nieruchomość stanowi przedmiot współwłasności)</a:t>
            </a:r>
            <a:endParaRPr sz="2000"/>
          </a:p>
          <a:p>
            <a:pPr>
              <a:lnSpc>
                <a:spcPct val="90000"/>
              </a:lnSpc>
            </a:pPr>
            <a:r>
              <a:rPr lang="pl-PL" sz="2000" dirty="0">
                <a:solidFill>
                  <a:srgbClr val="000000"/>
                </a:solidFill>
                <a:latin typeface="Calibri"/>
              </a:rPr>
              <a:t>Uchwała Sądu Najwyższego - Izba Cywilna z dnia 15 maja 2013 r. III CZP 24/13</a:t>
            </a:r>
            <a:endParaRPr sz="2000"/>
          </a:p>
          <a:p>
            <a:pPr>
              <a:lnSpc>
                <a:spcPct val="90000"/>
              </a:lnSpc>
            </a:pPr>
            <a:r>
              <a:rPr lang="pl-PL" sz="2000" b="1" dirty="0">
                <a:solidFill>
                  <a:srgbClr val="000000"/>
                </a:solidFill>
                <a:latin typeface="Calibri"/>
              </a:rPr>
              <a:t>Teza</a:t>
            </a:r>
            <a:endParaRPr sz="2000"/>
          </a:p>
          <a:p>
            <a:pPr>
              <a:lnSpc>
                <a:spcPct val="90000"/>
              </a:lnSpc>
            </a:pPr>
            <a:r>
              <a:rPr lang="pl-PL" sz="2000" dirty="0">
                <a:solidFill>
                  <a:srgbClr val="000000"/>
                </a:solidFill>
                <a:latin typeface="Calibri"/>
              </a:rPr>
              <a:t>Aktualizacja opłaty rocznej z tytułu użytkowania wieczystego może obejmować wyłącznie całą nieruchomość gruntową, dla której prowadzona jest odrębna księga wieczysta. </a:t>
            </a:r>
            <a:endParaRPr sz="2000"/>
          </a:p>
          <a:p>
            <a:pPr>
              <a:lnSpc>
                <a:spcPct val="90000"/>
              </a:lnSpc>
            </a:pPr>
            <a:endParaRPr sz="2000"/>
          </a:p>
          <a:p>
            <a:pPr>
              <a:lnSpc>
                <a:spcPct val="90000"/>
              </a:lnSpc>
              <a:buFont typeface="Arial"/>
              <a:buChar char="•"/>
            </a:pPr>
            <a:r>
              <a:rPr lang="pl-PL" sz="2000" dirty="0">
                <a:solidFill>
                  <a:srgbClr val="000000"/>
                </a:solidFill>
                <a:latin typeface="Calibri"/>
              </a:rPr>
              <a:t>Wątpliwości co do skuteczności wypowiedzenia opłaty dla nieruchomości obejmującej wiele działek ewidencyjnych dokonanego w ten sposób, że co prawda w tym samym czasie wypowiedziano opłatę co do wszystkich działek ewidencyjnych, ale  odrębnymi wypowiedzeniami dla pojedynczych działek albo działek pogrupowanych wg uznania właściciela – sprawa przyjęta do rozpoznania przez Sąd Najwyższy w dniu 15.10.2015 r.,  IV CSK 201/15 – rozbieżność w orzecznictwie sądów w Trójmieście jako podstawa wniosku o przyjęcie skargi kasacyjnej do rozpoznania, termin posiedzenia </a:t>
            </a:r>
            <a:r>
              <a:rPr lang="pl-PL" sz="2800" b="1" dirty="0">
                <a:solidFill>
                  <a:srgbClr val="000000"/>
                </a:solidFill>
                <a:latin typeface="Calibri"/>
              </a:rPr>
              <a:t>w dniu 20.01.2016 r.</a:t>
            </a:r>
            <a:endParaRPr sz="28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Opłaty z tytułu użytkowania wieczystego</a:t>
            </a:r>
            <a:endParaRPr/>
          </a:p>
        </p:txBody>
      </p:sp>
      <p:sp>
        <p:nvSpPr>
          <p:cNvPr id="87" name="TextShape 2"/>
          <p:cNvSpPr txBox="1"/>
          <p:nvPr/>
        </p:nvSpPr>
        <p:spPr>
          <a:xfrm>
            <a:off x="838080" y="1690560"/>
            <a:ext cx="10515240" cy="4350960"/>
          </a:xfrm>
          <a:prstGeom prst="rect">
            <a:avLst/>
          </a:prstGeom>
        </p:spPr>
        <p:txBody>
          <a:bodyPr/>
          <a:lstStyle/>
          <a:p>
            <a:pPr>
              <a:lnSpc>
                <a:spcPct val="90000"/>
              </a:lnSpc>
            </a:pPr>
            <a:r>
              <a:rPr lang="pl-PL" sz="1400" dirty="0">
                <a:solidFill>
                  <a:srgbClr val="000000"/>
                </a:solidFill>
                <a:latin typeface="Calibri"/>
              </a:rPr>
              <a:t>Art. 71 </a:t>
            </a:r>
            <a:endParaRPr sz="1400"/>
          </a:p>
          <a:p>
            <a:pPr>
              <a:lnSpc>
                <a:spcPct val="90000"/>
              </a:lnSpc>
            </a:pPr>
            <a:r>
              <a:rPr lang="pl-PL" sz="1400" dirty="0">
                <a:solidFill>
                  <a:srgbClr val="000000"/>
                </a:solidFill>
                <a:latin typeface="Calibri"/>
              </a:rPr>
              <a:t>1. Za oddanie nieruchomości gruntowej w użytkowanie wieczyste pobiera się pierwszą opłatę i opłaty roczne.</a:t>
            </a:r>
            <a:endParaRPr sz="1400"/>
          </a:p>
          <a:p>
            <a:pPr>
              <a:lnSpc>
                <a:spcPct val="90000"/>
              </a:lnSpc>
            </a:pPr>
            <a:r>
              <a:rPr lang="pl-PL" sz="1400" dirty="0">
                <a:solidFill>
                  <a:srgbClr val="000000"/>
                </a:solidFill>
                <a:latin typeface="Calibri"/>
              </a:rPr>
              <a:t>2. Pierwsza opłata za oddanie nieruchomości gruntowej w użytkowanie wieczyste w drodze przetargu podlega zapłacie jednorazowo, nie później niż do dnia zawarcia umowy o oddanie tej nieruchomości w użytkowanie wieczyste.</a:t>
            </a:r>
            <a:endParaRPr sz="1400"/>
          </a:p>
          <a:p>
            <a:pPr>
              <a:lnSpc>
                <a:spcPct val="90000"/>
              </a:lnSpc>
            </a:pPr>
            <a:r>
              <a:rPr lang="pl-PL" sz="1400" dirty="0">
                <a:solidFill>
                  <a:srgbClr val="000000"/>
                </a:solidFill>
                <a:latin typeface="Calibri"/>
              </a:rPr>
              <a:t>3. Pierwszą opłatę za oddanie nieruchomości gruntowej w użytkowanie wieczyste w drodze </a:t>
            </a:r>
            <a:r>
              <a:rPr lang="pl-PL" sz="1400" dirty="0" err="1">
                <a:solidFill>
                  <a:srgbClr val="000000"/>
                </a:solidFill>
                <a:latin typeface="Calibri"/>
              </a:rPr>
              <a:t>bezprzetargowej</a:t>
            </a:r>
            <a:r>
              <a:rPr lang="pl-PL" sz="1400" dirty="0">
                <a:solidFill>
                  <a:srgbClr val="000000"/>
                </a:solidFill>
                <a:latin typeface="Calibri"/>
              </a:rPr>
              <a:t> można rozłożyć na oprocentowane raty. W sprawach tych stosuje się odpowiednio przepis art. 70 ust. 2-4.</a:t>
            </a:r>
            <a:endParaRPr sz="1400"/>
          </a:p>
          <a:p>
            <a:pPr>
              <a:lnSpc>
                <a:spcPct val="90000"/>
              </a:lnSpc>
            </a:pPr>
            <a:r>
              <a:rPr lang="pl-PL" sz="1400" dirty="0">
                <a:solidFill>
                  <a:srgbClr val="000000"/>
                </a:solidFill>
                <a:latin typeface="Calibri"/>
              </a:rPr>
              <a:t>4. Opłaty roczne wnosi się przez cały okres użytkowania wieczystego, w terminie do dnia 31 marca każdego roku, z góry za dany rok. Opłaty rocznej nie pobiera się za rok, w którym zostało ustanowione prawo użytkowania wieczystego. Właściwy organ, na wniosek użytkownika wieczystego złożony nie później niż 14 dni przed upływem terminu płatności, może ustalić inny termin zapłaty, nieprzekraczający danego roku kalendarzowego.</a:t>
            </a:r>
            <a:endParaRPr sz="1400"/>
          </a:p>
          <a:p>
            <a:pPr>
              <a:lnSpc>
                <a:spcPct val="90000"/>
              </a:lnSpc>
            </a:pPr>
            <a:r>
              <a:rPr lang="pl-PL" sz="1400" dirty="0">
                <a:solidFill>
                  <a:srgbClr val="000000"/>
                </a:solidFill>
                <a:latin typeface="Calibri"/>
              </a:rPr>
              <a:t>Art. 72 </a:t>
            </a:r>
            <a:endParaRPr sz="1400"/>
          </a:p>
          <a:p>
            <a:pPr>
              <a:lnSpc>
                <a:spcPct val="90000"/>
              </a:lnSpc>
            </a:pPr>
            <a:r>
              <a:rPr lang="pl-PL" sz="1400" dirty="0">
                <a:solidFill>
                  <a:srgbClr val="000000"/>
                </a:solidFill>
                <a:latin typeface="Calibri"/>
              </a:rPr>
              <a:t>1. Opłaty z tytułu użytkowania wieczystego ustala się według stawki procentowej od ceny nieruchomości gruntowej określonej zgodnie z art. 67.</a:t>
            </a:r>
            <a:endParaRPr sz="1400"/>
          </a:p>
          <a:p>
            <a:pPr>
              <a:lnSpc>
                <a:spcPct val="90000"/>
              </a:lnSpc>
            </a:pPr>
            <a:r>
              <a:rPr lang="pl-PL" sz="1400" dirty="0">
                <a:solidFill>
                  <a:srgbClr val="000000"/>
                </a:solidFill>
                <a:latin typeface="Calibri"/>
              </a:rPr>
              <a:t>2. Stawka procentowa pierwszej opłaty z tytułu użytkowania wieczystego wynosi od 15% do 25% ceny nieruchomości gruntowej.</a:t>
            </a:r>
            <a:endParaRPr sz="1400"/>
          </a:p>
          <a:p>
            <a:pPr>
              <a:lnSpc>
                <a:spcPct val="90000"/>
              </a:lnSpc>
            </a:pPr>
            <a:r>
              <a:rPr lang="pl-PL" sz="1400" dirty="0">
                <a:solidFill>
                  <a:srgbClr val="000000"/>
                </a:solidFill>
                <a:latin typeface="Calibri"/>
              </a:rPr>
              <a:t>3. Wysokość stawek procentowych opłat rocznych z tytułu użytkowania wieczystego jest uzależniona od określonego w umowie celu, na jaki nieruchomość gruntowa została oddana, i wynosi:</a:t>
            </a:r>
            <a:endParaRPr sz="1400"/>
          </a:p>
          <a:p>
            <a:pPr>
              <a:lnSpc>
                <a:spcPct val="90000"/>
              </a:lnSpc>
              <a:buFont typeface="Arial"/>
              <a:buChar char="•"/>
            </a:pPr>
            <a:r>
              <a:rPr lang="pl-PL" sz="1400" dirty="0">
                <a:solidFill>
                  <a:srgbClr val="000000"/>
                </a:solidFill>
                <a:latin typeface="Calibri"/>
              </a:rPr>
              <a:t>1) za nieruchomości gruntowe oddane na cele obronności i bezpieczeństwa państwa, w tym ochrony przeciwpożarowej - 0,3% ceny;</a:t>
            </a:r>
            <a:endParaRPr sz="1400"/>
          </a:p>
          <a:p>
            <a:pPr>
              <a:lnSpc>
                <a:spcPct val="90000"/>
              </a:lnSpc>
              <a:buFont typeface="Arial"/>
              <a:buChar char="•"/>
            </a:pPr>
            <a:r>
              <a:rPr lang="pl-PL" sz="1400" dirty="0">
                <a:solidFill>
                  <a:srgbClr val="000000"/>
                </a:solidFill>
                <a:latin typeface="Calibri"/>
              </a:rPr>
              <a:t>2) za nieruchomości gruntowe pod budowę obiektów sakralnych wraz z budynkami towarzyszącymi, plebanii w parafiach diecezjalnych i zakonnych, archiwów i muzeów diecezjalnych, seminariów duchownych, domów zakonnych oraz siedzib naczelnych władz kościołów i związków wyznaniowych - 0,3% ceny;</a:t>
            </a:r>
            <a:endParaRPr sz="1400"/>
          </a:p>
          <a:p>
            <a:pPr>
              <a:lnSpc>
                <a:spcPct val="90000"/>
              </a:lnSpc>
              <a:buFont typeface="Arial"/>
              <a:buChar char="•"/>
            </a:pPr>
            <a:r>
              <a:rPr lang="pl-PL" sz="1400" dirty="0">
                <a:solidFill>
                  <a:srgbClr val="000000"/>
                </a:solidFill>
                <a:latin typeface="Calibri"/>
              </a:rPr>
              <a:t>3) za nieruchomości gruntowe na działalność charytatywną oraz na niezarobkową działalność: opiekuńczą, kulturalną, leczniczą, oświatową, wychowawczą, naukową lub badawczo-rozwojową - 0,3% ceny;</a:t>
            </a:r>
            <a:endParaRPr sz="1400"/>
          </a:p>
          <a:p>
            <a:pPr>
              <a:lnSpc>
                <a:spcPct val="90000"/>
              </a:lnSpc>
              <a:buFont typeface="Arial"/>
              <a:buChar char="•"/>
            </a:pPr>
            <a:r>
              <a:rPr lang="pl-PL" sz="1400" dirty="0">
                <a:solidFill>
                  <a:srgbClr val="000000"/>
                </a:solidFill>
                <a:latin typeface="Calibri"/>
              </a:rPr>
              <a:t>3a) za nieruchomości gruntowe oddane na cele rolne - 1% ceny;</a:t>
            </a:r>
            <a:endParaRPr sz="1400"/>
          </a:p>
          <a:p>
            <a:pPr>
              <a:lnSpc>
                <a:spcPct val="90000"/>
              </a:lnSpc>
              <a:buFont typeface="Arial"/>
              <a:buChar char="•"/>
            </a:pPr>
            <a:r>
              <a:rPr lang="pl-PL" sz="1400" dirty="0">
                <a:solidFill>
                  <a:srgbClr val="000000"/>
                </a:solidFill>
                <a:latin typeface="Calibri"/>
              </a:rPr>
              <a:t>4) za nieruchomości gruntowe oddane na cele mieszkaniowe, na realizację urządzeń infrastruktury technicznej i innych celów publicznych oraz działalność sportową - 1% ceny;</a:t>
            </a:r>
            <a:endParaRPr sz="1400"/>
          </a:p>
          <a:p>
            <a:pPr>
              <a:lnSpc>
                <a:spcPct val="90000"/>
              </a:lnSpc>
              <a:buFont typeface="Arial"/>
              <a:buChar char="•"/>
            </a:pPr>
            <a:r>
              <a:rPr lang="pl-PL" sz="1400" dirty="0">
                <a:solidFill>
                  <a:srgbClr val="000000"/>
                </a:solidFill>
                <a:latin typeface="Calibri"/>
              </a:rPr>
              <a:t>4a) za nieruchomości gruntowe na działalność turystyczną - 2% ceny;</a:t>
            </a:r>
            <a:endParaRPr sz="1400"/>
          </a:p>
          <a:p>
            <a:pPr>
              <a:lnSpc>
                <a:spcPct val="90000"/>
              </a:lnSpc>
              <a:buFont typeface="Arial"/>
              <a:buChar char="•"/>
            </a:pPr>
            <a:r>
              <a:rPr lang="pl-PL" sz="1400" dirty="0">
                <a:solidFill>
                  <a:srgbClr val="000000"/>
                </a:solidFill>
                <a:latin typeface="Calibri"/>
              </a:rPr>
              <a:t>5) za pozostałe nieruchomości gruntowe - 3% ceny.</a:t>
            </a:r>
            <a:endParaRPr sz="140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extShape 1"/>
          <p:cNvSpPr txBox="1"/>
          <p:nvPr/>
        </p:nvSpPr>
        <p:spPr>
          <a:xfrm>
            <a:off x="666712" y="365040"/>
            <a:ext cx="10686608" cy="992258"/>
          </a:xfrm>
          <a:prstGeom prst="rect">
            <a:avLst/>
          </a:prstGeom>
        </p:spPr>
        <p:txBody>
          <a:bodyPr anchor="ctr"/>
          <a:lstStyle/>
          <a:p>
            <a:pPr>
              <a:lnSpc>
                <a:spcPct val="90000"/>
              </a:lnSpc>
            </a:pPr>
            <a:r>
              <a:rPr lang="pl-PL" sz="4000" dirty="0">
                <a:solidFill>
                  <a:srgbClr val="000000"/>
                </a:solidFill>
                <a:latin typeface="Calibri Light"/>
              </a:rPr>
              <a:t>Wygaśnięcie użytkowania wieczystego</a:t>
            </a:r>
            <a:endParaRPr sz="4000"/>
          </a:p>
        </p:txBody>
      </p:sp>
      <p:sp>
        <p:nvSpPr>
          <p:cNvPr id="159" name="TextShape 2"/>
          <p:cNvSpPr txBox="1"/>
          <p:nvPr/>
        </p:nvSpPr>
        <p:spPr>
          <a:xfrm>
            <a:off x="595274" y="1285860"/>
            <a:ext cx="10515240" cy="4350960"/>
          </a:xfrm>
          <a:prstGeom prst="rect">
            <a:avLst/>
          </a:prstGeom>
        </p:spPr>
        <p:txBody>
          <a:bodyPr/>
          <a:lstStyle/>
          <a:p>
            <a:pPr>
              <a:lnSpc>
                <a:spcPct val="90000"/>
              </a:lnSpc>
            </a:pPr>
            <a:r>
              <a:rPr lang="pl-PL" sz="2000" dirty="0">
                <a:solidFill>
                  <a:srgbClr val="000000"/>
                </a:solidFill>
                <a:latin typeface="Calibri"/>
              </a:rPr>
              <a:t>Art. 33 [Wygaśnięcie użytkowania wieczystego]</a:t>
            </a:r>
            <a:endParaRPr sz="2000"/>
          </a:p>
          <a:p>
            <a:pPr>
              <a:lnSpc>
                <a:spcPct val="90000"/>
              </a:lnSpc>
            </a:pPr>
            <a:r>
              <a:rPr lang="pl-PL" sz="2000" dirty="0">
                <a:solidFill>
                  <a:srgbClr val="000000"/>
                </a:solidFill>
                <a:latin typeface="Calibri"/>
              </a:rPr>
              <a:t>1. Użytkowanie wieczyste wygasa z upływem okresu ustalonego w umowie albo przez rozwiązanie umowy przed upływem tego okresu.</a:t>
            </a:r>
            <a:endParaRPr sz="2000"/>
          </a:p>
          <a:p>
            <a:pPr>
              <a:lnSpc>
                <a:spcPct val="90000"/>
              </a:lnSpc>
            </a:pPr>
            <a:r>
              <a:rPr lang="pl-PL" sz="2000" dirty="0">
                <a:solidFill>
                  <a:srgbClr val="000000"/>
                </a:solidFill>
                <a:latin typeface="Calibri"/>
              </a:rPr>
              <a:t>2. W razie wygaśnięcia użytkowania wieczystego na skutek upływu okresu ustalonego w umowie albo na skutek rozwiązania umowy przed upływem tego okresu, użytkownikowi wieczystemu przysługuje wynagrodzenie za wzniesione przez niego lub nabyte na własność budynki i inne urządzenia. Wynagrodzenie powinno być równe wartości tych budynków i urządzeń określonej na dzień wygaśnięcia użytkowania wieczystego. Za budynki i inne urządzenia wzniesione wbrew postanowieniom umowy wynagrodzenie nie przysługuje.</a:t>
            </a:r>
            <a:endParaRPr sz="2000"/>
          </a:p>
          <a:p>
            <a:pPr>
              <a:lnSpc>
                <a:spcPct val="90000"/>
              </a:lnSpc>
            </a:pPr>
            <a:r>
              <a:rPr lang="pl-PL" sz="2000" dirty="0">
                <a:solidFill>
                  <a:srgbClr val="000000"/>
                </a:solidFill>
                <a:latin typeface="Calibri"/>
              </a:rPr>
              <a:t>3. Właściwy organ może żądać rozwiązania umowy użytkowania wieczystego przed upływem ustalonego okresu stosownie do art. 240 Kodeksu cywilnego, jeżeli użytkownik wieczysty korzysta z tej nieruchomości w sposób sprzeczny z ustalonym w umowie, a w szczególności, jeżeli nie zabudował jej w ustalonym terminie.</a:t>
            </a:r>
            <a:endParaRPr sz="2000"/>
          </a:p>
          <a:p>
            <a:pPr>
              <a:lnSpc>
                <a:spcPct val="90000"/>
              </a:lnSpc>
            </a:pPr>
            <a:r>
              <a:rPr lang="pl-PL" sz="2000" dirty="0">
                <a:solidFill>
                  <a:srgbClr val="000000"/>
                </a:solidFill>
                <a:latin typeface="Calibri"/>
              </a:rPr>
              <a:t>3a. W razie rozwiązania umowy użytkowania wieczystego przed upływem okresu ustalonego w umowie zwraca się sumę opłat rocznych wniesionych z tego tytułu za niewykorzystany okres użytkowania wieczystego. Opłaty podlegają waloryzacji. Maksymalna wysokość kwoty podlegającej zwrotowi nie może przekraczać wartości prawa użytkowania wieczystego określonej na dzień rozwiązania umowy.</a:t>
            </a:r>
            <a:endParaRPr sz="2000"/>
          </a:p>
          <a:p>
            <a:pPr>
              <a:lnSpc>
                <a:spcPct val="90000"/>
              </a:lnSpc>
            </a:pPr>
            <a:r>
              <a:rPr lang="pl-PL" sz="2000" dirty="0">
                <a:solidFill>
                  <a:srgbClr val="000000"/>
                </a:solidFill>
                <a:latin typeface="Calibri"/>
              </a:rPr>
              <a:t>4. Przepisy ust. 1-3a stosuje się odpowiednio do użytkowania wieczystego nabytego w inny sposób niż w drodze umowy zawartej w formie aktu notarialnego.</a:t>
            </a:r>
            <a:endParaRPr sz="20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
Dziękuję za uwagę
</a:t>
            </a:r>
            <a:endParaRPr/>
          </a:p>
        </p:txBody>
      </p:sp>
      <p:sp>
        <p:nvSpPr>
          <p:cNvPr id="161" name="TextShape 2"/>
          <p:cNvSpPr txBox="1"/>
          <p:nvPr/>
        </p:nvSpPr>
        <p:spPr>
          <a:xfrm>
            <a:off x="838080" y="1825560"/>
            <a:ext cx="10515240" cy="4350960"/>
          </a:xfrm>
          <a:prstGeom prst="rect">
            <a:avLst/>
          </a:prstGeom>
        </p:spPr>
        <p:txBody>
          <a:bodyPr/>
          <a:lstStyle/>
          <a:p>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Wypowiedzenie wysokości opłaty rocznej (aktualizacja)</a:t>
            </a:r>
            <a:endParaRPr/>
          </a:p>
        </p:txBody>
      </p:sp>
      <p:sp>
        <p:nvSpPr>
          <p:cNvPr id="89" name="TextShape 2"/>
          <p:cNvSpPr txBox="1"/>
          <p:nvPr/>
        </p:nvSpPr>
        <p:spPr>
          <a:xfrm>
            <a:off x="380960" y="1643050"/>
            <a:ext cx="10972360" cy="4533470"/>
          </a:xfrm>
          <a:prstGeom prst="rect">
            <a:avLst/>
          </a:prstGeom>
        </p:spPr>
        <p:txBody>
          <a:bodyPr/>
          <a:lstStyle/>
          <a:p>
            <a:pPr>
              <a:lnSpc>
                <a:spcPct val="90000"/>
              </a:lnSpc>
            </a:pPr>
            <a:r>
              <a:rPr lang="pl-PL" sz="2800" dirty="0">
                <a:solidFill>
                  <a:srgbClr val="000000"/>
                </a:solidFill>
                <a:latin typeface="Calibri"/>
              </a:rPr>
              <a:t>Art. 77 </a:t>
            </a:r>
            <a:endParaRPr/>
          </a:p>
          <a:p>
            <a:pPr>
              <a:lnSpc>
                <a:spcPct val="90000"/>
              </a:lnSpc>
              <a:buFont typeface="Arial"/>
              <a:buAutoNum type="arabicPeriod"/>
            </a:pPr>
            <a:r>
              <a:rPr lang="pl-PL" sz="2800" dirty="0">
                <a:solidFill>
                  <a:srgbClr val="000000"/>
                </a:solidFill>
                <a:latin typeface="Calibri"/>
              </a:rPr>
              <a:t>Wysokość opłaty rocznej z tytułu użytkowania wieczystego nieruchomości gruntowej, z zastrzeżeniem ust. 2 i 2a, podlega aktualizacji nie częściej niż raz na 3 lata, jeżeli wartość tej nieruchomości ulegnie zmianie. Zaktualizowaną opłatę roczną ustala się, przy zastosowaniu dotychczasowej stawki procentowej, od wartości nieruchomości określonej na dzień aktualizacji opłaty.</a:t>
            </a:r>
            <a:endParaRPr/>
          </a:p>
          <a:p>
            <a:pPr>
              <a:lnSpc>
                <a:spcPct val="90000"/>
              </a:lnSpc>
              <a:buFont typeface="Arial"/>
              <a:buAutoNum type="arabicPeriod"/>
            </a:pPr>
            <a:r>
              <a:rPr lang="pl-PL" sz="2800" dirty="0">
                <a:solidFill>
                  <a:srgbClr val="000000"/>
                </a:solidFill>
                <a:latin typeface="Calibri"/>
              </a:rPr>
              <a:t>Jeżeli wartość nieruchomości gruntowej na dzień aktualizacji opłaty rocznej byłaby niższa niż ustalona w drodze przetargu cena tej nieruchomości w dniu oddania jej w użytkowanie wieczyste, aktualizacji nie dokonuje się. W przypadku nieruchomości oddanych w użytkowanie wieczyste na cele mieszkaniowe przepis stosuje się w okresie 5 lat, licząc od dnia zawarcia umowy o oddanie nieruchomości w użytkowanie wieczyste.</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Zmiana wysokości stawki procentowej opłaty</a:t>
            </a:r>
            <a:endParaRPr/>
          </a:p>
        </p:txBody>
      </p:sp>
      <p:sp>
        <p:nvSpPr>
          <p:cNvPr id="91" name="TextShape 2"/>
          <p:cNvSpPr txBox="1"/>
          <p:nvPr/>
        </p:nvSpPr>
        <p:spPr>
          <a:xfrm>
            <a:off x="838080" y="1825560"/>
            <a:ext cx="10515240" cy="4350960"/>
          </a:xfrm>
          <a:prstGeom prst="rect">
            <a:avLst/>
          </a:prstGeom>
        </p:spPr>
        <p:txBody>
          <a:bodyPr/>
          <a:lstStyle/>
          <a:p>
            <a:pPr>
              <a:lnSpc>
                <a:spcPct val="90000"/>
              </a:lnSpc>
            </a:pPr>
            <a:r>
              <a:rPr lang="pl-PL" sz="2800" dirty="0">
                <a:solidFill>
                  <a:srgbClr val="000000"/>
                </a:solidFill>
                <a:latin typeface="Calibri"/>
              </a:rPr>
              <a:t>Art. 73</a:t>
            </a:r>
            <a:endParaRPr/>
          </a:p>
          <a:p>
            <a:pPr>
              <a:lnSpc>
                <a:spcPct val="90000"/>
              </a:lnSpc>
            </a:pPr>
            <a:r>
              <a:rPr lang="pl-PL" sz="2000" dirty="0">
                <a:solidFill>
                  <a:srgbClr val="000000"/>
                </a:solidFill>
                <a:latin typeface="Calibri"/>
              </a:rPr>
              <a:t>1. Jeżeli nieruchomość gruntowa została oddana w użytkowanie wieczyste na więcej niż jeden cel, stawkę procentową opłaty rocznej przyjmuje się dla tego celu, który w umowie o oddanie w użytkowanie wieczyste został określony jako podstawowy.</a:t>
            </a:r>
            <a:endParaRPr sz="2000"/>
          </a:p>
          <a:p>
            <a:pPr>
              <a:lnSpc>
                <a:spcPct val="90000"/>
              </a:lnSpc>
            </a:pPr>
            <a:r>
              <a:rPr lang="pl-PL" sz="2000" dirty="0">
                <a:solidFill>
                  <a:srgbClr val="000000"/>
                </a:solidFill>
                <a:latin typeface="Calibri"/>
              </a:rPr>
              <a:t>2. Jeżeli po oddaniu nieruchomości gruntowej w użytkowanie wieczyste nastąpi </a:t>
            </a:r>
            <a:r>
              <a:rPr lang="pl-PL" sz="2000" b="1" u="sng" dirty="0">
                <a:solidFill>
                  <a:srgbClr val="000000"/>
                </a:solidFill>
                <a:latin typeface="Calibri"/>
              </a:rPr>
              <a:t>trwała zmiana sposobu korzystania z nieruchomości, powodująca zmianę celu, na który nieruchomość została oddana</a:t>
            </a:r>
            <a:r>
              <a:rPr lang="pl-PL" sz="2000" dirty="0">
                <a:solidFill>
                  <a:srgbClr val="000000"/>
                </a:solidFill>
                <a:latin typeface="Calibri"/>
              </a:rPr>
              <a:t>, stawkę procentową opłaty rocznej zmienia się stosownie do tego celu. Przy dokonywaniu zmiany stawki procentowej stosuje się tryb postępowania określony w art. 78-81.</a:t>
            </a:r>
            <a:endParaRPr sz="2000"/>
          </a:p>
          <a:p>
            <a:pPr>
              <a:lnSpc>
                <a:spcPct val="90000"/>
              </a:lnSpc>
            </a:pPr>
            <a:r>
              <a:rPr lang="pl-PL" sz="2000" dirty="0">
                <a:solidFill>
                  <a:srgbClr val="000000"/>
                </a:solidFill>
                <a:latin typeface="Calibri"/>
              </a:rPr>
              <a:t>2a. Przepisy ust. 1 i 2 stosuje się odpowiednio do udziału w prawie użytkowania wieczystego nieruchomości gruntowej, w przypadku:</a:t>
            </a:r>
            <a:endParaRPr sz="2000"/>
          </a:p>
          <a:p>
            <a:pPr>
              <a:lnSpc>
                <a:spcPct val="90000"/>
              </a:lnSpc>
            </a:pPr>
            <a:r>
              <a:rPr lang="pl-PL" sz="2000" dirty="0">
                <a:solidFill>
                  <a:srgbClr val="000000"/>
                </a:solidFill>
                <a:latin typeface="Calibri"/>
              </a:rPr>
              <a:t>1) ustanowienia odrębnej własności lokalu, którego przeznaczenie jest inne niż cel, na który nieruchomość została oddana w użytkowanie wieczyste, lub</a:t>
            </a:r>
            <a:endParaRPr sz="2000"/>
          </a:p>
          <a:p>
            <a:pPr>
              <a:lnSpc>
                <a:spcPct val="90000"/>
              </a:lnSpc>
            </a:pPr>
            <a:r>
              <a:rPr lang="pl-PL" sz="2000" dirty="0">
                <a:solidFill>
                  <a:srgbClr val="000000"/>
                </a:solidFill>
                <a:latin typeface="Calibri"/>
              </a:rPr>
              <a:t>2) zmiany sposobu korzystania z lokalu.</a:t>
            </a:r>
            <a:endParaRPr sz="2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Zmiana stawki procentowej opłaty</a:t>
            </a:r>
            <a:endParaRPr/>
          </a:p>
        </p:txBody>
      </p:sp>
      <p:sp>
        <p:nvSpPr>
          <p:cNvPr id="93" name="TextShape 2"/>
          <p:cNvSpPr txBox="1"/>
          <p:nvPr/>
        </p:nvSpPr>
        <p:spPr>
          <a:xfrm>
            <a:off x="809588" y="1357298"/>
            <a:ext cx="10586678" cy="5208216"/>
          </a:xfrm>
          <a:prstGeom prst="rect">
            <a:avLst/>
          </a:prstGeom>
        </p:spPr>
        <p:txBody>
          <a:bodyPr/>
          <a:lstStyle/>
          <a:p>
            <a:pPr>
              <a:lnSpc>
                <a:spcPct val="90000"/>
              </a:lnSpc>
              <a:buFont typeface="Arial"/>
              <a:buChar char="•"/>
            </a:pPr>
            <a:r>
              <a:rPr lang="pl-PL" sz="2800" dirty="0">
                <a:solidFill>
                  <a:srgbClr val="000000"/>
                </a:solidFill>
                <a:latin typeface="Calibri"/>
              </a:rPr>
              <a:t> </a:t>
            </a:r>
            <a:r>
              <a:rPr lang="pl-PL" sz="2400" dirty="0">
                <a:solidFill>
                  <a:srgbClr val="000000"/>
                </a:solidFill>
                <a:latin typeface="Calibri"/>
              </a:rPr>
              <a:t>Ustanowienie odrębnej własności lokalu użytkowego na cele parkingowe w budynku wzniesionym na nieruchomości oddanej w użytkowanie wieczyste pod budownictwo mieszkaniowe stanowi wystarczającą przesłankę umożliwiającą zmianę stawki procentowej opłaty rocznej z tytułu użytkowania wieczystego gruntu na podstawie art. 73 ust. 2a w zw. z art. 73 ust. 2 i art. 72 ust. 3 pkt. 4 i 5 ustawy z 21.8.1997 r. o gospodarce nieruchomościami (</a:t>
            </a:r>
            <a:r>
              <a:rPr lang="pl-PL" sz="2400" dirty="0" err="1">
                <a:solidFill>
                  <a:srgbClr val="000000"/>
                </a:solidFill>
                <a:latin typeface="Calibri"/>
              </a:rPr>
              <a:t>t.j</a:t>
            </a:r>
            <a:r>
              <a:rPr lang="pl-PL" sz="2400" dirty="0">
                <a:solidFill>
                  <a:srgbClr val="000000"/>
                </a:solidFill>
                <a:latin typeface="Calibri"/>
              </a:rPr>
              <a:t>. </a:t>
            </a:r>
            <a:r>
              <a:rPr lang="pl-PL" sz="2400" dirty="0" err="1">
                <a:solidFill>
                  <a:srgbClr val="000000"/>
                </a:solidFill>
                <a:latin typeface="Calibri"/>
              </a:rPr>
              <a:t>Dz.U</a:t>
            </a:r>
            <a:r>
              <a:rPr lang="pl-PL" sz="2400" dirty="0">
                <a:solidFill>
                  <a:srgbClr val="000000"/>
                </a:solidFill>
                <a:latin typeface="Calibri"/>
              </a:rPr>
              <a:t>. z 2010 r. Nr 102, poz. 651 ze zm.) (uchwała SN - Izba Cywilna z dnia 16-11-2012, III CZP 62/12)</a:t>
            </a:r>
            <a:endParaRPr sz="2400"/>
          </a:p>
          <a:p>
            <a:pPr>
              <a:lnSpc>
                <a:spcPct val="90000"/>
              </a:lnSpc>
              <a:buFont typeface="Arial"/>
              <a:buChar char="•"/>
            </a:pPr>
            <a:r>
              <a:rPr lang="pl-PL" sz="2400" dirty="0">
                <a:solidFill>
                  <a:srgbClr val="000000"/>
                </a:solidFill>
                <a:latin typeface="Calibri"/>
              </a:rPr>
              <a:t>Przepis art. 73 ust. 2 zdanie pierwsze ustawy z dnia 21 sierpnia 1997 roku o gospodarce nieruchomościami (</a:t>
            </a:r>
            <a:r>
              <a:rPr lang="pl-PL" sz="2400" dirty="0" err="1">
                <a:solidFill>
                  <a:srgbClr val="000000"/>
                </a:solidFill>
                <a:latin typeface="Calibri"/>
              </a:rPr>
              <a:t>t.j</a:t>
            </a:r>
            <a:r>
              <a:rPr lang="pl-PL" sz="2400" dirty="0">
                <a:solidFill>
                  <a:srgbClr val="000000"/>
                </a:solidFill>
                <a:latin typeface="Calibri"/>
              </a:rPr>
              <a:t>. </a:t>
            </a:r>
            <a:r>
              <a:rPr lang="pl-PL" sz="2400" dirty="0" err="1">
                <a:solidFill>
                  <a:srgbClr val="000000"/>
                </a:solidFill>
                <a:latin typeface="Calibri"/>
              </a:rPr>
              <a:t>Dz.U</a:t>
            </a:r>
            <a:r>
              <a:rPr lang="pl-PL" sz="2400" dirty="0">
                <a:solidFill>
                  <a:srgbClr val="000000"/>
                </a:solidFill>
                <a:latin typeface="Calibri"/>
              </a:rPr>
              <a:t>. z 2014 r. poz. 518 ze zm.) dotyczy sytuacji, w której nastąpiła trwała zmiana korzystania z nieruchomości oddanej w użytkowanie wieczyste, a nie tylko przeznaczenia gruntu. Tak więc, samo uzyskanie pozwolenia na budowę nie wystarcza do stwierdzenia, że doszło do trwałej zmiany korzystania z nieruchomości, bowiem fakt ten może być stwierdzony w sposób niepodważalny dopiero po zakończeniu budowy i wydaniu decyzji na użytkowanie budynku. (wyrok Sądu Najwyższego - Izba Cywilna z dnia 25 czerwca 2015 r., V CSK 535/14)</a:t>
            </a:r>
            <a:endParaRPr sz="2400"/>
          </a:p>
          <a:p>
            <a:pPr>
              <a:lnSpc>
                <a:spcPct val="90000"/>
              </a:lnSpc>
            </a:pP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838080" y="365040"/>
            <a:ext cx="10515240" cy="1325160"/>
          </a:xfrm>
          <a:prstGeom prst="rect">
            <a:avLst/>
          </a:prstGeom>
        </p:spPr>
        <p:txBody>
          <a:bodyPr anchor="ctr"/>
          <a:lstStyle/>
          <a:p>
            <a:pPr>
              <a:lnSpc>
                <a:spcPct val="90000"/>
              </a:lnSpc>
            </a:pPr>
            <a:r>
              <a:rPr lang="pl-PL" sz="4400">
                <a:solidFill>
                  <a:srgbClr val="000000"/>
                </a:solidFill>
                <a:latin typeface="Calibri Light"/>
              </a:rPr>
              <a:t>
</a:t>
            </a:r>
            <a:r>
              <a:rPr lang="pl-PL" sz="4000">
                <a:solidFill>
                  <a:srgbClr val="000000"/>
                </a:solidFill>
                <a:latin typeface="Calibri Light"/>
              </a:rPr>
              <a:t>Podstawa aktualizacji – zmiana wartości nieruchomości lub trwała zmiana sposobu korzystania z nieruchomości, powodująca zmianę celu, na który nieruchomość została oddana</a:t>
            </a:r>
            <a:endParaRPr/>
          </a:p>
        </p:txBody>
      </p:sp>
      <p:sp>
        <p:nvSpPr>
          <p:cNvPr id="95" name="TextShape 2"/>
          <p:cNvSpPr txBox="1"/>
          <p:nvPr/>
        </p:nvSpPr>
        <p:spPr>
          <a:xfrm>
            <a:off x="838080" y="1825560"/>
            <a:ext cx="10515240" cy="4350960"/>
          </a:xfrm>
          <a:prstGeom prst="rect">
            <a:avLst/>
          </a:prstGeom>
        </p:spPr>
        <p:txBody>
          <a:bodyPr/>
          <a:lstStyle/>
          <a:p>
            <a:pPr>
              <a:lnSpc>
                <a:spcPct val="90000"/>
              </a:lnSpc>
            </a:pPr>
            <a:endParaRPr/>
          </a:p>
          <a:p>
            <a:pPr>
              <a:lnSpc>
                <a:spcPct val="90000"/>
              </a:lnSpc>
            </a:pPr>
            <a:endParaRPr/>
          </a:p>
          <a:p>
            <a:pPr>
              <a:lnSpc>
                <a:spcPct val="90000"/>
              </a:lnSpc>
            </a:pPr>
            <a:r>
              <a:rPr lang="pl-PL" sz="2800">
                <a:solidFill>
                  <a:srgbClr val="000000"/>
                </a:solidFill>
                <a:latin typeface="Calibri"/>
              </a:rPr>
              <a:t>Art. 77 </a:t>
            </a:r>
            <a:endParaRPr/>
          </a:p>
          <a:p>
            <a:pPr>
              <a:lnSpc>
                <a:spcPct val="90000"/>
              </a:lnSpc>
            </a:pPr>
            <a:r>
              <a:rPr lang="pl-PL" sz="2800">
                <a:solidFill>
                  <a:srgbClr val="000000"/>
                </a:solidFill>
                <a:latin typeface="Calibri"/>
              </a:rPr>
              <a:t>ust. 3 Aktualizacji opłaty rocznej dokonuje się z urzędu albo na wniosek użytkownika wieczystego nieruchomości gruntowej, na podstawie wartości nieruchomości gruntowej określonej przez rzeczoznawcę majątkowego.</a:t>
            </a:r>
            <a:endParaRPr/>
          </a:p>
          <a:p>
            <a:pPr>
              <a:lnSpc>
                <a:spcPct val="90000"/>
              </a:lnSpc>
            </a:pPr>
            <a:endParaRPr/>
          </a:p>
          <a:p>
            <a:pPr>
              <a:lnSpc>
                <a:spcPct val="90000"/>
              </a:lnSpc>
            </a:pPr>
            <a:r>
              <a:rPr lang="pl-PL" sz="2800">
                <a:solidFill>
                  <a:srgbClr val="000000"/>
                </a:solidFill>
                <a:latin typeface="Calibri"/>
              </a:rPr>
              <a:t>Czyli:</a:t>
            </a:r>
            <a:endParaRPr/>
          </a:p>
          <a:p>
            <a:pPr>
              <a:lnSpc>
                <a:spcPct val="90000"/>
              </a:lnSpc>
            </a:pPr>
            <a:r>
              <a:rPr lang="pl-PL" sz="2800">
                <a:solidFill>
                  <a:srgbClr val="000000"/>
                </a:solidFill>
                <a:latin typeface="Calibri"/>
              </a:rPr>
              <a:t>Aktualizacja może obejmować zarówno zwiększenie wysokości opłaty (zasada; aktualizacja z urzędu, gdy wzrasta wartość nieruchomości), ale nie jest wykluczone także zmniejszenie opłaty (na wniosek użytkownika wieczystego, gdy wartość nieruchomości spadnie)</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838080" y="365040"/>
            <a:ext cx="10515240" cy="1325160"/>
          </a:xfrm>
          <a:prstGeom prst="rect">
            <a:avLst/>
          </a:prstGeom>
        </p:spPr>
        <p:txBody>
          <a:bodyPr anchor="ctr"/>
          <a:lstStyle/>
          <a:p>
            <a:pPr>
              <a:lnSpc>
                <a:spcPct val="90000"/>
              </a:lnSpc>
            </a:pPr>
            <a:r>
              <a:rPr lang="pl-PL" sz="4400" dirty="0">
                <a:solidFill>
                  <a:srgbClr val="000000"/>
                </a:solidFill>
                <a:latin typeface="Calibri Light"/>
              </a:rPr>
              <a:t>Aktualizacja na wniosek użytkownika wieczystego – żądanie obniżenia opłaty rocznej</a:t>
            </a:r>
            <a:endParaRPr/>
          </a:p>
        </p:txBody>
      </p:sp>
      <p:sp>
        <p:nvSpPr>
          <p:cNvPr id="97" name="TextShape 2"/>
          <p:cNvSpPr txBox="1"/>
          <p:nvPr/>
        </p:nvSpPr>
        <p:spPr>
          <a:xfrm>
            <a:off x="838080" y="1825560"/>
            <a:ext cx="10515240" cy="4350960"/>
          </a:xfrm>
          <a:prstGeom prst="rect">
            <a:avLst/>
          </a:prstGeom>
        </p:spPr>
        <p:txBody>
          <a:bodyPr/>
          <a:lstStyle/>
          <a:p>
            <a:pPr>
              <a:lnSpc>
                <a:spcPct val="90000"/>
              </a:lnSpc>
            </a:pPr>
            <a:r>
              <a:rPr lang="pl-PL" sz="2800" dirty="0">
                <a:solidFill>
                  <a:srgbClr val="000000"/>
                </a:solidFill>
                <a:latin typeface="Calibri"/>
              </a:rPr>
              <a:t>Art. 81 </a:t>
            </a:r>
            <a:endParaRPr/>
          </a:p>
          <a:p>
            <a:pPr>
              <a:lnSpc>
                <a:spcPct val="90000"/>
              </a:lnSpc>
            </a:pPr>
            <a:r>
              <a:rPr lang="pl-PL" sz="1600" dirty="0">
                <a:solidFill>
                  <a:srgbClr val="000000"/>
                </a:solidFill>
                <a:latin typeface="Calibri"/>
              </a:rPr>
              <a:t>1. Użytkownik wieczysty może żądać od właściwego organu dokonania aktualizacji opłaty rocznej z tytułu użytkowania wieczystego nieruchomości gruntowej, jeżeli wartość nieruchomości uległa zmianie, a właściwy organ nie podjął aktualizacji. Doręczenie żądania powinno nastąpić na piśmie do dnia 31 grudnia roku poprzedzającego aktualizację opłaty rocznej. Jeżeli właściwy organ odmówił aktualizacji opłaty użytkownik wieczysty może, w terminie 30 dni od dnia otrzymania odmowy, skierować sprawę do kolegium. W przypadku gdy właściwy organ nie rozpatrzył żądania w terminie 30 dni, użytkownik wieczysty może, w terminie 90 dni od dnia doręczenia żądania, skierować sprawę do kolegium. Przepisy art. 77-80 stosuje się odpowiednio.</a:t>
            </a:r>
            <a:endParaRPr sz="1600"/>
          </a:p>
          <a:p>
            <a:pPr>
              <a:lnSpc>
                <a:spcPct val="90000"/>
              </a:lnSpc>
            </a:pPr>
            <a:r>
              <a:rPr lang="pl-PL" sz="1600" dirty="0">
                <a:solidFill>
                  <a:srgbClr val="000000"/>
                </a:solidFill>
                <a:latin typeface="Calibri"/>
              </a:rPr>
              <a:t>2. Ciężar dowodu, że istnieją przesłanki do aktualizacji opłaty, spoczywa na użytkowniku wieczystym.</a:t>
            </a:r>
            <a:endParaRPr sz="1600"/>
          </a:p>
          <a:p>
            <a:pPr>
              <a:lnSpc>
                <a:spcPct val="90000"/>
              </a:lnSpc>
            </a:pPr>
            <a:r>
              <a:rPr lang="pl-PL" sz="1600" dirty="0">
                <a:solidFill>
                  <a:srgbClr val="000000"/>
                </a:solidFill>
                <a:latin typeface="Calibri"/>
              </a:rPr>
              <a:t>3. W przypadku oddalenia wniosku przez kolegium obowiązuje opłata dotychczasowa.</a:t>
            </a:r>
            <a:endParaRPr sz="1600"/>
          </a:p>
          <a:p>
            <a:pPr>
              <a:lnSpc>
                <a:spcPct val="90000"/>
              </a:lnSpc>
            </a:pPr>
            <a:r>
              <a:rPr lang="pl-PL" sz="1600" dirty="0">
                <a:solidFill>
                  <a:srgbClr val="000000"/>
                </a:solidFill>
                <a:latin typeface="Calibri"/>
              </a:rPr>
              <a:t>4. Nowa wysokość opłaty rocznej, ustalona przez właściwy organ w wyniku realizacji żądania, o którym mowa w ust. 1, albo w wyniku prawomocnego orzeczenia kolegium lub ugody zawartej przed kolegium, obowiązuje począwszy od dnia 1 stycznia roku następującego po roku, w którym użytkownik wieczysty zażądał jej aktualizacji.</a:t>
            </a:r>
            <a:endParaRPr sz="1600"/>
          </a:p>
          <a:p>
            <a:pPr>
              <a:lnSpc>
                <a:spcPct val="90000"/>
              </a:lnSpc>
            </a:pPr>
            <a:r>
              <a:rPr lang="pl-PL" sz="1600" dirty="0">
                <a:solidFill>
                  <a:srgbClr val="000000"/>
                </a:solidFill>
                <a:latin typeface="Calibri"/>
              </a:rPr>
              <a:t>5. Przepisy ust. 3 i 4 stosuje się odpowiednio, jeżeli sprawę rozstrzygnięto prawomocnym wyrokiem sądu lub zawarto ugodę sądową, w następstwie wniesienia sprzeciwu.</a:t>
            </a:r>
            <a:endParaRPr sz="16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7324</Words>
  <PresentationFormat>Niestandardowy</PresentationFormat>
  <Paragraphs>280</Paragraphs>
  <Slides>41</Slides>
  <Notes>1</Notes>
  <HiddenSlides>0</HiddenSlides>
  <MMClips>0</MMClips>
  <ScaleCrop>false</ScaleCrop>
  <HeadingPairs>
    <vt:vector size="4" baseType="variant">
      <vt:variant>
        <vt:lpstr>Motyw</vt:lpstr>
      </vt:variant>
      <vt:variant>
        <vt:i4>2</vt:i4>
      </vt:variant>
      <vt:variant>
        <vt:lpstr>Tytuły slajdów</vt:lpstr>
      </vt:variant>
      <vt:variant>
        <vt:i4>41</vt:i4>
      </vt:variant>
    </vt:vector>
  </HeadingPairs>
  <TitlesOfParts>
    <vt:vector size="43" baseType="lpstr">
      <vt:lpstr>Office Theme</vt:lpstr>
      <vt:lpstr>Office Theme</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lpstr>Slajd 34</vt:lpstr>
      <vt:lpstr>Slajd 35</vt:lpstr>
      <vt:lpstr>Slajd 36</vt:lpstr>
      <vt:lpstr>Slajd 37</vt:lpstr>
      <vt:lpstr>Slajd 38</vt:lpstr>
      <vt:lpstr>Slajd 39</vt:lpstr>
      <vt:lpstr>Slajd 40</vt:lpstr>
      <vt:lpstr>Slajd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cp:lastModifiedBy>Maciej F</cp:lastModifiedBy>
  <cp:revision>6</cp:revision>
  <dcterms:modified xsi:type="dcterms:W3CDTF">2016-01-13T08:26:02Z</dcterms:modified>
</cp:coreProperties>
</file>