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9" r:id="rId5"/>
    <p:sldId id="304" r:id="rId6"/>
    <p:sldId id="300" r:id="rId7"/>
    <p:sldId id="327" r:id="rId8"/>
    <p:sldId id="301" r:id="rId9"/>
    <p:sldId id="309" r:id="rId10"/>
    <p:sldId id="329" r:id="rId11"/>
    <p:sldId id="330" r:id="rId12"/>
    <p:sldId id="295" r:id="rId13"/>
    <p:sldId id="331" r:id="rId14"/>
    <p:sldId id="312" r:id="rId15"/>
    <p:sldId id="332" r:id="rId16"/>
    <p:sldId id="314" r:id="rId17"/>
    <p:sldId id="333" r:id="rId18"/>
    <p:sldId id="313" r:id="rId19"/>
    <p:sldId id="335" r:id="rId20"/>
    <p:sldId id="315" r:id="rId21"/>
    <p:sldId id="316" r:id="rId22"/>
    <p:sldId id="318" r:id="rId23"/>
    <p:sldId id="320" r:id="rId24"/>
    <p:sldId id="323" r:id="rId25"/>
    <p:sldId id="311" r:id="rId26"/>
    <p:sldId id="324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269" r:id="rId36"/>
  </p:sldIdLst>
  <p:sldSz cx="13004800" cy="9753600"/>
  <p:notesSz cx="6735763" cy="9866313"/>
  <p:embeddedFontLst>
    <p:embeddedFont>
      <p:font typeface="Lato Light" panose="020F0502020204030203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Lato Black" panose="020F0502020204030203" pitchFamily="34" charset="0"/>
      <p:bold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Lato Bold" panose="020F0502020204030203" pitchFamily="34" charset="0"/>
      <p:bold r:id="rId51"/>
    </p:embeddedFont>
  </p:embeddedFontLst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olina Babiuch" initials="K.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42" autoAdjust="0"/>
  </p:normalViewPr>
  <p:slideViewPr>
    <p:cSldViewPr>
      <p:cViewPr>
        <p:scale>
          <a:sx n="67" d="100"/>
          <a:sy n="67" d="100"/>
        </p:scale>
        <p:origin x="-810" y="-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202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09FDF-8E32-4844-B3EE-8DD399C85B5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AF04FD3-5779-4038-A6CB-8C4427414F40}">
      <dgm:prSet phldrT="[Tekst]" custT="1"/>
      <dgm:spPr/>
      <dgm:t>
        <a:bodyPr/>
        <a:lstStyle/>
        <a:p>
          <a:r>
            <a:rPr lang="pl-PL" sz="2000" dirty="0" smtClean="0">
              <a:latin typeface="Arial" panose="020B0604020202020204" pitchFamily="34" charset="0"/>
              <a:cs typeface="Arial" panose="020B0604020202020204" pitchFamily="34" charset="0"/>
            </a:rPr>
            <a:t>Weryfikacja formalna prowadzona przez pracowników ZUS (maksymalnie 3 razy)</a:t>
          </a:r>
          <a:endParaRPr lang="pl-PL" sz="2000" dirty="0"/>
        </a:p>
      </dgm:t>
    </dgm:pt>
    <dgm:pt modelId="{BE19AA1F-77B4-43D9-9405-16BB00300E1A}" type="parTrans" cxnId="{D1A80B37-1420-4272-828A-3839DAE48E4B}">
      <dgm:prSet/>
      <dgm:spPr/>
      <dgm:t>
        <a:bodyPr/>
        <a:lstStyle/>
        <a:p>
          <a:endParaRPr lang="pl-PL" sz="2000"/>
        </a:p>
      </dgm:t>
    </dgm:pt>
    <dgm:pt modelId="{ECDC8BA8-F5FB-4C08-BBD9-96C3A8D9664D}" type="sibTrans" cxnId="{D1A80B37-1420-4272-828A-3839DAE48E4B}">
      <dgm:prSet/>
      <dgm:spPr/>
      <dgm:t>
        <a:bodyPr/>
        <a:lstStyle/>
        <a:p>
          <a:endParaRPr lang="pl-PL" sz="2000"/>
        </a:p>
      </dgm:t>
    </dgm:pt>
    <dgm:pt modelId="{BEDE60D4-4FE9-42EC-BFC9-DD0739FA599D}">
      <dgm:prSet phldrT="[Tekst]" custT="1"/>
      <dgm:spPr/>
      <dgm:t>
        <a:bodyPr/>
        <a:lstStyle/>
        <a:p>
          <a:pPr algn="ctr"/>
          <a:r>
            <a:rPr lang="pl-PL" sz="2000" dirty="0" smtClean="0">
              <a:latin typeface="Arial" panose="020B0604020202020204" pitchFamily="34" charset="0"/>
              <a:cs typeface="Arial" panose="020B0604020202020204" pitchFamily="34" charset="0"/>
            </a:rPr>
            <a:t>Weryfikacja</a:t>
          </a:r>
          <a:r>
            <a:rPr lang="pl-PL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2000" dirty="0" smtClean="0">
              <a:latin typeface="Arial" panose="020B0604020202020204" pitchFamily="34" charset="0"/>
              <a:cs typeface="Arial" panose="020B0604020202020204" pitchFamily="34" charset="0"/>
            </a:rPr>
            <a:t>merytoryczna Prowadzona przez ekspertów </a:t>
          </a:r>
        </a:p>
        <a:p>
          <a:pPr algn="ctr"/>
          <a:r>
            <a:rPr lang="pl-PL" sz="2000" smtClean="0">
              <a:latin typeface="Arial" panose="020B0604020202020204" pitchFamily="34" charset="0"/>
              <a:cs typeface="Arial" panose="020B0604020202020204" pitchFamily="34" charset="0"/>
            </a:rPr>
            <a:t>(maksymalnie 3 </a:t>
          </a:r>
          <a:r>
            <a:rPr lang="pl-PL" sz="2000" dirty="0" smtClean="0">
              <a:latin typeface="Arial" panose="020B0604020202020204" pitchFamily="34" charset="0"/>
              <a:cs typeface="Arial" panose="020B0604020202020204" pitchFamily="34" charset="0"/>
            </a:rPr>
            <a:t>razy)  </a:t>
          </a:r>
          <a:endParaRPr lang="pl-PL" sz="2000" dirty="0"/>
        </a:p>
      </dgm:t>
    </dgm:pt>
    <dgm:pt modelId="{6C5A5445-7E67-4C70-83AA-DDB18D91ECA0}" type="parTrans" cxnId="{62DB29EA-A272-4D2D-AC4D-10157649E0D4}">
      <dgm:prSet/>
      <dgm:spPr/>
      <dgm:t>
        <a:bodyPr/>
        <a:lstStyle/>
        <a:p>
          <a:endParaRPr lang="pl-PL" sz="2000"/>
        </a:p>
      </dgm:t>
    </dgm:pt>
    <dgm:pt modelId="{92ECB500-3C65-474A-A949-8C440331C1E0}" type="sibTrans" cxnId="{62DB29EA-A272-4D2D-AC4D-10157649E0D4}">
      <dgm:prSet/>
      <dgm:spPr/>
      <dgm:t>
        <a:bodyPr/>
        <a:lstStyle/>
        <a:p>
          <a:endParaRPr lang="pl-PL" sz="2000"/>
        </a:p>
      </dgm:t>
    </dgm:pt>
    <dgm:pt modelId="{B696C52C-F6EE-4F08-8014-0DFB9D3102BF}">
      <dgm:prSet phldrT="[Tekst]" custT="1"/>
      <dgm:spPr/>
      <dgm:t>
        <a:bodyPr/>
        <a:lstStyle/>
        <a:p>
          <a:pPr rtl="0"/>
          <a:r>
            <a:rPr lang="pl-PL" sz="2000" dirty="0" smtClean="0">
              <a:latin typeface="Arial" panose="020B0604020202020204" pitchFamily="34" charset="0"/>
              <a:cs typeface="Arial" panose="020B0604020202020204" pitchFamily="34" charset="0"/>
              <a:sym typeface="Helvetica Light"/>
            </a:rPr>
            <a:t>Podpisanie umowy</a:t>
          </a:r>
          <a:endParaRPr lang="pl-PL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7A91BE-76C9-47B4-A275-8C9C20DA3FF0}" type="parTrans" cxnId="{0003B4AD-6EFC-4D22-ABD5-D6ADDB03D944}">
      <dgm:prSet/>
      <dgm:spPr/>
      <dgm:t>
        <a:bodyPr/>
        <a:lstStyle/>
        <a:p>
          <a:endParaRPr lang="pl-PL" sz="2000"/>
        </a:p>
      </dgm:t>
    </dgm:pt>
    <dgm:pt modelId="{245AC481-A5B9-482B-8568-3F3D578FCDE4}" type="sibTrans" cxnId="{0003B4AD-6EFC-4D22-ABD5-D6ADDB03D944}">
      <dgm:prSet/>
      <dgm:spPr/>
      <dgm:t>
        <a:bodyPr/>
        <a:lstStyle/>
        <a:p>
          <a:endParaRPr lang="pl-PL" sz="2000"/>
        </a:p>
      </dgm:t>
    </dgm:pt>
    <dgm:pt modelId="{AF5E7D81-5491-40D6-BDC0-EAAD112B8EC3}" type="pres">
      <dgm:prSet presAssocID="{5B809FDF-8E32-4844-B3EE-8DD399C85B59}" presName="CompostProcess" presStyleCnt="0">
        <dgm:presLayoutVars>
          <dgm:dir/>
          <dgm:resizeHandles val="exact"/>
        </dgm:presLayoutVars>
      </dgm:prSet>
      <dgm:spPr/>
    </dgm:pt>
    <dgm:pt modelId="{E0398E79-2FC7-4D01-A40B-2C61A6502464}" type="pres">
      <dgm:prSet presAssocID="{5B809FDF-8E32-4844-B3EE-8DD399C85B59}" presName="arrow" presStyleLbl="bgShp" presStyleIdx="0" presStyleCnt="1"/>
      <dgm:spPr/>
    </dgm:pt>
    <dgm:pt modelId="{37BC40B9-4B1F-4D0A-AD02-BDB224F89F53}" type="pres">
      <dgm:prSet presAssocID="{5B809FDF-8E32-4844-B3EE-8DD399C85B59}" presName="linearProcess" presStyleCnt="0"/>
      <dgm:spPr/>
    </dgm:pt>
    <dgm:pt modelId="{7B662B2D-B756-4042-A0FA-D50CE98B6CFC}" type="pres">
      <dgm:prSet presAssocID="{DAF04FD3-5779-4038-A6CB-8C4427414F4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CD2CE1-EA18-4D4B-A29B-B42BA7A1C251}" type="pres">
      <dgm:prSet presAssocID="{ECDC8BA8-F5FB-4C08-BBD9-96C3A8D9664D}" presName="sibTrans" presStyleCnt="0"/>
      <dgm:spPr/>
    </dgm:pt>
    <dgm:pt modelId="{2D01BCC6-44CD-42DF-A802-621FAB9628BB}" type="pres">
      <dgm:prSet presAssocID="{BEDE60D4-4FE9-42EC-BFC9-DD0739FA599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F80FEF-F8F2-44B8-9646-7D7550C37845}" type="pres">
      <dgm:prSet presAssocID="{92ECB500-3C65-474A-A949-8C440331C1E0}" presName="sibTrans" presStyleCnt="0"/>
      <dgm:spPr/>
    </dgm:pt>
    <dgm:pt modelId="{C236BBAB-7620-4F5B-BE23-030422B19B45}" type="pres">
      <dgm:prSet presAssocID="{B696C52C-F6EE-4F08-8014-0DFB9D3102BF}" presName="textNode" presStyleLbl="node1" presStyleIdx="2" presStyleCnt="3" custScaleX="8922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2DB29EA-A272-4D2D-AC4D-10157649E0D4}" srcId="{5B809FDF-8E32-4844-B3EE-8DD399C85B59}" destId="{BEDE60D4-4FE9-42EC-BFC9-DD0739FA599D}" srcOrd="1" destOrd="0" parTransId="{6C5A5445-7E67-4C70-83AA-DDB18D91ECA0}" sibTransId="{92ECB500-3C65-474A-A949-8C440331C1E0}"/>
    <dgm:cxn modelId="{0FA7834D-BE20-4E09-80F3-2678064E7AAB}" type="presOf" srcId="{B696C52C-F6EE-4F08-8014-0DFB9D3102BF}" destId="{C236BBAB-7620-4F5B-BE23-030422B19B45}" srcOrd="0" destOrd="0" presId="urn:microsoft.com/office/officeart/2005/8/layout/hProcess9"/>
    <dgm:cxn modelId="{689D6193-C22B-43F3-BB56-13D60E878221}" type="presOf" srcId="{BEDE60D4-4FE9-42EC-BFC9-DD0739FA599D}" destId="{2D01BCC6-44CD-42DF-A802-621FAB9628BB}" srcOrd="0" destOrd="0" presId="urn:microsoft.com/office/officeart/2005/8/layout/hProcess9"/>
    <dgm:cxn modelId="{E99D9389-165E-4C4C-9EC3-A72240EE173C}" type="presOf" srcId="{DAF04FD3-5779-4038-A6CB-8C4427414F40}" destId="{7B662B2D-B756-4042-A0FA-D50CE98B6CFC}" srcOrd="0" destOrd="0" presId="urn:microsoft.com/office/officeart/2005/8/layout/hProcess9"/>
    <dgm:cxn modelId="{0003B4AD-6EFC-4D22-ABD5-D6ADDB03D944}" srcId="{5B809FDF-8E32-4844-B3EE-8DD399C85B59}" destId="{B696C52C-F6EE-4F08-8014-0DFB9D3102BF}" srcOrd="2" destOrd="0" parTransId="{E07A91BE-76C9-47B4-A275-8C9C20DA3FF0}" sibTransId="{245AC481-A5B9-482B-8568-3F3D578FCDE4}"/>
    <dgm:cxn modelId="{1AEA8A6F-9494-4D38-9EB1-FFD74C295946}" type="presOf" srcId="{5B809FDF-8E32-4844-B3EE-8DD399C85B59}" destId="{AF5E7D81-5491-40D6-BDC0-EAAD112B8EC3}" srcOrd="0" destOrd="0" presId="urn:microsoft.com/office/officeart/2005/8/layout/hProcess9"/>
    <dgm:cxn modelId="{D1A80B37-1420-4272-828A-3839DAE48E4B}" srcId="{5B809FDF-8E32-4844-B3EE-8DD399C85B59}" destId="{DAF04FD3-5779-4038-A6CB-8C4427414F40}" srcOrd="0" destOrd="0" parTransId="{BE19AA1F-77B4-43D9-9405-16BB00300E1A}" sibTransId="{ECDC8BA8-F5FB-4C08-BBD9-96C3A8D9664D}"/>
    <dgm:cxn modelId="{91BF2582-1E8E-4804-A3BF-DB80F56FC0DC}" type="presParOf" srcId="{AF5E7D81-5491-40D6-BDC0-EAAD112B8EC3}" destId="{E0398E79-2FC7-4D01-A40B-2C61A6502464}" srcOrd="0" destOrd="0" presId="urn:microsoft.com/office/officeart/2005/8/layout/hProcess9"/>
    <dgm:cxn modelId="{ECAB78E3-B91D-44A9-BBFF-DF8C400A1D91}" type="presParOf" srcId="{AF5E7D81-5491-40D6-BDC0-EAAD112B8EC3}" destId="{37BC40B9-4B1F-4D0A-AD02-BDB224F89F53}" srcOrd="1" destOrd="0" presId="urn:microsoft.com/office/officeart/2005/8/layout/hProcess9"/>
    <dgm:cxn modelId="{5714BAE9-63AB-4DFD-9DF0-4383DA541A1E}" type="presParOf" srcId="{37BC40B9-4B1F-4D0A-AD02-BDB224F89F53}" destId="{7B662B2D-B756-4042-A0FA-D50CE98B6CFC}" srcOrd="0" destOrd="0" presId="urn:microsoft.com/office/officeart/2005/8/layout/hProcess9"/>
    <dgm:cxn modelId="{75733566-6B12-4425-80EE-877F8BE1F9E6}" type="presParOf" srcId="{37BC40B9-4B1F-4D0A-AD02-BDB224F89F53}" destId="{B0CD2CE1-EA18-4D4B-A29B-B42BA7A1C251}" srcOrd="1" destOrd="0" presId="urn:microsoft.com/office/officeart/2005/8/layout/hProcess9"/>
    <dgm:cxn modelId="{5E62448F-FBEC-4773-A0FF-DE3BA354A3D7}" type="presParOf" srcId="{37BC40B9-4B1F-4D0A-AD02-BDB224F89F53}" destId="{2D01BCC6-44CD-42DF-A802-621FAB9628BB}" srcOrd="2" destOrd="0" presId="urn:microsoft.com/office/officeart/2005/8/layout/hProcess9"/>
    <dgm:cxn modelId="{1F0CCE03-3715-47BB-9448-6D2EFAE22174}" type="presParOf" srcId="{37BC40B9-4B1F-4D0A-AD02-BDB224F89F53}" destId="{67F80FEF-F8F2-44B8-9646-7D7550C37845}" srcOrd="3" destOrd="0" presId="urn:microsoft.com/office/officeart/2005/8/layout/hProcess9"/>
    <dgm:cxn modelId="{4D98C772-EF48-4913-A9E9-6D05D9984C8A}" type="presParOf" srcId="{37BC40B9-4B1F-4D0A-AD02-BDB224F89F53}" destId="{C236BBAB-7620-4F5B-BE23-030422B19B4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98E79-2FC7-4D01-A40B-2C61A6502464}">
      <dsp:nvSpPr>
        <dsp:cNvPr id="0" name=""/>
        <dsp:cNvSpPr/>
      </dsp:nvSpPr>
      <dsp:spPr>
        <a:xfrm>
          <a:off x="896499" y="0"/>
          <a:ext cx="10160328" cy="64325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62B2D-B756-4042-A0FA-D50CE98B6CFC}">
      <dsp:nvSpPr>
        <dsp:cNvPr id="0" name=""/>
        <dsp:cNvSpPr/>
      </dsp:nvSpPr>
      <dsp:spPr>
        <a:xfrm>
          <a:off x="193213" y="1929761"/>
          <a:ext cx="3585998" cy="2573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Weryfikacja formalna prowadzona przez pracowników ZUS (maksymalnie 3 razy)</a:t>
          </a:r>
          <a:endParaRPr lang="pl-PL" sz="2000" kern="1200" dirty="0"/>
        </a:p>
      </dsp:txBody>
      <dsp:txXfrm>
        <a:off x="318817" y="2055365"/>
        <a:ext cx="3334790" cy="2321807"/>
      </dsp:txXfrm>
    </dsp:sp>
    <dsp:sp modelId="{2D01BCC6-44CD-42DF-A802-621FAB9628BB}">
      <dsp:nvSpPr>
        <dsp:cNvPr id="0" name=""/>
        <dsp:cNvSpPr/>
      </dsp:nvSpPr>
      <dsp:spPr>
        <a:xfrm>
          <a:off x="4376878" y="1929761"/>
          <a:ext cx="3585998" cy="2573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Weryfikacja</a:t>
          </a:r>
          <a:r>
            <a:rPr lang="pl-PL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l-PL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merytoryczna Prowadzona przez ekspertów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smtClean="0">
              <a:latin typeface="Arial" panose="020B0604020202020204" pitchFamily="34" charset="0"/>
              <a:cs typeface="Arial" panose="020B0604020202020204" pitchFamily="34" charset="0"/>
            </a:rPr>
            <a:t>(maksymalnie 3 </a:t>
          </a:r>
          <a:r>
            <a:rPr lang="pl-PL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razy)  </a:t>
          </a:r>
          <a:endParaRPr lang="pl-PL" sz="2000" kern="1200" dirty="0"/>
        </a:p>
      </dsp:txBody>
      <dsp:txXfrm>
        <a:off x="4502482" y="2055365"/>
        <a:ext cx="3334790" cy="2321807"/>
      </dsp:txXfrm>
    </dsp:sp>
    <dsp:sp modelId="{C236BBAB-7620-4F5B-BE23-030422B19B45}">
      <dsp:nvSpPr>
        <dsp:cNvPr id="0" name=""/>
        <dsp:cNvSpPr/>
      </dsp:nvSpPr>
      <dsp:spPr>
        <a:xfrm>
          <a:off x="8560543" y="1929761"/>
          <a:ext cx="3199571" cy="25730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Arial" panose="020B0604020202020204" pitchFamily="34" charset="0"/>
              <a:cs typeface="Arial" panose="020B0604020202020204" pitchFamily="34" charset="0"/>
              <a:sym typeface="Helvetica Light"/>
            </a:rPr>
            <a:t>Podpisanie umowy</a:t>
          </a:r>
          <a:endParaRPr lang="pl-PL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86147" y="2055365"/>
        <a:ext cx="2948363" cy="2321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1178C-28A7-4D31-BD52-F1491313C44E}" type="datetimeFigureOut">
              <a:rPr lang="pl-PL" smtClean="0"/>
              <a:pPr/>
              <a:t>2016-03-10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B21CF-8D73-4311-9B7F-12EA652CC1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925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98102" y="4686499"/>
            <a:ext cx="4939560" cy="4439841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6026785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702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702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podtytu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/>
          <p:cNvGrpSpPr/>
          <p:nvPr userDrawn="1"/>
        </p:nvGrpSpPr>
        <p:grpSpPr>
          <a:xfrm>
            <a:off x="-12998" y="7678476"/>
            <a:ext cx="13017798" cy="2090536"/>
            <a:chOff x="-12998" y="7678476"/>
            <a:chExt cx="13017798" cy="2090536"/>
          </a:xfrm>
        </p:grpSpPr>
        <p:sp>
          <p:nvSpPr>
            <p:cNvPr id="19" name="Trapez 3"/>
            <p:cNvSpPr/>
            <p:nvPr/>
          </p:nvSpPr>
          <p:spPr>
            <a:xfrm>
              <a:off x="-12998" y="7678476"/>
              <a:ext cx="13017797" cy="2090536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178527"/>
              <a:ext cx="13004800" cy="15904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171381"/>
              <a:ext cx="621929" cy="1596952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0" y="6315869"/>
            <a:ext cx="5567016" cy="865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7" y="8682125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ymbol zastępczy tekstu 2"/>
          <p:cNvSpPr>
            <a:spLocks noGrp="1"/>
          </p:cNvSpPr>
          <p:nvPr>
            <p:ph type="body" sz="quarter" idx="11" hasCustomPrompt="1"/>
          </p:nvPr>
        </p:nvSpPr>
        <p:spPr>
          <a:xfrm>
            <a:off x="6483944" y="4732784"/>
            <a:ext cx="5563072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6616700" y="4152329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777600" y="844352"/>
            <a:ext cx="5148736" cy="5040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6466184" y="789485"/>
            <a:ext cx="5580832" cy="2952328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Tutaj proszę wpisać tytuł prezentacji</a:t>
            </a:r>
            <a:endParaRPr lang="pl-P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i 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lang="pl-PL" dirty="0"/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741760" y="77193"/>
            <a:ext cx="1836368" cy="3817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Hasło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777600" y="4300736"/>
            <a:ext cx="5508776" cy="40324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741760" y="3148608"/>
            <a:ext cx="11521280" cy="864096"/>
          </a:xfrm>
          <a:prstGeom prst="rect">
            <a:avLst/>
          </a:prstGeom>
        </p:spPr>
        <p:txBody>
          <a:bodyPr/>
          <a:lstStyle>
            <a:lvl1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we wzorcu: menu Widok &gt; Wzorzec slajdów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3817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741760" y="844352"/>
            <a:ext cx="11521280" cy="15841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0" baseline="0">
                <a:solidFill>
                  <a:schemeClr val="tx1"/>
                </a:solidFill>
                <a:latin typeface="+mj-lt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Tytuł slajdu Tytuł slajdu Tytuł slajdu Tytuł slajdu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6789738" y="4300736"/>
            <a:ext cx="5473302" cy="40324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dużą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lang="pl-PL" dirty="0"/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ymbol zastępczy tekstu 2"/>
          <p:cNvSpPr>
            <a:spLocks noGrp="1"/>
          </p:cNvSpPr>
          <p:nvPr>
            <p:ph type="body" sz="quarter" idx="10" hasCustomPrompt="1"/>
          </p:nvPr>
        </p:nvSpPr>
        <p:spPr>
          <a:xfrm>
            <a:off x="741760" y="77193"/>
            <a:ext cx="1836368" cy="3817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Hasło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11"/>
          </p:nvPr>
        </p:nvSpPr>
        <p:spPr>
          <a:xfrm>
            <a:off x="6790432" y="5236840"/>
            <a:ext cx="5508776" cy="30963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tx2"/>
                </a:solidFill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  <p:sp>
        <p:nvSpPr>
          <p:cNvPr id="16" name="Symbol zastępczy tekstu 14"/>
          <p:cNvSpPr>
            <a:spLocks noGrp="1"/>
          </p:cNvSpPr>
          <p:nvPr>
            <p:ph type="body" sz="quarter" idx="12" hasCustomPrompt="1"/>
          </p:nvPr>
        </p:nvSpPr>
        <p:spPr>
          <a:xfrm>
            <a:off x="6790432" y="3364632"/>
            <a:ext cx="5472608" cy="1656184"/>
          </a:xfrm>
          <a:prstGeom prst="rect">
            <a:avLst/>
          </a:prstGeom>
        </p:spPr>
        <p:txBody>
          <a:bodyPr/>
          <a:lstStyle>
            <a:lvl1pPr marL="0" marR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pl-PL" dirty="0" smtClean="0"/>
              <a:t>Tu można wpisać tekst wprowadzający. Zieloną kreskę można w razie potrzeby przesunąć we wzorcu: menu Widok &gt; Wzorzec slajdów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3046016" y="77664"/>
            <a:ext cx="9217024" cy="3817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Tytuł sekcji (najlepiej wpisać w „Widoku wzorca” do układu slajdu dla każdej sekcji) </a:t>
            </a:r>
          </a:p>
        </p:txBody>
      </p:sp>
      <p:sp>
        <p:nvSpPr>
          <p:cNvPr id="18" name="Symbol zastępczy tekstu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90432" y="916359"/>
            <a:ext cx="5472608" cy="19442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0" baseline="0">
                <a:solidFill>
                  <a:schemeClr val="tx1"/>
                </a:solidFill>
                <a:latin typeface="+mj-lt"/>
              </a:defRPr>
            </a:lvl1pPr>
            <a:lvl2pPr marL="889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2pPr>
            <a:lvl3pPr marL="1333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3pPr>
            <a:lvl4pPr marL="17780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4pPr>
            <a:lvl5pPr marL="2222500" indent="-444500">
              <a:buFont typeface="Arial" panose="020B0604020202020204" pitchFamily="34" charset="0"/>
              <a:buChar char="•"/>
              <a:defRPr sz="1600" b="0">
                <a:latin typeface="+mn-lt"/>
              </a:defRPr>
            </a:lvl5pPr>
          </a:lstStyle>
          <a:p>
            <a:pPr lvl="0"/>
            <a:r>
              <a:rPr lang="pl-PL" dirty="0" smtClean="0"/>
              <a:t>Tytuł slajdu Tytuł slajdu Tytuł slajdu Tytuł slajdu</a:t>
            </a:r>
          </a:p>
        </p:txBody>
      </p:sp>
      <p:sp>
        <p:nvSpPr>
          <p:cNvPr id="19" name="Shape 35"/>
          <p:cNvSpPr/>
          <p:nvPr userDrawn="1"/>
        </p:nvSpPr>
        <p:spPr>
          <a:xfrm>
            <a:off x="6816576" y="3004592"/>
            <a:ext cx="1270000" cy="212031"/>
          </a:xfrm>
          <a:prstGeom prst="rect">
            <a:avLst/>
          </a:prstGeom>
          <a:solidFill>
            <a:srgbClr val="029A3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1" name="Symbol zastępczy zawartości 20"/>
          <p:cNvSpPr>
            <a:spLocks noGrp="1"/>
          </p:cNvSpPr>
          <p:nvPr>
            <p:ph sz="quarter" idx="15"/>
          </p:nvPr>
        </p:nvSpPr>
        <p:spPr>
          <a:xfrm>
            <a:off x="741760" y="916360"/>
            <a:ext cx="5473302" cy="74168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  <a:latin typeface="+mn-lt"/>
              </a:defRPr>
            </a:lvl1pPr>
            <a:lvl2pPr marL="432000" indent="-4320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2pPr>
            <a:lvl3pPr marL="864000" indent="-4320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3pPr>
            <a:lvl4pPr marL="1296000" indent="-4320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</p:txBody>
      </p:sp>
    </p:spTree>
    <p:extLst>
      <p:ext uri="{BB962C8B-B14F-4D97-AF65-F5344CB8AC3E}">
        <p14:creationId xmlns:p14="http://schemas.microsoft.com/office/powerpoint/2010/main" val="260014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77600" y="6187802"/>
            <a:ext cx="11413432" cy="8651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Dodatkowy tekst</a:t>
            </a:r>
          </a:p>
        </p:txBody>
      </p:sp>
      <p:grpSp>
        <p:nvGrpSpPr>
          <p:cNvPr id="2" name="Grupa 1"/>
          <p:cNvGrpSpPr/>
          <p:nvPr userDrawn="1"/>
        </p:nvGrpSpPr>
        <p:grpSpPr>
          <a:xfrm>
            <a:off x="-12998" y="7678476"/>
            <a:ext cx="13017798" cy="2090536"/>
            <a:chOff x="-12998" y="7678476"/>
            <a:chExt cx="13017798" cy="2090536"/>
          </a:xfrm>
        </p:grpSpPr>
        <p:sp>
          <p:nvSpPr>
            <p:cNvPr id="19" name="Trapez 3"/>
            <p:cNvSpPr/>
            <p:nvPr/>
          </p:nvSpPr>
          <p:spPr>
            <a:xfrm>
              <a:off x="-12998" y="7678476"/>
              <a:ext cx="13017797" cy="2090536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0" y="8178527"/>
              <a:ext cx="13004800" cy="15904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171381"/>
              <a:ext cx="621929" cy="1596952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026" name="Picture 2" descr="D:\Moje obrazy\logo zus\logoZUSnoweRozwiniecie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0747" y="8682125"/>
              <a:ext cx="2560325" cy="57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77600" y="4565526"/>
            <a:ext cx="11413432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 sekcji</a:t>
            </a:r>
          </a:p>
        </p:txBody>
      </p:sp>
      <p:sp>
        <p:nvSpPr>
          <p:cNvPr id="25" name="Symbol zastępczy tekstu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77600" y="1189534"/>
            <a:ext cx="11413432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6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 smtClean="0"/>
              <a:t>Tu proszę wpisać tytuł sekcji tytuł sekcji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885776" y="3796481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sz="quarter" idx="13" hasCustomPrompt="1"/>
          </p:nvPr>
        </p:nvSpPr>
        <p:spPr>
          <a:xfrm>
            <a:off x="957784" y="8693224"/>
            <a:ext cx="8208912" cy="4325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</p:spTree>
    <p:extLst>
      <p:ext uri="{BB962C8B-B14F-4D97-AF65-F5344CB8AC3E}">
        <p14:creationId xmlns:p14="http://schemas.microsoft.com/office/powerpoint/2010/main" val="2453873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 userDrawn="1"/>
        </p:nvGrpSpPr>
        <p:grpSpPr>
          <a:xfrm>
            <a:off x="-1" y="0"/>
            <a:ext cx="13004802" cy="9773344"/>
            <a:chOff x="-1" y="0"/>
            <a:chExt cx="13004802" cy="9773344"/>
          </a:xfrm>
        </p:grpSpPr>
        <p:sp>
          <p:nvSpPr>
            <p:cNvPr id="5" name="Trapez 3"/>
            <p:cNvSpPr/>
            <p:nvPr/>
          </p:nvSpPr>
          <p:spPr>
            <a:xfrm flipH="1" flipV="1">
              <a:off x="2439" y="0"/>
              <a:ext cx="2923680" cy="574130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745982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10407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208726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61912 h 1161912"/>
                <a:gd name="connsiteX1" fmla="*/ 1043460 w 12681995"/>
                <a:gd name="connsiteY1" fmla="*/ 0 h 1161912"/>
                <a:gd name="connsiteX2" fmla="*/ 12678992 w 12681995"/>
                <a:gd name="connsiteY2" fmla="*/ 13652 h 1161912"/>
                <a:gd name="connsiteX3" fmla="*/ 12681903 w 12681995"/>
                <a:gd name="connsiteY3" fmla="*/ 1159530 h 1161912"/>
                <a:gd name="connsiteX4" fmla="*/ 0 w 12681995"/>
                <a:gd name="connsiteY4" fmla="*/ 1161912 h 1161912"/>
                <a:gd name="connsiteX0" fmla="*/ 0 w 12681995"/>
                <a:gd name="connsiteY0" fmla="*/ 1148260 h 1148260"/>
                <a:gd name="connsiteX1" fmla="*/ 1043460 w 12681995"/>
                <a:gd name="connsiteY1" fmla="*/ 53024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64120 w 12681995"/>
                <a:gd name="connsiteY1" fmla="*/ 25304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2681995"/>
                <a:gd name="connsiteY0" fmla="*/ 1148260 h 1148260"/>
                <a:gd name="connsiteX1" fmla="*/ 1033132 w 12681995"/>
                <a:gd name="connsiteY1" fmla="*/ 636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995" h="1148260">
                  <a:moveTo>
                    <a:pt x="0" y="1148260"/>
                  </a:moveTo>
                  <a:lnTo>
                    <a:pt x="1033132" y="636"/>
                  </a:lnTo>
                  <a:lnTo>
                    <a:pt x="12678992" y="0"/>
                  </a:lnTo>
                  <a:cubicBezTo>
                    <a:pt x="12678210" y="389103"/>
                    <a:pt x="12682685" y="756775"/>
                    <a:pt x="12681903" y="1145878"/>
                  </a:cubicBezTo>
                  <a:lnTo>
                    <a:pt x="0" y="114826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grpSp>
          <p:nvGrpSpPr>
            <p:cNvPr id="6" name="Grupa 5"/>
            <p:cNvGrpSpPr/>
            <p:nvPr/>
          </p:nvGrpSpPr>
          <p:grpSpPr>
            <a:xfrm>
              <a:off x="-1" y="8625084"/>
              <a:ext cx="13004802" cy="1148260"/>
              <a:chOff x="-1" y="8625084"/>
              <a:chExt cx="13004802" cy="1148260"/>
            </a:xfrm>
          </p:grpSpPr>
          <p:sp>
            <p:nvSpPr>
              <p:cNvPr id="7" name="Trapez 3"/>
              <p:cNvSpPr/>
              <p:nvPr/>
            </p:nvSpPr>
            <p:spPr>
              <a:xfrm>
                <a:off x="-1" y="8625084"/>
                <a:ext cx="13004801" cy="1148260"/>
              </a:xfrm>
              <a:custGeom>
                <a:avLst/>
                <a:gdLst>
                  <a:gd name="connsiteX0" fmla="*/ 0 w 12651729"/>
                  <a:gd name="connsiteY0" fmla="*/ 1132384 h 1132384"/>
                  <a:gd name="connsiteX1" fmla="*/ 448503 w 12651729"/>
                  <a:gd name="connsiteY1" fmla="*/ 0 h 1132384"/>
                  <a:gd name="connsiteX2" fmla="*/ 12203226 w 12651729"/>
                  <a:gd name="connsiteY2" fmla="*/ 0 h 1132384"/>
                  <a:gd name="connsiteX3" fmla="*/ 12651729 w 12651729"/>
                  <a:gd name="connsiteY3" fmla="*/ 1132384 h 1132384"/>
                  <a:gd name="connsiteX4" fmla="*/ 0 w 12651729"/>
                  <a:gd name="connsiteY4" fmla="*/ 1132384 h 1132384"/>
                  <a:gd name="connsiteX0" fmla="*/ 0 w 12651729"/>
                  <a:gd name="connsiteY0" fmla="*/ 1160959 h 1160959"/>
                  <a:gd name="connsiteX1" fmla="*/ 448503 w 12651729"/>
                  <a:gd name="connsiteY1" fmla="*/ 28575 h 1160959"/>
                  <a:gd name="connsiteX2" fmla="*/ 12622326 w 12651729"/>
                  <a:gd name="connsiteY2" fmla="*/ 0 h 1160959"/>
                  <a:gd name="connsiteX3" fmla="*/ 12651729 w 12651729"/>
                  <a:gd name="connsiteY3" fmla="*/ 1160959 h 1160959"/>
                  <a:gd name="connsiteX4" fmla="*/ 0 w 12651729"/>
                  <a:gd name="connsiteY4" fmla="*/ 1160959 h 1160959"/>
                  <a:gd name="connsiteX0" fmla="*/ 0 w 12654076"/>
                  <a:gd name="connsiteY0" fmla="*/ 1167309 h 1167309"/>
                  <a:gd name="connsiteX1" fmla="*/ 448503 w 12654076"/>
                  <a:gd name="connsiteY1" fmla="*/ 34925 h 1167309"/>
                  <a:gd name="connsiteX2" fmla="*/ 12654076 w 12654076"/>
                  <a:gd name="connsiteY2" fmla="*/ 0 h 1167309"/>
                  <a:gd name="connsiteX3" fmla="*/ 12651729 w 12654076"/>
                  <a:gd name="connsiteY3" fmla="*/ 1167309 h 1167309"/>
                  <a:gd name="connsiteX4" fmla="*/ 0 w 12654076"/>
                  <a:gd name="connsiteY4" fmla="*/ 1167309 h 1167309"/>
                  <a:gd name="connsiteX0" fmla="*/ 0 w 12660426"/>
                  <a:gd name="connsiteY0" fmla="*/ 1148259 h 1148259"/>
                  <a:gd name="connsiteX1" fmla="*/ 448503 w 12660426"/>
                  <a:gd name="connsiteY1" fmla="*/ 15875 h 1148259"/>
                  <a:gd name="connsiteX2" fmla="*/ 12660426 w 12660426"/>
                  <a:gd name="connsiteY2" fmla="*/ 0 h 1148259"/>
                  <a:gd name="connsiteX3" fmla="*/ 12651729 w 12660426"/>
                  <a:gd name="connsiteY3" fmla="*/ 1148259 h 1148259"/>
                  <a:gd name="connsiteX4" fmla="*/ 0 w 12660426"/>
                  <a:gd name="connsiteY4" fmla="*/ 1148259 h 1148259"/>
                  <a:gd name="connsiteX0" fmla="*/ 0 w 12670336"/>
                  <a:gd name="connsiteY0" fmla="*/ 1148259 h 1148259"/>
                  <a:gd name="connsiteX1" fmla="*/ 448503 w 12670336"/>
                  <a:gd name="connsiteY1" fmla="*/ 15875 h 1148259"/>
                  <a:gd name="connsiteX2" fmla="*/ 12660426 w 12670336"/>
                  <a:gd name="connsiteY2" fmla="*/ 0 h 1148259"/>
                  <a:gd name="connsiteX3" fmla="*/ 12670298 w 12670336"/>
                  <a:gd name="connsiteY3" fmla="*/ 1148259 h 1148259"/>
                  <a:gd name="connsiteX4" fmla="*/ 0 w 12670336"/>
                  <a:gd name="connsiteY4" fmla="*/ 1148259 h 1148259"/>
                  <a:gd name="connsiteX0" fmla="*/ 0 w 12672031"/>
                  <a:gd name="connsiteY0" fmla="*/ 1143497 h 1143497"/>
                  <a:gd name="connsiteX1" fmla="*/ 448503 w 12672031"/>
                  <a:gd name="connsiteY1" fmla="*/ 11113 h 1143497"/>
                  <a:gd name="connsiteX2" fmla="*/ 12672031 w 12672031"/>
                  <a:gd name="connsiteY2" fmla="*/ 0 h 1143497"/>
                  <a:gd name="connsiteX3" fmla="*/ 12670298 w 12672031"/>
                  <a:gd name="connsiteY3" fmla="*/ 1143497 h 1143497"/>
                  <a:gd name="connsiteX4" fmla="*/ 0 w 12672031"/>
                  <a:gd name="connsiteY4" fmla="*/ 1143497 h 1143497"/>
                  <a:gd name="connsiteX0" fmla="*/ 0 w 12670360"/>
                  <a:gd name="connsiteY0" fmla="*/ 1143497 h 1143497"/>
                  <a:gd name="connsiteX1" fmla="*/ 448503 w 12670360"/>
                  <a:gd name="connsiteY1" fmla="*/ 11113 h 1143497"/>
                  <a:gd name="connsiteX2" fmla="*/ 12665068 w 12670360"/>
                  <a:gd name="connsiteY2" fmla="*/ 0 h 1143497"/>
                  <a:gd name="connsiteX3" fmla="*/ 12670298 w 12670360"/>
                  <a:gd name="connsiteY3" fmla="*/ 1143497 h 1143497"/>
                  <a:gd name="connsiteX4" fmla="*/ 0 w 12670360"/>
                  <a:gd name="connsiteY4" fmla="*/ 1143497 h 1143497"/>
                  <a:gd name="connsiteX0" fmla="*/ 0 w 12672030"/>
                  <a:gd name="connsiteY0" fmla="*/ 1145878 h 1145878"/>
                  <a:gd name="connsiteX1" fmla="*/ 448503 w 12672030"/>
                  <a:gd name="connsiteY1" fmla="*/ 13494 h 1145878"/>
                  <a:gd name="connsiteX2" fmla="*/ 12672030 w 12672030"/>
                  <a:gd name="connsiteY2" fmla="*/ 0 h 1145878"/>
                  <a:gd name="connsiteX3" fmla="*/ 12670298 w 12672030"/>
                  <a:gd name="connsiteY3" fmla="*/ 1145878 h 1145878"/>
                  <a:gd name="connsiteX4" fmla="*/ 0 w 12672030"/>
                  <a:gd name="connsiteY4" fmla="*/ 1145878 h 1145878"/>
                  <a:gd name="connsiteX0" fmla="*/ 0 w 12670360"/>
                  <a:gd name="connsiteY0" fmla="*/ 1145878 h 1145878"/>
                  <a:gd name="connsiteX1" fmla="*/ 448503 w 12670360"/>
                  <a:gd name="connsiteY1" fmla="*/ 13494 h 1145878"/>
                  <a:gd name="connsiteX2" fmla="*/ 12665067 w 12670360"/>
                  <a:gd name="connsiteY2" fmla="*/ 0 h 1145878"/>
                  <a:gd name="connsiteX3" fmla="*/ 12670298 w 12670360"/>
                  <a:gd name="connsiteY3" fmla="*/ 1145878 h 1145878"/>
                  <a:gd name="connsiteX4" fmla="*/ 0 w 12670360"/>
                  <a:gd name="connsiteY4" fmla="*/ 1145878 h 1145878"/>
                  <a:gd name="connsiteX0" fmla="*/ 0 w 12674351"/>
                  <a:gd name="connsiteY0" fmla="*/ 1145878 h 1145878"/>
                  <a:gd name="connsiteX1" fmla="*/ 448503 w 12674351"/>
                  <a:gd name="connsiteY1" fmla="*/ 13494 h 1145878"/>
                  <a:gd name="connsiteX2" fmla="*/ 12674351 w 12674351"/>
                  <a:gd name="connsiteY2" fmla="*/ 0 h 1145878"/>
                  <a:gd name="connsiteX3" fmla="*/ 12670298 w 12674351"/>
                  <a:gd name="connsiteY3" fmla="*/ 1145878 h 1145878"/>
                  <a:gd name="connsiteX4" fmla="*/ 0 w 12674351"/>
                  <a:gd name="connsiteY4" fmla="*/ 1145878 h 1145878"/>
                  <a:gd name="connsiteX0" fmla="*/ 0 w 12670390"/>
                  <a:gd name="connsiteY0" fmla="*/ 1145878 h 1145878"/>
                  <a:gd name="connsiteX1" fmla="*/ 448503 w 12670390"/>
                  <a:gd name="connsiteY1" fmla="*/ 13494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70390"/>
                  <a:gd name="connsiteY0" fmla="*/ 1145878 h 1145878"/>
                  <a:gd name="connsiteX1" fmla="*/ 436898 w 12670390"/>
                  <a:gd name="connsiteY1" fmla="*/ 1588 h 1145878"/>
                  <a:gd name="connsiteX2" fmla="*/ 12667387 w 12670390"/>
                  <a:gd name="connsiteY2" fmla="*/ 0 h 1145878"/>
                  <a:gd name="connsiteX3" fmla="*/ 12670298 w 12670390"/>
                  <a:gd name="connsiteY3" fmla="*/ 1145878 h 1145878"/>
                  <a:gd name="connsiteX4" fmla="*/ 0 w 12670390"/>
                  <a:gd name="connsiteY4" fmla="*/ 1145878 h 1145878"/>
                  <a:gd name="connsiteX0" fmla="*/ 0 w 12681995"/>
                  <a:gd name="connsiteY0" fmla="*/ 1148260 h 1148260"/>
                  <a:gd name="connsiteX1" fmla="*/ 448503 w 12681995"/>
                  <a:gd name="connsiteY1" fmla="*/ 1588 h 1148260"/>
                  <a:gd name="connsiteX2" fmla="*/ 12678992 w 12681995"/>
                  <a:gd name="connsiteY2" fmla="*/ 0 h 1148260"/>
                  <a:gd name="connsiteX3" fmla="*/ 12681903 w 12681995"/>
                  <a:gd name="connsiteY3" fmla="*/ 1145878 h 1148260"/>
                  <a:gd name="connsiteX4" fmla="*/ 0 w 12681995"/>
                  <a:gd name="connsiteY4" fmla="*/ 1148260 h 114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1995" h="1148260">
                    <a:moveTo>
                      <a:pt x="0" y="1148260"/>
                    </a:moveTo>
                    <a:lnTo>
                      <a:pt x="448503" y="1588"/>
                    </a:lnTo>
                    <a:lnTo>
                      <a:pt x="12678992" y="0"/>
                    </a:lnTo>
                    <a:cubicBezTo>
                      <a:pt x="12678210" y="389103"/>
                      <a:pt x="12682685" y="756775"/>
                      <a:pt x="12681903" y="1145878"/>
                    </a:cubicBezTo>
                    <a:lnTo>
                      <a:pt x="0" y="114826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0" name="Shape 42"/>
              <p:cNvSpPr/>
              <p:nvPr/>
            </p:nvSpPr>
            <p:spPr>
              <a:xfrm>
                <a:off x="0" y="8981256"/>
                <a:ext cx="13004801" cy="792088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lang="pl-PL" dirty="0"/>
              </a:p>
            </p:txBody>
          </p:sp>
          <p:sp>
            <p:nvSpPr>
              <p:cNvPr id="11" name="Trójkąt prostokątny 14"/>
              <p:cNvSpPr/>
              <p:nvPr/>
            </p:nvSpPr>
            <p:spPr>
              <a:xfrm flipV="1">
                <a:off x="0" y="8978626"/>
                <a:ext cx="318566" cy="789707"/>
              </a:xfrm>
              <a:custGeom>
                <a:avLst/>
                <a:gdLst>
                  <a:gd name="connsiteX0" fmla="*/ 0 w 525736"/>
                  <a:gd name="connsiteY0" fmla="*/ 792088 h 792088"/>
                  <a:gd name="connsiteX1" fmla="*/ 0 w 525736"/>
                  <a:gd name="connsiteY1" fmla="*/ 0 h 792088"/>
                  <a:gd name="connsiteX2" fmla="*/ 525736 w 525736"/>
                  <a:gd name="connsiteY2" fmla="*/ 792088 h 792088"/>
                  <a:gd name="connsiteX3" fmla="*/ 0 w 525736"/>
                  <a:gd name="connsiteY3" fmla="*/ 792088 h 792088"/>
                  <a:gd name="connsiteX0" fmla="*/ 0 w 313804"/>
                  <a:gd name="connsiteY0" fmla="*/ 792088 h 792088"/>
                  <a:gd name="connsiteX1" fmla="*/ 0 w 313804"/>
                  <a:gd name="connsiteY1" fmla="*/ 0 h 792088"/>
                  <a:gd name="connsiteX2" fmla="*/ 313804 w 313804"/>
                  <a:gd name="connsiteY2" fmla="*/ 792088 h 792088"/>
                  <a:gd name="connsiteX3" fmla="*/ 0 w 313804"/>
                  <a:gd name="connsiteY3" fmla="*/ 792088 h 792088"/>
                  <a:gd name="connsiteX0" fmla="*/ 0 w 318566"/>
                  <a:gd name="connsiteY0" fmla="*/ 792088 h 792088"/>
                  <a:gd name="connsiteX1" fmla="*/ 0 w 318566"/>
                  <a:gd name="connsiteY1" fmla="*/ 0 h 792088"/>
                  <a:gd name="connsiteX2" fmla="*/ 318566 w 318566"/>
                  <a:gd name="connsiteY2" fmla="*/ 789707 h 792088"/>
                  <a:gd name="connsiteX3" fmla="*/ 0 w 318566"/>
                  <a:gd name="connsiteY3" fmla="*/ 792088 h 792088"/>
                  <a:gd name="connsiteX0" fmla="*/ 0 w 318566"/>
                  <a:gd name="connsiteY0" fmla="*/ 787325 h 789707"/>
                  <a:gd name="connsiteX1" fmla="*/ 0 w 318566"/>
                  <a:gd name="connsiteY1" fmla="*/ 0 h 789707"/>
                  <a:gd name="connsiteX2" fmla="*/ 318566 w 318566"/>
                  <a:gd name="connsiteY2" fmla="*/ 789707 h 789707"/>
                  <a:gd name="connsiteX3" fmla="*/ 0 w 318566"/>
                  <a:gd name="connsiteY3" fmla="*/ 787325 h 78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566" h="789707">
                    <a:moveTo>
                      <a:pt x="0" y="787325"/>
                    </a:moveTo>
                    <a:lnTo>
                      <a:pt x="0" y="0"/>
                    </a:lnTo>
                    <a:lnTo>
                      <a:pt x="318566" y="789707"/>
                    </a:lnTo>
                    <a:lnTo>
                      <a:pt x="0" y="78732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pl-PL" sz="2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p:grpSp>
      </p:grpSp>
      <p:pic>
        <p:nvPicPr>
          <p:cNvPr id="12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936" y="9233434"/>
            <a:ext cx="1280160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36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podtytuł z grafiką"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5130" y="8756094"/>
            <a:ext cx="5610770" cy="4245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Nazwa jednostki lub komórki</a:t>
            </a: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7" y="8682125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/>
          <p:cNvGrpSpPr/>
          <p:nvPr userDrawn="1"/>
        </p:nvGrpSpPr>
        <p:grpSpPr>
          <a:xfrm>
            <a:off x="-12998" y="0"/>
            <a:ext cx="13017798" cy="9769012"/>
            <a:chOff x="-12998" y="0"/>
            <a:chExt cx="13017798" cy="9769012"/>
          </a:xfrm>
        </p:grpSpPr>
        <p:sp>
          <p:nvSpPr>
            <p:cNvPr id="19" name="Trapez 3"/>
            <p:cNvSpPr/>
            <p:nvPr/>
          </p:nvSpPr>
          <p:spPr>
            <a:xfrm>
              <a:off x="-12998" y="7678476"/>
              <a:ext cx="13017797" cy="2090536"/>
            </a:xfrm>
            <a:custGeom>
              <a:avLst/>
              <a:gdLst>
                <a:gd name="connsiteX0" fmla="*/ 0 w 12651729"/>
                <a:gd name="connsiteY0" fmla="*/ 1132384 h 1132384"/>
                <a:gd name="connsiteX1" fmla="*/ 448503 w 12651729"/>
                <a:gd name="connsiteY1" fmla="*/ 0 h 1132384"/>
                <a:gd name="connsiteX2" fmla="*/ 12203226 w 12651729"/>
                <a:gd name="connsiteY2" fmla="*/ 0 h 1132384"/>
                <a:gd name="connsiteX3" fmla="*/ 12651729 w 12651729"/>
                <a:gd name="connsiteY3" fmla="*/ 1132384 h 1132384"/>
                <a:gd name="connsiteX4" fmla="*/ 0 w 12651729"/>
                <a:gd name="connsiteY4" fmla="*/ 1132384 h 1132384"/>
                <a:gd name="connsiteX0" fmla="*/ 0 w 12651729"/>
                <a:gd name="connsiteY0" fmla="*/ 1160959 h 1160959"/>
                <a:gd name="connsiteX1" fmla="*/ 448503 w 12651729"/>
                <a:gd name="connsiteY1" fmla="*/ 28575 h 1160959"/>
                <a:gd name="connsiteX2" fmla="*/ 12622326 w 12651729"/>
                <a:gd name="connsiteY2" fmla="*/ 0 h 1160959"/>
                <a:gd name="connsiteX3" fmla="*/ 12651729 w 12651729"/>
                <a:gd name="connsiteY3" fmla="*/ 1160959 h 1160959"/>
                <a:gd name="connsiteX4" fmla="*/ 0 w 12651729"/>
                <a:gd name="connsiteY4" fmla="*/ 1160959 h 1160959"/>
                <a:gd name="connsiteX0" fmla="*/ 0 w 12654076"/>
                <a:gd name="connsiteY0" fmla="*/ 1167309 h 1167309"/>
                <a:gd name="connsiteX1" fmla="*/ 448503 w 12654076"/>
                <a:gd name="connsiteY1" fmla="*/ 34925 h 1167309"/>
                <a:gd name="connsiteX2" fmla="*/ 12654076 w 12654076"/>
                <a:gd name="connsiteY2" fmla="*/ 0 h 1167309"/>
                <a:gd name="connsiteX3" fmla="*/ 12651729 w 12654076"/>
                <a:gd name="connsiteY3" fmla="*/ 1167309 h 1167309"/>
                <a:gd name="connsiteX4" fmla="*/ 0 w 12654076"/>
                <a:gd name="connsiteY4" fmla="*/ 1167309 h 1167309"/>
                <a:gd name="connsiteX0" fmla="*/ 0 w 12660426"/>
                <a:gd name="connsiteY0" fmla="*/ 1148259 h 1148259"/>
                <a:gd name="connsiteX1" fmla="*/ 448503 w 12660426"/>
                <a:gd name="connsiteY1" fmla="*/ 15875 h 1148259"/>
                <a:gd name="connsiteX2" fmla="*/ 12660426 w 12660426"/>
                <a:gd name="connsiteY2" fmla="*/ 0 h 1148259"/>
                <a:gd name="connsiteX3" fmla="*/ 12651729 w 12660426"/>
                <a:gd name="connsiteY3" fmla="*/ 1148259 h 1148259"/>
                <a:gd name="connsiteX4" fmla="*/ 0 w 12660426"/>
                <a:gd name="connsiteY4" fmla="*/ 1148259 h 1148259"/>
                <a:gd name="connsiteX0" fmla="*/ 0 w 12670336"/>
                <a:gd name="connsiteY0" fmla="*/ 1148259 h 1148259"/>
                <a:gd name="connsiteX1" fmla="*/ 448503 w 12670336"/>
                <a:gd name="connsiteY1" fmla="*/ 15875 h 1148259"/>
                <a:gd name="connsiteX2" fmla="*/ 12660426 w 12670336"/>
                <a:gd name="connsiteY2" fmla="*/ 0 h 1148259"/>
                <a:gd name="connsiteX3" fmla="*/ 12670298 w 12670336"/>
                <a:gd name="connsiteY3" fmla="*/ 1148259 h 1148259"/>
                <a:gd name="connsiteX4" fmla="*/ 0 w 12670336"/>
                <a:gd name="connsiteY4" fmla="*/ 1148259 h 1148259"/>
                <a:gd name="connsiteX0" fmla="*/ 0 w 12672031"/>
                <a:gd name="connsiteY0" fmla="*/ 1143497 h 1143497"/>
                <a:gd name="connsiteX1" fmla="*/ 448503 w 12672031"/>
                <a:gd name="connsiteY1" fmla="*/ 11113 h 1143497"/>
                <a:gd name="connsiteX2" fmla="*/ 12672031 w 12672031"/>
                <a:gd name="connsiteY2" fmla="*/ 0 h 1143497"/>
                <a:gd name="connsiteX3" fmla="*/ 12670298 w 12672031"/>
                <a:gd name="connsiteY3" fmla="*/ 1143497 h 1143497"/>
                <a:gd name="connsiteX4" fmla="*/ 0 w 12672031"/>
                <a:gd name="connsiteY4" fmla="*/ 1143497 h 1143497"/>
                <a:gd name="connsiteX0" fmla="*/ 0 w 12670360"/>
                <a:gd name="connsiteY0" fmla="*/ 1143497 h 1143497"/>
                <a:gd name="connsiteX1" fmla="*/ 448503 w 12670360"/>
                <a:gd name="connsiteY1" fmla="*/ 11113 h 1143497"/>
                <a:gd name="connsiteX2" fmla="*/ 12665068 w 12670360"/>
                <a:gd name="connsiteY2" fmla="*/ 0 h 1143497"/>
                <a:gd name="connsiteX3" fmla="*/ 12670298 w 12670360"/>
                <a:gd name="connsiteY3" fmla="*/ 1143497 h 1143497"/>
                <a:gd name="connsiteX4" fmla="*/ 0 w 12670360"/>
                <a:gd name="connsiteY4" fmla="*/ 1143497 h 1143497"/>
                <a:gd name="connsiteX0" fmla="*/ 0 w 12672030"/>
                <a:gd name="connsiteY0" fmla="*/ 1145878 h 1145878"/>
                <a:gd name="connsiteX1" fmla="*/ 448503 w 12672030"/>
                <a:gd name="connsiteY1" fmla="*/ 13494 h 1145878"/>
                <a:gd name="connsiteX2" fmla="*/ 12672030 w 12672030"/>
                <a:gd name="connsiteY2" fmla="*/ 0 h 1145878"/>
                <a:gd name="connsiteX3" fmla="*/ 12670298 w 12672030"/>
                <a:gd name="connsiteY3" fmla="*/ 1145878 h 1145878"/>
                <a:gd name="connsiteX4" fmla="*/ 0 w 12672030"/>
                <a:gd name="connsiteY4" fmla="*/ 1145878 h 1145878"/>
                <a:gd name="connsiteX0" fmla="*/ 0 w 12670360"/>
                <a:gd name="connsiteY0" fmla="*/ 1145878 h 1145878"/>
                <a:gd name="connsiteX1" fmla="*/ 448503 w 12670360"/>
                <a:gd name="connsiteY1" fmla="*/ 13494 h 1145878"/>
                <a:gd name="connsiteX2" fmla="*/ 12665067 w 12670360"/>
                <a:gd name="connsiteY2" fmla="*/ 0 h 1145878"/>
                <a:gd name="connsiteX3" fmla="*/ 12670298 w 12670360"/>
                <a:gd name="connsiteY3" fmla="*/ 1145878 h 1145878"/>
                <a:gd name="connsiteX4" fmla="*/ 0 w 12670360"/>
                <a:gd name="connsiteY4" fmla="*/ 1145878 h 1145878"/>
                <a:gd name="connsiteX0" fmla="*/ 0 w 12674351"/>
                <a:gd name="connsiteY0" fmla="*/ 1145878 h 1145878"/>
                <a:gd name="connsiteX1" fmla="*/ 448503 w 12674351"/>
                <a:gd name="connsiteY1" fmla="*/ 13494 h 1145878"/>
                <a:gd name="connsiteX2" fmla="*/ 12674351 w 12674351"/>
                <a:gd name="connsiteY2" fmla="*/ 0 h 1145878"/>
                <a:gd name="connsiteX3" fmla="*/ 12670298 w 12674351"/>
                <a:gd name="connsiteY3" fmla="*/ 1145878 h 1145878"/>
                <a:gd name="connsiteX4" fmla="*/ 0 w 12674351"/>
                <a:gd name="connsiteY4" fmla="*/ 1145878 h 1145878"/>
                <a:gd name="connsiteX0" fmla="*/ 0 w 12670390"/>
                <a:gd name="connsiteY0" fmla="*/ 1145878 h 1145878"/>
                <a:gd name="connsiteX1" fmla="*/ 448503 w 12670390"/>
                <a:gd name="connsiteY1" fmla="*/ 13494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70390"/>
                <a:gd name="connsiteY0" fmla="*/ 1145878 h 1145878"/>
                <a:gd name="connsiteX1" fmla="*/ 436898 w 12670390"/>
                <a:gd name="connsiteY1" fmla="*/ 1588 h 1145878"/>
                <a:gd name="connsiteX2" fmla="*/ 12667387 w 12670390"/>
                <a:gd name="connsiteY2" fmla="*/ 0 h 1145878"/>
                <a:gd name="connsiteX3" fmla="*/ 12670298 w 12670390"/>
                <a:gd name="connsiteY3" fmla="*/ 1145878 h 1145878"/>
                <a:gd name="connsiteX4" fmla="*/ 0 w 12670390"/>
                <a:gd name="connsiteY4" fmla="*/ 1145878 h 1145878"/>
                <a:gd name="connsiteX0" fmla="*/ 0 w 12681995"/>
                <a:gd name="connsiteY0" fmla="*/ 1148260 h 1148260"/>
                <a:gd name="connsiteX1" fmla="*/ 448503 w 12681995"/>
                <a:gd name="connsiteY1" fmla="*/ 1588 h 1148260"/>
                <a:gd name="connsiteX2" fmla="*/ 12678992 w 12681995"/>
                <a:gd name="connsiteY2" fmla="*/ 0 h 1148260"/>
                <a:gd name="connsiteX3" fmla="*/ 12681903 w 12681995"/>
                <a:gd name="connsiteY3" fmla="*/ 1145878 h 1148260"/>
                <a:gd name="connsiteX4" fmla="*/ 0 w 12681995"/>
                <a:gd name="connsiteY4" fmla="*/ 1148260 h 1148260"/>
                <a:gd name="connsiteX0" fmla="*/ 0 w 13153589"/>
                <a:gd name="connsiteY0" fmla="*/ 1143022 h 1145878"/>
                <a:gd name="connsiteX1" fmla="*/ 920097 w 13153589"/>
                <a:gd name="connsiteY1" fmla="*/ 1588 h 1145878"/>
                <a:gd name="connsiteX2" fmla="*/ 13150586 w 13153589"/>
                <a:gd name="connsiteY2" fmla="*/ 0 h 1145878"/>
                <a:gd name="connsiteX3" fmla="*/ 13153497 w 13153589"/>
                <a:gd name="connsiteY3" fmla="*/ 1145878 h 1145878"/>
                <a:gd name="connsiteX4" fmla="*/ 0 w 13153589"/>
                <a:gd name="connsiteY4" fmla="*/ 1143022 h 1145878"/>
                <a:gd name="connsiteX0" fmla="*/ 0 w 13153589"/>
                <a:gd name="connsiteY0" fmla="*/ 1146671 h 1149527"/>
                <a:gd name="connsiteX1" fmla="*/ 833477 w 13153589"/>
                <a:gd name="connsiteY1" fmla="*/ 0 h 1149527"/>
                <a:gd name="connsiteX2" fmla="*/ 13150586 w 13153589"/>
                <a:gd name="connsiteY2" fmla="*/ 3649 h 1149527"/>
                <a:gd name="connsiteX3" fmla="*/ 13153497 w 13153589"/>
                <a:gd name="connsiteY3" fmla="*/ 1149527 h 1149527"/>
                <a:gd name="connsiteX4" fmla="*/ 0 w 13153589"/>
                <a:gd name="connsiteY4" fmla="*/ 1146671 h 1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53589" h="1149527">
                  <a:moveTo>
                    <a:pt x="0" y="1146671"/>
                  </a:moveTo>
                  <a:lnTo>
                    <a:pt x="833477" y="0"/>
                  </a:lnTo>
                  <a:lnTo>
                    <a:pt x="13150586" y="3649"/>
                  </a:lnTo>
                  <a:cubicBezTo>
                    <a:pt x="13149804" y="392752"/>
                    <a:pt x="13154279" y="760424"/>
                    <a:pt x="13153497" y="1149527"/>
                  </a:cubicBezTo>
                  <a:lnTo>
                    <a:pt x="0" y="114667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Prostokąt 19"/>
            <p:cNvSpPr/>
            <p:nvPr userDrawn="1"/>
          </p:nvSpPr>
          <p:spPr>
            <a:xfrm>
              <a:off x="0" y="8178527"/>
              <a:ext cx="13004800" cy="1590485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Trójkąt prostokątny 14"/>
            <p:cNvSpPr/>
            <p:nvPr/>
          </p:nvSpPr>
          <p:spPr>
            <a:xfrm flipV="1">
              <a:off x="-2756" y="8171381"/>
              <a:ext cx="621929" cy="1596952"/>
            </a:xfrm>
            <a:custGeom>
              <a:avLst/>
              <a:gdLst>
                <a:gd name="connsiteX0" fmla="*/ 0 w 525736"/>
                <a:gd name="connsiteY0" fmla="*/ 792088 h 792088"/>
                <a:gd name="connsiteX1" fmla="*/ 0 w 525736"/>
                <a:gd name="connsiteY1" fmla="*/ 0 h 792088"/>
                <a:gd name="connsiteX2" fmla="*/ 525736 w 525736"/>
                <a:gd name="connsiteY2" fmla="*/ 792088 h 792088"/>
                <a:gd name="connsiteX3" fmla="*/ 0 w 525736"/>
                <a:gd name="connsiteY3" fmla="*/ 792088 h 792088"/>
                <a:gd name="connsiteX0" fmla="*/ 0 w 313804"/>
                <a:gd name="connsiteY0" fmla="*/ 792088 h 792088"/>
                <a:gd name="connsiteX1" fmla="*/ 0 w 313804"/>
                <a:gd name="connsiteY1" fmla="*/ 0 h 792088"/>
                <a:gd name="connsiteX2" fmla="*/ 313804 w 313804"/>
                <a:gd name="connsiteY2" fmla="*/ 792088 h 792088"/>
                <a:gd name="connsiteX3" fmla="*/ 0 w 313804"/>
                <a:gd name="connsiteY3" fmla="*/ 792088 h 792088"/>
                <a:gd name="connsiteX0" fmla="*/ 0 w 318566"/>
                <a:gd name="connsiteY0" fmla="*/ 792088 h 792088"/>
                <a:gd name="connsiteX1" fmla="*/ 0 w 318566"/>
                <a:gd name="connsiteY1" fmla="*/ 0 h 792088"/>
                <a:gd name="connsiteX2" fmla="*/ 318566 w 318566"/>
                <a:gd name="connsiteY2" fmla="*/ 789707 h 792088"/>
                <a:gd name="connsiteX3" fmla="*/ 0 w 318566"/>
                <a:gd name="connsiteY3" fmla="*/ 792088 h 792088"/>
                <a:gd name="connsiteX0" fmla="*/ 0 w 318566"/>
                <a:gd name="connsiteY0" fmla="*/ 787325 h 789707"/>
                <a:gd name="connsiteX1" fmla="*/ 0 w 318566"/>
                <a:gd name="connsiteY1" fmla="*/ 0 h 789707"/>
                <a:gd name="connsiteX2" fmla="*/ 318566 w 318566"/>
                <a:gd name="connsiteY2" fmla="*/ 789707 h 789707"/>
                <a:gd name="connsiteX3" fmla="*/ 0 w 318566"/>
                <a:gd name="connsiteY3" fmla="*/ 787325 h 789707"/>
                <a:gd name="connsiteX0" fmla="*/ 0 w 604316"/>
                <a:gd name="connsiteY0" fmla="*/ 787325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787325 h 1599332"/>
                <a:gd name="connsiteX0" fmla="*/ 0 w 604316"/>
                <a:gd name="connsiteY0" fmla="*/ 1596950 h 1599332"/>
                <a:gd name="connsiteX1" fmla="*/ 0 w 604316"/>
                <a:gd name="connsiteY1" fmla="*/ 0 h 1599332"/>
                <a:gd name="connsiteX2" fmla="*/ 604316 w 604316"/>
                <a:gd name="connsiteY2" fmla="*/ 1599332 h 1599332"/>
                <a:gd name="connsiteX3" fmla="*/ 0 w 604316"/>
                <a:gd name="connsiteY3" fmla="*/ 1596950 h 1599332"/>
                <a:gd name="connsiteX0" fmla="*/ 0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0 w 613841"/>
                <a:gd name="connsiteY3" fmla="*/ 1596950 h 1596950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0 w 611460"/>
                <a:gd name="connsiteY0" fmla="*/ 1589806 h 1589806"/>
                <a:gd name="connsiteX1" fmla="*/ 0 w 611460"/>
                <a:gd name="connsiteY1" fmla="*/ 0 h 1589806"/>
                <a:gd name="connsiteX2" fmla="*/ 611460 w 611460"/>
                <a:gd name="connsiteY2" fmla="*/ 1585045 h 1589806"/>
                <a:gd name="connsiteX3" fmla="*/ 0 w 611460"/>
                <a:gd name="connsiteY3" fmla="*/ 1589806 h 1589806"/>
                <a:gd name="connsiteX0" fmla="*/ 0 w 613841"/>
                <a:gd name="connsiteY0" fmla="*/ 1589806 h 1589806"/>
                <a:gd name="connsiteX1" fmla="*/ 0 w 613841"/>
                <a:gd name="connsiteY1" fmla="*/ 0 h 1589806"/>
                <a:gd name="connsiteX2" fmla="*/ 613841 w 613841"/>
                <a:gd name="connsiteY2" fmla="*/ 1587426 h 1589806"/>
                <a:gd name="connsiteX3" fmla="*/ 0 w 613841"/>
                <a:gd name="connsiteY3" fmla="*/ 1589806 h 1589806"/>
                <a:gd name="connsiteX0" fmla="*/ 0 w 613841"/>
                <a:gd name="connsiteY0" fmla="*/ 1589806 h 1594570"/>
                <a:gd name="connsiteX1" fmla="*/ 0 w 613841"/>
                <a:gd name="connsiteY1" fmla="*/ 0 h 1594570"/>
                <a:gd name="connsiteX2" fmla="*/ 613841 w 613841"/>
                <a:gd name="connsiteY2" fmla="*/ 1594570 h 1594570"/>
                <a:gd name="connsiteX3" fmla="*/ 0 w 613841"/>
                <a:gd name="connsiteY3" fmla="*/ 1589806 h 1594570"/>
                <a:gd name="connsiteX0" fmla="*/ 2381 w 613841"/>
                <a:gd name="connsiteY0" fmla="*/ 1596950 h 1596950"/>
                <a:gd name="connsiteX1" fmla="*/ 0 w 613841"/>
                <a:gd name="connsiteY1" fmla="*/ 0 h 1596950"/>
                <a:gd name="connsiteX2" fmla="*/ 613841 w 613841"/>
                <a:gd name="connsiteY2" fmla="*/ 1594570 h 1596950"/>
                <a:gd name="connsiteX3" fmla="*/ 2381 w 613841"/>
                <a:gd name="connsiteY3" fmla="*/ 1596950 h 1596950"/>
                <a:gd name="connsiteX0" fmla="*/ 105 w 616327"/>
                <a:gd name="connsiteY0" fmla="*/ 1596950 h 1596950"/>
                <a:gd name="connsiteX1" fmla="*/ 2486 w 616327"/>
                <a:gd name="connsiteY1" fmla="*/ 0 h 1596950"/>
                <a:gd name="connsiteX2" fmla="*/ 616327 w 616327"/>
                <a:gd name="connsiteY2" fmla="*/ 1594570 h 1596950"/>
                <a:gd name="connsiteX3" fmla="*/ 105 w 616327"/>
                <a:gd name="connsiteY3" fmla="*/ 1596950 h 1596950"/>
                <a:gd name="connsiteX0" fmla="*/ 105 w 609303"/>
                <a:gd name="connsiteY0" fmla="*/ 1596950 h 1596952"/>
                <a:gd name="connsiteX1" fmla="*/ 2486 w 609303"/>
                <a:gd name="connsiteY1" fmla="*/ 0 h 1596952"/>
                <a:gd name="connsiteX2" fmla="*/ 609303 w 609303"/>
                <a:gd name="connsiteY2" fmla="*/ 1596952 h 1596952"/>
                <a:gd name="connsiteX3" fmla="*/ 105 w 609303"/>
                <a:gd name="connsiteY3" fmla="*/ 1596950 h 1596952"/>
                <a:gd name="connsiteX0" fmla="*/ 2302 w 611500"/>
                <a:gd name="connsiteY0" fmla="*/ 1596950 h 1596952"/>
                <a:gd name="connsiteX1" fmla="*/ 0 w 611500"/>
                <a:gd name="connsiteY1" fmla="*/ 0 h 1596952"/>
                <a:gd name="connsiteX2" fmla="*/ 611500 w 611500"/>
                <a:gd name="connsiteY2" fmla="*/ 1596952 h 1596952"/>
                <a:gd name="connsiteX3" fmla="*/ 2302 w 611500"/>
                <a:gd name="connsiteY3" fmla="*/ 1596950 h 159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500" h="1596952">
                  <a:moveTo>
                    <a:pt x="2302" y="1596950"/>
                  </a:moveTo>
                  <a:cubicBezTo>
                    <a:pt x="1508" y="1064633"/>
                    <a:pt x="794" y="532317"/>
                    <a:pt x="0" y="0"/>
                  </a:cubicBezTo>
                  <a:lnTo>
                    <a:pt x="611500" y="1596952"/>
                  </a:lnTo>
                  <a:lnTo>
                    <a:pt x="2302" y="159695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" name="Prostokąt 5"/>
            <p:cNvSpPr/>
            <p:nvPr userDrawn="1"/>
          </p:nvSpPr>
          <p:spPr>
            <a:xfrm>
              <a:off x="6495900" y="0"/>
              <a:ext cx="6508899" cy="76784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4" name="Symbol zastępczy tekstu 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042248" y="6191994"/>
            <a:ext cx="5329238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Podtytuł</a:t>
            </a:r>
          </a:p>
        </p:txBody>
      </p:sp>
      <p:sp>
        <p:nvSpPr>
          <p:cNvPr id="28" name="Shape 35"/>
          <p:cNvSpPr/>
          <p:nvPr userDrawn="1"/>
        </p:nvSpPr>
        <p:spPr>
          <a:xfrm>
            <a:off x="7222480" y="5672881"/>
            <a:ext cx="1270000" cy="21203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 lang="pl-PL" dirty="0"/>
          </a:p>
        </p:txBody>
      </p:sp>
      <p:sp>
        <p:nvSpPr>
          <p:cNvPr id="29" name="Symbol zastępczy tekstu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2248" y="1132385"/>
            <a:ext cx="5329238" cy="5040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 smtClean="0"/>
              <a:t>Miejsce i data</a:t>
            </a:r>
          </a:p>
        </p:txBody>
      </p:sp>
      <p:sp>
        <p:nvSpPr>
          <p:cNvPr id="2" name="Tytuł 1"/>
          <p:cNvSpPr>
            <a:spLocks noGrp="1"/>
          </p:cNvSpPr>
          <p:nvPr userDrawn="1">
            <p:ph type="title" hasCustomPrompt="1"/>
          </p:nvPr>
        </p:nvSpPr>
        <p:spPr>
          <a:xfrm>
            <a:off x="7042248" y="2390428"/>
            <a:ext cx="5364808" cy="2952328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Tutaj wpisać tytuł prezentacji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9016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 3"/>
          <p:cNvSpPr/>
          <p:nvPr/>
        </p:nvSpPr>
        <p:spPr>
          <a:xfrm>
            <a:off x="-12998" y="7678476"/>
            <a:ext cx="13017797" cy="2090536"/>
          </a:xfrm>
          <a:custGeom>
            <a:avLst/>
            <a:gdLst>
              <a:gd name="connsiteX0" fmla="*/ 0 w 12651729"/>
              <a:gd name="connsiteY0" fmla="*/ 1132384 h 1132384"/>
              <a:gd name="connsiteX1" fmla="*/ 448503 w 12651729"/>
              <a:gd name="connsiteY1" fmla="*/ 0 h 1132384"/>
              <a:gd name="connsiteX2" fmla="*/ 12203226 w 12651729"/>
              <a:gd name="connsiteY2" fmla="*/ 0 h 1132384"/>
              <a:gd name="connsiteX3" fmla="*/ 12651729 w 12651729"/>
              <a:gd name="connsiteY3" fmla="*/ 1132384 h 1132384"/>
              <a:gd name="connsiteX4" fmla="*/ 0 w 12651729"/>
              <a:gd name="connsiteY4" fmla="*/ 1132384 h 1132384"/>
              <a:gd name="connsiteX0" fmla="*/ 0 w 12651729"/>
              <a:gd name="connsiteY0" fmla="*/ 1160959 h 1160959"/>
              <a:gd name="connsiteX1" fmla="*/ 448503 w 12651729"/>
              <a:gd name="connsiteY1" fmla="*/ 28575 h 1160959"/>
              <a:gd name="connsiteX2" fmla="*/ 12622326 w 12651729"/>
              <a:gd name="connsiteY2" fmla="*/ 0 h 1160959"/>
              <a:gd name="connsiteX3" fmla="*/ 12651729 w 12651729"/>
              <a:gd name="connsiteY3" fmla="*/ 1160959 h 1160959"/>
              <a:gd name="connsiteX4" fmla="*/ 0 w 12651729"/>
              <a:gd name="connsiteY4" fmla="*/ 1160959 h 1160959"/>
              <a:gd name="connsiteX0" fmla="*/ 0 w 12654076"/>
              <a:gd name="connsiteY0" fmla="*/ 1167309 h 1167309"/>
              <a:gd name="connsiteX1" fmla="*/ 448503 w 12654076"/>
              <a:gd name="connsiteY1" fmla="*/ 34925 h 1167309"/>
              <a:gd name="connsiteX2" fmla="*/ 12654076 w 12654076"/>
              <a:gd name="connsiteY2" fmla="*/ 0 h 1167309"/>
              <a:gd name="connsiteX3" fmla="*/ 12651729 w 12654076"/>
              <a:gd name="connsiteY3" fmla="*/ 1167309 h 1167309"/>
              <a:gd name="connsiteX4" fmla="*/ 0 w 12654076"/>
              <a:gd name="connsiteY4" fmla="*/ 1167309 h 1167309"/>
              <a:gd name="connsiteX0" fmla="*/ 0 w 12660426"/>
              <a:gd name="connsiteY0" fmla="*/ 1148259 h 1148259"/>
              <a:gd name="connsiteX1" fmla="*/ 448503 w 12660426"/>
              <a:gd name="connsiteY1" fmla="*/ 15875 h 1148259"/>
              <a:gd name="connsiteX2" fmla="*/ 12660426 w 12660426"/>
              <a:gd name="connsiteY2" fmla="*/ 0 h 1148259"/>
              <a:gd name="connsiteX3" fmla="*/ 12651729 w 12660426"/>
              <a:gd name="connsiteY3" fmla="*/ 1148259 h 1148259"/>
              <a:gd name="connsiteX4" fmla="*/ 0 w 12660426"/>
              <a:gd name="connsiteY4" fmla="*/ 1148259 h 1148259"/>
              <a:gd name="connsiteX0" fmla="*/ 0 w 12670336"/>
              <a:gd name="connsiteY0" fmla="*/ 1148259 h 1148259"/>
              <a:gd name="connsiteX1" fmla="*/ 448503 w 12670336"/>
              <a:gd name="connsiteY1" fmla="*/ 15875 h 1148259"/>
              <a:gd name="connsiteX2" fmla="*/ 12660426 w 12670336"/>
              <a:gd name="connsiteY2" fmla="*/ 0 h 1148259"/>
              <a:gd name="connsiteX3" fmla="*/ 12670298 w 12670336"/>
              <a:gd name="connsiteY3" fmla="*/ 1148259 h 1148259"/>
              <a:gd name="connsiteX4" fmla="*/ 0 w 12670336"/>
              <a:gd name="connsiteY4" fmla="*/ 1148259 h 1148259"/>
              <a:gd name="connsiteX0" fmla="*/ 0 w 12672031"/>
              <a:gd name="connsiteY0" fmla="*/ 1143497 h 1143497"/>
              <a:gd name="connsiteX1" fmla="*/ 448503 w 12672031"/>
              <a:gd name="connsiteY1" fmla="*/ 11113 h 1143497"/>
              <a:gd name="connsiteX2" fmla="*/ 12672031 w 12672031"/>
              <a:gd name="connsiteY2" fmla="*/ 0 h 1143497"/>
              <a:gd name="connsiteX3" fmla="*/ 12670298 w 12672031"/>
              <a:gd name="connsiteY3" fmla="*/ 1143497 h 1143497"/>
              <a:gd name="connsiteX4" fmla="*/ 0 w 12672031"/>
              <a:gd name="connsiteY4" fmla="*/ 1143497 h 1143497"/>
              <a:gd name="connsiteX0" fmla="*/ 0 w 12670360"/>
              <a:gd name="connsiteY0" fmla="*/ 1143497 h 1143497"/>
              <a:gd name="connsiteX1" fmla="*/ 448503 w 12670360"/>
              <a:gd name="connsiteY1" fmla="*/ 11113 h 1143497"/>
              <a:gd name="connsiteX2" fmla="*/ 12665068 w 12670360"/>
              <a:gd name="connsiteY2" fmla="*/ 0 h 1143497"/>
              <a:gd name="connsiteX3" fmla="*/ 12670298 w 12670360"/>
              <a:gd name="connsiteY3" fmla="*/ 1143497 h 1143497"/>
              <a:gd name="connsiteX4" fmla="*/ 0 w 12670360"/>
              <a:gd name="connsiteY4" fmla="*/ 1143497 h 1143497"/>
              <a:gd name="connsiteX0" fmla="*/ 0 w 12672030"/>
              <a:gd name="connsiteY0" fmla="*/ 1145878 h 1145878"/>
              <a:gd name="connsiteX1" fmla="*/ 448503 w 12672030"/>
              <a:gd name="connsiteY1" fmla="*/ 13494 h 1145878"/>
              <a:gd name="connsiteX2" fmla="*/ 12672030 w 12672030"/>
              <a:gd name="connsiteY2" fmla="*/ 0 h 1145878"/>
              <a:gd name="connsiteX3" fmla="*/ 12670298 w 12672030"/>
              <a:gd name="connsiteY3" fmla="*/ 1145878 h 1145878"/>
              <a:gd name="connsiteX4" fmla="*/ 0 w 12672030"/>
              <a:gd name="connsiteY4" fmla="*/ 1145878 h 1145878"/>
              <a:gd name="connsiteX0" fmla="*/ 0 w 12670360"/>
              <a:gd name="connsiteY0" fmla="*/ 1145878 h 1145878"/>
              <a:gd name="connsiteX1" fmla="*/ 448503 w 12670360"/>
              <a:gd name="connsiteY1" fmla="*/ 13494 h 1145878"/>
              <a:gd name="connsiteX2" fmla="*/ 12665067 w 12670360"/>
              <a:gd name="connsiteY2" fmla="*/ 0 h 1145878"/>
              <a:gd name="connsiteX3" fmla="*/ 12670298 w 12670360"/>
              <a:gd name="connsiteY3" fmla="*/ 1145878 h 1145878"/>
              <a:gd name="connsiteX4" fmla="*/ 0 w 12670360"/>
              <a:gd name="connsiteY4" fmla="*/ 1145878 h 1145878"/>
              <a:gd name="connsiteX0" fmla="*/ 0 w 12674351"/>
              <a:gd name="connsiteY0" fmla="*/ 1145878 h 1145878"/>
              <a:gd name="connsiteX1" fmla="*/ 448503 w 12674351"/>
              <a:gd name="connsiteY1" fmla="*/ 13494 h 1145878"/>
              <a:gd name="connsiteX2" fmla="*/ 12674351 w 12674351"/>
              <a:gd name="connsiteY2" fmla="*/ 0 h 1145878"/>
              <a:gd name="connsiteX3" fmla="*/ 12670298 w 12674351"/>
              <a:gd name="connsiteY3" fmla="*/ 1145878 h 1145878"/>
              <a:gd name="connsiteX4" fmla="*/ 0 w 12674351"/>
              <a:gd name="connsiteY4" fmla="*/ 1145878 h 1145878"/>
              <a:gd name="connsiteX0" fmla="*/ 0 w 12670390"/>
              <a:gd name="connsiteY0" fmla="*/ 1145878 h 1145878"/>
              <a:gd name="connsiteX1" fmla="*/ 448503 w 12670390"/>
              <a:gd name="connsiteY1" fmla="*/ 13494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70390"/>
              <a:gd name="connsiteY0" fmla="*/ 1145878 h 1145878"/>
              <a:gd name="connsiteX1" fmla="*/ 436898 w 12670390"/>
              <a:gd name="connsiteY1" fmla="*/ 1588 h 1145878"/>
              <a:gd name="connsiteX2" fmla="*/ 12667387 w 12670390"/>
              <a:gd name="connsiteY2" fmla="*/ 0 h 1145878"/>
              <a:gd name="connsiteX3" fmla="*/ 12670298 w 12670390"/>
              <a:gd name="connsiteY3" fmla="*/ 1145878 h 1145878"/>
              <a:gd name="connsiteX4" fmla="*/ 0 w 12670390"/>
              <a:gd name="connsiteY4" fmla="*/ 1145878 h 1145878"/>
              <a:gd name="connsiteX0" fmla="*/ 0 w 12681995"/>
              <a:gd name="connsiteY0" fmla="*/ 1148260 h 1148260"/>
              <a:gd name="connsiteX1" fmla="*/ 448503 w 12681995"/>
              <a:gd name="connsiteY1" fmla="*/ 1588 h 1148260"/>
              <a:gd name="connsiteX2" fmla="*/ 12678992 w 12681995"/>
              <a:gd name="connsiteY2" fmla="*/ 0 h 1148260"/>
              <a:gd name="connsiteX3" fmla="*/ 12681903 w 12681995"/>
              <a:gd name="connsiteY3" fmla="*/ 1145878 h 1148260"/>
              <a:gd name="connsiteX4" fmla="*/ 0 w 12681995"/>
              <a:gd name="connsiteY4" fmla="*/ 1148260 h 1148260"/>
              <a:gd name="connsiteX0" fmla="*/ 0 w 13153589"/>
              <a:gd name="connsiteY0" fmla="*/ 1143022 h 1145878"/>
              <a:gd name="connsiteX1" fmla="*/ 920097 w 13153589"/>
              <a:gd name="connsiteY1" fmla="*/ 1588 h 1145878"/>
              <a:gd name="connsiteX2" fmla="*/ 13150586 w 13153589"/>
              <a:gd name="connsiteY2" fmla="*/ 0 h 1145878"/>
              <a:gd name="connsiteX3" fmla="*/ 13153497 w 13153589"/>
              <a:gd name="connsiteY3" fmla="*/ 1145878 h 1145878"/>
              <a:gd name="connsiteX4" fmla="*/ 0 w 13153589"/>
              <a:gd name="connsiteY4" fmla="*/ 1143022 h 1145878"/>
              <a:gd name="connsiteX0" fmla="*/ 0 w 13153589"/>
              <a:gd name="connsiteY0" fmla="*/ 1146671 h 1149527"/>
              <a:gd name="connsiteX1" fmla="*/ 833477 w 13153589"/>
              <a:gd name="connsiteY1" fmla="*/ 0 h 1149527"/>
              <a:gd name="connsiteX2" fmla="*/ 13150586 w 13153589"/>
              <a:gd name="connsiteY2" fmla="*/ 3649 h 1149527"/>
              <a:gd name="connsiteX3" fmla="*/ 13153497 w 13153589"/>
              <a:gd name="connsiteY3" fmla="*/ 1149527 h 1149527"/>
              <a:gd name="connsiteX4" fmla="*/ 0 w 13153589"/>
              <a:gd name="connsiteY4" fmla="*/ 1146671 h 114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3589" h="1149527">
                <a:moveTo>
                  <a:pt x="0" y="1146671"/>
                </a:moveTo>
                <a:lnTo>
                  <a:pt x="833477" y="0"/>
                </a:lnTo>
                <a:lnTo>
                  <a:pt x="13150586" y="3649"/>
                </a:lnTo>
                <a:cubicBezTo>
                  <a:pt x="13149804" y="392752"/>
                  <a:pt x="13154279" y="760424"/>
                  <a:pt x="13153497" y="1149527"/>
                </a:cubicBezTo>
                <a:lnTo>
                  <a:pt x="0" y="1146671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0" y="8178527"/>
            <a:ext cx="13004800" cy="159048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rójkąt prostokątny 14"/>
          <p:cNvSpPr/>
          <p:nvPr/>
        </p:nvSpPr>
        <p:spPr>
          <a:xfrm flipV="1">
            <a:off x="-2756" y="8171381"/>
            <a:ext cx="621929" cy="1596952"/>
          </a:xfrm>
          <a:custGeom>
            <a:avLst/>
            <a:gdLst>
              <a:gd name="connsiteX0" fmla="*/ 0 w 525736"/>
              <a:gd name="connsiteY0" fmla="*/ 792088 h 792088"/>
              <a:gd name="connsiteX1" fmla="*/ 0 w 525736"/>
              <a:gd name="connsiteY1" fmla="*/ 0 h 792088"/>
              <a:gd name="connsiteX2" fmla="*/ 525736 w 525736"/>
              <a:gd name="connsiteY2" fmla="*/ 792088 h 792088"/>
              <a:gd name="connsiteX3" fmla="*/ 0 w 525736"/>
              <a:gd name="connsiteY3" fmla="*/ 792088 h 792088"/>
              <a:gd name="connsiteX0" fmla="*/ 0 w 313804"/>
              <a:gd name="connsiteY0" fmla="*/ 792088 h 792088"/>
              <a:gd name="connsiteX1" fmla="*/ 0 w 313804"/>
              <a:gd name="connsiteY1" fmla="*/ 0 h 792088"/>
              <a:gd name="connsiteX2" fmla="*/ 313804 w 313804"/>
              <a:gd name="connsiteY2" fmla="*/ 792088 h 792088"/>
              <a:gd name="connsiteX3" fmla="*/ 0 w 313804"/>
              <a:gd name="connsiteY3" fmla="*/ 792088 h 792088"/>
              <a:gd name="connsiteX0" fmla="*/ 0 w 318566"/>
              <a:gd name="connsiteY0" fmla="*/ 792088 h 792088"/>
              <a:gd name="connsiteX1" fmla="*/ 0 w 318566"/>
              <a:gd name="connsiteY1" fmla="*/ 0 h 792088"/>
              <a:gd name="connsiteX2" fmla="*/ 318566 w 318566"/>
              <a:gd name="connsiteY2" fmla="*/ 789707 h 792088"/>
              <a:gd name="connsiteX3" fmla="*/ 0 w 318566"/>
              <a:gd name="connsiteY3" fmla="*/ 792088 h 792088"/>
              <a:gd name="connsiteX0" fmla="*/ 0 w 318566"/>
              <a:gd name="connsiteY0" fmla="*/ 787325 h 789707"/>
              <a:gd name="connsiteX1" fmla="*/ 0 w 318566"/>
              <a:gd name="connsiteY1" fmla="*/ 0 h 789707"/>
              <a:gd name="connsiteX2" fmla="*/ 318566 w 318566"/>
              <a:gd name="connsiteY2" fmla="*/ 789707 h 789707"/>
              <a:gd name="connsiteX3" fmla="*/ 0 w 318566"/>
              <a:gd name="connsiteY3" fmla="*/ 787325 h 789707"/>
              <a:gd name="connsiteX0" fmla="*/ 0 w 604316"/>
              <a:gd name="connsiteY0" fmla="*/ 787325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787325 h 1599332"/>
              <a:gd name="connsiteX0" fmla="*/ 0 w 604316"/>
              <a:gd name="connsiteY0" fmla="*/ 1596950 h 1599332"/>
              <a:gd name="connsiteX1" fmla="*/ 0 w 604316"/>
              <a:gd name="connsiteY1" fmla="*/ 0 h 1599332"/>
              <a:gd name="connsiteX2" fmla="*/ 604316 w 604316"/>
              <a:gd name="connsiteY2" fmla="*/ 1599332 h 1599332"/>
              <a:gd name="connsiteX3" fmla="*/ 0 w 604316"/>
              <a:gd name="connsiteY3" fmla="*/ 1596950 h 1599332"/>
              <a:gd name="connsiteX0" fmla="*/ 0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0 w 613841"/>
              <a:gd name="connsiteY3" fmla="*/ 1596950 h 1596950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0 w 611460"/>
              <a:gd name="connsiteY0" fmla="*/ 1589806 h 1589806"/>
              <a:gd name="connsiteX1" fmla="*/ 0 w 611460"/>
              <a:gd name="connsiteY1" fmla="*/ 0 h 1589806"/>
              <a:gd name="connsiteX2" fmla="*/ 611460 w 611460"/>
              <a:gd name="connsiteY2" fmla="*/ 1585045 h 1589806"/>
              <a:gd name="connsiteX3" fmla="*/ 0 w 611460"/>
              <a:gd name="connsiteY3" fmla="*/ 1589806 h 1589806"/>
              <a:gd name="connsiteX0" fmla="*/ 0 w 613841"/>
              <a:gd name="connsiteY0" fmla="*/ 1589806 h 1589806"/>
              <a:gd name="connsiteX1" fmla="*/ 0 w 613841"/>
              <a:gd name="connsiteY1" fmla="*/ 0 h 1589806"/>
              <a:gd name="connsiteX2" fmla="*/ 613841 w 613841"/>
              <a:gd name="connsiteY2" fmla="*/ 1587426 h 1589806"/>
              <a:gd name="connsiteX3" fmla="*/ 0 w 613841"/>
              <a:gd name="connsiteY3" fmla="*/ 1589806 h 1589806"/>
              <a:gd name="connsiteX0" fmla="*/ 0 w 613841"/>
              <a:gd name="connsiteY0" fmla="*/ 1589806 h 1594570"/>
              <a:gd name="connsiteX1" fmla="*/ 0 w 613841"/>
              <a:gd name="connsiteY1" fmla="*/ 0 h 1594570"/>
              <a:gd name="connsiteX2" fmla="*/ 613841 w 613841"/>
              <a:gd name="connsiteY2" fmla="*/ 1594570 h 1594570"/>
              <a:gd name="connsiteX3" fmla="*/ 0 w 613841"/>
              <a:gd name="connsiteY3" fmla="*/ 1589806 h 1594570"/>
              <a:gd name="connsiteX0" fmla="*/ 2381 w 613841"/>
              <a:gd name="connsiteY0" fmla="*/ 1596950 h 1596950"/>
              <a:gd name="connsiteX1" fmla="*/ 0 w 613841"/>
              <a:gd name="connsiteY1" fmla="*/ 0 h 1596950"/>
              <a:gd name="connsiteX2" fmla="*/ 613841 w 613841"/>
              <a:gd name="connsiteY2" fmla="*/ 1594570 h 1596950"/>
              <a:gd name="connsiteX3" fmla="*/ 2381 w 613841"/>
              <a:gd name="connsiteY3" fmla="*/ 1596950 h 1596950"/>
              <a:gd name="connsiteX0" fmla="*/ 105 w 616327"/>
              <a:gd name="connsiteY0" fmla="*/ 1596950 h 1596950"/>
              <a:gd name="connsiteX1" fmla="*/ 2486 w 616327"/>
              <a:gd name="connsiteY1" fmla="*/ 0 h 1596950"/>
              <a:gd name="connsiteX2" fmla="*/ 616327 w 616327"/>
              <a:gd name="connsiteY2" fmla="*/ 1594570 h 1596950"/>
              <a:gd name="connsiteX3" fmla="*/ 105 w 616327"/>
              <a:gd name="connsiteY3" fmla="*/ 1596950 h 1596950"/>
              <a:gd name="connsiteX0" fmla="*/ 105 w 609303"/>
              <a:gd name="connsiteY0" fmla="*/ 1596950 h 1596952"/>
              <a:gd name="connsiteX1" fmla="*/ 2486 w 609303"/>
              <a:gd name="connsiteY1" fmla="*/ 0 h 1596952"/>
              <a:gd name="connsiteX2" fmla="*/ 609303 w 609303"/>
              <a:gd name="connsiteY2" fmla="*/ 1596952 h 1596952"/>
              <a:gd name="connsiteX3" fmla="*/ 105 w 609303"/>
              <a:gd name="connsiteY3" fmla="*/ 1596950 h 1596952"/>
              <a:gd name="connsiteX0" fmla="*/ 2302 w 611500"/>
              <a:gd name="connsiteY0" fmla="*/ 1596950 h 1596952"/>
              <a:gd name="connsiteX1" fmla="*/ 0 w 611500"/>
              <a:gd name="connsiteY1" fmla="*/ 0 h 1596952"/>
              <a:gd name="connsiteX2" fmla="*/ 611500 w 611500"/>
              <a:gd name="connsiteY2" fmla="*/ 1596952 h 1596952"/>
              <a:gd name="connsiteX3" fmla="*/ 2302 w 611500"/>
              <a:gd name="connsiteY3" fmla="*/ 1596950 h 159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0" h="1596952">
                <a:moveTo>
                  <a:pt x="2302" y="1596950"/>
                </a:moveTo>
                <a:cubicBezTo>
                  <a:pt x="1508" y="1064633"/>
                  <a:pt x="794" y="532317"/>
                  <a:pt x="0" y="0"/>
                </a:cubicBezTo>
                <a:lnTo>
                  <a:pt x="611500" y="1596952"/>
                </a:lnTo>
                <a:lnTo>
                  <a:pt x="2302" y="159695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957784" y="3463739"/>
            <a:ext cx="1094521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6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Black" panose="020F0A02020204030203" pitchFamily="34" charset="-18"/>
                <a:ea typeface="+mn-ea"/>
                <a:cs typeface="+mn-cs"/>
                <a:sym typeface="Helvetica Light"/>
              </a:rPr>
              <a:t>Dziękuję za uwagę</a:t>
            </a:r>
            <a:endParaRPr kumimoji="0" lang="pl-PL" sz="6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 Black" panose="020F0A02020204030203" pitchFamily="34" charset="-18"/>
              <a:ea typeface="+mn-ea"/>
              <a:cs typeface="+mn-cs"/>
              <a:sym typeface="Helvetica Light"/>
            </a:endParaRPr>
          </a:p>
        </p:txBody>
      </p:sp>
      <p:pic>
        <p:nvPicPr>
          <p:cNvPr id="1026" name="Picture 2" descr="D:\Moje obrazy\logo zus\logoZUSnoweRozwiniecie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47" y="8682125"/>
            <a:ext cx="2560325" cy="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8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2" r:id="rId4"/>
    <p:sldLayoutId id="2147483651" r:id="rId5"/>
    <p:sldLayoutId id="2147483653" r:id="rId6"/>
    <p:sldLayoutId id="2147483655" r:id="rId7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584200" eaLnBrk="1" hangingPunct="1">
        <a:defRPr sz="6000">
          <a:latin typeface="Lato Bold" panose="020F0802020204030203" charset="-18"/>
          <a:ea typeface="+mn-ea"/>
          <a:cs typeface="+mn-cs"/>
          <a:sym typeface="Helvetica Light"/>
        </a:defRPr>
      </a:lvl1pPr>
      <a:lvl2pPr indent="2286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 eaLnBrk="1" hangingPunct="1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1pPr>
      <a:lvl2pPr marL="8890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2pPr>
      <a:lvl3pPr marL="13335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3pPr>
      <a:lvl4pPr marL="17780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4pPr>
      <a:lvl5pPr marL="2222500" indent="-444500" defTabSz="584200" eaLnBrk="1" hangingPunct="1">
        <a:spcBef>
          <a:spcPts val="4200"/>
        </a:spcBef>
        <a:buSzPct val="75000"/>
        <a:buChar char="•"/>
        <a:defRPr sz="3600">
          <a:latin typeface="Lato Light" panose="020F0302020204030203" charset="-18"/>
          <a:ea typeface="+mn-ea"/>
          <a:cs typeface="+mn-cs"/>
          <a:sym typeface="Helvetica Light"/>
        </a:defRPr>
      </a:lvl5pPr>
      <a:lvl6pPr marL="26670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 eaLnBrk="1" hangingPunct="1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 eaLnBrk="1" hangingPunct="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us.pl/prewencj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>
          <a:xfrm>
            <a:off x="525736" y="412304"/>
            <a:ext cx="9289032" cy="4896544"/>
          </a:xfrm>
        </p:spPr>
        <p:txBody>
          <a:bodyPr/>
          <a:lstStyle/>
          <a:p>
            <a:r>
              <a:rPr lang="pl-PL" sz="5400" b="1" dirty="0" smtClean="0"/>
              <a:t>Ogólne zasady dofinansowania płatników składek  </a:t>
            </a:r>
            <a:endParaRPr lang="pl-PL" sz="5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25736" y="6821016"/>
            <a:ext cx="54006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Gdańsk, dnia 10.03.2016r 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5421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132384"/>
            <a:ext cx="11521280" cy="2880320"/>
          </a:xfrm>
        </p:spPr>
        <p:txBody>
          <a:bodyPr/>
          <a:lstStyle/>
          <a:p>
            <a:pPr algn="just">
              <a:spcBef>
                <a:spcPts val="300"/>
              </a:spcBef>
              <a:tabLst>
                <a:tab pos="1608138" algn="l"/>
              </a:tabLst>
            </a:pPr>
            <a:r>
              <a:rPr lang="pl-PL" sz="2800" b="1" dirty="0">
                <a:cs typeface="Arial" panose="020B0604020202020204" pitchFamily="34" charset="0"/>
              </a:rPr>
              <a:t>Krok pierwszy	</a:t>
            </a:r>
            <a:r>
              <a:rPr lang="pl-PL" sz="2800" dirty="0">
                <a:cs typeface="Arial" panose="020B0604020202020204" pitchFamily="34" charset="0"/>
                <a:sym typeface="Symbol"/>
              </a:rPr>
              <a:t> </a:t>
            </a:r>
            <a:r>
              <a:rPr lang="pl-PL" sz="2800" dirty="0">
                <a:cs typeface="Arial" panose="020B0604020202020204" pitchFamily="34" charset="0"/>
              </a:rPr>
              <a:t>złożenie do ZUS Wniosku przez płatnika składek. </a:t>
            </a:r>
          </a:p>
          <a:p>
            <a:pPr algn="just">
              <a:spcBef>
                <a:spcPts val="300"/>
              </a:spcBef>
              <a:tabLst>
                <a:tab pos="1608138" algn="l"/>
              </a:tabLst>
            </a:pPr>
            <a:r>
              <a:rPr lang="pl-PL" sz="2800" i="1" dirty="0">
                <a:cs typeface="Arial" panose="020B0604020202020204" pitchFamily="34" charset="0"/>
              </a:rPr>
              <a:t>Na stronie internetowej </a:t>
            </a:r>
            <a:r>
              <a:rPr lang="pl-PL" sz="2800" i="1" dirty="0">
                <a:cs typeface="Arial" panose="020B0604020202020204" pitchFamily="34" charset="0"/>
                <a:hlinkClick r:id="rId2"/>
              </a:rPr>
              <a:t>www.zus.pl/prewencja</a:t>
            </a:r>
            <a:r>
              <a:rPr lang="pl-PL" sz="2800" i="1" dirty="0">
                <a:cs typeface="Arial" panose="020B0604020202020204" pitchFamily="34" charset="0"/>
              </a:rPr>
              <a:t> dostępne są materiały ułatwiające    przygotowanie Wniosku (Wyjaśnienia dotyczące Wniosku, wzór Umowy                      o dofinansowanie). </a:t>
            </a:r>
          </a:p>
          <a:p>
            <a:pPr algn="just">
              <a:spcBef>
                <a:spcPts val="2400"/>
              </a:spcBef>
              <a:tabLst>
                <a:tab pos="1608138" algn="l"/>
              </a:tabLst>
            </a:pPr>
            <a:r>
              <a:rPr lang="pl-PL" sz="2800" b="1" dirty="0">
                <a:cs typeface="Arial" panose="020B0604020202020204" pitchFamily="34" charset="0"/>
              </a:rPr>
              <a:t>Krok drugi</a:t>
            </a:r>
            <a:r>
              <a:rPr lang="pl-PL" sz="2800" dirty="0">
                <a:cs typeface="Arial" panose="020B0604020202020204" pitchFamily="34" charset="0"/>
              </a:rPr>
              <a:t> 	</a:t>
            </a:r>
            <a:r>
              <a:rPr lang="pl-PL" sz="2800" dirty="0">
                <a:cs typeface="Arial" panose="020B0604020202020204" pitchFamily="34" charset="0"/>
                <a:sym typeface="Symbol"/>
              </a:rPr>
              <a:t> </a:t>
            </a:r>
            <a:r>
              <a:rPr lang="pl-PL" sz="2800" dirty="0">
                <a:cs typeface="Arial" panose="020B0604020202020204" pitchFamily="34" charset="0"/>
              </a:rPr>
              <a:t>ocena formalna Wniosku o dofinansowanie, przeprowadzona przez ZUS:</a:t>
            </a:r>
          </a:p>
          <a:p>
            <a:pPr marL="342900" indent="-342900" algn="just">
              <a:spcBef>
                <a:spcPts val="300"/>
              </a:spcBef>
              <a:buFontTx/>
              <a:buChar char="-"/>
            </a:pPr>
            <a:r>
              <a:rPr lang="pl-PL" sz="2800" dirty="0">
                <a:cs typeface="Arial" panose="020B0604020202020204" pitchFamily="34" charset="0"/>
              </a:rPr>
              <a:t>wstępna ocena kwalifikowalności działań planowanych w ramach projektu,</a:t>
            </a:r>
          </a:p>
          <a:p>
            <a:pPr marL="342900" indent="-342900" algn="just">
              <a:spcBef>
                <a:spcPts val="300"/>
              </a:spcBef>
              <a:buFontTx/>
              <a:buChar char="-"/>
            </a:pPr>
            <a:r>
              <a:rPr lang="pl-PL" sz="2800" dirty="0">
                <a:cs typeface="Arial" panose="020B0604020202020204" pitchFamily="34" charset="0"/>
              </a:rPr>
              <a:t>ocena poprawności wyliczeń w części budżetowej Wniosku,</a:t>
            </a:r>
          </a:p>
          <a:p>
            <a:pPr marL="342900" indent="-342900" algn="just">
              <a:spcBef>
                <a:spcPts val="300"/>
              </a:spcBef>
              <a:buFontTx/>
              <a:buChar char="-"/>
            </a:pPr>
            <a:r>
              <a:rPr lang="pl-PL" sz="2800" dirty="0">
                <a:cs typeface="Arial" panose="020B0604020202020204" pitchFamily="34" charset="0"/>
              </a:rPr>
              <a:t>ocena kompletności złożonej dokumentacji.</a:t>
            </a:r>
          </a:p>
          <a:p>
            <a:pPr marL="342900" indent="-342900" algn="just">
              <a:spcBef>
                <a:spcPts val="300"/>
              </a:spcBef>
              <a:buFontTx/>
              <a:buChar char="-"/>
            </a:pPr>
            <a:endParaRPr lang="pl-PL" sz="2800" dirty="0"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pl-PL" sz="2800" i="1" dirty="0">
                <a:cs typeface="Arial" panose="020B0604020202020204" pitchFamily="34" charset="0"/>
              </a:rPr>
              <a:t>W przypadku nieprawidłowości ZUS informuje Wnioskodawcę drogą e-mailową </a:t>
            </a:r>
          </a:p>
          <a:p>
            <a:pPr algn="just">
              <a:spcBef>
                <a:spcPts val="300"/>
              </a:spcBef>
            </a:pPr>
            <a:r>
              <a:rPr lang="pl-PL" sz="2800" i="1" dirty="0">
                <a:cs typeface="Arial" panose="020B0604020202020204" pitchFamily="34" charset="0"/>
              </a:rPr>
              <a:t>o konieczności skorygowania Wniosku, bądź uzupełnienia dokumentacji</a:t>
            </a:r>
            <a:r>
              <a:rPr lang="pl-PL" sz="2800" dirty="0">
                <a:cs typeface="Arial" panose="020B0604020202020204" pitchFamily="34" charset="0"/>
              </a:rPr>
              <a:t>. 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066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dirty="0" smtClean="0"/>
              <a:t>L</a:t>
            </a:r>
            <a:r>
              <a:rPr lang="pl-PL" sz="4000" u="sng" dirty="0" smtClean="0"/>
              <a:t>iczba </a:t>
            </a:r>
            <a:r>
              <a:rPr lang="pl-PL" sz="4000" u="sng" dirty="0" smtClean="0"/>
              <a:t>weryfikacji formalnych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/>
          </a:p>
          <a:p>
            <a:pPr algn="just"/>
            <a:r>
              <a:rPr lang="pl-PL" sz="4000" b="1" dirty="0"/>
              <a:t>w</a:t>
            </a:r>
            <a:r>
              <a:rPr lang="pl-PL" sz="4000" b="1" dirty="0" smtClean="0"/>
              <a:t>niosek </a:t>
            </a:r>
            <a:r>
              <a:rPr lang="pl-PL" sz="4000" b="1" dirty="0"/>
              <a:t>o dofinansowanie podlega </a:t>
            </a:r>
            <a:r>
              <a:rPr lang="pl-PL" sz="4000" b="1" u="sng" dirty="0"/>
              <a:t>trzykrotnej ocenie formalnej</a:t>
            </a:r>
            <a:r>
              <a:rPr lang="pl-PL" sz="4000" b="1" dirty="0"/>
              <a:t>, trzecia ocena jest </a:t>
            </a:r>
            <a:r>
              <a:rPr lang="pl-PL" sz="4000" b="1" dirty="0" smtClean="0"/>
              <a:t>ostateczna.       Po każdych uwagach formalnych wnioskodawca ma 30 dni na przesłanie skorygowanego wniosku.                 W przypadku przekroczenia terminu, jest to traktowane jako odstąpienie od ubiegania się                   o dofinansowanie.</a:t>
            </a:r>
            <a:endParaRPr lang="pl-PL" sz="4000" dirty="0" smtClean="0"/>
          </a:p>
        </p:txBody>
      </p:sp>
    </p:spTree>
    <p:extLst>
      <p:ext uri="{BB962C8B-B14F-4D97-AF65-F5344CB8AC3E}">
        <p14:creationId xmlns:p14="http://schemas.microsoft.com/office/powerpoint/2010/main" val="1435680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420416"/>
            <a:ext cx="11521280" cy="6624736"/>
          </a:xfrm>
        </p:spPr>
        <p:txBody>
          <a:bodyPr/>
          <a:lstStyle/>
          <a:p>
            <a:pPr algn="just">
              <a:spcBef>
                <a:spcPts val="300"/>
              </a:spcBef>
              <a:tabLst>
                <a:tab pos="1608138" algn="l"/>
              </a:tabLst>
            </a:pPr>
            <a:r>
              <a:rPr lang="pl-PL" b="1" dirty="0">
                <a:cs typeface="Arial" panose="020B0604020202020204" pitchFamily="34" charset="0"/>
              </a:rPr>
              <a:t>Krok trzeci	</a:t>
            </a:r>
            <a:r>
              <a:rPr lang="pl-PL" dirty="0">
                <a:cs typeface="Arial" panose="020B0604020202020204" pitchFamily="34" charset="0"/>
                <a:sym typeface="Symbol"/>
              </a:rPr>
              <a:t> </a:t>
            </a:r>
            <a:r>
              <a:rPr lang="pl-PL" dirty="0">
                <a:cs typeface="Arial" panose="020B0604020202020204" pitchFamily="34" charset="0"/>
              </a:rPr>
              <a:t>merytoryczna ocena Wniosku przez eksperta z danej dziedziny: </a:t>
            </a:r>
          </a:p>
          <a:p>
            <a:pPr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   potwierdzenie zasadności przedmiotu Wniosku, </a:t>
            </a:r>
          </a:p>
          <a:p>
            <a:pPr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   weryfikacja celowości projektu,</a:t>
            </a:r>
          </a:p>
          <a:p>
            <a:pPr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   ocena oczekiwanych rezultatów projektu,</a:t>
            </a:r>
          </a:p>
          <a:p>
            <a:pPr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   ocena zgodności przyjętych rozwiązań z obowiązującymi przepisami BHP,</a:t>
            </a:r>
          </a:p>
          <a:p>
            <a:pPr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   ocena realności harmonogramu projektu, </a:t>
            </a:r>
          </a:p>
          <a:p>
            <a:pPr marL="266700" indent="-266700"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ocena niezbędności i efektywności wydatków projektu (porównanie wartości usług i produktów z Wniosku z wartościami tych samych usług i produktów oferowanych na rynku – co najmniej dwie różne oferty).</a:t>
            </a:r>
          </a:p>
          <a:p>
            <a:pPr algn="just">
              <a:spcBef>
                <a:spcPts val="300"/>
              </a:spcBef>
              <a:buFontTx/>
              <a:buChar char="-"/>
              <a:tabLst>
                <a:tab pos="1608138" algn="l"/>
              </a:tabLst>
            </a:pPr>
            <a:endParaRPr lang="pl-PL" dirty="0">
              <a:cs typeface="Arial" panose="020B0604020202020204" pitchFamily="34" charset="0"/>
            </a:endParaRPr>
          </a:p>
          <a:p>
            <a:pPr>
              <a:tabLst>
                <a:tab pos="1608138" algn="l"/>
              </a:tabLst>
            </a:pPr>
            <a:r>
              <a:rPr lang="pl-PL" b="1" dirty="0">
                <a:cs typeface="Arial" panose="020B0604020202020204" pitchFamily="34" charset="0"/>
              </a:rPr>
              <a:t>Krok czwarty	</a:t>
            </a:r>
            <a:r>
              <a:rPr lang="pl-PL" dirty="0">
                <a:cs typeface="Arial" panose="020B0604020202020204" pitchFamily="34" charset="0"/>
                <a:sym typeface="Symbol"/>
              </a:rPr>
              <a:t></a:t>
            </a:r>
            <a:r>
              <a:rPr lang="pl-PL" dirty="0">
                <a:cs typeface="Arial" panose="020B0604020202020204" pitchFamily="34" charset="0"/>
              </a:rPr>
              <a:t>  pozytywna ocena eksperta podstawą do podpisania umowy </a:t>
            </a:r>
          </a:p>
          <a:p>
            <a:pPr>
              <a:tabLst>
                <a:tab pos="1608138" algn="l"/>
              </a:tabLst>
            </a:pPr>
            <a:r>
              <a:rPr lang="pl-PL" dirty="0">
                <a:cs typeface="Arial" panose="020B0604020202020204" pitchFamily="34" charset="0"/>
              </a:rPr>
              <a:t>pomiędzy Wnioskodawcą a ZUS. </a:t>
            </a:r>
          </a:p>
          <a:p>
            <a:r>
              <a:rPr lang="pl-PL" dirty="0">
                <a:cs typeface="Arial" panose="020B0604020202020204" pitchFamily="34" charset="0"/>
              </a:rPr>
              <a:t>Na konto Wnioskodawcy wpływa I transza, w wysokości do 50% przyznanego dofinansowania; wypłata w ciągu 14 dni od zawarcia umowy. 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57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dirty="0" smtClean="0"/>
              <a:t>Przypomnienie – </a:t>
            </a:r>
            <a:r>
              <a:rPr lang="pl-PL" sz="4000" u="sng" dirty="0" smtClean="0"/>
              <a:t>liczba ocen eksperta</a:t>
            </a:r>
            <a:r>
              <a:rPr lang="pl-PL" sz="4000" dirty="0" smtClean="0"/>
              <a:t>:</a:t>
            </a:r>
          </a:p>
          <a:p>
            <a:pPr algn="just"/>
            <a:endParaRPr lang="pl-PL" sz="3200" dirty="0"/>
          </a:p>
          <a:p>
            <a:pPr algn="just"/>
            <a:r>
              <a:rPr lang="pl-PL" sz="3200" b="1" dirty="0" smtClean="0"/>
              <a:t>Wniosek </a:t>
            </a:r>
            <a:r>
              <a:rPr lang="pl-PL" sz="3200" b="1" dirty="0"/>
              <a:t>o dofinansowanie podlega </a:t>
            </a:r>
            <a:r>
              <a:rPr lang="pl-PL" sz="3200" b="1" u="sng" dirty="0"/>
              <a:t>trzykrotnej ocenie merytorycznej</a:t>
            </a:r>
            <a:r>
              <a:rPr lang="pl-PL" sz="3200" b="1" dirty="0"/>
              <a:t>, trzecia ocena jest </a:t>
            </a:r>
            <a:r>
              <a:rPr lang="pl-PL" sz="3200" b="1" dirty="0" smtClean="0"/>
              <a:t>ostateczna. Po I ocenie, wnioskodawca </a:t>
            </a:r>
            <a:r>
              <a:rPr lang="pl-PL" sz="3200" b="1" u="sng" dirty="0" smtClean="0"/>
              <a:t>ma 30 dni </a:t>
            </a:r>
            <a:r>
              <a:rPr lang="pl-PL" sz="3200" b="1" dirty="0" smtClean="0"/>
              <a:t>na przesłanie skorygowanego wniosku.  Po II ocenie </a:t>
            </a:r>
            <a:r>
              <a:rPr lang="pl-PL" sz="3200" b="1" dirty="0"/>
              <a:t>wnioskodawca </a:t>
            </a:r>
            <a:r>
              <a:rPr lang="pl-PL" sz="3200" b="1" dirty="0" smtClean="0"/>
              <a:t>ma </a:t>
            </a:r>
            <a:r>
              <a:rPr lang="pl-PL" sz="3200" b="1" u="sng" dirty="0" smtClean="0"/>
              <a:t>15 </a:t>
            </a:r>
            <a:r>
              <a:rPr lang="pl-PL" sz="3200" b="1" u="sng" dirty="0"/>
              <a:t>dni </a:t>
            </a:r>
            <a:r>
              <a:rPr lang="pl-PL" sz="3200" b="1" dirty="0"/>
              <a:t>na przesłanie </a:t>
            </a:r>
            <a:r>
              <a:rPr lang="pl-PL" sz="3200" b="1" dirty="0" smtClean="0"/>
              <a:t>skorygowanego wniosku. W przypadku przekroczenia terminów, jest to traktowane jako odstąpienie od ubiegania się o dofinansowanie.</a:t>
            </a:r>
            <a:endParaRPr lang="pl-PL" sz="3200" dirty="0" smtClean="0"/>
          </a:p>
        </p:txBody>
      </p:sp>
    </p:spTree>
    <p:extLst>
      <p:ext uri="{BB962C8B-B14F-4D97-AF65-F5344CB8AC3E}">
        <p14:creationId xmlns:p14="http://schemas.microsoft.com/office/powerpoint/2010/main" val="1827270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564432"/>
            <a:ext cx="11521280" cy="2448272"/>
          </a:xfrm>
        </p:spPr>
        <p:txBody>
          <a:bodyPr/>
          <a:lstStyle/>
          <a:p>
            <a:r>
              <a:rPr lang="pl-PL" b="1" dirty="0">
                <a:cs typeface="Arial" panose="020B0604020202020204" pitchFamily="34" charset="0"/>
              </a:rPr>
              <a:t>Krok piąty</a:t>
            </a:r>
            <a:r>
              <a:rPr lang="pl-PL" dirty="0">
                <a:cs typeface="Arial" panose="020B0604020202020204" pitchFamily="34" charset="0"/>
              </a:rPr>
              <a:t> 	</a:t>
            </a:r>
            <a:r>
              <a:rPr lang="pl-PL" dirty="0">
                <a:cs typeface="Arial" panose="020B0604020202020204" pitchFamily="34" charset="0"/>
                <a:sym typeface="Symbol"/>
              </a:rPr>
              <a:t> </a:t>
            </a:r>
            <a:r>
              <a:rPr lang="pl-PL" dirty="0">
                <a:cs typeface="Arial" panose="020B0604020202020204" pitchFamily="34" charset="0"/>
              </a:rPr>
              <a:t>ocena końcowa projektu przez eksperta po zakończeniu projektu</a:t>
            </a:r>
            <a:r>
              <a:rPr lang="pl-PL" dirty="0">
                <a:cs typeface="Arial" panose="020B0604020202020204" pitchFamily="34" charset="0"/>
                <a:sym typeface="Wingdings"/>
              </a:rPr>
              <a:t></a:t>
            </a:r>
            <a:r>
              <a:rPr lang="pl-PL" dirty="0">
                <a:cs typeface="Arial" panose="020B0604020202020204" pitchFamily="34" charset="0"/>
              </a:rPr>
              <a:t>   </a:t>
            </a:r>
          </a:p>
          <a:p>
            <a:pPr algn="just">
              <a:spcBef>
                <a:spcPts val="300"/>
              </a:spcBef>
              <a:buFontTx/>
              <a:buChar char="-"/>
            </a:pPr>
            <a:r>
              <a:rPr lang="pl-PL" dirty="0">
                <a:cs typeface="Arial" panose="020B0604020202020204" pitchFamily="34" charset="0"/>
              </a:rPr>
              <a:t>   porównanie osiągniętych rezultatów z wartościami z Wniosku, </a:t>
            </a:r>
          </a:p>
          <a:p>
            <a:pPr marL="266700" indent="-266700" algn="just">
              <a:spcBef>
                <a:spcPts val="300"/>
              </a:spcBef>
              <a:buFontTx/>
              <a:buChar char="-"/>
            </a:pPr>
            <a:r>
              <a:rPr lang="pl-PL" dirty="0">
                <a:cs typeface="Arial" panose="020B0604020202020204" pitchFamily="34" charset="0"/>
              </a:rPr>
              <a:t>sprawdzenie czy:</a:t>
            </a:r>
          </a:p>
          <a:p>
            <a:pPr marL="444500" indent="-17780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pl-PL" dirty="0">
                <a:cs typeface="Arial" panose="020B0604020202020204" pitchFamily="34" charset="0"/>
              </a:rPr>
              <a:t>inwestycje faktycznie znajdują się na wyposażeniu stanowisk pracy i czy  odpowiednio oznaczone (naklejki, naszywki z logo ZUS), </a:t>
            </a:r>
          </a:p>
          <a:p>
            <a:pPr marL="444500" indent="-177800" algn="just">
              <a:buFont typeface="Arial" pitchFamily="34" charset="0"/>
              <a:buChar char="•"/>
            </a:pPr>
            <a:r>
              <a:rPr lang="pl-PL" dirty="0">
                <a:cs typeface="Arial" panose="020B0604020202020204" pitchFamily="34" charset="0"/>
              </a:rPr>
              <a:t>środki ochrony indywidualnej przydzielono pracownikom, posiadają oznakowanie CE i czy przekazano pracownikom instrukcje producenta,</a:t>
            </a:r>
          </a:p>
          <a:p>
            <a:pPr marL="266700" indent="-266700" algn="just">
              <a:buFontTx/>
              <a:buChar char="-"/>
            </a:pPr>
            <a:r>
              <a:rPr lang="pl-PL" dirty="0">
                <a:cs typeface="Arial" panose="020B0604020202020204" pitchFamily="34" charset="0"/>
              </a:rPr>
              <a:t>stwierdzenie, czy realizacja projektu przebiegła zgodnie z Wnioskiem. Jeżeli realizacja niezgodna z Wnioskiem wymagane jest dodatkowe, szczegółowe wyjaśnienie.</a:t>
            </a:r>
          </a:p>
          <a:p>
            <a:pPr marL="266700" indent="-266700" algn="just">
              <a:buFontTx/>
              <a:buChar char="-"/>
            </a:pPr>
            <a:r>
              <a:rPr lang="pl-PL" dirty="0">
                <a:cs typeface="Arial" panose="020B0604020202020204" pitchFamily="34" charset="0"/>
              </a:rPr>
              <a:t>po pozytywnym odbiorze projektu oraz podpisaniu protokołu odbioru,       </a:t>
            </a:r>
            <a:r>
              <a:rPr lang="pl-PL" dirty="0" smtClean="0">
                <a:cs typeface="Arial" panose="020B0604020202020204" pitchFamily="34" charset="0"/>
              </a:rPr>
              <a:t>   terminie </a:t>
            </a:r>
            <a:r>
              <a:rPr lang="pl-PL" dirty="0">
                <a:cs typeface="Arial" panose="020B0604020202020204" pitchFamily="34" charset="0"/>
              </a:rPr>
              <a:t>30 dni, następuje wypłata II transzy dofinansowania.</a:t>
            </a:r>
          </a:p>
          <a:p>
            <a:pPr algn="ctr"/>
            <a:endParaRPr lang="pl-PL" dirty="0">
              <a:cs typeface="Arial" panose="020B0604020202020204" pitchFamily="34" charset="0"/>
            </a:endParaRPr>
          </a:p>
          <a:p>
            <a:pPr algn="ctr"/>
            <a:r>
              <a:rPr lang="pl-PL" dirty="0">
                <a:cs typeface="Arial" panose="020B0604020202020204" pitchFamily="34" charset="0"/>
              </a:rPr>
              <a:t>Jeżeli projekt nie zostanie zrealizowany/realizacja niezgodna z zawartą umową Wnioskodawca zwraca przekazaną wcześniej zaliczkę.  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0168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u="sng" dirty="0" smtClean="0"/>
              <a:t>Termin odesłania podpisanej umowy przez wnioskodawcę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/>
          </a:p>
          <a:p>
            <a:pPr algn="just"/>
            <a:r>
              <a:rPr lang="pl-PL" sz="4000" dirty="0"/>
              <a:t>w</a:t>
            </a:r>
            <a:r>
              <a:rPr lang="pl-PL" sz="4000" dirty="0" smtClean="0"/>
              <a:t>nioskodawca </a:t>
            </a:r>
            <a:r>
              <a:rPr lang="pl-PL" sz="4000" dirty="0"/>
              <a:t>po otrzymaniu pocztą elektroniczną przygotowanej do zawarcia Umowy o dofinansowanie, powinien ją podpisać we właściwym miejscu, a następnie odesłać podpisaną umowę do Zakładu, nie później niż w ciągu </a:t>
            </a:r>
            <a:r>
              <a:rPr lang="pl-PL" sz="4000" b="1" u="sng" dirty="0"/>
              <a:t>15 dni</a:t>
            </a:r>
            <a:r>
              <a:rPr lang="pl-PL" sz="4000" u="sng" dirty="0"/>
              <a:t> od otrzymania wiadomości</a:t>
            </a:r>
            <a:r>
              <a:rPr lang="pl-PL" sz="4000" dirty="0"/>
              <a:t>, na adres </a:t>
            </a:r>
            <a:r>
              <a:rPr lang="pl-PL" sz="4000" dirty="0" smtClean="0"/>
              <a:t>Zakładu.</a:t>
            </a:r>
          </a:p>
        </p:txBody>
      </p:sp>
    </p:spTree>
    <p:extLst>
      <p:ext uri="{BB962C8B-B14F-4D97-AF65-F5344CB8AC3E}">
        <p14:creationId xmlns:p14="http://schemas.microsoft.com/office/powerpoint/2010/main" val="15966291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pl-PL" sz="2400" b="1" dirty="0"/>
              <a:t>Program dofinansowania płatników składek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9958784" y="1001066"/>
            <a:ext cx="1656184" cy="47192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453727" y="4012704"/>
            <a:ext cx="45719" cy="72008"/>
          </a:xfrm>
          <a:prstGeom prst="downArrow">
            <a:avLst/>
          </a:prstGeom>
          <a:blipFill rotWithShape="1">
            <a:blip r:embed="rId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99028520"/>
              </p:ext>
            </p:extLst>
          </p:nvPr>
        </p:nvGraphicFramePr>
        <p:xfrm>
          <a:off x="237704" y="1237027"/>
          <a:ext cx="11953328" cy="6432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trzałka w górę 6"/>
          <p:cNvSpPr/>
          <p:nvPr/>
        </p:nvSpPr>
        <p:spPr>
          <a:xfrm>
            <a:off x="1517363" y="5928021"/>
            <a:ext cx="1914685" cy="1051616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-194344" y="6951420"/>
            <a:ext cx="562510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Wnioskodawca ma 30 dni na odesłanie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skorygowanego  Wniosku</a:t>
            </a: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19" name="Strzałka w górę 18"/>
          <p:cNvSpPr/>
          <p:nvPr/>
        </p:nvSpPr>
        <p:spPr>
          <a:xfrm>
            <a:off x="10102800" y="5753476"/>
            <a:ext cx="1728192" cy="712039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8302600" y="6956127"/>
            <a:ext cx="47022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Wnioskodawca ma 15</a:t>
            </a:r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dni na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odesłanie podpisanej umowy</a:t>
            </a:r>
            <a:endParaRPr kumimoji="0" lang="pl-PL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3766096" y="7139534"/>
            <a:ext cx="5112568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II ocenie merytorycznej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Wnioskodawca ma 15 dni na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odesłanie skorygowanego Wniosku</a:t>
            </a: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0" name="Strzałka w górę 29"/>
          <p:cNvSpPr/>
          <p:nvPr/>
        </p:nvSpPr>
        <p:spPr>
          <a:xfrm>
            <a:off x="5566296" y="5939708"/>
            <a:ext cx="1914685" cy="1051616"/>
          </a:xfrm>
          <a:prstGeom prst="upArrow">
            <a:avLst/>
          </a:prstGeom>
          <a:solidFill>
            <a:schemeClr val="accent1">
              <a:lumMod val="75000"/>
            </a:schemeClr>
          </a:solidFill>
          <a:ln w="12700" cap="flat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Strzałka w dół 30"/>
          <p:cNvSpPr/>
          <p:nvPr/>
        </p:nvSpPr>
        <p:spPr>
          <a:xfrm>
            <a:off x="4846217" y="1996480"/>
            <a:ext cx="1819206" cy="866360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2618210" y="1246005"/>
            <a:ext cx="654848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Po I ocenie merytorycznej Wnioskodawca ma 30 dni na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odesłanie skorygowanego Wniosku</a:t>
            </a:r>
            <a:endParaRPr kumimoji="0" lang="pl-P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162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dirty="0" smtClean="0"/>
              <a:t>Przypomnienie – </a:t>
            </a:r>
            <a:r>
              <a:rPr lang="pl-PL" sz="4000" u="sng" dirty="0" smtClean="0"/>
              <a:t>załączniki do wniosku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/>
          </a:p>
          <a:p>
            <a:pPr algn="just"/>
            <a:r>
              <a:rPr lang="pl-PL" sz="2800" dirty="0"/>
              <a:t>d</a:t>
            </a:r>
            <a:r>
              <a:rPr lang="pl-PL" sz="2800" dirty="0" smtClean="0"/>
              <a:t>o </a:t>
            </a:r>
            <a:r>
              <a:rPr lang="pl-PL" sz="2800" dirty="0"/>
              <a:t>przekazywanej na każdym etapie procedowania do Zakładu dokumentacji papierowej, należy dołączyć jej odzwierciedlenie w postaci dokumentów </a:t>
            </a:r>
            <a:r>
              <a:rPr lang="pl-PL" sz="2800" dirty="0" smtClean="0"/>
              <a:t>elektronicznych na nośniku danych</a:t>
            </a:r>
            <a:r>
              <a:rPr lang="pl-PL" sz="2800" b="1" dirty="0" smtClean="0"/>
              <a:t>.</a:t>
            </a:r>
            <a:r>
              <a:rPr lang="pl-PL" sz="2800" dirty="0" smtClean="0"/>
              <a:t> </a:t>
            </a:r>
          </a:p>
          <a:p>
            <a:pPr algn="just"/>
            <a:endParaRPr lang="pl-PL" sz="2800" dirty="0"/>
          </a:p>
          <a:p>
            <a:pPr algn="just"/>
            <a:r>
              <a:rPr lang="pl-PL" sz="2800" dirty="0" smtClean="0"/>
              <a:t>Nazwy </a:t>
            </a:r>
            <a:r>
              <a:rPr lang="pl-PL" sz="2800" dirty="0"/>
              <a:t>poszczególnych plików PDF muszą być zgodne z nazwami dokumentów, których dotyczą, np.; „Wniosek o dofinansowanie.pdf”, „Sprawozdanie z realizacji Projektu.pdf”, Ocena ryzyka </a:t>
            </a:r>
            <a:r>
              <a:rPr lang="pl-PL" sz="2800" dirty="0" smtClean="0"/>
              <a:t>zawodowego ślusarz.pdf”. </a:t>
            </a:r>
          </a:p>
          <a:p>
            <a:pPr algn="just"/>
            <a:endParaRPr lang="pl-PL" sz="2800" dirty="0"/>
          </a:p>
          <a:p>
            <a:pPr algn="just"/>
            <a:r>
              <a:rPr lang="pl-PL" sz="2800" dirty="0" smtClean="0"/>
              <a:t>Brak w/w nazewnictwa plików PDF nie stanowi błędu formalnego, należy podczas weryfikacji wniosku i kopiowania dokumentacji, zmienić  nazwę dokumentu w PDF na właściwą.</a:t>
            </a:r>
          </a:p>
        </p:txBody>
      </p:sp>
    </p:spTree>
    <p:extLst>
      <p:ext uri="{BB962C8B-B14F-4D97-AF65-F5344CB8AC3E}">
        <p14:creationId xmlns:p14="http://schemas.microsoft.com/office/powerpoint/2010/main" val="1879679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dirty="0" smtClean="0"/>
              <a:t> Cz</a:t>
            </a:r>
            <a:r>
              <a:rPr lang="pl-PL" sz="4000" u="sng" dirty="0" smtClean="0"/>
              <a:t>ynniki w środowisku pracy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 smtClean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pl-PL" sz="2800" dirty="0" smtClean="0"/>
              <a:t>mikroklimat </a:t>
            </a:r>
            <a:r>
              <a:rPr lang="pl-PL" sz="2800" u="sng" dirty="0"/>
              <a:t>(gorący lub zimny)</a:t>
            </a:r>
            <a:r>
              <a:rPr lang="pl-PL" sz="2800" dirty="0"/>
              <a:t>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czynniki chemiczne i pyły,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czynniki biologiczne,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czynniki mechaniczne,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u="sng" dirty="0"/>
              <a:t>czynniki elektryczne i elektryczność statyczna</a:t>
            </a:r>
            <a:r>
              <a:rPr lang="pl-PL" sz="2800" dirty="0"/>
              <a:t>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hałas,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u="sng" dirty="0"/>
              <a:t>ogólne i miejscowe drgania</a:t>
            </a:r>
            <a:r>
              <a:rPr lang="pl-PL" sz="2800" dirty="0"/>
              <a:t>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niewłaściwe oświetlenie elektryczne,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promieniowanie jonizujące,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promieniowanie optyczne (podczerwone, widzialne i nadfioletowe),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pl-PL" sz="2800" dirty="0"/>
              <a:t>pole </a:t>
            </a:r>
            <a:r>
              <a:rPr lang="pl-PL" sz="2800" dirty="0" smtClean="0"/>
              <a:t>elektromagnetyczne</a:t>
            </a:r>
            <a:endParaRPr lang="pl-PL" sz="2800" dirty="0"/>
          </a:p>
          <a:p>
            <a:pPr algn="just"/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29477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844352"/>
            <a:ext cx="11881320" cy="864096"/>
          </a:xfrm>
        </p:spPr>
        <p:txBody>
          <a:bodyPr anchor="ctr"/>
          <a:lstStyle/>
          <a:p>
            <a:pPr algn="just"/>
            <a:endParaRPr lang="pl-PL" sz="4000" dirty="0" smtClean="0"/>
          </a:p>
          <a:p>
            <a:pPr algn="just"/>
            <a:r>
              <a:rPr lang="pl-PL" sz="4000" dirty="0" smtClean="0"/>
              <a:t>D</a:t>
            </a:r>
            <a:r>
              <a:rPr lang="pl-PL" sz="4000" u="sng" dirty="0" smtClean="0"/>
              <a:t>ziałania inwestycyjne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 smtClean="0"/>
          </a:p>
          <a:p>
            <a:pPr algn="just"/>
            <a:endParaRPr lang="pl-PL" sz="28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766687"/>
              </p:ext>
            </p:extLst>
          </p:nvPr>
        </p:nvGraphicFramePr>
        <p:xfrm>
          <a:off x="669752" y="1780456"/>
          <a:ext cx="11521280" cy="6624735"/>
        </p:xfrm>
        <a:graphic>
          <a:graphicData uri="http://schemas.openxmlformats.org/drawingml/2006/table">
            <a:tbl>
              <a:tblPr/>
              <a:tblGrid>
                <a:gridCol w="11521280"/>
              </a:tblGrid>
              <a:tr h="1456925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1. Zakup i instalacja osłon stałych i ruchomych do niebezpiecznych stref maszyn i innych urządzeń technicznych: nastawnych, blokujących, blokujących z ryglowaniem, sterujących, itp.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036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2. Zakup i instalacja elementów systemów sterowania realizujących funkcje bezpieczeństwa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3849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3. Zakup i instalacja urządzeń ochronnych przed zagrożeniami mechanicznymi: blokujących, zezwalających, sterujących podtrzymywanych, oburęcznego sterowania, czułych np. na nacisk (maty, listwy, krawędzie oraz pręty i linki do wyłączania), aktywnych optoelektronicznych (np. kurtyny i promienie świetlne, skanery laserowe), sterujących krokowych, ograniczających.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6925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4. Zakup i instalacja środków ochronnych zapewniających stateczność maszyn: np. śrub kotwiących, urządzeń ustalających położenie (np. poziomic).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04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 smtClean="0"/>
              <a:t>Program dofinansowania płatników składek</a:t>
            </a:r>
            <a:endParaRPr lang="pl-PL" b="1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263544" y="998607"/>
            <a:ext cx="12503552" cy="7488832"/>
          </a:xfrm>
        </p:spPr>
        <p:txBody>
          <a:bodyPr anchor="ctr"/>
          <a:lstStyle/>
          <a:p>
            <a:pPr algn="just"/>
            <a:r>
              <a:rPr lang="pl-PL" sz="3200" dirty="0"/>
              <a:t>Zadania Zakładu Ubezpieczeń Społecznych w zakresie prewencji wypadkowej określone są </a:t>
            </a:r>
            <a:r>
              <a:rPr lang="pl-PL" sz="3200" dirty="0" smtClean="0"/>
              <a:t>w: </a:t>
            </a:r>
          </a:p>
          <a:p>
            <a:pPr algn="just"/>
            <a:endParaRPr lang="pl-PL" sz="3200" dirty="0" smtClean="0"/>
          </a:p>
          <a:p>
            <a:pPr algn="ctr"/>
            <a:r>
              <a:rPr lang="pl-PL" sz="3200" dirty="0" smtClean="0"/>
              <a:t>art</a:t>
            </a:r>
            <a:r>
              <a:rPr lang="pl-PL" sz="3200" dirty="0"/>
              <a:t>. 37 </a:t>
            </a:r>
            <a:r>
              <a:rPr lang="pl-PL" sz="3200" dirty="0" smtClean="0"/>
              <a:t>ust. 2 pkt 1 ustawy </a:t>
            </a:r>
            <a:r>
              <a:rPr lang="pl-PL" sz="3200" dirty="0"/>
              <a:t>z dnia </a:t>
            </a:r>
            <a:r>
              <a:rPr lang="pl-PL" sz="3200" dirty="0" smtClean="0"/>
              <a:t>30 </a:t>
            </a:r>
            <a:r>
              <a:rPr lang="pl-PL" sz="3200" dirty="0"/>
              <a:t>października 2002 r.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o </a:t>
            </a:r>
            <a:r>
              <a:rPr lang="pl-PL" sz="3200" dirty="0"/>
              <a:t>ubezpieczeniu społecznym z tytułu wypadków przy pracy i chorób zawodowych </a:t>
            </a:r>
            <a:endParaRPr lang="pl-PL" sz="3200" dirty="0" smtClean="0"/>
          </a:p>
          <a:p>
            <a:pPr algn="ctr"/>
            <a:endParaRPr lang="pl-PL" sz="3200" dirty="0" smtClean="0"/>
          </a:p>
          <a:p>
            <a:pPr algn="ctr"/>
            <a:r>
              <a:rPr lang="pl-PL" sz="3200" dirty="0" smtClean="0"/>
              <a:t>(Tekst jednolity: Dz</a:t>
            </a:r>
            <a:r>
              <a:rPr lang="pl-PL" sz="3200" dirty="0"/>
              <a:t>. U. z </a:t>
            </a:r>
            <a:r>
              <a:rPr lang="pl-PL" sz="3200" dirty="0" smtClean="0"/>
              <a:t>2015 </a:t>
            </a:r>
            <a:r>
              <a:rPr lang="pl-PL" sz="3200" dirty="0"/>
              <a:t>r. </a:t>
            </a:r>
            <a:r>
              <a:rPr lang="pl-PL" sz="3200" dirty="0" smtClean="0"/>
              <a:t> </a:t>
            </a:r>
            <a:r>
              <a:rPr lang="pl-PL" sz="3200" dirty="0"/>
              <a:t>poz. </a:t>
            </a:r>
            <a:r>
              <a:rPr lang="pl-PL" sz="3200" dirty="0" smtClean="0"/>
              <a:t>1242).</a:t>
            </a:r>
            <a:endParaRPr lang="pl-PL" sz="3200" b="1" dirty="0" smtClean="0"/>
          </a:p>
        </p:txBody>
      </p:sp>
      <p:sp>
        <p:nvSpPr>
          <p:cNvPr id="4" name="Prostokąt 3"/>
          <p:cNvSpPr/>
          <p:nvPr/>
        </p:nvSpPr>
        <p:spPr>
          <a:xfrm>
            <a:off x="263544" y="980728"/>
            <a:ext cx="123595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4000" b="1" dirty="0" smtClean="0">
                <a:solidFill>
                  <a:srgbClr val="003D6E"/>
                </a:solidFill>
                <a:latin typeface="+mj-lt"/>
                <a:ea typeface="Calibri"/>
                <a:cs typeface="Arial" panose="020B0604020202020204" pitchFamily="34" charset="0"/>
              </a:rPr>
              <a:t>Podstawa prawna</a:t>
            </a:r>
          </a:p>
        </p:txBody>
      </p:sp>
    </p:spTree>
    <p:extLst>
      <p:ext uri="{BB962C8B-B14F-4D97-AF65-F5344CB8AC3E}">
        <p14:creationId xmlns:p14="http://schemas.microsoft.com/office/powerpoint/2010/main" val="1803570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844352"/>
            <a:ext cx="11881320" cy="864096"/>
          </a:xfrm>
        </p:spPr>
        <p:txBody>
          <a:bodyPr anchor="ctr"/>
          <a:lstStyle/>
          <a:p>
            <a:pPr algn="just"/>
            <a:endParaRPr lang="pl-PL" sz="4000" dirty="0" smtClean="0"/>
          </a:p>
          <a:p>
            <a:pPr algn="just"/>
            <a:r>
              <a:rPr lang="pl-PL" sz="4000" dirty="0" smtClean="0"/>
              <a:t>Zmiana – </a:t>
            </a:r>
            <a:r>
              <a:rPr lang="pl-PL" sz="4000" u="sng" dirty="0" smtClean="0"/>
              <a:t>działania inwestycyjne cd.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 smtClean="0"/>
          </a:p>
          <a:p>
            <a:pPr algn="just"/>
            <a:endParaRPr lang="pl-PL" sz="28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188772"/>
              </p:ext>
            </p:extLst>
          </p:nvPr>
        </p:nvGraphicFramePr>
        <p:xfrm>
          <a:off x="525736" y="1564430"/>
          <a:ext cx="12097344" cy="7404268"/>
        </p:xfrm>
        <a:graphic>
          <a:graphicData uri="http://schemas.openxmlformats.org/drawingml/2006/table">
            <a:tbl>
              <a:tblPr/>
              <a:tblGrid>
                <a:gridCol w="12097344"/>
              </a:tblGrid>
              <a:tr h="1855730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6. </a:t>
                      </a:r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Zakup i instalacja urządzeń i elementów sygnalizacji, ostrzegania i informacji o zagrożeniach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np. akustyczno-optycznych sygnalizatorów stref występowania zagrożenia, takich jak: strefy ruchu  maszyn, miejsca awarii, wykopy, prace drogowe, itp. W przypadku sygnalizacji drogowej dopuszcza się wyłącznie zakup urządzeń ostrzegawczych przeznaczonych do stosowania na wewnątrzzakładowych drogach niepublicznych.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92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7. Zakup i instalacja obudów, osłon i ekranów chroniących przed promieniowaniem optycznym, promieniowaniem jonizującym, hałasem oraz polami elektromagnetycznymi, itp.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92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8. Zakup i instalacja kabin i obudów dźwiękoizolacyjnych lub </a:t>
                      </a:r>
                      <a:r>
                        <a:rPr lang="pl-PL" sz="2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dźwiękochłonno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-izolacyjnych, tłumików akustycznych oraz materiałów i ustrojów dźwiękochłonnych.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92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9. Zakup i instalacja wyrobów i ustrojów przeciw-drganiowych (</a:t>
                      </a:r>
                      <a:r>
                        <a:rPr lang="pl-PL" sz="2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wibroizolatorów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amortyzatorów itp.).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92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10. </a:t>
                      </a:r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Zakup i instalacja środków technicznych ochrony antyelektrostatycznej zapobiegającej rażeniom oraz zapłonowi atmosfer wybuchowych przez wyładowania elektrostatyczne.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292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11. </a:t>
                      </a:r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Zakup i instalacja elektrycznych systemów oświetleniowych w celu zapewnienia zgodnych z aktualnymi normatywami parametrów oświetlenia pomieszczeń i stanowisk pracy.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579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12. </a:t>
                      </a:r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Zakup i instalacja środków ochrony przed dotykiem bezpośrednim (tzn. kontaktem człowieka z częścią czynną, czyli znajdującą się pod napięciem) i pośrednim (tzn. kontaktem człowieka z częścią przewodzącą lub obcą, która znalazła się pod napięciem w wyniku uszkodzenia).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04100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844352"/>
            <a:ext cx="11881320" cy="864096"/>
          </a:xfrm>
        </p:spPr>
        <p:txBody>
          <a:bodyPr anchor="ctr"/>
          <a:lstStyle/>
          <a:p>
            <a:pPr algn="just"/>
            <a:endParaRPr lang="pl-PL" sz="4000" dirty="0" smtClean="0"/>
          </a:p>
          <a:p>
            <a:pPr algn="just"/>
            <a:r>
              <a:rPr lang="pl-PL" sz="4000" dirty="0" smtClean="0"/>
              <a:t>Zmiana – </a:t>
            </a:r>
            <a:r>
              <a:rPr lang="pl-PL" sz="4000" u="sng" dirty="0" smtClean="0"/>
              <a:t>działania inwestycyjne cd.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 smtClean="0"/>
          </a:p>
          <a:p>
            <a:pPr algn="just"/>
            <a:endParaRPr lang="pl-PL" sz="28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14904"/>
              </p:ext>
            </p:extLst>
          </p:nvPr>
        </p:nvGraphicFramePr>
        <p:xfrm>
          <a:off x="453728" y="1996481"/>
          <a:ext cx="11809312" cy="6336705"/>
        </p:xfrm>
        <a:graphic>
          <a:graphicData uri="http://schemas.openxmlformats.org/drawingml/2006/table">
            <a:tbl>
              <a:tblPr/>
              <a:tblGrid>
                <a:gridCol w="11809312"/>
              </a:tblGrid>
              <a:tr h="2304256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20. </a:t>
                      </a:r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Zakup wyposażenia stanowisk pracy w przemyśle ograniczającego obciążenie układu mięśniowo-szkieletowego poprzez umożliwienie wykonywania pracy w pozycji naprzemiennie stojącej i siedzącej podwyższonej lub w pozycji  stojącej z podparciem, z zachowaniem dobrej stabilności postawy (np. specjalistyczne siedziska przemysłowe podpierające na podstawie 5-o ramiennej).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21. Zakup i instalacja urządzeń służących poprawie bezpieczeństwa pracy w przypadku narażenia na szkodliwe czynniki biologiczne.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22. Zakup i instalacja urządzeń służących poprawie bezpieczeństwa pracy w przypadku narażenia na czynniki chemiczne.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193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23. Zakup środków ochrony indywidualnej (wyłącznie dla firm zatrudniających do 49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pracowników)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pod warunkiem przedstawienia dokumentacji potwierdzającej prawidłowe przeprowadzenie oceny ryzyka zawodowego oraz dokumentacji właściwego doboru środków ochrony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indywidualnej.</a:t>
                      </a:r>
                      <a:endParaRPr lang="pl-PL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78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dirty="0" smtClean="0"/>
              <a:t>D</a:t>
            </a:r>
            <a:r>
              <a:rPr lang="pl-PL" sz="4000" u="sng" dirty="0" smtClean="0"/>
              <a:t>ziałania </a:t>
            </a:r>
            <a:r>
              <a:rPr lang="pl-PL" sz="4000" u="sng" dirty="0" smtClean="0"/>
              <a:t>niekwalifikowalne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/>
          </a:p>
          <a:p>
            <a:pPr lvl="0" algn="just"/>
            <a:r>
              <a:rPr lang="pl-PL" sz="4000" b="1" dirty="0"/>
              <a:t>Działania inwestycyjne nie mogą dotyczyć zakupu maszyn produkcyjnych i ich części, narzędzi pracy, szkoleń, działań z zakresu ppoż., </a:t>
            </a:r>
            <a:r>
              <a:rPr lang="pl-PL" sz="4000" b="1" u="sng" dirty="0"/>
              <a:t>transportu  </a:t>
            </a:r>
            <a:r>
              <a:rPr lang="pl-PL" sz="4000" b="1" u="sng" dirty="0" smtClean="0"/>
              <a:t>                  i </a:t>
            </a:r>
            <a:r>
              <a:rPr lang="pl-PL" sz="4000" b="1" u="sng" dirty="0"/>
              <a:t>dostawy, oraz usług remontowo-budowlanych</a:t>
            </a:r>
            <a:endParaRPr lang="pl-PL" sz="4000" u="sng" dirty="0" smtClean="0"/>
          </a:p>
        </p:txBody>
      </p:sp>
    </p:spTree>
    <p:extLst>
      <p:ext uri="{BB962C8B-B14F-4D97-AF65-F5344CB8AC3E}">
        <p14:creationId xmlns:p14="http://schemas.microsoft.com/office/powerpoint/2010/main" val="811561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844352"/>
            <a:ext cx="11881320" cy="864096"/>
          </a:xfrm>
        </p:spPr>
        <p:txBody>
          <a:bodyPr anchor="ctr"/>
          <a:lstStyle/>
          <a:p>
            <a:pPr algn="just"/>
            <a:endParaRPr lang="pl-PL" sz="4000" dirty="0" smtClean="0"/>
          </a:p>
          <a:p>
            <a:pPr algn="just"/>
            <a:r>
              <a:rPr lang="pl-PL" sz="4000" dirty="0" smtClean="0"/>
              <a:t>Zmiana – </a:t>
            </a:r>
            <a:r>
              <a:rPr lang="pl-PL" sz="4000" u="sng" dirty="0" smtClean="0"/>
              <a:t>działania doradcze.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 smtClean="0"/>
          </a:p>
          <a:p>
            <a:pPr algn="just"/>
            <a:endParaRPr lang="pl-PL" sz="2800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110159"/>
              </p:ext>
            </p:extLst>
          </p:nvPr>
        </p:nvGraphicFramePr>
        <p:xfrm>
          <a:off x="453728" y="1492424"/>
          <a:ext cx="12385376" cy="6985939"/>
        </p:xfrm>
        <a:graphic>
          <a:graphicData uri="http://schemas.openxmlformats.org/drawingml/2006/table">
            <a:tbl>
              <a:tblPr/>
              <a:tblGrid>
                <a:gridCol w="12385376"/>
              </a:tblGrid>
              <a:tr h="1124254">
                <a:tc>
                  <a:txBody>
                    <a:bodyPr/>
                    <a:lstStyle/>
                    <a:p>
                      <a:pPr algn="just" fontAlgn="b"/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1.</a:t>
                      </a:r>
                      <a:r>
                        <a:rPr lang="pl-PL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Identyfikacja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zagrożeń w miejscu pracy i udokumentowana ocena ryzyka zawodowego związanego z tymi zagrożeniami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4458">
                <a:tc>
                  <a:txBody>
                    <a:bodyPr/>
                    <a:lstStyle/>
                    <a:p>
                      <a:pPr algn="just" fontAlgn="ctr"/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2.</a:t>
                      </a:r>
                      <a:r>
                        <a:rPr lang="pl-PL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Wykonanie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pomiarów stężeń i natężeń szkodliwych czynników, występujących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w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miejscu pracy, takich jak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:</a:t>
                      </a:r>
                    </a:p>
                    <a:p>
                      <a:pPr algn="just" fontAlgn="ctr"/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a)</a:t>
                      </a:r>
                      <a:r>
                        <a:rPr lang="pl-PL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czynniki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chemiczne i pyły, </a:t>
                      </a:r>
                      <a:endParaRPr lang="pl-PL" sz="2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just" fontAlgn="ctr"/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b)</a:t>
                      </a:r>
                      <a:r>
                        <a:rPr lang="pl-PL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czynniki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biologiczne, </a:t>
                      </a:r>
                      <a:endParaRPr lang="pl-PL" sz="2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just" fontAlgn="ctr"/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c)</a:t>
                      </a:r>
                      <a:r>
                        <a:rPr lang="pl-PL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czynniki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fizyczne: hałas, ogólne i miejscowe drgania, pole i promieniowanie elektromagnetyczne, pole elektrostatyczne, </a:t>
                      </a:r>
                      <a:r>
                        <a:rPr lang="pl-PL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elektryczność statyczna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promieniowanie jonizujące, promieniowanie optyczne (podczerwone, widzialne i nadfioletowe), mikroklimat, itp., </a:t>
                      </a:r>
                      <a:r>
                        <a:rPr lang="pl-PL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czynniki </a:t>
                      </a:r>
                      <a:r>
                        <a:rPr lang="pl-PL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uciążliwe (oświetlenie, nadmierne obciążenie wysiłkiem fizycznym dynamicznym i/lub statycznym, monotypia, itp.). </a:t>
                      </a:r>
                      <a:endParaRPr lang="pl-PL" sz="2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endParaRPr lang="pl-PL" sz="2400" b="0" i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just" fontAlgn="ctr"/>
                      <a:r>
                        <a:rPr lang="pl-PL" sz="24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Powyższe </a:t>
                      </a:r>
                      <a:r>
                        <a:rPr lang="pl-PL" sz="24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pomiary mogą być wykonywane wyłącznie jako element innych działań przewidzianych Wnioskiem o dofinansowanie, np. ocena skuteczności działań inwestycyjnych, ocena ryzyka zawodowego, dokonanie doboru środków ochrony indywidualnej, itp., (w przypadku czynników szkodliwych pomiary powinny być wykonywane przez akredytowane laboratoria, zgodnie z Rozporządzeniem Ministra Zdrowia w sprawie badań i pomiarów czynników szkodliwych dla zdrowia w środowisku pracy z dnia 2 lutego 2011 r. z </a:t>
                      </a:r>
                      <a:r>
                        <a:rPr lang="pl-PL" sz="24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późn</a:t>
                      </a:r>
                      <a:r>
                        <a:rPr lang="pl-PL" sz="24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 zm.). </a:t>
                      </a:r>
                      <a:endParaRPr lang="pl-PL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348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916360"/>
            <a:ext cx="11521280" cy="3096344"/>
          </a:xfrm>
        </p:spPr>
        <p:txBody>
          <a:bodyPr/>
          <a:lstStyle/>
          <a:p>
            <a:pPr algn="ctr"/>
            <a:r>
              <a:rPr lang="pl-PL" altLang="pl-PL" b="1" dirty="0">
                <a:cs typeface="Arial" pitchFamily="34" charset="0"/>
              </a:rPr>
              <a:t>Zakład produkcji mebli - </a:t>
            </a:r>
            <a:r>
              <a:rPr lang="pl-PL" altLang="pl-PL" dirty="0"/>
              <a:t>Niewydolny system wentylacji wyciągowej frezarki dolnowrzecionowej </a:t>
            </a:r>
            <a:r>
              <a:rPr lang="pl-PL" dirty="0">
                <a:solidFill>
                  <a:prstClr val="black"/>
                </a:solidFill>
              </a:rPr>
              <a:t>na stanowisku frezowania drewna zamieniono na </a:t>
            </a:r>
            <a:r>
              <a:rPr lang="pl-PL" altLang="pl-PL" dirty="0"/>
              <a:t>Połączony system miejscowej wentylacji wyciągowej frezarki, szlifierki i pilarki taśmowej</a:t>
            </a:r>
            <a:endParaRPr lang="pl-PL" dirty="0">
              <a:solidFill>
                <a:prstClr val="black"/>
              </a:solidFill>
              <a:cs typeface="Arial" charset="0"/>
            </a:endParaRPr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   przed modernizacją							po modernizacji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8" name="Obraz 5" descr="C:\Users\J4E90~1.WIT\AppData\Local\Temp\Zdjęcie0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/>
          <a:stretch>
            <a:fillRect/>
          </a:stretch>
        </p:blipFill>
        <p:spPr bwMode="auto">
          <a:xfrm>
            <a:off x="35496" y="3436640"/>
            <a:ext cx="27224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1" descr="DSCN97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84" y="3436640"/>
            <a:ext cx="230425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65" y="3580656"/>
            <a:ext cx="676989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268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988368"/>
            <a:ext cx="11521280" cy="3024336"/>
          </a:xfrm>
        </p:spPr>
        <p:txBody>
          <a:bodyPr/>
          <a:lstStyle/>
          <a:p>
            <a:pPr algn="ctr">
              <a:defRPr/>
            </a:pPr>
            <a:r>
              <a:rPr lang="pl-PL" dirty="0"/>
              <a:t>W </a:t>
            </a:r>
            <a:r>
              <a:rPr lang="pl-PL" b="1" dirty="0"/>
              <a:t>Zakładzie produkującym opakowania </a:t>
            </a:r>
            <a:r>
              <a:rPr lang="pl-PL" dirty="0" err="1"/>
              <a:t>termoformowalne</a:t>
            </a:r>
            <a:r>
              <a:rPr lang="pl-PL" dirty="0"/>
              <a:t> przeprowadzono dostosowanie maszyn do wymagań technicznych w zakresie bezpieczeństwa </a:t>
            </a:r>
          </a:p>
          <a:p>
            <a:pPr algn="ctr">
              <a:defRPr/>
            </a:pPr>
            <a:r>
              <a:rPr lang="pl-PL" dirty="0"/>
              <a:t>i higieny pracy na półautomatycznej formiarce próżnio typ FP-700 </a:t>
            </a:r>
            <a:endParaRPr lang="pl-PL" dirty="0">
              <a:cs typeface="Arial" charset="0"/>
            </a:endParaRPr>
          </a:p>
          <a:p>
            <a:pPr>
              <a:defRPr/>
            </a:pPr>
            <a:endParaRPr lang="pl-PL" b="1" dirty="0">
              <a:cs typeface="Arial" charset="0"/>
            </a:endParaRPr>
          </a:p>
          <a:p>
            <a:pPr>
              <a:defRPr/>
            </a:pPr>
            <a:r>
              <a:rPr lang="pl-PL" b="1" dirty="0">
                <a:cs typeface="Arial" charset="0"/>
              </a:rPr>
              <a:t>	      przed modernizacją                </a:t>
            </a:r>
            <a:r>
              <a:rPr lang="pl-PL" sz="1800" dirty="0">
                <a:cs typeface="Arial" charset="0"/>
              </a:rPr>
              <a:t>                              </a:t>
            </a:r>
            <a:r>
              <a:rPr lang="pl-PL" b="1" dirty="0">
                <a:cs typeface="Arial" charset="0"/>
              </a:rPr>
              <a:t>po modernizacji</a:t>
            </a:r>
          </a:p>
          <a:p>
            <a:pPr>
              <a:defRPr/>
            </a:pPr>
            <a:endParaRPr lang="pl-PL" sz="1800" b="1" dirty="0">
              <a:cs typeface="Arial" charset="0"/>
            </a:endParaRP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7864" y="3727448"/>
            <a:ext cx="2387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5896" y="6172944"/>
            <a:ext cx="22574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8504" y="3436640"/>
            <a:ext cx="2371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0881" y="6077694"/>
            <a:ext cx="23717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092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204392"/>
            <a:ext cx="11521280" cy="2808312"/>
          </a:xfrm>
        </p:spPr>
        <p:txBody>
          <a:bodyPr/>
          <a:lstStyle/>
          <a:p>
            <a:pPr algn="ctr">
              <a:defRPr/>
            </a:pPr>
            <a:r>
              <a:rPr lang="pl-PL" b="1" dirty="0"/>
              <a:t>Zakład produkujący </a:t>
            </a:r>
            <a:r>
              <a:rPr lang="pl-PL" dirty="0"/>
              <a:t>elementy metalowe do motoryzacji i przemysłu maszynowego przeprowadził modernizację szlifierni poprzez instalację odciągania pyłów</a:t>
            </a:r>
            <a:endParaRPr lang="pl-PL" dirty="0">
              <a:cs typeface="Arial" charset="0"/>
            </a:endParaRPr>
          </a:p>
          <a:p>
            <a:pPr>
              <a:defRPr/>
            </a:pPr>
            <a:r>
              <a:rPr lang="pl-PL" dirty="0">
                <a:cs typeface="Arial" charset="0"/>
              </a:rPr>
              <a:t>	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</a:t>
            </a:r>
            <a:r>
              <a:rPr lang="pl-PL" b="1" dirty="0">
                <a:cs typeface="Arial" charset="0"/>
              </a:rPr>
              <a:t>przed modernizacją</a:t>
            </a:r>
            <a:r>
              <a:rPr lang="pl-PL" sz="1800" dirty="0">
                <a:cs typeface="Arial" charset="0"/>
              </a:rPr>
              <a:t>		</a:t>
            </a:r>
            <a:r>
              <a:rPr lang="pl-PL" b="1" dirty="0">
                <a:cs typeface="Arial" charset="0"/>
              </a:rPr>
              <a:t>                 po modernizacji</a:t>
            </a:r>
          </a:p>
          <a:p>
            <a:pPr>
              <a:defRPr/>
            </a:pPr>
            <a:r>
              <a:rPr lang="pl-PL" sz="1400" dirty="0"/>
              <a:t>                       </a:t>
            </a:r>
            <a:endParaRPr lang="pl-PL" dirty="0">
              <a:cs typeface="Arial" charset="0"/>
            </a:endParaRP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3796680"/>
            <a:ext cx="2900363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04" y="3796680"/>
            <a:ext cx="4092587" cy="306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263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348408"/>
            <a:ext cx="11521280" cy="2664296"/>
          </a:xfrm>
        </p:spPr>
        <p:txBody>
          <a:bodyPr/>
          <a:lstStyle/>
          <a:p>
            <a:pPr algn="ctr">
              <a:defRPr/>
            </a:pPr>
            <a:r>
              <a:rPr lang="pl-PL" dirty="0">
                <a:cs typeface="Arial" charset="0"/>
              </a:rPr>
              <a:t>W </a:t>
            </a:r>
            <a:r>
              <a:rPr lang="pl-PL" b="1" dirty="0">
                <a:cs typeface="Arial" charset="0"/>
              </a:rPr>
              <a:t>Zakładzie stolarskim</a:t>
            </a:r>
            <a:r>
              <a:rPr lang="pl-PL" dirty="0">
                <a:cs typeface="Arial" charset="0"/>
              </a:rPr>
              <a:t>, na stanowisku lakiernika, wymieniona została ściana lakierniczej z wentylatorem ssącym</a:t>
            </a:r>
            <a:r>
              <a:rPr lang="pl-PL" sz="1800" dirty="0">
                <a:cs typeface="Arial" charset="0"/>
              </a:rPr>
              <a:t>	   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                             </a:t>
            </a:r>
            <a:r>
              <a:rPr lang="pl-PL" b="1" dirty="0">
                <a:cs typeface="Arial" charset="0"/>
              </a:rPr>
              <a:t>przed modernizacją</a:t>
            </a:r>
            <a:r>
              <a:rPr lang="pl-PL" sz="1800" dirty="0">
                <a:cs typeface="Arial" charset="0"/>
              </a:rPr>
              <a:t>		</a:t>
            </a:r>
            <a:r>
              <a:rPr lang="pl-PL" b="1" dirty="0">
                <a:cs typeface="Arial" charset="0"/>
              </a:rPr>
              <a:t>                po modernizacji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4372744"/>
            <a:ext cx="4299566" cy="284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\\zasoby\dpir\WPR\Dofinansowanie\Złożone Wnioski_dokumenty\3_projekt odebrany\75_HANUSEK_Zakład Stolarski\5. Zdjecia\zdjęcia ściana lakiernicza_po\DSC_5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88" y="3341596"/>
            <a:ext cx="3080712" cy="206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zasoby\dpir\WPR\Dofinansowanie\Złożone Wnioski_dokumenty\3_projekt odebrany\75_HANUSEK_Zakład Stolarski\5. Zdjecia\zdjęcia ściana lakiernicza_po\DSC_5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4" y="5956920"/>
            <a:ext cx="3080712" cy="20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36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420416"/>
            <a:ext cx="11521280" cy="2592288"/>
          </a:xfrm>
        </p:spPr>
        <p:txBody>
          <a:bodyPr/>
          <a:lstStyle/>
          <a:p>
            <a:pPr algn="ctr">
              <a:defRPr/>
            </a:pPr>
            <a:r>
              <a:rPr lang="pl-PL" dirty="0">
                <a:cs typeface="Arial" charset="0"/>
              </a:rPr>
              <a:t>W  </a:t>
            </a:r>
            <a:r>
              <a:rPr lang="pl-PL" b="1" dirty="0">
                <a:cs typeface="Arial" charset="0"/>
              </a:rPr>
              <a:t>Zakładzie produkcyjnym</a:t>
            </a:r>
            <a:r>
              <a:rPr lang="pl-PL" dirty="0">
                <a:cs typeface="Arial" charset="0"/>
              </a:rPr>
              <a:t>, projektującym uniwersalne narzędzia ścierne, utworzono wydzielone stanowisko do nasycania wyrobów żywicą</a:t>
            </a:r>
          </a:p>
          <a:p>
            <a:pPr algn="ctr">
              <a:defRPr/>
            </a:pPr>
            <a:r>
              <a:rPr lang="pl-PL" dirty="0">
                <a:cs typeface="Arial" charset="0"/>
              </a:rPr>
              <a:t>                  </a:t>
            </a:r>
            <a:r>
              <a:rPr lang="pl-PL" dirty="0" smtClean="0">
                <a:cs typeface="Arial" charset="0"/>
              </a:rPr>
              <a:t>    z </a:t>
            </a:r>
            <a:r>
              <a:rPr lang="pl-PL" dirty="0">
                <a:cs typeface="Arial" charset="0"/>
              </a:rPr>
              <a:t>systemem oczyszczania powietrza	</a:t>
            </a:r>
            <a:r>
              <a:rPr lang="pl-PL" sz="1800" dirty="0">
                <a:cs typeface="Arial" charset="0"/>
              </a:rPr>
              <a:t>	   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  <a:r>
              <a:rPr lang="pl-PL" b="1" dirty="0">
                <a:cs typeface="Arial" charset="0"/>
              </a:rPr>
              <a:t>przed modernizacją</a:t>
            </a:r>
            <a:r>
              <a:rPr lang="pl-PL" sz="1800" dirty="0">
                <a:cs typeface="Arial" charset="0"/>
              </a:rPr>
              <a:t>		                 </a:t>
            </a:r>
            <a:r>
              <a:rPr lang="pl-PL" sz="1800" dirty="0" smtClean="0">
                <a:cs typeface="Arial" charset="0"/>
              </a:rPr>
              <a:t>        </a:t>
            </a:r>
            <a:r>
              <a:rPr lang="pl-PL" b="1" dirty="0">
                <a:cs typeface="Arial" charset="0"/>
              </a:rPr>
              <a:t>po modernizacji</a:t>
            </a:r>
          </a:p>
          <a:p>
            <a:pPr>
              <a:defRPr/>
            </a:pPr>
            <a:r>
              <a:rPr lang="pl-PL" sz="1400" dirty="0"/>
              <a:t>                       </a:t>
            </a:r>
            <a:endParaRPr lang="pl-PL" dirty="0">
              <a:cs typeface="Arial" charset="0"/>
            </a:endParaRP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40" y="4156720"/>
            <a:ext cx="2948433" cy="32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\\zasoby\dpir\WPR\Dofinansowanie\Złożone Wnioski_dokumenty\3_projekt odebrany\77_ANDRE Abrasive Articles Sp. z o.o\5. Zdjecia\Zdjęcia\IMG_4786 KABINA DO NASYCANIA ŻYWIC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40" y="4156720"/>
            <a:ext cx="2662762" cy="32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45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420416"/>
            <a:ext cx="11521280" cy="2592288"/>
          </a:xfrm>
        </p:spPr>
        <p:txBody>
          <a:bodyPr/>
          <a:lstStyle/>
          <a:p>
            <a:pPr algn="ctr">
              <a:defRPr/>
            </a:pPr>
            <a:r>
              <a:rPr lang="pl-PL" b="1" dirty="0">
                <a:cs typeface="Arial" charset="0"/>
              </a:rPr>
              <a:t>Zakład z branży robót budowlanych </a:t>
            </a:r>
            <a:r>
              <a:rPr lang="pl-PL" dirty="0">
                <a:cs typeface="Arial" charset="0"/>
              </a:rPr>
              <a:t>specjalistycznych,  zajmujący się projektowaniem, montażem oraz obsługą serwisową specjalistycznych konstrukcji rusztowań w zakładach przemysłowych, zakupił środki ochrony indywidualnej </a:t>
            </a:r>
          </a:p>
          <a:p>
            <a:pPr algn="ctr">
              <a:defRPr/>
            </a:pPr>
            <a:r>
              <a:rPr lang="pl-PL" dirty="0">
                <a:cs typeface="Arial" charset="0"/>
              </a:rPr>
              <a:t>                  </a:t>
            </a:r>
            <a:r>
              <a:rPr lang="pl-PL" dirty="0" smtClean="0">
                <a:cs typeface="Arial" charset="0"/>
              </a:rPr>
              <a:t>do </a:t>
            </a:r>
            <a:r>
              <a:rPr lang="pl-PL" dirty="0">
                <a:cs typeface="Arial" charset="0"/>
              </a:rPr>
              <a:t>prac na wysokości	</a:t>
            </a:r>
            <a:r>
              <a:rPr lang="pl-PL" sz="1800" dirty="0">
                <a:cs typeface="Arial" charset="0"/>
              </a:rPr>
              <a:t>	   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  <a:r>
              <a:rPr lang="pl-PL" b="1" dirty="0">
                <a:cs typeface="Arial" charset="0"/>
              </a:rPr>
              <a:t>przed inwestycją</a:t>
            </a:r>
            <a:r>
              <a:rPr lang="pl-PL" sz="1800" dirty="0">
                <a:cs typeface="Arial" charset="0"/>
              </a:rPr>
              <a:t>		                    </a:t>
            </a:r>
            <a:r>
              <a:rPr lang="pl-PL" b="1" dirty="0">
                <a:cs typeface="Arial" charset="0"/>
              </a:rPr>
              <a:t>po inwestycji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8" name="Picture 3" descr="\\zasoby\dpir\WPR\Dofinansowanie\Złożone Wnioski_dokumenty\3_projekt odebrany\427_SCAFFOLDER ENERGY Sp. z o.o\5. Zdjecia\przed\20141127_143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4660776"/>
            <a:ext cx="1224136" cy="21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zasoby\dpir\WPR\Dofinansowanie\Złożone Wnioski_dokumenty\3_projekt odebrany\427_SCAFFOLDER ENERGY Sp. z o.o\5. Zdjecia\przed\20141127_121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00" y="4660776"/>
            <a:ext cx="1224136" cy="21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zasoby\dpir\WPR\Dofinansowanie\Złożone Wnioski_dokumenty\3_projekt odebrany\427_SCAFFOLDER ENERGY Sp. z o.o\5. Zdjecia\po\IMG_20141128_093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36" y="4373105"/>
            <a:ext cx="1512167" cy="21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zasoby\dpir\WPR\Dofinansowanie\Złożone Wnioski_dokumenty\3_projekt odebrany\427_SCAFFOLDER ENERGY Sp. z o.o\5. Zdjecia\po\IMG_20141128_092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52" y="4373105"/>
            <a:ext cx="1611805" cy="21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090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r>
              <a:rPr lang="pl-PL" sz="4000" dirty="0" smtClean="0"/>
              <a:t>Celem dofinansowania jest: </a:t>
            </a:r>
          </a:p>
          <a:p>
            <a:endParaRPr lang="pl-PL" sz="4000" dirty="0" smtClean="0"/>
          </a:p>
          <a:p>
            <a:pPr lvl="0" algn="just">
              <a:buFont typeface="Arial" pitchFamily="34" charset="0"/>
              <a:buChar char="•"/>
            </a:pPr>
            <a:r>
              <a:rPr lang="pl-PL" sz="4000" dirty="0" smtClean="0"/>
              <a:t> poprawa bezpieczeństwa i higieny pracy,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4000" dirty="0" smtClean="0"/>
              <a:t> zmniejszenie zagrożenia wypadkami przy pracy lub chorobami zawodowymi,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4000" dirty="0" smtClean="0"/>
              <a:t> zredukowanie niekorzystnego oddziaływania czynników ryzyka, które powinno dotyczyć przynajmniej jednego z parametrów charakteryzujących warunki pracy.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69092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564432"/>
            <a:ext cx="11521280" cy="2448272"/>
          </a:xfrm>
        </p:spPr>
        <p:txBody>
          <a:bodyPr/>
          <a:lstStyle/>
          <a:p>
            <a:pPr algn="ctr">
              <a:defRPr/>
            </a:pPr>
            <a:r>
              <a:rPr lang="pl-PL" dirty="0">
                <a:cs typeface="Arial" charset="0"/>
              </a:rPr>
              <a:t>W </a:t>
            </a:r>
            <a:r>
              <a:rPr lang="pl-PL" b="1" dirty="0">
                <a:cs typeface="Arial" charset="0"/>
              </a:rPr>
              <a:t>Zakładzie produkcyjnym</a:t>
            </a:r>
            <a:r>
              <a:rPr lang="pl-PL" dirty="0">
                <a:cs typeface="Arial" charset="0"/>
              </a:rPr>
              <a:t>, zajmującym się stolarką okienną i drzwiową, </a:t>
            </a:r>
          </a:p>
          <a:p>
            <a:pPr algn="ctr">
              <a:defRPr/>
            </a:pPr>
            <a:r>
              <a:rPr lang="pl-PL" dirty="0">
                <a:cs typeface="Arial" charset="0"/>
              </a:rPr>
              <a:t>wykonano system przenośników i dźwigników transportowych do montażu </a:t>
            </a:r>
          </a:p>
          <a:p>
            <a:pPr algn="ctr">
              <a:defRPr/>
            </a:pPr>
            <a:r>
              <a:rPr lang="pl-PL" dirty="0">
                <a:cs typeface="Arial" charset="0"/>
              </a:rPr>
              <a:t>oraz przemieszczania elementów produkcji	</a:t>
            </a:r>
            <a:r>
              <a:rPr lang="pl-PL" sz="1800" dirty="0">
                <a:cs typeface="Arial" charset="0"/>
              </a:rPr>
              <a:t>	   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  <a:r>
              <a:rPr lang="pl-PL" b="1" dirty="0">
                <a:cs typeface="Arial" charset="0"/>
              </a:rPr>
              <a:t>przed inwestycją</a:t>
            </a:r>
            <a:r>
              <a:rPr lang="pl-PL" sz="1800" dirty="0">
                <a:cs typeface="Arial" charset="0"/>
              </a:rPr>
              <a:t>		                    </a:t>
            </a:r>
            <a:r>
              <a:rPr lang="pl-PL" sz="1800" dirty="0" smtClean="0">
                <a:cs typeface="Arial" charset="0"/>
              </a:rPr>
              <a:t>                        </a:t>
            </a:r>
            <a:r>
              <a:rPr lang="pl-PL" b="1" dirty="0" smtClean="0">
                <a:cs typeface="Arial" charset="0"/>
              </a:rPr>
              <a:t>po </a:t>
            </a:r>
            <a:r>
              <a:rPr lang="pl-PL" b="1" dirty="0">
                <a:cs typeface="Arial" charset="0"/>
              </a:rPr>
              <a:t>inwestycji</a:t>
            </a:r>
          </a:p>
          <a:p>
            <a:pPr>
              <a:defRPr/>
            </a:pPr>
            <a:r>
              <a:rPr lang="pl-PL" sz="1400" dirty="0"/>
              <a:t>                       </a:t>
            </a:r>
            <a:endParaRPr lang="pl-PL" dirty="0">
              <a:cs typeface="Arial" charset="0"/>
            </a:endParaRPr>
          </a:p>
          <a:p>
            <a:pPr>
              <a:defRPr/>
            </a:pPr>
            <a:r>
              <a:rPr lang="pl-PL" sz="1600" dirty="0">
                <a:cs typeface="Arial" charset="0"/>
              </a:rPr>
              <a:t>           przemieszczanie okien za pomocą taśm, pasów 	          przemieszczanie okien za pomocą systemu </a:t>
            </a:r>
          </a:p>
          <a:p>
            <a:pPr>
              <a:defRPr/>
            </a:pPr>
            <a:r>
              <a:rPr lang="pl-PL" sz="1600" dirty="0">
                <a:cs typeface="Arial" charset="0"/>
              </a:rPr>
              <a:t>	        i konstrukcji drewnianej		  	</a:t>
            </a:r>
            <a:r>
              <a:rPr lang="pl-PL" sz="1600" dirty="0" smtClean="0">
                <a:cs typeface="Arial" charset="0"/>
              </a:rPr>
              <a:t>                             </a:t>
            </a:r>
            <a:r>
              <a:rPr lang="pl-PL" sz="1600" dirty="0">
                <a:cs typeface="Arial" charset="0"/>
              </a:rPr>
              <a:t>przenośników i dźwigników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56" y="5308848"/>
            <a:ext cx="3453205" cy="245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\\zasoby\dpir\WPR\Dofinansowanie\Złożone Wnioski_dokumenty\3_projekt odebrany\127_SŁOWIŃSCY sp.jawna\5. Zdjecia\Zdjęcia po inwestycji\IMG_1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56" y="4807361"/>
            <a:ext cx="2576656" cy="29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707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276400"/>
            <a:ext cx="11521280" cy="2736304"/>
          </a:xfrm>
        </p:spPr>
        <p:txBody>
          <a:bodyPr/>
          <a:lstStyle/>
          <a:p>
            <a:pPr algn="ctr">
              <a:defRPr/>
            </a:pPr>
            <a:r>
              <a:rPr lang="pl-PL" b="1" dirty="0">
                <a:cs typeface="Arial" charset="0"/>
              </a:rPr>
              <a:t>Zakład przemysłowy</a:t>
            </a:r>
            <a:r>
              <a:rPr lang="pl-PL" dirty="0">
                <a:cs typeface="Arial" charset="0"/>
              </a:rPr>
              <a:t>, zajmujący się obróbką detali z mosiądzu, gdzie zastąpiono niewydolną instalację odciągów miejscowych, wydajną, dostosowaną do potrzeb Zakładu, instalacją odpylania dla stanowisk obróbki detali z mosiądzu	</a:t>
            </a:r>
            <a:r>
              <a:rPr lang="pl-PL" sz="1800" dirty="0">
                <a:cs typeface="Arial" charset="0"/>
              </a:rPr>
              <a:t>	   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</a:p>
          <a:p>
            <a:pPr>
              <a:defRPr/>
            </a:pPr>
            <a:r>
              <a:rPr lang="pl-PL" sz="1800" dirty="0">
                <a:cs typeface="Arial" charset="0"/>
              </a:rPr>
              <a:t>	        </a:t>
            </a:r>
            <a:r>
              <a:rPr lang="pl-PL" b="1" dirty="0">
                <a:cs typeface="Arial" charset="0"/>
              </a:rPr>
              <a:t>przed inwestycją</a:t>
            </a:r>
            <a:r>
              <a:rPr lang="pl-PL" sz="1800" dirty="0">
                <a:cs typeface="Arial" charset="0"/>
              </a:rPr>
              <a:t>		                    </a:t>
            </a:r>
            <a:r>
              <a:rPr lang="pl-PL" sz="1800" dirty="0" smtClean="0">
                <a:cs typeface="Arial" charset="0"/>
              </a:rPr>
              <a:t>              </a:t>
            </a:r>
            <a:r>
              <a:rPr lang="pl-PL" b="1" dirty="0" smtClean="0">
                <a:cs typeface="Arial" charset="0"/>
              </a:rPr>
              <a:t>po </a:t>
            </a:r>
            <a:r>
              <a:rPr lang="pl-PL" b="1" dirty="0">
                <a:cs typeface="Arial" charset="0"/>
              </a:rPr>
              <a:t>inwestycji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  <p:pic>
        <p:nvPicPr>
          <p:cNvPr id="9" name="Picture 2" descr="\\zasoby\dpir\WPR\Dofinansowanie\Złożone Wnioski_dokumenty\3_projekt odebrany\137_UNI-METAL Halinów\5. Zdjecia\IMG_5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4732784"/>
            <a:ext cx="3755306" cy="25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zasoby\dpir\WPR\Dofinansowanie\Złożone Wnioski_dokumenty\3_projekt odebrany\137_UNI-METAL Halinów\5. Zdjecia\po inwestycji\DSCN0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92" y="4732784"/>
            <a:ext cx="3384376" cy="25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93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341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132384"/>
            <a:ext cx="11521280" cy="2880320"/>
          </a:xfrm>
        </p:spPr>
        <p:txBody>
          <a:bodyPr/>
          <a:lstStyle/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pl-PL" dirty="0" smtClean="0">
              <a:solidFill>
                <a:prstClr val="black"/>
              </a:solidFill>
              <a:cs typeface="Arial" charset="0"/>
            </a:endParaRP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4000" dirty="0" smtClean="0">
                <a:cs typeface="Arial" charset="0"/>
              </a:rPr>
              <a:t>Dofinansowywane </a:t>
            </a:r>
            <a:r>
              <a:rPr lang="pl-PL" sz="4000" dirty="0">
                <a:cs typeface="Arial" charset="0"/>
              </a:rPr>
              <a:t>projekty 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4000" b="1" dirty="0">
                <a:cs typeface="Arial" charset="0"/>
                <a:sym typeface="Wingdings"/>
              </a:rPr>
              <a:t></a:t>
            </a:r>
            <a:r>
              <a:rPr lang="pl-PL" sz="4000" b="1" dirty="0">
                <a:cs typeface="Arial" charset="0"/>
              </a:rPr>
              <a:t>doradcze</a:t>
            </a:r>
            <a:r>
              <a:rPr lang="pl-PL" sz="4000" dirty="0">
                <a:cs typeface="Arial" charset="0"/>
              </a:rPr>
              <a:t> 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4000" b="1" dirty="0">
                <a:cs typeface="Arial" charset="0"/>
                <a:sym typeface="Wingdings"/>
              </a:rPr>
              <a:t> </a:t>
            </a:r>
            <a:r>
              <a:rPr lang="pl-PL" sz="4000" b="1" dirty="0">
                <a:cs typeface="Arial" charset="0"/>
              </a:rPr>
              <a:t>inwestycyjne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pl-PL" sz="4000" b="1" dirty="0">
                <a:cs typeface="Arial" charset="0"/>
                <a:sym typeface="Wingdings"/>
              </a:rPr>
              <a:t></a:t>
            </a:r>
            <a:r>
              <a:rPr lang="pl-PL" sz="4000" dirty="0">
                <a:cs typeface="Arial" charset="0"/>
              </a:rPr>
              <a:t> </a:t>
            </a:r>
            <a:r>
              <a:rPr lang="pl-PL" sz="4000" b="1" dirty="0">
                <a:cs typeface="Arial" charset="0"/>
              </a:rPr>
              <a:t>inwestycyjno-doradcze</a:t>
            </a:r>
          </a:p>
          <a:p>
            <a:pPr algn="ct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pl-PL" b="1" dirty="0">
              <a:solidFill>
                <a:prstClr val="black"/>
              </a:solidFill>
              <a:cs typeface="Arial" charset="0"/>
            </a:endParaRPr>
          </a:p>
          <a:p>
            <a:pPr algn="just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tabLst>
                <a:tab pos="2419350" algn="l"/>
              </a:tabLst>
            </a:pPr>
            <a:r>
              <a:rPr lang="pl-PL" b="1" dirty="0">
                <a:solidFill>
                  <a:prstClr val="black"/>
                </a:solidFill>
                <a:cs typeface="Arial" charset="0"/>
              </a:rPr>
              <a:t>Projekty inwestycyjne	</a:t>
            </a:r>
            <a:r>
              <a:rPr lang="pl-PL" b="1" dirty="0">
                <a:solidFill>
                  <a:prstClr val="black"/>
                </a:solidFill>
                <a:cs typeface="Arial" charset="0"/>
                <a:sym typeface="Symbol"/>
              </a:rPr>
              <a:t> </a:t>
            </a:r>
            <a:r>
              <a:rPr lang="pl-PL" dirty="0">
                <a:solidFill>
                  <a:prstClr val="black"/>
                </a:solidFill>
                <a:cs typeface="Arial" charset="0"/>
              </a:rPr>
              <a:t>bezpieczeństwo techniczne (rozwój, modyfikacje</a:t>
            </a:r>
            <a:br>
              <a:rPr lang="pl-PL" dirty="0">
                <a:solidFill>
                  <a:prstClr val="black"/>
                </a:solidFill>
                <a:cs typeface="Arial" charset="0"/>
              </a:rPr>
            </a:br>
            <a:r>
              <a:rPr lang="pl-PL" dirty="0">
                <a:solidFill>
                  <a:prstClr val="black"/>
                </a:solidFill>
                <a:cs typeface="Arial" charset="0"/>
              </a:rPr>
              <a:t>i usprawnienia stanu technicznego maszyn, urządzeń oraz systemów i środków ochrony indywidualnej) </a:t>
            </a:r>
            <a:endParaRPr lang="pl-PL" b="1" dirty="0">
              <a:solidFill>
                <a:prstClr val="black"/>
              </a:solidFill>
              <a:cs typeface="Arial" charset="0"/>
            </a:endParaRPr>
          </a:p>
          <a:p>
            <a:pPr algn="just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tabLst>
                <a:tab pos="2419350" algn="l"/>
              </a:tabLst>
            </a:pPr>
            <a:r>
              <a:rPr lang="pl-PL" b="1" dirty="0">
                <a:solidFill>
                  <a:prstClr val="black"/>
                </a:solidFill>
                <a:cs typeface="Arial" charset="0"/>
              </a:rPr>
              <a:t>Projekty doradcze </a:t>
            </a:r>
            <a:r>
              <a:rPr lang="pl-PL" b="1" dirty="0">
                <a:solidFill>
                  <a:prstClr val="black"/>
                </a:solidFill>
                <a:cs typeface="Arial" charset="0"/>
                <a:sym typeface="Symbol"/>
              </a:rPr>
              <a:t></a:t>
            </a:r>
            <a:r>
              <a:rPr lang="pl-PL" dirty="0">
                <a:solidFill>
                  <a:prstClr val="black"/>
                </a:solidFill>
                <a:cs typeface="Arial" charset="0"/>
              </a:rPr>
              <a:t> poprawa bezpieczeństwa i higieny pracy (ocena ryzyka zawodowego, wprowadzanie procedur bezpiecznej pracy, planowanie</a:t>
            </a:r>
            <a:br>
              <a:rPr lang="pl-PL" dirty="0">
                <a:solidFill>
                  <a:prstClr val="black"/>
                </a:solidFill>
                <a:cs typeface="Arial" charset="0"/>
              </a:rPr>
            </a:br>
            <a:r>
              <a:rPr lang="pl-PL" dirty="0">
                <a:solidFill>
                  <a:prstClr val="black"/>
                </a:solidFill>
                <a:cs typeface="Arial" charset="0"/>
              </a:rPr>
              <a:t>i monitorowanie działań prewencyjnych w zakresie BHP</a:t>
            </a:r>
            <a:endParaRPr lang="pl-PL" dirty="0"/>
          </a:p>
        </p:txBody>
      </p:sp>
      <p:sp>
        <p:nvSpPr>
          <p:cNvPr id="8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 smtClean="0"/>
              <a:t>Program dofinansowania płatników składek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541579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7469088"/>
            <a:ext cx="12695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Poziom dofinansowania płatników składek</a:t>
            </a:r>
            <a:endParaRPr lang="pl-PL" sz="16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l-PL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działania inwestycyjne</a:t>
            </a:r>
            <a:r>
              <a:rPr lang="pl-PL" sz="16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– nie może przekroczyć % i jednocześnie kwoty dofinansowania z kolumny 5 tabeli</a:t>
            </a:r>
            <a:endParaRPr lang="pl-PL" sz="1600" dirty="0" smtClean="0">
              <a:solidFill>
                <a:schemeClr val="tx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l-PL" sz="16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działania doradcze</a:t>
            </a:r>
            <a:r>
              <a:rPr lang="pl-PL" sz="16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 – nie może przekroczyć % i jednocześnie kwoty dofinansowania z kolumny 4 tabeli.</a:t>
            </a:r>
            <a:endParaRPr lang="pl-PL" sz="16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16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97744" y="633262"/>
            <a:ext cx="12025336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sz="4000" b="1" dirty="0" smtClean="0">
                <a:solidFill>
                  <a:srgbClr val="003D6E"/>
                </a:solidFill>
              </a:rPr>
              <a:t>Poziom dofinansowania płatników składek</a:t>
            </a:r>
            <a:endParaRPr lang="pl-PL" sz="4000" dirty="0" smtClean="0">
              <a:solidFill>
                <a:srgbClr val="003D6E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800" b="0" i="0" u="none" strike="noStrike" cap="none" spc="0" normalizeH="0" baseline="0" dirty="0">
              <a:ln>
                <a:noFill/>
              </a:ln>
              <a:solidFill>
                <a:srgbClr val="003D6E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51565"/>
              </p:ext>
            </p:extLst>
          </p:nvPr>
        </p:nvGraphicFramePr>
        <p:xfrm>
          <a:off x="381720" y="1708448"/>
          <a:ext cx="12097343" cy="5616624"/>
        </p:xfrm>
        <a:graphic>
          <a:graphicData uri="http://schemas.openxmlformats.org/drawingml/2006/table">
            <a:tbl>
              <a:tblPr/>
              <a:tblGrid>
                <a:gridCol w="2842374"/>
                <a:gridCol w="1706678"/>
                <a:gridCol w="1859660"/>
                <a:gridCol w="1810955"/>
                <a:gridCol w="1938838"/>
                <a:gridCol w="1938838"/>
              </a:tblGrid>
              <a:tr h="4822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Rodzaj przedsiębiorstwa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Liczba pracowników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Procent dofinansowania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Maksymalna kwota dofinansowania projektów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3899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doradczych </a:t>
                      </a:r>
                      <a:b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</a:br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(w zł)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inwestycyjnych </a:t>
                      </a:r>
                      <a:b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</a:br>
                      <a:r>
                        <a:rPr lang="pl-PL" sz="2000" b="1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(w zł)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inwestycyjno-doradczych </a:t>
                      </a:r>
                      <a:br>
                        <a:rPr lang="pl-PL" sz="2000" b="1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</a:br>
                      <a:r>
                        <a:rPr lang="pl-PL" sz="2000" b="1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(w zł)*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Mikroprzedsiębiorstwo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1–9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40 000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100 000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140 000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Małe przedsiębiorstwo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10–49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60 000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150 000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210 000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Średnie przedsiębiorstwo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50–249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80 000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260 000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340 000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Duże przedsiębiorstwo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250 i wiecej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100 000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>
                          <a:solidFill>
                            <a:srgbClr val="003D6E"/>
                          </a:solidFill>
                          <a:latin typeface="+mj-lt"/>
                        </a:rPr>
                        <a:t>400 000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3D6E"/>
                          </a:solidFill>
                          <a:latin typeface="+mj-lt"/>
                        </a:rPr>
                        <a:t>500 000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92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1348408"/>
            <a:ext cx="11881320" cy="5256584"/>
          </a:xfrm>
        </p:spPr>
        <p:txBody>
          <a:bodyPr anchor="ctr"/>
          <a:lstStyle/>
          <a:p>
            <a:pPr algn="just"/>
            <a:r>
              <a:rPr lang="pl-PL" sz="4000" dirty="0" smtClean="0"/>
              <a:t>Zmiana – </a:t>
            </a:r>
            <a:r>
              <a:rPr lang="pl-PL" sz="4000" u="sng" dirty="0" smtClean="0"/>
              <a:t>miejsce składania wniosków</a:t>
            </a:r>
            <a:endParaRPr lang="pl-PL" sz="4000" dirty="0" smtClean="0"/>
          </a:p>
          <a:p>
            <a:pPr algn="just"/>
            <a:endParaRPr lang="pl-PL" sz="4000" dirty="0"/>
          </a:p>
          <a:p>
            <a:pPr algn="ctr"/>
            <a:r>
              <a:rPr lang="pl-PL" sz="4000" dirty="0"/>
              <a:t>p</a:t>
            </a:r>
            <a:r>
              <a:rPr lang="pl-PL" sz="4000" dirty="0" smtClean="0"/>
              <a:t>owstały 4 Centra Dofinansowania Płatników: </a:t>
            </a:r>
          </a:p>
          <a:p>
            <a:pPr algn="l"/>
            <a:endParaRPr lang="pl-PL" sz="4000" dirty="0"/>
          </a:p>
          <a:p>
            <a:pPr algn="ctr"/>
            <a:r>
              <a:rPr lang="pl-PL" sz="4000" dirty="0" smtClean="0"/>
              <a:t>	</a:t>
            </a:r>
            <a:r>
              <a:rPr lang="pl-PL" sz="4000" u="sng" dirty="0" smtClean="0"/>
              <a:t>Opole, Bydgoszcz, Jasło, Olsztyn</a:t>
            </a:r>
          </a:p>
        </p:txBody>
      </p:sp>
    </p:spTree>
    <p:extLst>
      <p:ext uri="{BB962C8B-B14F-4D97-AF65-F5344CB8AC3E}">
        <p14:creationId xmlns:p14="http://schemas.microsoft.com/office/powerpoint/2010/main" val="38691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0"/>
          </p:nvPr>
        </p:nvSpPr>
        <p:spPr>
          <a:xfrm>
            <a:off x="0" y="124272"/>
            <a:ext cx="2613968" cy="381719"/>
          </a:xfrm>
        </p:spPr>
        <p:txBody>
          <a:bodyPr>
            <a:noAutofit/>
          </a:bodyPr>
          <a:lstStyle/>
          <a:p>
            <a:endParaRPr lang="pl-PL" sz="1300" dirty="0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pl-PL" sz="2400" b="1" dirty="0"/>
              <a:t>Program dofinansowania płatników składek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9958784" y="1001066"/>
            <a:ext cx="1656184" cy="47192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453727" y="4012704"/>
            <a:ext cx="45719" cy="72008"/>
          </a:xfrm>
          <a:prstGeom prst="downArrow">
            <a:avLst/>
          </a:prstGeom>
          <a:blipFill rotWithShape="1">
            <a:blip r:embed="rId2" cstate="print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02" y="1132385"/>
            <a:ext cx="9431461" cy="669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69752" y="1753228"/>
            <a:ext cx="237626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CDP w Bydgoszczy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3046016" y="1958412"/>
            <a:ext cx="576064" cy="18979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pole tekstowe 6"/>
          <p:cNvSpPr txBox="1"/>
          <p:nvPr/>
        </p:nvSpPr>
        <p:spPr>
          <a:xfrm>
            <a:off x="10318824" y="1869926"/>
            <a:ext cx="201622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CDP w Olsztynie</a:t>
            </a:r>
          </a:p>
        </p:txBody>
      </p:sp>
      <p:cxnSp>
        <p:nvCxnSpPr>
          <p:cNvPr id="10" name="Łącznik prosty ze strzałką 9"/>
          <p:cNvCxnSpPr>
            <a:stCxn id="7" idx="1"/>
          </p:cNvCxnSpPr>
          <p:nvPr/>
        </p:nvCxnSpPr>
        <p:spPr>
          <a:xfrm flipH="1">
            <a:off x="9754910" y="2075111"/>
            <a:ext cx="563914" cy="35341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pole tekstowe 12"/>
          <p:cNvSpPr txBox="1"/>
          <p:nvPr/>
        </p:nvSpPr>
        <p:spPr>
          <a:xfrm>
            <a:off x="1533848" y="6399807"/>
            <a:ext cx="208823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CDP w Opolu</a:t>
            </a:r>
          </a:p>
        </p:txBody>
      </p:sp>
      <p:cxnSp>
        <p:nvCxnSpPr>
          <p:cNvPr id="20" name="Łącznik prosty ze strzałką 19"/>
          <p:cNvCxnSpPr/>
          <p:nvPr/>
        </p:nvCxnSpPr>
        <p:spPr>
          <a:xfrm flipV="1">
            <a:off x="3478064" y="6028928"/>
            <a:ext cx="648072" cy="3862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pole tekstowe 20"/>
          <p:cNvSpPr txBox="1"/>
          <p:nvPr/>
        </p:nvSpPr>
        <p:spPr>
          <a:xfrm>
            <a:off x="10102800" y="6818741"/>
            <a:ext cx="201622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CDP w Jaśle</a:t>
            </a:r>
          </a:p>
        </p:txBody>
      </p:sp>
      <p:cxnSp>
        <p:nvCxnSpPr>
          <p:cNvPr id="23" name="Łącznik prosty ze strzałką 22"/>
          <p:cNvCxnSpPr/>
          <p:nvPr/>
        </p:nvCxnSpPr>
        <p:spPr>
          <a:xfrm flipH="1" flipV="1">
            <a:off x="9670752" y="6834131"/>
            <a:ext cx="648072" cy="17024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502357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2"/>
          </p:nvPr>
        </p:nvSpPr>
        <p:spPr>
          <a:xfrm>
            <a:off x="741760" y="1564432"/>
            <a:ext cx="11521280" cy="6336704"/>
          </a:xfrm>
        </p:spPr>
        <p:txBody>
          <a:bodyPr/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4000" b="1" dirty="0"/>
              <a:t>Ogólne założenia Programu dofinansowania </a:t>
            </a:r>
            <a:r>
              <a:rPr lang="pl-PL" sz="4000" b="1" dirty="0">
                <a:cs typeface="Arial" charset="0"/>
                <a:sym typeface="Wingdings"/>
              </a:rPr>
              <a:t></a:t>
            </a:r>
            <a:r>
              <a:rPr lang="pl-PL" sz="2800" dirty="0">
                <a:cs typeface="Arial" charset="0"/>
              </a:rPr>
              <a:t> </a:t>
            </a:r>
          </a:p>
          <a:p>
            <a:pPr marL="342900" indent="-342900" fontAlgn="base"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pl-PL" dirty="0"/>
              <a:t>wsparcie celowe nastawione na poprawę bezpieczeństwa w środowisku pracy</a:t>
            </a:r>
          </a:p>
          <a:p>
            <a:pPr marL="342900" indent="-342900" fontAlgn="base"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pl-PL" dirty="0"/>
              <a:t>uruchomienie projektu inicjowane złożeniem wniosku przez płatnika</a:t>
            </a:r>
          </a:p>
          <a:p>
            <a:pPr marL="342900" indent="-342900" fontAlgn="base"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pl-PL" dirty="0"/>
              <a:t>wysokość dofinansowania zróżnicowana ze względu na podmiot ubiegający się o dofinansowanie, jak i przedmiot dofinansowania</a:t>
            </a:r>
          </a:p>
          <a:p>
            <a:pPr marL="342900" indent="-342900" fontAlgn="base"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pl-PL" dirty="0"/>
              <a:t>dofinansowanie realizowane na podstawie umowy zawartej przez ZUS </a:t>
            </a:r>
            <a:br>
              <a:rPr lang="pl-PL" dirty="0"/>
            </a:br>
            <a:r>
              <a:rPr lang="pl-PL" dirty="0"/>
              <a:t>z płatnikiem składek, na ściśle określonych warunkach</a:t>
            </a:r>
            <a:endParaRPr lang="pl-PL" dirty="0">
              <a:cs typeface="Arial" charset="0"/>
            </a:endParaRP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/>
              <a:t>Program dofinansowania płatników składek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865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/>
              <a:t>Program dofinansowania płatników składek</a:t>
            </a:r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4"/>
          </p:nvPr>
        </p:nvSpPr>
        <p:spPr>
          <a:xfrm>
            <a:off x="525736" y="628328"/>
            <a:ext cx="11881320" cy="7488832"/>
          </a:xfrm>
        </p:spPr>
        <p:txBody>
          <a:bodyPr anchor="ctr"/>
          <a:lstStyle/>
          <a:p>
            <a:pPr algn="just"/>
            <a:r>
              <a:rPr lang="pl-PL" sz="4000" dirty="0" smtClean="0"/>
              <a:t>K</a:t>
            </a:r>
            <a:r>
              <a:rPr lang="pl-PL" sz="4000" u="sng" dirty="0" smtClean="0"/>
              <a:t>walifikacja </a:t>
            </a:r>
            <a:r>
              <a:rPr lang="pl-PL" sz="4000" u="sng" dirty="0" smtClean="0"/>
              <a:t>wielkości przedsiębiorstwa</a:t>
            </a:r>
            <a:r>
              <a:rPr lang="pl-PL" sz="4000" dirty="0" smtClean="0"/>
              <a:t>:</a:t>
            </a:r>
          </a:p>
          <a:p>
            <a:pPr algn="just"/>
            <a:endParaRPr lang="pl-PL" sz="4000" dirty="0"/>
          </a:p>
          <a:p>
            <a:pPr algn="just"/>
            <a:r>
              <a:rPr lang="pl-PL" sz="4000" dirty="0" smtClean="0"/>
              <a:t>Program dofinansowania adresowany jest do wszystkich płatników składek, a poziom dofinansowania jest zróżnicowany ze względu na rodzaj przedsiębiorstwa, mierzony liczbą pracowników, za których odprowadzane są </a:t>
            </a:r>
            <a:r>
              <a:rPr lang="pl-PL" sz="4000" u="sng" dirty="0" smtClean="0"/>
              <a:t>składki na ubezpieczenie społeczne</a:t>
            </a:r>
            <a:r>
              <a:rPr lang="pl-PL" sz="4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092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szablonZUS">
  <a:themeElements>
    <a:clrScheme name="ZUS">
      <a:dk1>
        <a:srgbClr val="003D6E"/>
      </a:dk1>
      <a:lt1>
        <a:srgbClr val="FFFFFF"/>
      </a:lt1>
      <a:dk2>
        <a:srgbClr val="000000"/>
      </a:dk2>
      <a:lt2>
        <a:srgbClr val="FFFFFF"/>
      </a:lt2>
      <a:accent1>
        <a:srgbClr val="00993F"/>
      </a:accent1>
      <a:accent2>
        <a:srgbClr val="BEC3CE"/>
      </a:accent2>
      <a:accent3>
        <a:srgbClr val="E1B34F"/>
      </a:accent3>
      <a:accent4>
        <a:srgbClr val="3F84D2"/>
      </a:accent4>
      <a:accent5>
        <a:srgbClr val="F05E5E"/>
      </a:accent5>
      <a:accent6>
        <a:srgbClr val="773F9B"/>
      </a:accent6>
      <a:hlink>
        <a:srgbClr val="0000FF"/>
      </a:hlink>
      <a:folHlink>
        <a:srgbClr val="FF00FF"/>
      </a:folHlink>
    </a:clrScheme>
    <a:fontScheme name="ZUS">
      <a:majorFont>
        <a:latin typeface="Lato Bold"/>
        <a:ea typeface="Helvetica Light"/>
        <a:cs typeface="Helvetica Light"/>
      </a:majorFont>
      <a:minorFont>
        <a:latin typeface="Lato"/>
        <a:ea typeface="Helvetica Light"/>
        <a:cs typeface="Helvetica Light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C676C94-23E5-47FE-9DBC-4A0C946E6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C1052AA6-65A1-4CF0-9514-33F3A2AA27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AF8A9F-3003-45F3-BDA6-69D63202B992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</TotalTime>
  <Words>1488</Words>
  <Application>Microsoft Office PowerPoint</Application>
  <PresentationFormat>Niestandardowy</PresentationFormat>
  <Paragraphs>243</Paragraphs>
  <Slides>32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4" baseType="lpstr">
      <vt:lpstr>Arial</vt:lpstr>
      <vt:lpstr>Lato Light</vt:lpstr>
      <vt:lpstr>Times New Roman</vt:lpstr>
      <vt:lpstr>Calibri</vt:lpstr>
      <vt:lpstr>Lato Black</vt:lpstr>
      <vt:lpstr>Lato</vt:lpstr>
      <vt:lpstr>Symbol</vt:lpstr>
      <vt:lpstr>Helvetica Light</vt:lpstr>
      <vt:lpstr>Helvetica Neue</vt:lpstr>
      <vt:lpstr>Lato Bold</vt:lpstr>
      <vt:lpstr>Wingdings</vt:lpstr>
      <vt:lpstr>szablonZUS</vt:lpstr>
      <vt:lpstr>Ogólne zasady dofinansowania płatników składek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ZUS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Rawski, Olaf</dc:creator>
  <cp:lastModifiedBy>Przybyłowski, Józef</cp:lastModifiedBy>
  <cp:revision>97</cp:revision>
  <cp:lastPrinted>2016-01-27T09:31:36Z</cp:lastPrinted>
  <dcterms:created xsi:type="dcterms:W3CDTF">2015-09-23T14:08:41Z</dcterms:created>
  <dcterms:modified xsi:type="dcterms:W3CDTF">2016-03-10T06:07:56Z</dcterms:modified>
</cp:coreProperties>
</file>