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  <p:sldMasterId id="2147483675" r:id="rId5"/>
  </p:sldMasterIdLst>
  <p:notesMasterIdLst>
    <p:notesMasterId r:id="rId35"/>
  </p:notesMasterIdLst>
  <p:handoutMasterIdLst>
    <p:handoutMasterId r:id="rId36"/>
  </p:handoutMasterIdLst>
  <p:sldIdLst>
    <p:sldId id="301" r:id="rId6"/>
    <p:sldId id="340" r:id="rId7"/>
    <p:sldId id="342" r:id="rId8"/>
    <p:sldId id="343" r:id="rId9"/>
    <p:sldId id="344" r:id="rId10"/>
    <p:sldId id="279" r:id="rId11"/>
    <p:sldId id="328" r:id="rId12"/>
    <p:sldId id="348" r:id="rId13"/>
    <p:sldId id="259" r:id="rId14"/>
    <p:sldId id="333" r:id="rId15"/>
    <p:sldId id="271" r:id="rId16"/>
    <p:sldId id="345" r:id="rId17"/>
    <p:sldId id="346" r:id="rId18"/>
    <p:sldId id="347" r:id="rId19"/>
    <p:sldId id="349" r:id="rId20"/>
    <p:sldId id="274" r:id="rId21"/>
    <p:sldId id="272" r:id="rId22"/>
    <p:sldId id="313" r:id="rId23"/>
    <p:sldId id="314" r:id="rId24"/>
    <p:sldId id="318" r:id="rId25"/>
    <p:sldId id="299" r:id="rId26"/>
    <p:sldId id="300" r:id="rId27"/>
    <p:sldId id="275" r:id="rId28"/>
    <p:sldId id="284" r:id="rId29"/>
    <p:sldId id="283" r:id="rId30"/>
    <p:sldId id="329" r:id="rId31"/>
    <p:sldId id="330" r:id="rId32"/>
    <p:sldId id="277" r:id="rId33"/>
    <p:sldId id="350" r:id="rId34"/>
  </p:sldIdLst>
  <p:sldSz cx="13004800" cy="9753600"/>
  <p:notesSz cx="6797675" cy="9926638"/>
  <p:embeddedFontLst>
    <p:embeddedFont>
      <p:font typeface="Lato" charset="0"/>
      <p:regular r:id="rId37"/>
      <p:bold r:id="rId38"/>
      <p:italic r:id="rId39"/>
      <p:boldItalic r:id="rId40"/>
    </p:embeddedFont>
    <p:embeddedFont>
      <p:font typeface="Lato Bold" charset="0"/>
      <p:bold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Lato Light" charset="0"/>
      <p:regular r:id="rId46"/>
      <p:italic r:id="rId47"/>
    </p:embeddedFont>
  </p:embeddedFontLst>
  <p:defaultTextStyle>
    <a:lvl1pPr algn="ctr" defTabSz="584140">
      <a:defRPr sz="3600">
        <a:latin typeface="+mn-lt"/>
        <a:ea typeface="+mn-ea"/>
        <a:cs typeface="+mn-cs"/>
        <a:sym typeface="Helvetica Light"/>
      </a:defRPr>
    </a:lvl1pPr>
    <a:lvl2pPr indent="228577" algn="ctr" defTabSz="584140">
      <a:defRPr sz="3600">
        <a:latin typeface="+mn-lt"/>
        <a:ea typeface="+mn-ea"/>
        <a:cs typeface="+mn-cs"/>
        <a:sym typeface="Helvetica Light"/>
      </a:defRPr>
    </a:lvl2pPr>
    <a:lvl3pPr indent="457152" algn="ctr" defTabSz="584140">
      <a:defRPr sz="3600">
        <a:latin typeface="+mn-lt"/>
        <a:ea typeface="+mn-ea"/>
        <a:cs typeface="+mn-cs"/>
        <a:sym typeface="Helvetica Light"/>
      </a:defRPr>
    </a:lvl3pPr>
    <a:lvl4pPr indent="685729" algn="ctr" defTabSz="584140">
      <a:defRPr sz="3600">
        <a:latin typeface="+mn-lt"/>
        <a:ea typeface="+mn-ea"/>
        <a:cs typeface="+mn-cs"/>
        <a:sym typeface="Helvetica Light"/>
      </a:defRPr>
    </a:lvl4pPr>
    <a:lvl5pPr indent="914307" algn="ctr" defTabSz="584140">
      <a:defRPr sz="3600">
        <a:latin typeface="+mn-lt"/>
        <a:ea typeface="+mn-ea"/>
        <a:cs typeface="+mn-cs"/>
        <a:sym typeface="Helvetica Light"/>
      </a:defRPr>
    </a:lvl5pPr>
    <a:lvl6pPr indent="1142883" algn="ctr" defTabSz="584140">
      <a:defRPr sz="3600">
        <a:latin typeface="+mn-lt"/>
        <a:ea typeface="+mn-ea"/>
        <a:cs typeface="+mn-cs"/>
        <a:sym typeface="Helvetica Light"/>
      </a:defRPr>
    </a:lvl6pPr>
    <a:lvl7pPr indent="1371460" algn="ctr" defTabSz="584140">
      <a:defRPr sz="3600">
        <a:latin typeface="+mn-lt"/>
        <a:ea typeface="+mn-ea"/>
        <a:cs typeface="+mn-cs"/>
        <a:sym typeface="Helvetica Light"/>
      </a:defRPr>
    </a:lvl7pPr>
    <a:lvl8pPr indent="1600038" algn="ctr" defTabSz="584140">
      <a:defRPr sz="3600">
        <a:latin typeface="+mn-lt"/>
        <a:ea typeface="+mn-ea"/>
        <a:cs typeface="+mn-cs"/>
        <a:sym typeface="Helvetica Light"/>
      </a:defRPr>
    </a:lvl8pPr>
    <a:lvl9pPr indent="1828612" algn="ctr" defTabSz="58414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6" autoAdjust="0"/>
    <p:restoredTop sz="96980" autoAdjust="0"/>
  </p:normalViewPr>
  <p:slideViewPr>
    <p:cSldViewPr>
      <p:cViewPr>
        <p:scale>
          <a:sx n="60" d="100"/>
          <a:sy n="60" d="100"/>
        </p:scale>
        <p:origin x="-288" y="3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148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3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30856-41AF-44EC-B938-866AB63581EA}" type="doc">
      <dgm:prSet loTypeId="urn:microsoft.com/office/officeart/2005/8/layout/radial2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2604B911-6B4D-4E7F-83BD-0DB4805B3BE2}">
      <dgm:prSet phldrT="[Tekst]"/>
      <dgm:spPr/>
      <dgm:t>
        <a:bodyPr/>
        <a:lstStyle/>
        <a:p>
          <a:r>
            <a:rPr lang="pl-PL" dirty="0" smtClean="0">
              <a:latin typeface="Lato" panose="020B0604020202020204" charset="-18"/>
            </a:rPr>
            <a:t>ZUS</a:t>
          </a:r>
          <a:endParaRPr lang="pl-PL" dirty="0">
            <a:latin typeface="Lato" panose="020B0604020202020204" charset="-18"/>
          </a:endParaRPr>
        </a:p>
      </dgm:t>
    </dgm:pt>
    <dgm:pt modelId="{15FF7BAB-E058-4555-92ED-2B706CC42381}" type="parTrans" cxnId="{ACFA269E-910B-4D24-BAC0-24CAFDC0D23B}">
      <dgm:prSet/>
      <dgm:spPr/>
      <dgm:t>
        <a:bodyPr/>
        <a:lstStyle/>
        <a:p>
          <a:endParaRPr lang="pl-PL"/>
        </a:p>
      </dgm:t>
    </dgm:pt>
    <dgm:pt modelId="{24D0AE35-735D-41C0-925F-5E3C984C8ED4}" type="sibTrans" cxnId="{ACFA269E-910B-4D24-BAC0-24CAFDC0D23B}">
      <dgm:prSet/>
      <dgm:spPr/>
      <dgm:t>
        <a:bodyPr/>
        <a:lstStyle/>
        <a:p>
          <a:endParaRPr lang="pl-PL"/>
        </a:p>
      </dgm:t>
    </dgm:pt>
    <dgm:pt modelId="{82504AC9-D034-414C-9189-9C22D89092CF}">
      <dgm:prSet phldrT="[Tekst]"/>
      <dgm:spPr/>
      <dgm:t>
        <a:bodyPr/>
        <a:lstStyle/>
        <a:p>
          <a:r>
            <a:rPr lang="pl-PL" dirty="0" smtClean="0">
              <a:latin typeface="Lato" panose="020B0604020202020204" charset="-18"/>
            </a:rPr>
            <a:t>przekazanie e-ZLA </a:t>
          </a:r>
          <a:br>
            <a:rPr lang="pl-PL" dirty="0" smtClean="0">
              <a:latin typeface="Lato" panose="020B0604020202020204" charset="-18"/>
            </a:rPr>
          </a:br>
          <a:r>
            <a:rPr lang="pl-PL" dirty="0" smtClean="0">
              <a:latin typeface="Lato" panose="020B0604020202020204" charset="-18"/>
            </a:rPr>
            <a:t>do systemu ZUS</a:t>
          </a:r>
          <a:endParaRPr lang="pl-PL" dirty="0">
            <a:latin typeface="Lato" panose="020B0604020202020204" charset="-18"/>
          </a:endParaRPr>
        </a:p>
      </dgm:t>
    </dgm:pt>
    <dgm:pt modelId="{E9DD71DF-95F8-4130-9D98-FD379B081F5E}" type="parTrans" cxnId="{11E96BF5-0CC2-4AF5-ACCC-D9DA31AB167F}">
      <dgm:prSet/>
      <dgm:spPr/>
      <dgm:t>
        <a:bodyPr/>
        <a:lstStyle/>
        <a:p>
          <a:endParaRPr lang="pl-PL"/>
        </a:p>
      </dgm:t>
    </dgm:pt>
    <dgm:pt modelId="{0CCD71E9-E827-4B05-A005-B7D33889CAD5}" type="sibTrans" cxnId="{11E96BF5-0CC2-4AF5-ACCC-D9DA31AB167F}">
      <dgm:prSet/>
      <dgm:spPr/>
      <dgm:t>
        <a:bodyPr/>
        <a:lstStyle/>
        <a:p>
          <a:endParaRPr lang="pl-PL"/>
        </a:p>
      </dgm:t>
    </dgm:pt>
    <dgm:pt modelId="{DAE3C8A0-9093-4FC6-99A9-8C4E6B118E22}">
      <dgm:prSet phldrT="[Tekst]"/>
      <dgm:spPr/>
      <dgm:t>
        <a:bodyPr/>
        <a:lstStyle/>
        <a:p>
          <a:r>
            <a:rPr lang="pl-PL" dirty="0" smtClean="0">
              <a:latin typeface="Lato" panose="020B0604020202020204" charset="-18"/>
            </a:rPr>
            <a:t>przekazanie informacji </a:t>
          </a:r>
          <a:br>
            <a:rPr lang="pl-PL" dirty="0" smtClean="0">
              <a:latin typeface="Lato" panose="020B0604020202020204" charset="-18"/>
            </a:rPr>
          </a:br>
          <a:r>
            <a:rPr lang="pl-PL" dirty="0" smtClean="0">
              <a:latin typeface="Lato" panose="020B0604020202020204" charset="-18"/>
            </a:rPr>
            <a:t>o  wystawionym </a:t>
          </a:r>
          <a:br>
            <a:rPr lang="pl-PL" dirty="0" smtClean="0">
              <a:latin typeface="Lato" panose="020B0604020202020204" charset="-18"/>
            </a:rPr>
          </a:br>
          <a:r>
            <a:rPr lang="pl-PL" dirty="0" smtClean="0">
              <a:latin typeface="Lato" panose="020B0604020202020204" charset="-18"/>
            </a:rPr>
            <a:t>e-ZLA na profil PUE ubezpieczonego </a:t>
          </a:r>
          <a:endParaRPr lang="pl-PL" dirty="0">
            <a:latin typeface="Lato" panose="020B0604020202020204" charset="-18"/>
          </a:endParaRPr>
        </a:p>
      </dgm:t>
    </dgm:pt>
    <dgm:pt modelId="{4865F6F7-7F78-4FD1-BD89-548EF3D41BC1}" type="parTrans" cxnId="{D40378A9-F16A-41B4-AB71-6CE542AAED2A}">
      <dgm:prSet/>
      <dgm:spPr/>
      <dgm:t>
        <a:bodyPr/>
        <a:lstStyle/>
        <a:p>
          <a:endParaRPr lang="pl-PL"/>
        </a:p>
      </dgm:t>
    </dgm:pt>
    <dgm:pt modelId="{AD05B21B-0AD4-4CEF-9C2E-B46BB0E2CDF9}" type="sibTrans" cxnId="{D40378A9-F16A-41B4-AB71-6CE542AAED2A}">
      <dgm:prSet/>
      <dgm:spPr/>
      <dgm:t>
        <a:bodyPr/>
        <a:lstStyle/>
        <a:p>
          <a:endParaRPr lang="pl-PL"/>
        </a:p>
      </dgm:t>
    </dgm:pt>
    <dgm:pt modelId="{D1B564F1-3306-4DCB-AF5D-C1631419245D}">
      <dgm:prSet phldrT="[Tekst]"/>
      <dgm:spPr/>
      <dgm:t>
        <a:bodyPr/>
        <a:lstStyle/>
        <a:p>
          <a:r>
            <a:rPr lang="pl-PL" dirty="0" smtClean="0">
              <a:latin typeface="Lato" panose="020B0604020202020204" charset="-18"/>
            </a:rPr>
            <a:t>Pacjent</a:t>
          </a:r>
          <a:endParaRPr lang="pl-PL" dirty="0">
            <a:latin typeface="Lato" panose="020B0604020202020204" charset="-18"/>
          </a:endParaRPr>
        </a:p>
      </dgm:t>
    </dgm:pt>
    <dgm:pt modelId="{AD41B422-F193-43F3-BEC9-30614968A3FE}" type="parTrans" cxnId="{FE751E21-DE5F-45DD-99A4-69A6E284CD9A}">
      <dgm:prSet/>
      <dgm:spPr/>
      <dgm:t>
        <a:bodyPr/>
        <a:lstStyle/>
        <a:p>
          <a:endParaRPr lang="pl-PL"/>
        </a:p>
      </dgm:t>
    </dgm:pt>
    <dgm:pt modelId="{0E129A48-21CE-4F5E-81B7-6154FFC85A6C}" type="sibTrans" cxnId="{FE751E21-DE5F-45DD-99A4-69A6E284CD9A}">
      <dgm:prSet/>
      <dgm:spPr/>
      <dgm:t>
        <a:bodyPr/>
        <a:lstStyle/>
        <a:p>
          <a:endParaRPr lang="pl-PL"/>
        </a:p>
      </dgm:t>
    </dgm:pt>
    <dgm:pt modelId="{2C6DA7EC-A4D1-4DE9-B1DC-C6FD3367859E}">
      <dgm:prSet phldrT="[Tekst]"/>
      <dgm:spPr/>
      <dgm:t>
        <a:bodyPr/>
        <a:lstStyle/>
        <a:p>
          <a:r>
            <a:rPr lang="pl-PL" dirty="0" smtClean="0">
              <a:latin typeface="Lato" panose="020B0604020202020204" charset="-18"/>
            </a:rPr>
            <a:t>przekazanie wiadomości </a:t>
          </a:r>
          <a:br>
            <a:rPr lang="pl-PL" dirty="0" smtClean="0">
              <a:latin typeface="Lato" panose="020B0604020202020204" charset="-18"/>
            </a:rPr>
          </a:br>
          <a:r>
            <a:rPr lang="pl-PL" dirty="0" smtClean="0">
              <a:latin typeface="Lato" panose="020B0604020202020204" charset="-18"/>
            </a:rPr>
            <a:t>o wystawieniu e-ZLA</a:t>
          </a:r>
          <a:br>
            <a:rPr lang="pl-PL" dirty="0" smtClean="0">
              <a:latin typeface="Lato" panose="020B0604020202020204" charset="-18"/>
            </a:rPr>
          </a:br>
          <a:r>
            <a:rPr lang="pl-PL" dirty="0" smtClean="0">
              <a:latin typeface="Lato" panose="020B0604020202020204" charset="-18"/>
            </a:rPr>
            <a:t>i samego e-ZLA pracodawcy - na profil płatnika na PUE </a:t>
          </a:r>
          <a:endParaRPr lang="pl-PL" dirty="0">
            <a:latin typeface="Lato" panose="020B0604020202020204" charset="-18"/>
          </a:endParaRPr>
        </a:p>
      </dgm:t>
    </dgm:pt>
    <dgm:pt modelId="{8F40CD67-BC9E-41D6-95F9-398EE489DBF6}">
      <dgm:prSet phldrT="[Teks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dirty="0" smtClean="0">
            <a:latin typeface="Lato" panose="020B0604020202020204" charset="-18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 smtClean="0">
              <a:latin typeface="Lato" panose="020B0604020202020204" charset="-18"/>
            </a:rPr>
            <a:t>Płatnik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dirty="0">
            <a:latin typeface="Lato" panose="020B0604020202020204" charset="-18"/>
          </a:endParaRPr>
        </a:p>
      </dgm:t>
    </dgm:pt>
    <dgm:pt modelId="{5D656855-C28B-42D9-A19E-9922C6249269}" type="sibTrans" cxnId="{B3D9D5F7-301A-460E-98B7-7FFF3115B4AF}">
      <dgm:prSet/>
      <dgm:spPr/>
      <dgm:t>
        <a:bodyPr/>
        <a:lstStyle/>
        <a:p>
          <a:endParaRPr lang="pl-PL"/>
        </a:p>
      </dgm:t>
    </dgm:pt>
    <dgm:pt modelId="{4BF77E27-0B89-4157-979E-68345178025A}" type="parTrans" cxnId="{B3D9D5F7-301A-460E-98B7-7FFF3115B4AF}">
      <dgm:prSet/>
      <dgm:spPr/>
      <dgm:t>
        <a:bodyPr/>
        <a:lstStyle/>
        <a:p>
          <a:endParaRPr lang="pl-PL"/>
        </a:p>
      </dgm:t>
    </dgm:pt>
    <dgm:pt modelId="{CEE5648D-B27A-4635-A685-D490F527AF12}" type="sibTrans" cxnId="{2CB49EC4-6001-4239-8B20-3F2A55810547}">
      <dgm:prSet/>
      <dgm:spPr/>
      <dgm:t>
        <a:bodyPr/>
        <a:lstStyle/>
        <a:p>
          <a:endParaRPr lang="pl-PL"/>
        </a:p>
      </dgm:t>
    </dgm:pt>
    <dgm:pt modelId="{006278C5-4F67-4B5E-85CC-80240EBAA90B}" type="parTrans" cxnId="{2CB49EC4-6001-4239-8B20-3F2A55810547}">
      <dgm:prSet/>
      <dgm:spPr/>
      <dgm:t>
        <a:bodyPr/>
        <a:lstStyle/>
        <a:p>
          <a:endParaRPr lang="pl-PL"/>
        </a:p>
      </dgm:t>
    </dgm:pt>
    <dgm:pt modelId="{2310B2AD-3DCA-4298-A1D8-82AA2F01B484}" type="pres">
      <dgm:prSet presAssocID="{45E30856-41AF-44EC-B938-866AB63581E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731A48D-2901-4E4A-AD66-453A9059579B}" type="pres">
      <dgm:prSet presAssocID="{45E30856-41AF-44EC-B938-866AB63581EA}" presName="cycle" presStyleCnt="0"/>
      <dgm:spPr/>
    </dgm:pt>
    <dgm:pt modelId="{57AC9828-31D2-443A-976B-A684D5BF2E77}" type="pres">
      <dgm:prSet presAssocID="{45E30856-41AF-44EC-B938-866AB63581EA}" presName="centerShape" presStyleCnt="0"/>
      <dgm:spPr/>
    </dgm:pt>
    <dgm:pt modelId="{7FB4DB42-E76E-4316-9F2B-BD79FF1062DC}" type="pres">
      <dgm:prSet presAssocID="{45E30856-41AF-44EC-B938-866AB63581EA}" presName="connSite" presStyleLbl="node1" presStyleIdx="0" presStyleCnt="4"/>
      <dgm:spPr/>
    </dgm:pt>
    <dgm:pt modelId="{C3A1673C-0581-4C23-8CF4-2E163D8B9CA1}" type="pres">
      <dgm:prSet presAssocID="{45E30856-41AF-44EC-B938-866AB63581EA}" presName="visible" presStyleLbl="node1" presStyleIdx="0" presStyleCnt="4" custScaleX="107000" custScaleY="75901" custLinFactNeighborX="-24585" custLinFactNeighborY="-72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BB29BEBC-8B27-4745-BB52-DAB858AD094A}" type="pres">
      <dgm:prSet presAssocID="{15FF7BAB-E058-4555-92ED-2B706CC42381}" presName="Name25" presStyleLbl="parChTrans1D1" presStyleIdx="0" presStyleCnt="3"/>
      <dgm:spPr/>
      <dgm:t>
        <a:bodyPr/>
        <a:lstStyle/>
        <a:p>
          <a:endParaRPr lang="pl-PL"/>
        </a:p>
      </dgm:t>
    </dgm:pt>
    <dgm:pt modelId="{B417BE94-C75D-4690-A3F4-592E7835B39D}" type="pres">
      <dgm:prSet presAssocID="{2604B911-6B4D-4E7F-83BD-0DB4805B3BE2}" presName="node" presStyleCnt="0"/>
      <dgm:spPr/>
    </dgm:pt>
    <dgm:pt modelId="{12E3D6F9-F3C1-43DE-A8FB-A787A076A019}" type="pres">
      <dgm:prSet presAssocID="{2604B911-6B4D-4E7F-83BD-0DB4805B3BE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89B2A7-8624-4F82-8D16-EFFCFCD4B5BD}" type="pres">
      <dgm:prSet presAssocID="{2604B911-6B4D-4E7F-83BD-0DB4805B3BE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47348B-77F6-4CE3-AD6D-8AC10D290A23}" type="pres">
      <dgm:prSet presAssocID="{4BF77E27-0B89-4157-979E-68345178025A}" presName="Name25" presStyleLbl="parChTrans1D1" presStyleIdx="1" presStyleCnt="3"/>
      <dgm:spPr/>
      <dgm:t>
        <a:bodyPr/>
        <a:lstStyle/>
        <a:p>
          <a:endParaRPr lang="pl-PL"/>
        </a:p>
      </dgm:t>
    </dgm:pt>
    <dgm:pt modelId="{EC5A4397-EE82-4911-BE40-118847F7CBC8}" type="pres">
      <dgm:prSet presAssocID="{8F40CD67-BC9E-41D6-95F9-398EE489DBF6}" presName="node" presStyleCnt="0"/>
      <dgm:spPr/>
    </dgm:pt>
    <dgm:pt modelId="{E86DD5C7-49FF-4FC7-99D1-DE582807235B}" type="pres">
      <dgm:prSet presAssocID="{8F40CD67-BC9E-41D6-95F9-398EE489DBF6}" presName="parentNode" presStyleLbl="node1" presStyleIdx="2" presStyleCnt="4" custLinFactNeighborX="10923" custLinFactNeighborY="-77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41DDC6-0424-4779-853C-4712036ED026}" type="pres">
      <dgm:prSet presAssocID="{8F40CD67-BC9E-41D6-95F9-398EE489DBF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271D9F-8345-4A0E-A230-E57ADC6B28E7}" type="pres">
      <dgm:prSet presAssocID="{AD41B422-F193-43F3-BEC9-30614968A3FE}" presName="Name25" presStyleLbl="parChTrans1D1" presStyleIdx="2" presStyleCnt="3"/>
      <dgm:spPr/>
      <dgm:t>
        <a:bodyPr/>
        <a:lstStyle/>
        <a:p>
          <a:endParaRPr lang="pl-PL"/>
        </a:p>
      </dgm:t>
    </dgm:pt>
    <dgm:pt modelId="{0D026016-E166-4A14-91A4-11367C524C6D}" type="pres">
      <dgm:prSet presAssocID="{D1B564F1-3306-4DCB-AF5D-C1631419245D}" presName="node" presStyleCnt="0"/>
      <dgm:spPr/>
    </dgm:pt>
    <dgm:pt modelId="{392FCAE9-6992-45A2-9882-763BED3DB694}" type="pres">
      <dgm:prSet presAssocID="{D1B564F1-3306-4DCB-AF5D-C1631419245D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87EACC-9031-40E5-A030-4D7F1A6329C4}" type="pres">
      <dgm:prSet presAssocID="{D1B564F1-3306-4DCB-AF5D-C1631419245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CFA269E-910B-4D24-BAC0-24CAFDC0D23B}" srcId="{45E30856-41AF-44EC-B938-866AB63581EA}" destId="{2604B911-6B4D-4E7F-83BD-0DB4805B3BE2}" srcOrd="0" destOrd="0" parTransId="{15FF7BAB-E058-4555-92ED-2B706CC42381}" sibTransId="{24D0AE35-735D-41C0-925F-5E3C984C8ED4}"/>
    <dgm:cxn modelId="{11E96BF5-0CC2-4AF5-ACCC-D9DA31AB167F}" srcId="{2604B911-6B4D-4E7F-83BD-0DB4805B3BE2}" destId="{82504AC9-D034-414C-9189-9C22D89092CF}" srcOrd="0" destOrd="0" parTransId="{E9DD71DF-95F8-4130-9D98-FD379B081F5E}" sibTransId="{0CCD71E9-E827-4B05-A005-B7D33889CAD5}"/>
    <dgm:cxn modelId="{9A2CBF02-7F21-4062-83E0-9341083052BE}" type="presOf" srcId="{45E30856-41AF-44EC-B938-866AB63581EA}" destId="{2310B2AD-3DCA-4298-A1D8-82AA2F01B484}" srcOrd="0" destOrd="0" presId="urn:microsoft.com/office/officeart/2005/8/layout/radial2"/>
    <dgm:cxn modelId="{B3D9D5F7-301A-460E-98B7-7FFF3115B4AF}" srcId="{45E30856-41AF-44EC-B938-866AB63581EA}" destId="{8F40CD67-BC9E-41D6-95F9-398EE489DBF6}" srcOrd="1" destOrd="0" parTransId="{4BF77E27-0B89-4157-979E-68345178025A}" sibTransId="{5D656855-C28B-42D9-A19E-9922C6249269}"/>
    <dgm:cxn modelId="{372E015A-3E4E-413C-BC3C-8AEB1835BEA9}" type="presOf" srcId="{15FF7BAB-E058-4555-92ED-2B706CC42381}" destId="{BB29BEBC-8B27-4745-BB52-DAB858AD094A}" srcOrd="0" destOrd="0" presId="urn:microsoft.com/office/officeart/2005/8/layout/radial2"/>
    <dgm:cxn modelId="{E7D0E2E5-B625-4208-B002-391C4C4E7641}" type="presOf" srcId="{2604B911-6B4D-4E7F-83BD-0DB4805B3BE2}" destId="{12E3D6F9-F3C1-43DE-A8FB-A787A076A019}" srcOrd="0" destOrd="0" presId="urn:microsoft.com/office/officeart/2005/8/layout/radial2"/>
    <dgm:cxn modelId="{A95D0226-D9F2-4774-A42C-0F1F0CC5F662}" type="presOf" srcId="{D1B564F1-3306-4DCB-AF5D-C1631419245D}" destId="{392FCAE9-6992-45A2-9882-763BED3DB694}" srcOrd="0" destOrd="0" presId="urn:microsoft.com/office/officeart/2005/8/layout/radial2"/>
    <dgm:cxn modelId="{4D52FD14-AA3A-40C7-835D-FE078B709B2B}" type="presOf" srcId="{82504AC9-D034-414C-9189-9C22D89092CF}" destId="{7C89B2A7-8624-4F82-8D16-EFFCFCD4B5BD}" srcOrd="0" destOrd="0" presId="urn:microsoft.com/office/officeart/2005/8/layout/radial2"/>
    <dgm:cxn modelId="{B9369E24-C86F-4E23-BB2A-F200155CDDEA}" type="presOf" srcId="{AD41B422-F193-43F3-BEC9-30614968A3FE}" destId="{AE271D9F-8345-4A0E-A230-E57ADC6B28E7}" srcOrd="0" destOrd="0" presId="urn:microsoft.com/office/officeart/2005/8/layout/radial2"/>
    <dgm:cxn modelId="{6238F23E-1FC3-4391-BD04-47B14B8E4696}" type="presOf" srcId="{DAE3C8A0-9093-4FC6-99A9-8C4E6B118E22}" destId="{2587EACC-9031-40E5-A030-4D7F1A6329C4}" srcOrd="0" destOrd="0" presId="urn:microsoft.com/office/officeart/2005/8/layout/radial2"/>
    <dgm:cxn modelId="{D40378A9-F16A-41B4-AB71-6CE542AAED2A}" srcId="{D1B564F1-3306-4DCB-AF5D-C1631419245D}" destId="{DAE3C8A0-9093-4FC6-99A9-8C4E6B118E22}" srcOrd="0" destOrd="0" parTransId="{4865F6F7-7F78-4FD1-BD89-548EF3D41BC1}" sibTransId="{AD05B21B-0AD4-4CEF-9C2E-B46BB0E2CDF9}"/>
    <dgm:cxn modelId="{2CB49EC4-6001-4239-8B20-3F2A55810547}" srcId="{8F40CD67-BC9E-41D6-95F9-398EE489DBF6}" destId="{2C6DA7EC-A4D1-4DE9-B1DC-C6FD3367859E}" srcOrd="0" destOrd="0" parTransId="{006278C5-4F67-4B5E-85CC-80240EBAA90B}" sibTransId="{CEE5648D-B27A-4635-A685-D490F527AF12}"/>
    <dgm:cxn modelId="{F4C3D290-A507-4914-8C56-0A51CA74C0BA}" type="presOf" srcId="{4BF77E27-0B89-4157-979E-68345178025A}" destId="{0C47348B-77F6-4CE3-AD6D-8AC10D290A23}" srcOrd="0" destOrd="0" presId="urn:microsoft.com/office/officeart/2005/8/layout/radial2"/>
    <dgm:cxn modelId="{9396EF7D-1B3A-4C26-9902-D3DE8626E3DB}" type="presOf" srcId="{2C6DA7EC-A4D1-4DE9-B1DC-C6FD3367859E}" destId="{7C41DDC6-0424-4779-853C-4712036ED026}" srcOrd="0" destOrd="0" presId="urn:microsoft.com/office/officeart/2005/8/layout/radial2"/>
    <dgm:cxn modelId="{432B253F-5A85-431A-AD63-C64D66735CD0}" type="presOf" srcId="{8F40CD67-BC9E-41D6-95F9-398EE489DBF6}" destId="{E86DD5C7-49FF-4FC7-99D1-DE582807235B}" srcOrd="0" destOrd="0" presId="urn:microsoft.com/office/officeart/2005/8/layout/radial2"/>
    <dgm:cxn modelId="{FE751E21-DE5F-45DD-99A4-69A6E284CD9A}" srcId="{45E30856-41AF-44EC-B938-866AB63581EA}" destId="{D1B564F1-3306-4DCB-AF5D-C1631419245D}" srcOrd="2" destOrd="0" parTransId="{AD41B422-F193-43F3-BEC9-30614968A3FE}" sibTransId="{0E129A48-21CE-4F5E-81B7-6154FFC85A6C}"/>
    <dgm:cxn modelId="{8217FFBC-07D0-43E6-885E-7B0FB902F01D}" type="presParOf" srcId="{2310B2AD-3DCA-4298-A1D8-82AA2F01B484}" destId="{0731A48D-2901-4E4A-AD66-453A9059579B}" srcOrd="0" destOrd="0" presId="urn:microsoft.com/office/officeart/2005/8/layout/radial2"/>
    <dgm:cxn modelId="{6853F27C-4780-4EDD-90D7-0F18B8C88EEC}" type="presParOf" srcId="{0731A48D-2901-4E4A-AD66-453A9059579B}" destId="{57AC9828-31D2-443A-976B-A684D5BF2E77}" srcOrd="0" destOrd="0" presId="urn:microsoft.com/office/officeart/2005/8/layout/radial2"/>
    <dgm:cxn modelId="{3B334C76-DE1D-4214-BF64-F0B1F99EDED7}" type="presParOf" srcId="{57AC9828-31D2-443A-976B-A684D5BF2E77}" destId="{7FB4DB42-E76E-4316-9F2B-BD79FF1062DC}" srcOrd="0" destOrd="0" presId="urn:microsoft.com/office/officeart/2005/8/layout/radial2"/>
    <dgm:cxn modelId="{65543B64-0FD2-487D-8316-DA2F60C4DEF9}" type="presParOf" srcId="{57AC9828-31D2-443A-976B-A684D5BF2E77}" destId="{C3A1673C-0581-4C23-8CF4-2E163D8B9CA1}" srcOrd="1" destOrd="0" presId="urn:microsoft.com/office/officeart/2005/8/layout/radial2"/>
    <dgm:cxn modelId="{34856BDE-F542-4918-A742-E00FCF7AD864}" type="presParOf" srcId="{0731A48D-2901-4E4A-AD66-453A9059579B}" destId="{BB29BEBC-8B27-4745-BB52-DAB858AD094A}" srcOrd="1" destOrd="0" presId="urn:microsoft.com/office/officeart/2005/8/layout/radial2"/>
    <dgm:cxn modelId="{733C342B-2B05-4148-A81F-CB6BCF99E49D}" type="presParOf" srcId="{0731A48D-2901-4E4A-AD66-453A9059579B}" destId="{B417BE94-C75D-4690-A3F4-592E7835B39D}" srcOrd="2" destOrd="0" presId="urn:microsoft.com/office/officeart/2005/8/layout/radial2"/>
    <dgm:cxn modelId="{FE2150C6-1E67-437B-B7F9-FEA1768BB093}" type="presParOf" srcId="{B417BE94-C75D-4690-A3F4-592E7835B39D}" destId="{12E3D6F9-F3C1-43DE-A8FB-A787A076A019}" srcOrd="0" destOrd="0" presId="urn:microsoft.com/office/officeart/2005/8/layout/radial2"/>
    <dgm:cxn modelId="{A7961507-B094-4B42-8A2A-197269920C11}" type="presParOf" srcId="{B417BE94-C75D-4690-A3F4-592E7835B39D}" destId="{7C89B2A7-8624-4F82-8D16-EFFCFCD4B5BD}" srcOrd="1" destOrd="0" presId="urn:microsoft.com/office/officeart/2005/8/layout/radial2"/>
    <dgm:cxn modelId="{2649A162-6C47-458A-A05E-080974F63EB9}" type="presParOf" srcId="{0731A48D-2901-4E4A-AD66-453A9059579B}" destId="{0C47348B-77F6-4CE3-AD6D-8AC10D290A23}" srcOrd="3" destOrd="0" presId="urn:microsoft.com/office/officeart/2005/8/layout/radial2"/>
    <dgm:cxn modelId="{AE6E3D72-0D01-43FE-9448-1A93DF5800CD}" type="presParOf" srcId="{0731A48D-2901-4E4A-AD66-453A9059579B}" destId="{EC5A4397-EE82-4911-BE40-118847F7CBC8}" srcOrd="4" destOrd="0" presId="urn:microsoft.com/office/officeart/2005/8/layout/radial2"/>
    <dgm:cxn modelId="{9A2AFB4B-D02C-4BBF-A6C6-B4F6D815B45A}" type="presParOf" srcId="{EC5A4397-EE82-4911-BE40-118847F7CBC8}" destId="{E86DD5C7-49FF-4FC7-99D1-DE582807235B}" srcOrd="0" destOrd="0" presId="urn:microsoft.com/office/officeart/2005/8/layout/radial2"/>
    <dgm:cxn modelId="{81AE63AC-CA44-46E4-B457-93B9C751A756}" type="presParOf" srcId="{EC5A4397-EE82-4911-BE40-118847F7CBC8}" destId="{7C41DDC6-0424-4779-853C-4712036ED026}" srcOrd="1" destOrd="0" presId="urn:microsoft.com/office/officeart/2005/8/layout/radial2"/>
    <dgm:cxn modelId="{1FF31893-C726-4CD4-9485-4EEF94A6E871}" type="presParOf" srcId="{0731A48D-2901-4E4A-AD66-453A9059579B}" destId="{AE271D9F-8345-4A0E-A230-E57ADC6B28E7}" srcOrd="5" destOrd="0" presId="urn:microsoft.com/office/officeart/2005/8/layout/radial2"/>
    <dgm:cxn modelId="{AB7740D0-A2AE-4D18-906A-799E5AE4CD46}" type="presParOf" srcId="{0731A48D-2901-4E4A-AD66-453A9059579B}" destId="{0D026016-E166-4A14-91A4-11367C524C6D}" srcOrd="6" destOrd="0" presId="urn:microsoft.com/office/officeart/2005/8/layout/radial2"/>
    <dgm:cxn modelId="{93DE9E63-0CAD-42D1-B0F3-DD93193EE981}" type="presParOf" srcId="{0D026016-E166-4A14-91A4-11367C524C6D}" destId="{392FCAE9-6992-45A2-9882-763BED3DB694}" srcOrd="0" destOrd="0" presId="urn:microsoft.com/office/officeart/2005/8/layout/radial2"/>
    <dgm:cxn modelId="{203155C2-7069-4C8D-A08E-8464746CD909}" type="presParOf" srcId="{0D026016-E166-4A14-91A4-11367C524C6D}" destId="{2587EACC-9031-40E5-A030-4D7F1A6329C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271D9F-8345-4A0E-A230-E57ADC6B28E7}">
      <dsp:nvSpPr>
        <dsp:cNvPr id="0" name=""/>
        <dsp:cNvSpPr/>
      </dsp:nvSpPr>
      <dsp:spPr>
        <a:xfrm rot="2563792">
          <a:off x="3649097" y="5008309"/>
          <a:ext cx="1071697" cy="55634"/>
        </a:xfrm>
        <a:custGeom>
          <a:avLst/>
          <a:gdLst/>
          <a:ahLst/>
          <a:cxnLst/>
          <a:rect l="0" t="0" r="0" b="0"/>
          <a:pathLst>
            <a:path>
              <a:moveTo>
                <a:pt x="0" y="27817"/>
              </a:moveTo>
              <a:lnTo>
                <a:pt x="1071697" y="278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7348B-77F6-4CE3-AD6D-8AC10D290A23}">
      <dsp:nvSpPr>
        <dsp:cNvPr id="0" name=""/>
        <dsp:cNvSpPr/>
      </dsp:nvSpPr>
      <dsp:spPr>
        <a:xfrm rot="21585029">
          <a:off x="3791326" y="3528267"/>
          <a:ext cx="1417668" cy="55634"/>
        </a:xfrm>
        <a:custGeom>
          <a:avLst/>
          <a:gdLst/>
          <a:ahLst/>
          <a:cxnLst/>
          <a:rect l="0" t="0" r="0" b="0"/>
          <a:pathLst>
            <a:path>
              <a:moveTo>
                <a:pt x="0" y="27817"/>
              </a:moveTo>
              <a:lnTo>
                <a:pt x="1417668" y="278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9BEBC-8B27-4745-BB52-DAB858AD094A}">
      <dsp:nvSpPr>
        <dsp:cNvPr id="0" name=""/>
        <dsp:cNvSpPr/>
      </dsp:nvSpPr>
      <dsp:spPr>
        <a:xfrm rot="19036208">
          <a:off x="3649097" y="2064847"/>
          <a:ext cx="1071697" cy="55634"/>
        </a:xfrm>
        <a:custGeom>
          <a:avLst/>
          <a:gdLst/>
          <a:ahLst/>
          <a:cxnLst/>
          <a:rect l="0" t="0" r="0" b="0"/>
          <a:pathLst>
            <a:path>
              <a:moveTo>
                <a:pt x="0" y="27817"/>
              </a:moveTo>
              <a:lnTo>
                <a:pt x="1071697" y="278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1673C-0581-4C23-8CF4-2E163D8B9CA1}">
      <dsp:nvSpPr>
        <dsp:cNvPr id="0" name=""/>
        <dsp:cNvSpPr/>
      </dsp:nvSpPr>
      <dsp:spPr>
        <a:xfrm>
          <a:off x="0" y="2016219"/>
          <a:ext cx="3667406" cy="26014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3D6F9-F3C1-43DE-A8FB-A787A076A019}">
      <dsp:nvSpPr>
        <dsp:cNvPr id="0" name=""/>
        <dsp:cNvSpPr/>
      </dsp:nvSpPr>
      <dsp:spPr>
        <a:xfrm>
          <a:off x="4305623" y="3116"/>
          <a:ext cx="2056489" cy="20564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>
              <a:latin typeface="Lato" panose="020B0604020202020204" charset="-18"/>
            </a:rPr>
            <a:t>ZUS</a:t>
          </a:r>
          <a:endParaRPr lang="pl-PL" sz="3100" kern="1200" dirty="0">
            <a:latin typeface="Lato" panose="020B0604020202020204" charset="-18"/>
          </a:endParaRPr>
        </a:p>
      </dsp:txBody>
      <dsp:txXfrm>
        <a:off x="4305623" y="3116"/>
        <a:ext cx="2056489" cy="2056489"/>
      </dsp:txXfrm>
    </dsp:sp>
    <dsp:sp modelId="{7C89B2A7-8624-4F82-8D16-EFFCFCD4B5BD}">
      <dsp:nvSpPr>
        <dsp:cNvPr id="0" name=""/>
        <dsp:cNvSpPr/>
      </dsp:nvSpPr>
      <dsp:spPr>
        <a:xfrm>
          <a:off x="6567761" y="3116"/>
          <a:ext cx="3084734" cy="205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 smtClean="0">
              <a:latin typeface="Lato" panose="020B0604020202020204" charset="-18"/>
            </a:rPr>
            <a:t>przekazanie e-ZLA </a:t>
          </a:r>
          <a:br>
            <a:rPr lang="pl-PL" sz="2300" kern="1200" dirty="0" smtClean="0">
              <a:latin typeface="Lato" panose="020B0604020202020204" charset="-18"/>
            </a:rPr>
          </a:br>
          <a:r>
            <a:rPr lang="pl-PL" sz="2300" kern="1200" dirty="0" smtClean="0">
              <a:latin typeface="Lato" panose="020B0604020202020204" charset="-18"/>
            </a:rPr>
            <a:t>do systemu ZUS</a:t>
          </a:r>
          <a:endParaRPr lang="pl-PL" sz="2300" kern="1200" dirty="0">
            <a:latin typeface="Lato" panose="020B0604020202020204" charset="-18"/>
          </a:endParaRPr>
        </a:p>
      </dsp:txBody>
      <dsp:txXfrm>
        <a:off x="6567761" y="3116"/>
        <a:ext cx="3084734" cy="2056489"/>
      </dsp:txXfrm>
    </dsp:sp>
    <dsp:sp modelId="{E86DD5C7-49FF-4FC7-99D1-DE582807235B}">
      <dsp:nvSpPr>
        <dsp:cNvPr id="0" name=""/>
        <dsp:cNvSpPr/>
      </dsp:nvSpPr>
      <dsp:spPr>
        <a:xfrm>
          <a:off x="5208978" y="2520275"/>
          <a:ext cx="2056489" cy="20564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3100" kern="1200" dirty="0" smtClean="0">
            <a:latin typeface="Lato" panose="020B0604020202020204" charset="-18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3100" kern="1200" dirty="0" smtClean="0">
              <a:latin typeface="Lato" panose="020B0604020202020204" charset="-18"/>
            </a:rPr>
            <a:t>Płatnik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100" kern="1200" dirty="0">
            <a:latin typeface="Lato" panose="020B0604020202020204" charset="-18"/>
          </a:endParaRPr>
        </a:p>
      </dsp:txBody>
      <dsp:txXfrm>
        <a:off x="5208978" y="2520275"/>
        <a:ext cx="2056489" cy="2056489"/>
      </dsp:txXfrm>
    </dsp:sp>
    <dsp:sp modelId="{7C41DDC6-0424-4779-853C-4712036ED026}">
      <dsp:nvSpPr>
        <dsp:cNvPr id="0" name=""/>
        <dsp:cNvSpPr/>
      </dsp:nvSpPr>
      <dsp:spPr>
        <a:xfrm>
          <a:off x="7471117" y="2520275"/>
          <a:ext cx="3084734" cy="205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 smtClean="0">
              <a:latin typeface="Lato" panose="020B0604020202020204" charset="-18"/>
            </a:rPr>
            <a:t>przekazanie wiadomości </a:t>
          </a:r>
          <a:br>
            <a:rPr lang="pl-PL" sz="2300" kern="1200" dirty="0" smtClean="0">
              <a:latin typeface="Lato" panose="020B0604020202020204" charset="-18"/>
            </a:rPr>
          </a:br>
          <a:r>
            <a:rPr lang="pl-PL" sz="2300" kern="1200" dirty="0" smtClean="0">
              <a:latin typeface="Lato" panose="020B0604020202020204" charset="-18"/>
            </a:rPr>
            <a:t>o wystawieniu e-ZLA</a:t>
          </a:r>
          <a:br>
            <a:rPr lang="pl-PL" sz="2300" kern="1200" dirty="0" smtClean="0">
              <a:latin typeface="Lato" panose="020B0604020202020204" charset="-18"/>
            </a:rPr>
          </a:br>
          <a:r>
            <a:rPr lang="pl-PL" sz="2300" kern="1200" dirty="0" smtClean="0">
              <a:latin typeface="Lato" panose="020B0604020202020204" charset="-18"/>
            </a:rPr>
            <a:t>i samego e-ZLA pracodawcy - na profil płatnika na PUE </a:t>
          </a:r>
          <a:endParaRPr lang="pl-PL" sz="2300" kern="1200" dirty="0">
            <a:latin typeface="Lato" panose="020B0604020202020204" charset="-18"/>
          </a:endParaRPr>
        </a:p>
      </dsp:txBody>
      <dsp:txXfrm>
        <a:off x="7471117" y="2520275"/>
        <a:ext cx="3084734" cy="2056489"/>
      </dsp:txXfrm>
    </dsp:sp>
    <dsp:sp modelId="{392FCAE9-6992-45A2-9882-763BED3DB694}">
      <dsp:nvSpPr>
        <dsp:cNvPr id="0" name=""/>
        <dsp:cNvSpPr/>
      </dsp:nvSpPr>
      <dsp:spPr>
        <a:xfrm>
          <a:off x="4305623" y="5069186"/>
          <a:ext cx="2056489" cy="20564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>
              <a:latin typeface="Lato" panose="020B0604020202020204" charset="-18"/>
            </a:rPr>
            <a:t>Pacjent</a:t>
          </a:r>
          <a:endParaRPr lang="pl-PL" sz="3100" kern="1200" dirty="0">
            <a:latin typeface="Lato" panose="020B0604020202020204" charset="-18"/>
          </a:endParaRPr>
        </a:p>
      </dsp:txBody>
      <dsp:txXfrm>
        <a:off x="4305623" y="5069186"/>
        <a:ext cx="2056489" cy="2056489"/>
      </dsp:txXfrm>
    </dsp:sp>
    <dsp:sp modelId="{2587EACC-9031-40E5-A030-4D7F1A6329C4}">
      <dsp:nvSpPr>
        <dsp:cNvPr id="0" name=""/>
        <dsp:cNvSpPr/>
      </dsp:nvSpPr>
      <dsp:spPr>
        <a:xfrm>
          <a:off x="6567761" y="5069186"/>
          <a:ext cx="3084734" cy="205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 smtClean="0">
              <a:latin typeface="Lato" panose="020B0604020202020204" charset="-18"/>
            </a:rPr>
            <a:t>przekazanie informacji </a:t>
          </a:r>
          <a:br>
            <a:rPr lang="pl-PL" sz="2300" kern="1200" dirty="0" smtClean="0">
              <a:latin typeface="Lato" panose="020B0604020202020204" charset="-18"/>
            </a:rPr>
          </a:br>
          <a:r>
            <a:rPr lang="pl-PL" sz="2300" kern="1200" dirty="0" smtClean="0">
              <a:latin typeface="Lato" panose="020B0604020202020204" charset="-18"/>
            </a:rPr>
            <a:t>o  wystawionym </a:t>
          </a:r>
          <a:br>
            <a:rPr lang="pl-PL" sz="2300" kern="1200" dirty="0" smtClean="0">
              <a:latin typeface="Lato" panose="020B0604020202020204" charset="-18"/>
            </a:rPr>
          </a:br>
          <a:r>
            <a:rPr lang="pl-PL" sz="2300" kern="1200" dirty="0" smtClean="0">
              <a:latin typeface="Lato" panose="020B0604020202020204" charset="-18"/>
            </a:rPr>
            <a:t>e-ZLA na profil PUE ubezpieczonego </a:t>
          </a:r>
          <a:endParaRPr lang="pl-PL" sz="2300" kern="1200" dirty="0">
            <a:latin typeface="Lato" panose="020B0604020202020204" charset="-18"/>
          </a:endParaRPr>
        </a:p>
      </dsp:txBody>
      <dsp:txXfrm>
        <a:off x="6567761" y="5069186"/>
        <a:ext cx="3084734" cy="2056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03668-7A33-4D6F-BCF4-47684CC902EF}" type="datetimeFigureOut">
              <a:rPr lang="pl-PL" smtClean="0"/>
              <a:pPr/>
              <a:t>2016-03-10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EE5BE-531C-46AF-810F-A0838DA9B1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51421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77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52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29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07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883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460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038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612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6110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6110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61107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61107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61107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61107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1826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awel\Desktop\ZUS\obrazki\01_b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946"/>
            <a:ext cx="13004800" cy="9753600"/>
          </a:xfrm>
          <a:prstGeom prst="rect">
            <a:avLst/>
          </a:prstGeom>
          <a:noFill/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47F982B4-F7A9-4536-B068-EC3BF7CCD8AB}" type="datetimeFigureOut">
              <a:rPr lang="pl-PL" noProof="0" smtClean="0"/>
              <a:pPr/>
              <a:t>2016-03-10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pl-PL" noProof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56699C8-1F66-46F0-AE78-6A1454E02D71}" type="slidenum">
              <a:rPr lang="pl-PL" noProof="0" smtClean="0"/>
              <a:pPr/>
              <a:t>‹#›</a:t>
            </a:fld>
            <a:endParaRPr lang="pl-PL" noProof="0"/>
          </a:p>
        </p:txBody>
      </p:sp>
      <p:pic>
        <p:nvPicPr>
          <p:cNvPr id="13" name="Picture 3" descr="C:\Users\Pawel\Desktop\ZUS\obrazki\01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30" y="473114"/>
            <a:ext cx="4818293" cy="3250135"/>
          </a:xfrm>
          <a:prstGeom prst="rect">
            <a:avLst/>
          </a:prstGeom>
          <a:noFill/>
        </p:spPr>
      </p:pic>
      <p:pic>
        <p:nvPicPr>
          <p:cNvPr id="15" name="Picture 5" descr="C:\Users\Pawel\Desktop\ZUS\obrazki\01_belka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5184038"/>
            <a:ext cx="8106367" cy="670261"/>
          </a:xfrm>
          <a:prstGeom prst="rect">
            <a:avLst/>
          </a:prstGeom>
          <a:noFill/>
        </p:spPr>
      </p:pic>
      <p:pic>
        <p:nvPicPr>
          <p:cNvPr id="14" name="Picture 4" descr="C:\Users\Pawel\Desktop\ZUS\obrazki\01_bel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59924"/>
            <a:ext cx="10762118" cy="67026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483" y="4057511"/>
            <a:ext cx="10548372" cy="819292"/>
          </a:xfrm>
        </p:spPr>
        <p:txBody>
          <a:bodyPr>
            <a:normAutofit/>
          </a:bodyPr>
          <a:lstStyle>
            <a:lvl1pPr>
              <a:defRPr sz="3700" b="1">
                <a:latin typeface="Arial"/>
                <a:cs typeface="Arial"/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483" y="5117394"/>
            <a:ext cx="10548372" cy="885931"/>
          </a:xfrm>
        </p:spPr>
        <p:txBody>
          <a:bodyPr>
            <a:normAutofit/>
          </a:bodyPr>
          <a:lstStyle>
            <a:lvl1pPr marL="0" indent="0" algn="l">
              <a:buNone/>
              <a:defRPr sz="37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65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/>
              <a:pPr/>
              <a:t>2016-03-10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/>
              <a:pPr/>
              <a:t>2016-03-10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480" y="390600"/>
            <a:ext cx="2926080" cy="8322169"/>
          </a:xfrm>
        </p:spPr>
        <p:txBody>
          <a:bodyPr vert="eaVert">
            <a:normAutofit/>
          </a:bodyPr>
          <a:lstStyle>
            <a:lvl1pPr>
              <a:defRPr sz="37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240" y="390600"/>
            <a:ext cx="8561493" cy="8322169"/>
          </a:xfrm>
        </p:spPr>
        <p:txBody>
          <a:bodyPr vert="eaVert"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/>
              <a:pPr/>
              <a:t>2016-03-10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2" y="1638301"/>
            <a:ext cx="10464801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2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577" algn="ctr">
              <a:spcBef>
                <a:spcPts val="0"/>
              </a:spcBef>
              <a:buSzTx/>
              <a:buNone/>
              <a:defRPr sz="3100"/>
            </a:lvl2pPr>
            <a:lvl3pPr marL="0" indent="457152" algn="ctr">
              <a:spcBef>
                <a:spcPts val="0"/>
              </a:spcBef>
              <a:buSzTx/>
              <a:buNone/>
              <a:defRPr sz="3100"/>
            </a:lvl3pPr>
            <a:lvl4pPr marL="0" indent="685729" algn="ctr">
              <a:spcBef>
                <a:spcPts val="0"/>
              </a:spcBef>
              <a:buSzTx/>
              <a:buNone/>
              <a:defRPr sz="3100"/>
            </a:lvl4pPr>
            <a:lvl5pPr marL="0" indent="914307" algn="ctr">
              <a:spcBef>
                <a:spcPts val="0"/>
              </a:spcBef>
              <a:buSzTx/>
              <a:buNone/>
              <a:defRPr sz="3100"/>
            </a:lvl5pPr>
          </a:lstStyle>
          <a:p>
            <a:pPr lvl="0">
              <a:defRPr sz="1800"/>
            </a:pPr>
            <a:r>
              <a:rPr sz="3100"/>
              <a:t>Treść - poziom 1</a:t>
            </a:r>
          </a:p>
          <a:p>
            <a:pPr lvl="1">
              <a:defRPr sz="1800"/>
            </a:pPr>
            <a:r>
              <a:rPr sz="3100"/>
              <a:t>Treść - poziom 2</a:t>
            </a:r>
          </a:p>
          <a:p>
            <a:pPr lvl="2">
              <a:defRPr sz="1800"/>
            </a:pPr>
            <a:r>
              <a:rPr sz="3100"/>
              <a:t>Treść - poziom 3</a:t>
            </a:r>
          </a:p>
          <a:p>
            <a:pPr lvl="3">
              <a:defRPr sz="1800"/>
            </a:pPr>
            <a:r>
              <a:rPr sz="3100"/>
              <a:t>Treść - poziom 4</a:t>
            </a:r>
          </a:p>
          <a:p>
            <a:pPr lvl="4">
              <a:defRPr sz="1800"/>
            </a:pPr>
            <a:r>
              <a:rPr sz="31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awel\Desktop\ZUS\obrazki\01_b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946"/>
            <a:ext cx="13004800" cy="9753600"/>
          </a:xfrm>
          <a:prstGeom prst="rect">
            <a:avLst/>
          </a:prstGeom>
          <a:noFill/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3" descr="C:\Users\Pawel\Desktop\ZUS\obrazki\01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29" y="473111"/>
            <a:ext cx="4818293" cy="3250135"/>
          </a:xfrm>
          <a:prstGeom prst="rect">
            <a:avLst/>
          </a:prstGeom>
          <a:noFill/>
        </p:spPr>
      </p:pic>
      <p:pic>
        <p:nvPicPr>
          <p:cNvPr id="15" name="Picture 5" descr="C:\Users\Pawel\Desktop\ZUS\obrazki\01_belka_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84035"/>
            <a:ext cx="8106367" cy="670261"/>
          </a:xfrm>
          <a:prstGeom prst="rect">
            <a:avLst/>
          </a:prstGeom>
          <a:noFill/>
        </p:spPr>
      </p:pic>
      <p:pic>
        <p:nvPicPr>
          <p:cNvPr id="14" name="Picture 4" descr="C:\Users\Pawel\Desktop\ZUS\obrazki\01_belk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59921"/>
            <a:ext cx="10762118" cy="67026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483" y="4057510"/>
            <a:ext cx="10548372" cy="819292"/>
          </a:xfrm>
        </p:spPr>
        <p:txBody>
          <a:bodyPr>
            <a:normAutofit/>
          </a:bodyPr>
          <a:lstStyle>
            <a:lvl1pPr>
              <a:defRPr sz="3700" b="1">
                <a:latin typeface="Arial"/>
                <a:cs typeface="Arial"/>
              </a:defRPr>
            </a:lvl1pPr>
          </a:lstStyle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483" y="5117394"/>
            <a:ext cx="10548372" cy="885931"/>
          </a:xfrm>
        </p:spPr>
        <p:txBody>
          <a:bodyPr>
            <a:normAutofit/>
          </a:bodyPr>
          <a:lstStyle>
            <a:lvl1pPr marL="0" indent="0" algn="l">
              <a:buNone/>
              <a:defRPr sz="37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6119642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Pawel\Desktop\ZUS\obrazki\02_bel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57942"/>
            <a:ext cx="10458603" cy="126464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00" b="1" i="0">
                <a:latin typeface="Arial"/>
                <a:cs typeface="Arial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>
                <a:latin typeface="Arial"/>
                <a:cs typeface="Arial"/>
              </a:defRPr>
            </a:lvl1pPr>
            <a:lvl2pPr>
              <a:defRPr sz="34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C:\Users\Pawel\Desktop\ZUS\obrazki\02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6444" y="157943"/>
            <a:ext cx="2137247" cy="1441694"/>
          </a:xfrm>
          <a:prstGeom prst="rect">
            <a:avLst/>
          </a:prstGeom>
          <a:noFill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9979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5" descr="C:\Users\Pawel\Desktop\ZUS\obrazki\01_belka_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4035"/>
            <a:ext cx="10803678" cy="670261"/>
          </a:xfrm>
          <a:prstGeom prst="rect">
            <a:avLst/>
          </a:prstGeom>
          <a:noFill/>
        </p:spPr>
      </p:pic>
      <p:pic>
        <p:nvPicPr>
          <p:cNvPr id="9" name="Picture 4" descr="C:\Users\Pawel\Desktop\ZUS\obrazki\01_bel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59921"/>
            <a:ext cx="10762118" cy="670261"/>
          </a:xfrm>
          <a:prstGeom prst="rect">
            <a:avLst/>
          </a:prstGeom>
          <a:noFill/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3" y="5184034"/>
            <a:ext cx="11054080" cy="673911"/>
          </a:xfrm>
        </p:spPr>
        <p:txBody>
          <a:bodyPr anchor="b">
            <a:noAutofit/>
          </a:bodyPr>
          <a:lstStyle>
            <a:lvl1pPr marL="0" indent="0">
              <a:buNone/>
              <a:defRPr sz="3700" b="1">
                <a:solidFill>
                  <a:srgbClr val="000000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3" y="4159921"/>
            <a:ext cx="11054080" cy="657436"/>
          </a:xfrm>
        </p:spPr>
        <p:txBody>
          <a:bodyPr anchor="t">
            <a:normAutofit/>
          </a:bodyPr>
          <a:lstStyle>
            <a:lvl1pPr algn="l">
              <a:defRPr sz="3700" b="1" cap="none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9434556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5" descr="C:\Users\Pawel\Desktop\ZUS\obrazki\01_belka_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3528"/>
            <a:ext cx="10598855" cy="670261"/>
          </a:xfrm>
          <a:prstGeom prst="rect">
            <a:avLst/>
          </a:prstGeom>
          <a:noFill/>
        </p:spPr>
      </p:pic>
      <p:pic>
        <p:nvPicPr>
          <p:cNvPr id="9" name="Picture 4" descr="C:\Users\Pawel\Desktop\ZUS\obrazki\01_bel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9414"/>
            <a:ext cx="10762118" cy="670261"/>
          </a:xfrm>
          <a:prstGeom prst="rect">
            <a:avLst/>
          </a:prstGeom>
          <a:noFill/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3" y="6353528"/>
            <a:ext cx="11054080" cy="673911"/>
          </a:xfrm>
        </p:spPr>
        <p:txBody>
          <a:bodyPr anchor="b">
            <a:noAutofit/>
          </a:bodyPr>
          <a:lstStyle>
            <a:lvl1pPr marL="0" indent="0">
              <a:buNone/>
              <a:defRPr sz="3700" b="1">
                <a:solidFill>
                  <a:srgbClr val="000000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</a:t>
            </a:r>
          </a:p>
        </p:txBody>
      </p:sp>
      <p:pic>
        <p:nvPicPr>
          <p:cNvPr id="10" name="Picture 3" descr="C:\Users\Pawel\Desktop\ZUS\obrazki\01_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8926" y="728909"/>
            <a:ext cx="4818293" cy="3250135"/>
          </a:xfrm>
          <a:prstGeom prst="rect">
            <a:avLst/>
          </a:prstGeom>
          <a:noFill/>
        </p:spPr>
      </p:pic>
      <p:sp>
        <p:nvSpPr>
          <p:cNvPr id="11" name="Symbol zastępczy tekstu 2"/>
          <p:cNvSpPr>
            <a:spLocks noGrp="1"/>
          </p:cNvSpPr>
          <p:nvPr>
            <p:ph type="body" idx="13"/>
          </p:nvPr>
        </p:nvSpPr>
        <p:spPr>
          <a:xfrm>
            <a:off x="56832" y="5286446"/>
            <a:ext cx="11054080" cy="673911"/>
          </a:xfrm>
        </p:spPr>
        <p:txBody>
          <a:bodyPr anchor="b">
            <a:noAutofit/>
          </a:bodyPr>
          <a:lstStyle>
            <a:lvl1pPr marL="0" indent="0">
              <a:buNone/>
              <a:defRPr sz="3700" b="1">
                <a:solidFill>
                  <a:srgbClr val="000000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xmlns="" val="24604928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Pawel\Desktop\ZUS\obrazki\02_bel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57942"/>
            <a:ext cx="10458603" cy="126464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>
            <a:normAutofit/>
          </a:bodyPr>
          <a:lstStyle>
            <a:lvl1pPr>
              <a:defRPr sz="34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300">
                <a:latin typeface="Arial"/>
                <a:cs typeface="Arial"/>
              </a:defRPr>
            </a:lvl4pPr>
            <a:lvl5pPr>
              <a:defRPr sz="2300">
                <a:latin typeface="Arial"/>
                <a:cs typeface="Arial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>
            <a:normAutofit/>
          </a:bodyPr>
          <a:lstStyle>
            <a:lvl1pPr>
              <a:defRPr sz="34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300">
                <a:latin typeface="Arial"/>
                <a:cs typeface="Arial"/>
              </a:defRPr>
            </a:lvl4pPr>
            <a:lvl5pPr>
              <a:defRPr sz="2300">
                <a:latin typeface="Arial"/>
                <a:cs typeface="Arial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6" descr="C:\Users\Pawel\Desktop\ZUS\obrazki\02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6444" y="157943"/>
            <a:ext cx="2137247" cy="1441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28137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Pawel\Desktop\ZUS\obrazki\02_bel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57942"/>
            <a:ext cx="10458603" cy="126464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00" b="1" i="0">
                <a:latin typeface="Arial"/>
                <a:cs typeface="Arial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2800" b="1">
                <a:latin typeface="Arial"/>
                <a:cs typeface="Arial"/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>
            <a:normAutofit/>
          </a:bodyPr>
          <a:lstStyle>
            <a:lvl1pPr>
              <a:defRPr sz="2800">
                <a:latin typeface="Arial"/>
                <a:cs typeface="Arial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3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2800" b="1">
                <a:latin typeface="Arial"/>
                <a:cs typeface="Arial"/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>
            <a:normAutofit/>
          </a:bodyPr>
          <a:lstStyle>
            <a:lvl1pPr>
              <a:defRPr sz="2800">
                <a:latin typeface="Arial"/>
                <a:cs typeface="Arial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3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C:\Users\Pawel\Desktop\ZUS\obrazki\02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6444" y="157943"/>
            <a:ext cx="2137247" cy="1441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12519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157942"/>
            <a:ext cx="10458603" cy="126464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00" b="1" i="0">
                <a:latin typeface="Arial"/>
                <a:cs typeface="Arial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>
                <a:latin typeface="Arial"/>
                <a:cs typeface="Arial"/>
              </a:defRPr>
            </a:lvl1pPr>
            <a:lvl2pPr>
              <a:defRPr sz="34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/>
              <a:pPr/>
              <a:t>2016-03-10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6444" y="157944"/>
            <a:ext cx="2137247" cy="1441694"/>
          </a:xfrm>
          <a:prstGeom prst="rect">
            <a:avLst/>
          </a:prstGeom>
          <a:noFill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Pawel\Desktop\ZUS\obrazki\02_bel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57942"/>
            <a:ext cx="10458603" cy="126464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:\Users\Pawel\Desktop\ZUS\obrazki\02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6444" y="157943"/>
            <a:ext cx="2137247" cy="1441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6101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7077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6727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6414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010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>
            <a:normAutofit/>
          </a:bodyPr>
          <a:lstStyle>
            <a:lvl1pPr>
              <a:defRPr sz="37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5695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2" y="1638301"/>
            <a:ext cx="10464801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2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577" algn="ctr">
              <a:spcBef>
                <a:spcPts val="0"/>
              </a:spcBef>
              <a:buSzTx/>
              <a:buNone/>
              <a:defRPr sz="3100"/>
            </a:lvl2pPr>
            <a:lvl3pPr marL="0" indent="457152" algn="ctr">
              <a:spcBef>
                <a:spcPts val="0"/>
              </a:spcBef>
              <a:buSzTx/>
              <a:buNone/>
              <a:defRPr sz="3100"/>
            </a:lvl3pPr>
            <a:lvl4pPr marL="0" indent="685729" algn="ctr">
              <a:spcBef>
                <a:spcPts val="0"/>
              </a:spcBef>
              <a:buSzTx/>
              <a:buNone/>
              <a:defRPr sz="3100"/>
            </a:lvl4pPr>
            <a:lvl5pPr marL="0" indent="914307" algn="ctr">
              <a:spcBef>
                <a:spcPts val="0"/>
              </a:spcBef>
              <a:buSzTx/>
              <a:buNone/>
              <a:defRPr sz="3100"/>
            </a:lvl5pPr>
          </a:lstStyle>
          <a:p>
            <a:pPr lvl="0">
              <a:defRPr sz="1800"/>
            </a:pPr>
            <a:r>
              <a:rPr sz="3100"/>
              <a:t>Treść - poziom 1</a:t>
            </a:r>
          </a:p>
          <a:p>
            <a:pPr lvl="1">
              <a:defRPr sz="1800"/>
            </a:pPr>
            <a:r>
              <a:rPr sz="3100"/>
              <a:t>Treść - poziom 2</a:t>
            </a:r>
          </a:p>
          <a:p>
            <a:pPr lvl="2">
              <a:defRPr sz="1800"/>
            </a:pPr>
            <a:r>
              <a:rPr sz="3100"/>
              <a:t>Treść - poziom 3</a:t>
            </a:r>
          </a:p>
          <a:p>
            <a:pPr lvl="3">
              <a:defRPr sz="1800"/>
            </a:pPr>
            <a:r>
              <a:rPr sz="3100"/>
              <a:t>Treść - poziom 4</a:t>
            </a:r>
          </a:p>
          <a:p>
            <a:pPr lvl="4">
              <a:defRPr sz="1800"/>
            </a:pPr>
            <a:r>
              <a:rPr sz="3100"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xmlns="" val="343034546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/>
              <a:pPr/>
              <a:t>2016-03-10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Picture 5" descr="C:\Users\Pawel\Desktop\ZUS\obrazki\01_belka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4038"/>
            <a:ext cx="10803678" cy="670261"/>
          </a:xfrm>
          <a:prstGeom prst="rect">
            <a:avLst/>
          </a:prstGeom>
          <a:noFill/>
        </p:spPr>
      </p:pic>
      <p:pic>
        <p:nvPicPr>
          <p:cNvPr id="9" name="Picture 4" descr="C:\Users\Pawel\Desktop\ZUS\obrazki\01_bel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59924"/>
            <a:ext cx="10762118" cy="670261"/>
          </a:xfrm>
          <a:prstGeom prst="rect">
            <a:avLst/>
          </a:prstGeom>
          <a:noFill/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3" y="5184034"/>
            <a:ext cx="11054080" cy="673911"/>
          </a:xfrm>
        </p:spPr>
        <p:txBody>
          <a:bodyPr anchor="b">
            <a:noAutofit/>
          </a:bodyPr>
          <a:lstStyle>
            <a:lvl1pPr marL="0" indent="0">
              <a:buNone/>
              <a:defRPr sz="3700" b="1">
                <a:solidFill>
                  <a:srgbClr val="000000"/>
                </a:solidFill>
              </a:defRPr>
            </a:lvl1pPr>
            <a:lvl2pPr marL="650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2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4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9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1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3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3" y="4159921"/>
            <a:ext cx="11054080" cy="657436"/>
          </a:xfrm>
        </p:spPr>
        <p:txBody>
          <a:bodyPr anchor="t">
            <a:normAutofit/>
          </a:bodyPr>
          <a:lstStyle>
            <a:lvl1pPr algn="l">
              <a:defRPr sz="3700" b="1" cap="none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/>
              <a:pPr/>
              <a:t>2016-03-10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Picture 5" descr="C:\Users\Pawel\Desktop\ZUS\obrazki\01_belka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3531"/>
            <a:ext cx="10598855" cy="670261"/>
          </a:xfrm>
          <a:prstGeom prst="rect">
            <a:avLst/>
          </a:prstGeom>
          <a:noFill/>
        </p:spPr>
      </p:pic>
      <p:pic>
        <p:nvPicPr>
          <p:cNvPr id="9" name="Picture 4" descr="C:\Users\Pawel\Desktop\ZUS\obrazki\01_bel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9417"/>
            <a:ext cx="10762118" cy="670261"/>
          </a:xfrm>
          <a:prstGeom prst="rect">
            <a:avLst/>
          </a:prstGeom>
          <a:noFill/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3" y="6353529"/>
            <a:ext cx="11054080" cy="673911"/>
          </a:xfrm>
        </p:spPr>
        <p:txBody>
          <a:bodyPr anchor="b">
            <a:noAutofit/>
          </a:bodyPr>
          <a:lstStyle>
            <a:lvl1pPr marL="0" indent="0">
              <a:buNone/>
              <a:defRPr sz="3700" b="1">
                <a:solidFill>
                  <a:srgbClr val="000000"/>
                </a:solidFill>
              </a:defRPr>
            </a:lvl1pPr>
            <a:lvl2pPr marL="650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2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4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9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1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3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" name="Picture 3" descr="C:\Users\Pawel\Desktop\ZUS\obrazki\01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8926" y="728912"/>
            <a:ext cx="4818293" cy="3250135"/>
          </a:xfrm>
          <a:prstGeom prst="rect">
            <a:avLst/>
          </a:prstGeom>
          <a:noFill/>
        </p:spPr>
      </p:pic>
      <p:sp>
        <p:nvSpPr>
          <p:cNvPr id="11" name="Symbol zastępczy tekstu 2"/>
          <p:cNvSpPr>
            <a:spLocks noGrp="1"/>
          </p:cNvSpPr>
          <p:nvPr>
            <p:ph type="body" idx="13"/>
          </p:nvPr>
        </p:nvSpPr>
        <p:spPr>
          <a:xfrm>
            <a:off x="56832" y="5286447"/>
            <a:ext cx="11054080" cy="673911"/>
          </a:xfrm>
        </p:spPr>
        <p:txBody>
          <a:bodyPr anchor="b">
            <a:noAutofit/>
          </a:bodyPr>
          <a:lstStyle>
            <a:lvl1pPr marL="0" indent="0">
              <a:buNone/>
              <a:defRPr sz="3700" b="1">
                <a:solidFill>
                  <a:srgbClr val="000000"/>
                </a:solidFill>
              </a:defRPr>
            </a:lvl1pPr>
            <a:lvl2pPr marL="650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2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4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9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1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3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31122915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157942"/>
            <a:ext cx="10458603" cy="126464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240" y="2275844"/>
            <a:ext cx="5743787" cy="6436925"/>
          </a:xfrm>
        </p:spPr>
        <p:txBody>
          <a:bodyPr>
            <a:normAutofit/>
          </a:bodyPr>
          <a:lstStyle>
            <a:lvl1pPr>
              <a:defRPr sz="34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300">
                <a:latin typeface="Arial"/>
                <a:cs typeface="Arial"/>
              </a:defRPr>
            </a:lvl4pPr>
            <a:lvl5pPr>
              <a:defRPr sz="2300">
                <a:latin typeface="Arial"/>
                <a:cs typeface="Arial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10773" y="2275844"/>
            <a:ext cx="5743787" cy="6436925"/>
          </a:xfrm>
        </p:spPr>
        <p:txBody>
          <a:bodyPr>
            <a:normAutofit/>
          </a:bodyPr>
          <a:lstStyle>
            <a:lvl1pPr>
              <a:defRPr sz="34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300">
                <a:latin typeface="Arial"/>
                <a:cs typeface="Arial"/>
              </a:defRPr>
            </a:lvl4pPr>
            <a:lvl5pPr>
              <a:defRPr sz="2300">
                <a:latin typeface="Arial"/>
                <a:cs typeface="Arial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/>
              <a:pPr/>
              <a:t>2016-03-10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6444" y="157944"/>
            <a:ext cx="2137247" cy="144169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157942"/>
            <a:ext cx="10458603" cy="126464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00" b="1" i="0">
                <a:latin typeface="Arial"/>
                <a:cs typeface="Arial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2800" b="1">
                <a:latin typeface="Arial"/>
                <a:cs typeface="Arial"/>
              </a:defRPr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>
            <a:normAutofit/>
          </a:bodyPr>
          <a:lstStyle>
            <a:lvl1pPr>
              <a:defRPr sz="2800">
                <a:latin typeface="Arial"/>
                <a:cs typeface="Arial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3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2800" b="1">
                <a:latin typeface="Arial"/>
                <a:cs typeface="Arial"/>
              </a:defRPr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>
            <a:normAutofit/>
          </a:bodyPr>
          <a:lstStyle>
            <a:lvl1pPr>
              <a:defRPr sz="2800">
                <a:latin typeface="Arial"/>
                <a:cs typeface="Arial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3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/>
              <a:pPr/>
              <a:t>2016-03-10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6444" y="157944"/>
            <a:ext cx="2137247" cy="144169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157942"/>
            <a:ext cx="10458603" cy="126464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/>
              <a:pPr/>
              <a:t>2016-03-10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6444" y="157944"/>
            <a:ext cx="2137247" cy="144169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/>
              <a:pPr/>
              <a:t>2016-03-10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/>
              <a:pPr/>
              <a:t>2016-03-10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99322"/>
            <a:ext cx="13004800" cy="9875520"/>
          </a:xfrm>
          <a:prstGeom prst="rect">
            <a:avLst/>
          </a:prstGeom>
          <a:noFill/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5773" y="288185"/>
            <a:ext cx="9948615" cy="901806"/>
          </a:xfrm>
          <a:prstGeom prst="rect">
            <a:avLst/>
          </a:prstGeom>
        </p:spPr>
        <p:txBody>
          <a:bodyPr vert="horz" lIns="130032" tIns="65017" rIns="130032" bIns="65017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240" y="2275844"/>
            <a:ext cx="11704320" cy="6436925"/>
          </a:xfrm>
          <a:prstGeom prst="rect">
            <a:avLst/>
          </a:prstGeom>
        </p:spPr>
        <p:txBody>
          <a:bodyPr vert="horz" lIns="130032" tIns="65017" rIns="130032" bIns="65017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50240" y="9040146"/>
            <a:ext cx="3034453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7F982B4-F7A9-4536-B068-EC3BF7CCD8AB}" type="datetimeFigureOut">
              <a:rPr lang="pl-PL" smtClean="0"/>
              <a:pPr/>
              <a:t>2016-03-10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443308" y="9040146"/>
            <a:ext cx="4118187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20107" y="9040146"/>
            <a:ext cx="3034453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56699C8-1F66-46F0-AE78-6A1454E02D7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1300326" rtl="0" eaLnBrk="1" latinLnBrk="0" hangingPunct="1">
        <a:spcBef>
          <a:spcPct val="0"/>
        </a:spcBef>
        <a:buNone/>
        <a:defRPr sz="37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87623" indent="-487623" algn="l" defTabSz="130032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Arial"/>
          <a:ea typeface="+mn-ea"/>
          <a:cs typeface="Arial"/>
        </a:defRPr>
      </a:lvl1pPr>
      <a:lvl2pPr marL="1056515" indent="-406354" algn="l" defTabSz="130032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Arial"/>
          <a:ea typeface="+mn-ea"/>
          <a:cs typeface="Arial"/>
        </a:defRPr>
      </a:lvl2pPr>
      <a:lvl3pPr marL="1625408" indent="-325081" algn="l" defTabSz="1300326" rtl="0" eaLnBrk="1" latinLnBrk="0" hangingPunct="1">
        <a:spcBef>
          <a:spcPct val="20000"/>
        </a:spcBef>
        <a:buSzPct val="50000"/>
        <a:buFont typeface="Wingdings" charset="2"/>
        <a:buChar char="u"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2275571" indent="-325081" algn="l" defTabSz="1300326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925736" indent="-325081" algn="l" defTabSz="1300326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575899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062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226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388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Pawel\Desktop\ZUS\obrazki\03_bg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99322"/>
            <a:ext cx="13004800" cy="9875520"/>
          </a:xfrm>
          <a:prstGeom prst="rect">
            <a:avLst/>
          </a:prstGeom>
          <a:noFill/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5772" y="288185"/>
            <a:ext cx="9948615" cy="901806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1300460" rtl="0"/>
            <a:fld id="{47F982B4-F7A9-4536-B068-EC3BF7CCD8AB}" type="datetimeFigureOut">
              <a:rPr lang="pl-PL" kern="1200" smtClean="0">
                <a:solidFill>
                  <a:prstClr val="black">
                    <a:tint val="75000"/>
                  </a:prstClr>
                </a:solidFill>
              </a:rPr>
              <a:pPr defTabSz="1300460" rtl="0"/>
              <a:t>2016-03-10</a:t>
            </a:fld>
            <a:endParaRPr lang="pl-PL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1300460" rtl="0"/>
            <a:endParaRPr lang="pl-PL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1300460" rtl="0"/>
            <a:fld id="{B56699C8-1F66-46F0-AE78-6A1454E02D71}" type="slidenum">
              <a:rPr lang="pl-PL" kern="1200" smtClean="0">
                <a:solidFill>
                  <a:prstClr val="black">
                    <a:tint val="75000"/>
                  </a:prstClr>
                </a:solidFill>
              </a:rPr>
              <a:pPr defTabSz="1300460" rtl="0"/>
              <a:t>‹#›</a:t>
            </a:fld>
            <a:endParaRPr lang="pl-PL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68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1300460" rtl="0" eaLnBrk="1" latinLnBrk="0" hangingPunct="1">
        <a:spcBef>
          <a:spcPct val="0"/>
        </a:spcBef>
        <a:buNone/>
        <a:defRPr sz="37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Arial"/>
          <a:ea typeface="+mn-ea"/>
          <a:cs typeface="Arial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Arial"/>
          <a:ea typeface="+mn-ea"/>
          <a:cs typeface="Arial"/>
        </a:defRPr>
      </a:lvl2pPr>
      <a:lvl3pPr marL="1625575" indent="-325115" algn="l" defTabSz="1300460" rtl="0" eaLnBrk="1" latinLnBrk="0" hangingPunct="1">
        <a:spcBef>
          <a:spcPct val="20000"/>
        </a:spcBef>
        <a:buSzPct val="50000"/>
        <a:buFont typeface="Wingdings" charset="2"/>
        <a:buChar char="u"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zus.pl/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0" y="3868688"/>
            <a:ext cx="10548372" cy="2232248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Lato" panose="020B0604020202020204" charset="-18"/>
              </a:rPr>
              <a:t>Elektroniczne zwolnienia lekarskie</a:t>
            </a:r>
            <a:r>
              <a:rPr lang="pl-PL" dirty="0" smtClean="0">
                <a:latin typeface="Lato" panose="020B0604020202020204" charset="-18"/>
              </a:rPr>
              <a:t/>
            </a:r>
            <a:br>
              <a:rPr lang="pl-PL" dirty="0" smtClean="0">
                <a:latin typeface="Lato" panose="020B0604020202020204" charset="-18"/>
              </a:rPr>
            </a:br>
            <a:r>
              <a:rPr lang="pl-PL" dirty="0" smtClean="0">
                <a:latin typeface="Lato" panose="020B0604020202020204" charset="-18"/>
              </a:rPr>
              <a:t/>
            </a:r>
            <a:br>
              <a:rPr lang="pl-PL" dirty="0" smtClean="0">
                <a:latin typeface="Lato" panose="020B0604020202020204" charset="-18"/>
              </a:rPr>
            </a:br>
            <a:r>
              <a:rPr lang="pl-PL" sz="4000" dirty="0" smtClean="0">
                <a:latin typeface="Lato" panose="020B0604020202020204" charset="-18"/>
              </a:rPr>
              <a:t>od 1 stycznia 2016 r.</a:t>
            </a:r>
            <a:endParaRPr lang="pl-PL" sz="4000" dirty="0">
              <a:latin typeface="Lato" panose="020B0604020202020204" charset="-18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0386" y="6821016"/>
            <a:ext cx="731374" cy="1152128"/>
          </a:xfrm>
        </p:spPr>
        <p:txBody>
          <a:bodyPr>
            <a:normAutofit/>
          </a:bodyPr>
          <a:lstStyle/>
          <a:p>
            <a:endParaRPr lang="pl-PL" sz="3200" dirty="0">
              <a:latin typeface="Lat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4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749639" y="844352"/>
            <a:ext cx="10380322" cy="91812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pl-PL" sz="4300" dirty="0" smtClean="0"/>
              <a:t>Dodatkowe funkcjonalności dla lekarza</a:t>
            </a:r>
            <a:endParaRPr lang="pl-PL" sz="4300" dirty="0"/>
          </a:p>
        </p:txBody>
      </p:sp>
      <p:sp>
        <p:nvSpPr>
          <p:cNvPr id="42" name="Shape 42"/>
          <p:cNvSpPr/>
          <p:nvPr/>
        </p:nvSpPr>
        <p:spPr>
          <a:xfrm>
            <a:off x="749639" y="1636440"/>
            <a:ext cx="1136938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11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2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49639" y="2068488"/>
            <a:ext cx="1136938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200" dirty="0" smtClean="0">
                <a:latin typeface="Lato" panose="020B0604020202020204" charset="-18"/>
              </a:rPr>
              <a:t>Lekarz będzie miał także możliwość przeglądania wcześniejszych zwolnień wystawianych pacjentowi, czyli będzie mógł sprawdzić, kto je wystawiał, na jakie schorzenia </a:t>
            </a:r>
            <a:br>
              <a:rPr lang="pl-PL" sz="3200" dirty="0" smtClean="0">
                <a:latin typeface="Lato" panose="020B0604020202020204" charset="-18"/>
              </a:rPr>
            </a:br>
            <a:r>
              <a:rPr lang="pl-PL" sz="3200" dirty="0" smtClean="0">
                <a:latin typeface="Lato" panose="020B0604020202020204" charset="-18"/>
              </a:rPr>
              <a:t>i okresy.</a:t>
            </a:r>
          </a:p>
          <a:p>
            <a:pPr algn="l"/>
            <a:endParaRPr lang="pl-PL" sz="3200" dirty="0" smtClean="0">
              <a:latin typeface="Lato" panose="020B0604020202020204" charset="-18"/>
            </a:endParaRPr>
          </a:p>
          <a:p>
            <a:pPr algn="l"/>
            <a:r>
              <a:rPr lang="pl-PL" sz="3200" dirty="0" smtClean="0">
                <a:latin typeface="Lato" panose="020B0604020202020204" charset="-18"/>
              </a:rPr>
              <a:t>Lekarz – jeśli będzie ku temu podstawa (odpowiedni kod choroby) – uzyska podpowiedź o możliwości skierowania pacjenta na rehabilitację leczniczą.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64221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8"/>
          <p:cNvSpPr>
            <a:spLocks noGrp="1"/>
          </p:cNvSpPr>
          <p:nvPr>
            <p:ph type="title"/>
          </p:nvPr>
        </p:nvSpPr>
        <p:spPr>
          <a:xfrm>
            <a:off x="749639" y="844352"/>
            <a:ext cx="10380322" cy="91812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300" dirty="0" smtClean="0"/>
              <a:t>Wydruk zwolnienia</a:t>
            </a:r>
            <a:endParaRPr lang="pl-PL" sz="4300" dirty="0"/>
          </a:p>
        </p:txBody>
      </p:sp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1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1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3" name="Shape 42"/>
          <p:cNvSpPr/>
          <p:nvPr/>
        </p:nvSpPr>
        <p:spPr>
          <a:xfrm>
            <a:off x="749639" y="1636440"/>
            <a:ext cx="1136938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49640" y="2068488"/>
            <a:ext cx="1136938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dirty="0" smtClean="0"/>
              <a:t>System będzie podpowiadał lekarzowi, że pracodawca jego pacjenta </a:t>
            </a:r>
            <a:r>
              <a:rPr lang="pl-PL" dirty="0"/>
              <a:t>nie </a:t>
            </a:r>
            <a:r>
              <a:rPr lang="pl-PL" dirty="0" smtClean="0"/>
              <a:t>ma profilu </a:t>
            </a:r>
            <a:r>
              <a:rPr lang="pl-PL" dirty="0"/>
              <a:t>na </a:t>
            </a:r>
            <a:r>
              <a:rPr lang="pl-PL" dirty="0" smtClean="0"/>
              <a:t>PUE i że konieczny jest wydruk zwolnienia. W takim przypadku pracownik otrzyma wydruk elektronicznego zwolnienia. </a:t>
            </a:r>
          </a:p>
          <a:p>
            <a:pPr algn="l"/>
            <a:r>
              <a:rPr lang="pl-PL" dirty="0" smtClean="0"/>
              <a:t>Zwolnienie może być drukowane na żądanie pacjenta.</a:t>
            </a:r>
          </a:p>
          <a:p>
            <a:pPr algn="l"/>
            <a:endParaRPr lang="pl-PL" dirty="0" smtClean="0"/>
          </a:p>
          <a:p>
            <a:pPr algn="l"/>
            <a:r>
              <a:rPr lang="pl-PL" dirty="0" smtClean="0"/>
              <a:t>Zwolnienie </a:t>
            </a:r>
            <a:r>
              <a:rPr lang="pl-PL" dirty="0"/>
              <a:t>na formularzu wydrukowanym z systemu</a:t>
            </a:r>
            <a:r>
              <a:rPr lang="pl-PL" dirty="0" smtClean="0"/>
              <a:t>, opatrzone podpisem </a:t>
            </a:r>
            <a:r>
              <a:rPr lang="pl-PL" dirty="0"/>
              <a:t>i </a:t>
            </a:r>
            <a:r>
              <a:rPr lang="pl-PL" dirty="0" smtClean="0"/>
              <a:t>pieczątką lekarza może być wystawione także w sytuacji, gdy w trakcie wizyty lekarz nie ma dostępu do Internetu. </a:t>
            </a:r>
            <a:r>
              <a:rPr lang="pl-PL" dirty="0"/>
              <a:t>W takiej sytuacji </a:t>
            </a:r>
            <a:r>
              <a:rPr lang="pl-PL" dirty="0" smtClean="0"/>
              <a:t>lekarz będzie </a:t>
            </a:r>
            <a:r>
              <a:rPr lang="pl-PL" dirty="0"/>
              <a:t>musiał </a:t>
            </a:r>
            <a:r>
              <a:rPr lang="pl-PL" dirty="0" smtClean="0"/>
              <a:t>później zelektronizować zwolnienie i przesłać do </a:t>
            </a:r>
            <a:r>
              <a:rPr lang="pl-PL" dirty="0"/>
              <a:t>ZUS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1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2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3" name="Shape 38"/>
          <p:cNvSpPr>
            <a:spLocks noGrp="1"/>
          </p:cNvSpPr>
          <p:nvPr>
            <p:ph type="title"/>
          </p:nvPr>
        </p:nvSpPr>
        <p:spPr>
          <a:xfrm>
            <a:off x="829817" y="844352"/>
            <a:ext cx="9921057" cy="914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300" dirty="0"/>
              <a:t>Wydruk e-ZLA</a:t>
            </a:r>
          </a:p>
        </p:txBody>
      </p:sp>
      <p:sp>
        <p:nvSpPr>
          <p:cNvPr id="8" name="Shape 42"/>
          <p:cNvSpPr/>
          <p:nvPr/>
        </p:nvSpPr>
        <p:spPr>
          <a:xfrm>
            <a:off x="675901" y="1636440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826" y="844352"/>
            <a:ext cx="6113557" cy="854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5151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8"/>
          <p:cNvSpPr>
            <a:spLocks noGrp="1"/>
          </p:cNvSpPr>
          <p:nvPr>
            <p:ph type="title"/>
          </p:nvPr>
        </p:nvSpPr>
        <p:spPr>
          <a:xfrm>
            <a:off x="749639" y="844352"/>
            <a:ext cx="10380322" cy="91812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300" dirty="0" smtClean="0"/>
              <a:t>Sposób postępowania ze zwolnieniami</a:t>
            </a:r>
            <a:endParaRPr lang="pl-PL" sz="4300" dirty="0"/>
          </a:p>
        </p:txBody>
      </p:sp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1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1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3" name="Shape 42"/>
          <p:cNvSpPr/>
          <p:nvPr/>
        </p:nvSpPr>
        <p:spPr>
          <a:xfrm>
            <a:off x="749639" y="1636440"/>
            <a:ext cx="1136938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780663" y="2068488"/>
            <a:ext cx="1136938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dirty="0">
                <a:latin typeface="Lato" panose="020B0604020202020204" charset="-18"/>
              </a:rPr>
              <a:t>Każdy przedsiębiorca posiadający profil na PUE będzie miał niemal natychmiastową wiedzę o zwolnieniu wystawionym pracownikowi. </a:t>
            </a:r>
            <a:endParaRPr lang="pl-PL" sz="3200" dirty="0" smtClean="0">
              <a:latin typeface="Lato" panose="020B0604020202020204" charset="-18"/>
            </a:endParaRPr>
          </a:p>
          <a:p>
            <a:pPr algn="just"/>
            <a:endParaRPr lang="pl-PL" sz="3200" dirty="0" smtClean="0">
              <a:latin typeface="Lato" panose="020B0604020202020204" charset="-18"/>
            </a:endParaRPr>
          </a:p>
          <a:p>
            <a:pPr algn="just"/>
            <a:r>
              <a:rPr lang="pl-PL" sz="3200" dirty="0" smtClean="0">
                <a:latin typeface="Lato" panose="020B0604020202020204" charset="-18"/>
              </a:rPr>
              <a:t>Nie </a:t>
            </a:r>
            <a:r>
              <a:rPr lang="pl-PL" sz="3200" dirty="0">
                <a:latin typeface="Lato" panose="020B0604020202020204" charset="-18"/>
              </a:rPr>
              <a:t>będzie </a:t>
            </a:r>
            <a:r>
              <a:rPr lang="pl-PL" sz="3200" dirty="0" smtClean="0">
                <a:latin typeface="Lato" panose="020B0604020202020204" charset="-18"/>
              </a:rPr>
              <a:t>musiał </a:t>
            </a:r>
            <a:r>
              <a:rPr lang="pl-PL" sz="3200" dirty="0">
                <a:latin typeface="Lato" panose="020B0604020202020204" charset="-18"/>
              </a:rPr>
              <a:t>sprawdzać, czy pracownik dostarczył zwolnienie w terminie 7 dni od jego otrzymania, </a:t>
            </a:r>
            <a:r>
              <a:rPr lang="pl-PL" sz="3200" dirty="0" smtClean="0">
                <a:latin typeface="Lato" panose="020B0604020202020204" charset="-18"/>
              </a:rPr>
              <a:t/>
            </a:r>
            <a:br>
              <a:rPr lang="pl-PL" sz="3200" dirty="0" smtClean="0">
                <a:latin typeface="Lato" panose="020B0604020202020204" charset="-18"/>
              </a:rPr>
            </a:br>
            <a:r>
              <a:rPr lang="pl-PL" sz="3200" dirty="0" smtClean="0">
                <a:latin typeface="Lato" panose="020B0604020202020204" charset="-18"/>
              </a:rPr>
              <a:t>ani </a:t>
            </a:r>
            <a:r>
              <a:rPr lang="pl-PL" sz="3200" dirty="0">
                <a:latin typeface="Lato" panose="020B0604020202020204" charset="-18"/>
              </a:rPr>
              <a:t>przekazywać elektronicznego zwolnienia lekarskiego </a:t>
            </a:r>
            <a:r>
              <a:rPr lang="pl-PL" sz="3200" dirty="0" smtClean="0">
                <a:latin typeface="Lato" panose="020B0604020202020204" charset="-18"/>
              </a:rPr>
              <a:t/>
            </a:r>
            <a:br>
              <a:rPr lang="pl-PL" sz="3200" dirty="0" smtClean="0">
                <a:latin typeface="Lato" panose="020B0604020202020204" charset="-18"/>
              </a:rPr>
            </a:br>
            <a:r>
              <a:rPr lang="pl-PL" sz="3200" dirty="0" smtClean="0">
                <a:latin typeface="Lato" panose="020B0604020202020204" charset="-18"/>
              </a:rPr>
              <a:t>do </a:t>
            </a:r>
            <a:r>
              <a:rPr lang="pl-PL" sz="3200" dirty="0">
                <a:latin typeface="Lato" panose="020B0604020202020204" charset="-18"/>
              </a:rPr>
              <a:t>ZUS nawet wówczas, gdy płatnikiem zasiłków jest ZUS. </a:t>
            </a:r>
            <a:endParaRPr lang="pl-PL" sz="3200" dirty="0" smtClean="0">
              <a:latin typeface="Lato" panose="020B0604020202020204" charset="-18"/>
            </a:endParaRPr>
          </a:p>
          <a:p>
            <a:pPr algn="just"/>
            <a:r>
              <a:rPr lang="pl-PL" sz="3200" dirty="0" smtClean="0">
                <a:latin typeface="Lato" panose="020B0604020202020204" charset="-18"/>
              </a:rPr>
              <a:t>e-ZLA </a:t>
            </a:r>
            <a:r>
              <a:rPr lang="pl-PL" sz="3200" dirty="0">
                <a:latin typeface="Lato" panose="020B0604020202020204" charset="-18"/>
              </a:rPr>
              <a:t>trafi do ZUS automatycznie. </a:t>
            </a:r>
            <a:endParaRPr lang="pl-PL" sz="3200" dirty="0" smtClean="0">
              <a:latin typeface="Lato" panose="020B0604020202020204" charset="-18"/>
            </a:endParaRPr>
          </a:p>
          <a:p>
            <a:pPr algn="just"/>
            <a:endParaRPr lang="pl-PL" sz="3200" dirty="0" smtClean="0">
              <a:latin typeface="Lato" panose="020B0604020202020204" charset="-18"/>
            </a:endParaRPr>
          </a:p>
          <a:p>
            <a:pPr algn="just"/>
            <a:r>
              <a:rPr lang="pl-PL" sz="3200" dirty="0" smtClean="0">
                <a:latin typeface="Lato" panose="020B0604020202020204" charset="-18"/>
              </a:rPr>
              <a:t>Jeśli płatnik nie wypłaca zasiłków</a:t>
            </a:r>
            <a:r>
              <a:rPr lang="pl-PL" sz="3200" dirty="0">
                <a:latin typeface="Lato" panose="020B0604020202020204" charset="-18"/>
              </a:rPr>
              <a:t>, konieczne będzie przekazanie </a:t>
            </a:r>
            <a:r>
              <a:rPr lang="pl-PL" sz="3200" dirty="0" smtClean="0">
                <a:latin typeface="Lato" panose="020B0604020202020204" charset="-18"/>
              </a:rPr>
              <a:t>do </a:t>
            </a:r>
            <a:r>
              <a:rPr lang="pl-PL" sz="3200" dirty="0">
                <a:latin typeface="Lato" panose="020B0604020202020204" charset="-18"/>
              </a:rPr>
              <a:t>ZUS wniosku o świadczenie wraz z niezbędną (taką jak </a:t>
            </a:r>
            <a:r>
              <a:rPr lang="pl-PL" sz="3200" dirty="0" smtClean="0">
                <a:latin typeface="Lato" panose="020B0604020202020204" charset="-18"/>
              </a:rPr>
              <a:t>dotychczas) </a:t>
            </a:r>
            <a:r>
              <a:rPr lang="pl-PL" sz="3200" dirty="0">
                <a:latin typeface="Lato" panose="020B0604020202020204" charset="-18"/>
              </a:rPr>
              <a:t>dokumentacją – </a:t>
            </a:r>
            <a:r>
              <a:rPr lang="pl-PL" sz="3200" dirty="0" smtClean="0">
                <a:latin typeface="Lato" panose="020B0604020202020204" charset="-18"/>
              </a:rPr>
              <a:t>można </a:t>
            </a:r>
            <a:r>
              <a:rPr lang="pl-PL" sz="3200" dirty="0">
                <a:latin typeface="Lato" panose="020B0604020202020204" charset="-18"/>
              </a:rPr>
              <a:t>to zrobić przez PUE.  </a:t>
            </a:r>
            <a:endParaRPr lang="pl-PL" sz="3200" dirty="0" smtClean="0">
              <a:latin typeface="Lat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635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8"/>
          <p:cNvSpPr>
            <a:spLocks noGrp="1"/>
          </p:cNvSpPr>
          <p:nvPr>
            <p:ph type="title"/>
          </p:nvPr>
        </p:nvSpPr>
        <p:spPr>
          <a:xfrm>
            <a:off x="749639" y="844352"/>
            <a:ext cx="10380322" cy="91812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300" dirty="0" smtClean="0"/>
              <a:t>Sposób postępowania ze zwolnieniami</a:t>
            </a:r>
            <a:endParaRPr lang="pl-PL" sz="4300" dirty="0"/>
          </a:p>
        </p:txBody>
      </p:sp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1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1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3" name="Shape 42"/>
          <p:cNvSpPr/>
          <p:nvPr/>
        </p:nvSpPr>
        <p:spPr>
          <a:xfrm>
            <a:off x="749639" y="1636440"/>
            <a:ext cx="1136938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749639" y="1996480"/>
            <a:ext cx="1187344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200" dirty="0">
                <a:latin typeface="Lato" panose="020B0604020202020204" charset="-18"/>
              </a:rPr>
              <a:t>Jeżeli przedsiębiorca nie będzie posiadał profilu na PUE, </a:t>
            </a:r>
            <a:r>
              <a:rPr lang="pl-PL" sz="3200" dirty="0" smtClean="0">
                <a:latin typeface="Lato" panose="020B0604020202020204" charset="-18"/>
              </a:rPr>
              <a:t/>
            </a:r>
            <a:br>
              <a:rPr lang="pl-PL" sz="3200" dirty="0" smtClean="0">
                <a:latin typeface="Lato" panose="020B0604020202020204" charset="-18"/>
              </a:rPr>
            </a:br>
            <a:r>
              <a:rPr lang="pl-PL" sz="3200" dirty="0" smtClean="0">
                <a:latin typeface="Lato" panose="020B0604020202020204" charset="-18"/>
              </a:rPr>
              <a:t>to </a:t>
            </a:r>
            <a:r>
              <a:rPr lang="pl-PL" sz="3200" dirty="0">
                <a:latin typeface="Lato" panose="020B0604020202020204" charset="-18"/>
              </a:rPr>
              <a:t>od 1 stycznia 2016 r. - gdy lekarz wystawi e-ZLA jego pracownikowi - pracownik będzie musiał dostarczyć pracodawcy wydruk zwolnienia. </a:t>
            </a:r>
            <a:endParaRPr lang="pl-PL" sz="3200" dirty="0" smtClean="0">
              <a:latin typeface="Lato" panose="020B0604020202020204" charset="-18"/>
            </a:endParaRPr>
          </a:p>
          <a:p>
            <a:pPr algn="l"/>
            <a:endParaRPr lang="pl-PL" sz="3200" dirty="0" smtClean="0">
              <a:latin typeface="Lato" panose="020B0604020202020204" charset="-18"/>
            </a:endParaRPr>
          </a:p>
          <a:p>
            <a:pPr algn="l"/>
            <a:r>
              <a:rPr lang="pl-PL" sz="3200" dirty="0" smtClean="0">
                <a:latin typeface="Lato" panose="020B0604020202020204" charset="-18"/>
              </a:rPr>
              <a:t>W takim przypadku płatnik składek otrzyma od swojego pracownika wydruk zwolnienia lekarskiego z pieczątką i podpisem lekarza, a wersja elektroniczna zostanie przekazana do ZUS. </a:t>
            </a:r>
          </a:p>
          <a:p>
            <a:pPr algn="l"/>
            <a:endParaRPr lang="pl-PL" sz="3200" dirty="0" smtClean="0">
              <a:latin typeface="Lato" panose="020B0604020202020204" charset="-18"/>
            </a:endParaRPr>
          </a:p>
          <a:p>
            <a:pPr algn="l"/>
            <a:r>
              <a:rPr lang="pl-PL" sz="3200" dirty="0" smtClean="0">
                <a:latin typeface="Lato" panose="020B0604020202020204" charset="-18"/>
              </a:rPr>
              <a:t>Zadaniem </a:t>
            </a:r>
            <a:r>
              <a:rPr lang="pl-PL" sz="3200" dirty="0">
                <a:latin typeface="Lato" panose="020B0604020202020204" charset="-18"/>
              </a:rPr>
              <a:t>płatnika będzie niezwłoczne przekazanie do ZUS </a:t>
            </a:r>
            <a:r>
              <a:rPr lang="pl-PL" sz="3200" dirty="0" smtClean="0">
                <a:latin typeface="Lato" panose="020B0604020202020204" charset="-18"/>
              </a:rPr>
              <a:t/>
            </a:r>
            <a:br>
              <a:rPr lang="pl-PL" sz="3200" dirty="0" smtClean="0">
                <a:latin typeface="Lato" panose="020B0604020202020204" charset="-18"/>
              </a:rPr>
            </a:br>
            <a:r>
              <a:rPr lang="pl-PL" sz="3200" dirty="0" smtClean="0">
                <a:latin typeface="Lato" panose="020B0604020202020204" charset="-18"/>
              </a:rPr>
              <a:t>(</a:t>
            </a:r>
            <a:r>
              <a:rPr lang="pl-PL" sz="3200" dirty="0">
                <a:latin typeface="Lato" panose="020B0604020202020204" charset="-18"/>
              </a:rPr>
              <a:t>nie później niż w terminie </a:t>
            </a:r>
            <a:r>
              <a:rPr lang="pl-PL" sz="3200" dirty="0" smtClean="0">
                <a:latin typeface="Lato" panose="020B0604020202020204" charset="-18"/>
              </a:rPr>
              <a:t>7 </a:t>
            </a:r>
            <a:r>
              <a:rPr lang="pl-PL" sz="3200" dirty="0">
                <a:latin typeface="Lato" panose="020B0604020202020204" charset="-18"/>
              </a:rPr>
              <a:t>dni od </a:t>
            </a:r>
            <a:r>
              <a:rPr lang="pl-PL" sz="3200" dirty="0" smtClean="0">
                <a:latin typeface="Lato" panose="020B0604020202020204" charset="-18"/>
              </a:rPr>
              <a:t>otrzymania zwolnienia) </a:t>
            </a:r>
            <a:r>
              <a:rPr lang="pl-PL" sz="3200" dirty="0">
                <a:latin typeface="Lato" panose="020B0604020202020204" charset="-18"/>
              </a:rPr>
              <a:t>wniosku ubezpieczonego o zasiłek wraz </a:t>
            </a:r>
            <a:r>
              <a:rPr lang="pl-PL" sz="3200" dirty="0" smtClean="0">
                <a:latin typeface="Lato" panose="020B0604020202020204" charset="-18"/>
              </a:rPr>
              <a:t>z </a:t>
            </a:r>
            <a:r>
              <a:rPr lang="pl-PL" sz="3200" dirty="0">
                <a:latin typeface="Lato" panose="020B0604020202020204" charset="-18"/>
              </a:rPr>
              <a:t>niezbędnymi (takimi jak dotychczas) dokumentami do wypłaty</a:t>
            </a:r>
            <a:r>
              <a:rPr lang="pl-PL" sz="3200" dirty="0" smtClean="0">
                <a:latin typeface="Lato" panose="020B0604020202020204" charset="-1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505383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8"/>
          <p:cNvSpPr>
            <a:spLocks noGrp="1"/>
          </p:cNvSpPr>
          <p:nvPr>
            <p:ph type="title"/>
          </p:nvPr>
        </p:nvSpPr>
        <p:spPr>
          <a:xfrm>
            <a:off x="749639" y="844352"/>
            <a:ext cx="10380322" cy="91812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300" dirty="0" smtClean="0"/>
              <a:t>Sposób postępowania ze zwolnieniami</a:t>
            </a:r>
            <a:endParaRPr lang="pl-PL" sz="4300" dirty="0"/>
          </a:p>
        </p:txBody>
      </p:sp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1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1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3" name="Shape 42"/>
          <p:cNvSpPr/>
          <p:nvPr/>
        </p:nvSpPr>
        <p:spPr>
          <a:xfrm>
            <a:off x="749639" y="1636440"/>
            <a:ext cx="1136938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749639" y="2445128"/>
            <a:ext cx="118734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200" dirty="0" smtClean="0">
                <a:latin typeface="Lato" panose="020B0604020202020204" charset="-18"/>
              </a:rPr>
              <a:t>Z </a:t>
            </a:r>
            <a:r>
              <a:rPr lang="pl-PL" sz="3200" dirty="0">
                <a:latin typeface="Lato" panose="020B0604020202020204" charset="-18"/>
              </a:rPr>
              <a:t>uwagi na okres przejściowy (do końca 2017 r.) pracownik może otrzymać od lekarza takie jak dotychczas zwolnienie lekarskie na druku ZUS </a:t>
            </a:r>
            <a:r>
              <a:rPr lang="pl-PL" sz="3200" dirty="0" smtClean="0">
                <a:latin typeface="Lato" panose="020B0604020202020204" charset="-18"/>
              </a:rPr>
              <a:t>ZLA.</a:t>
            </a:r>
          </a:p>
          <a:p>
            <a:pPr algn="l"/>
            <a:r>
              <a:rPr lang="pl-PL" sz="3200" dirty="0">
                <a:latin typeface="Lato" panose="020B0604020202020204" charset="-18"/>
              </a:rPr>
              <a:t>W</a:t>
            </a:r>
            <a:r>
              <a:rPr lang="pl-PL" sz="3200" dirty="0" smtClean="0">
                <a:latin typeface="Lato" panose="020B0604020202020204" charset="-18"/>
              </a:rPr>
              <a:t> </a:t>
            </a:r>
            <a:r>
              <a:rPr lang="pl-PL" sz="3200" dirty="0">
                <a:latin typeface="Lato" panose="020B0604020202020204" charset="-18"/>
              </a:rPr>
              <a:t>tym przypadku zasady postępowania pracodawców nie zmieniają się. Przede wszystkim muszą sprawdzić, czy pracownik dostarczył zwolnienie w ciągu 7 dni od jego otrzymania, a następnie wypłacają zasiłek, albo niezwłocznie przekazują zwolnienie do ZUS (jeśli nie są płatnikami zasiłków). </a:t>
            </a:r>
            <a:endParaRPr lang="pl-PL" sz="3200" dirty="0" smtClean="0">
              <a:latin typeface="Lat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476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38"/>
          <p:cNvSpPr>
            <a:spLocks noGrp="1"/>
          </p:cNvSpPr>
          <p:nvPr>
            <p:ph type="title"/>
          </p:nvPr>
        </p:nvSpPr>
        <p:spPr>
          <a:xfrm>
            <a:off x="829817" y="844352"/>
            <a:ext cx="9921057" cy="914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300" dirty="0"/>
              <a:t>Zmiany na portalu PUE – płatnik 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874269" y="1924472"/>
            <a:ext cx="9516565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>
                <a:latin typeface="Lato Bold" panose="020B0604020202020204" charset="-18"/>
              </a:rPr>
              <a:t>Dokumenty i wiadomości / </a:t>
            </a:r>
            <a:r>
              <a:rPr lang="pl-PL" dirty="0" smtClean="0">
                <a:latin typeface="Lato" panose="020B0604020202020204" charset="-18"/>
              </a:rPr>
              <a:t>zakładka </a:t>
            </a:r>
            <a:r>
              <a:rPr lang="pl-PL" b="1" dirty="0" smtClean="0">
                <a:latin typeface="Lato" panose="020B0604020202020204" charset="-18"/>
              </a:rPr>
              <a:t>Wiadomości</a:t>
            </a:r>
            <a:endParaRPr lang="pl-PL" b="1" i="1" dirty="0">
              <a:latin typeface="Lato Bold" panose="020B0604020202020204" charset="-18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716863" y="7577826"/>
            <a:ext cx="11964838" cy="121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r>
              <a:rPr lang="pl-PL" sz="2400" dirty="0">
                <a:latin typeface="Lato" panose="020B0604020202020204" charset="-18"/>
              </a:rPr>
              <a:t>W widoku Dokumenty i wiadomości, w </a:t>
            </a:r>
            <a:r>
              <a:rPr lang="pl-PL" sz="2400" dirty="0" smtClean="0">
                <a:latin typeface="Lato" panose="020B0604020202020204" charset="-18"/>
              </a:rPr>
              <a:t>zakładce Wiadomości płatnik otrzymuje informację, że ubezpieczonemu zostało wystawione zwolnienie lekarskie. Po ustawieniu subskrypcji taką informację może otrzymywać również mailem i SMS.</a:t>
            </a:r>
            <a:endParaRPr lang="pl-PL" sz="2400" dirty="0">
              <a:latin typeface="Lato" panose="020B0604020202020204" charset="-18"/>
            </a:endParaRPr>
          </a:p>
        </p:txBody>
      </p:sp>
      <p:sp>
        <p:nvSpPr>
          <p:cNvPr id="1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2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749639" y="1636440"/>
            <a:ext cx="1136938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447925"/>
            <a:ext cx="97726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829817" y="844352"/>
            <a:ext cx="9921057" cy="914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300" dirty="0"/>
              <a:t>Zmiany na portalu PUE – płatnik 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30252" y="1852465"/>
            <a:ext cx="9372548" cy="57606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>
                <a:latin typeface="Lato" panose="020B0604020202020204" charset="-18"/>
              </a:rPr>
              <a:t>Zakładka</a:t>
            </a:r>
            <a:r>
              <a:rPr lang="pl-PL" dirty="0"/>
              <a:t> </a:t>
            </a:r>
            <a:r>
              <a:rPr lang="pl-PL" i="1" dirty="0">
                <a:latin typeface="Lato Bold" panose="020B0604020202020204" charset="-18"/>
              </a:rPr>
              <a:t>Zaświadczenia lekarskie</a:t>
            </a:r>
          </a:p>
        </p:txBody>
      </p:sp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769786" y="7629419"/>
            <a:ext cx="10433283" cy="1240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r>
              <a:rPr lang="pl-PL" sz="1800" dirty="0">
                <a:latin typeface="Lato" panose="020B0604020202020204" charset="-18"/>
              </a:rPr>
              <a:t>W </a:t>
            </a:r>
            <a:r>
              <a:rPr lang="pl-PL" sz="1800" dirty="0">
                <a:latin typeface="Lato Bold" panose="020B0604020202020204" charset="-18"/>
              </a:rPr>
              <a:t>Panelu Płatnika</a:t>
            </a:r>
            <a:r>
              <a:rPr lang="pl-PL" sz="1800" dirty="0">
                <a:latin typeface="Lato" panose="020B0604020202020204" charset="-18"/>
              </a:rPr>
              <a:t>, w zakładce </a:t>
            </a:r>
            <a:r>
              <a:rPr lang="pl-PL" sz="1800" i="1" dirty="0">
                <a:latin typeface="Lato Bold" panose="020B0604020202020204" charset="-18"/>
              </a:rPr>
              <a:t>Zaświadczenia lekarskie  </a:t>
            </a:r>
            <a:r>
              <a:rPr lang="pl-PL" sz="1800" dirty="0">
                <a:latin typeface="Lato" panose="020B0604020202020204" charset="-18"/>
              </a:rPr>
              <a:t>widoczne są zwolnienia lekarskie dla ubezpieczonych płatnika po ich przetworzeniu w KSI. W widoku dostępne są dla płatnika funkcje:  Szczegóły ZUS ZLA, Szczegóły ZUS ZLA/K, Eksportuj,  Złóż wniosek o kontrolę zaświadczenia, Wystaw zaświadczenie płatnika składek (Z-3, Z-3a, Z-3b)</a:t>
            </a:r>
          </a:p>
        </p:txBody>
      </p:sp>
      <p:sp>
        <p:nvSpPr>
          <p:cNvPr id="2" name="Prostokąt 1"/>
          <p:cNvSpPr/>
          <p:nvPr/>
        </p:nvSpPr>
        <p:spPr>
          <a:xfrm>
            <a:off x="3251200" y="3168642"/>
            <a:ext cx="6502400" cy="646330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4111" y="2356521"/>
            <a:ext cx="8496943" cy="525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3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749639" y="1636440"/>
            <a:ext cx="1136938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829817" y="844352"/>
            <a:ext cx="9921057" cy="914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300" dirty="0"/>
              <a:t>Zmiany na portalu PUE – płatnik 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30252" y="1852465"/>
            <a:ext cx="9372548" cy="57606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>
                <a:latin typeface="Lato" panose="020B0604020202020204" charset="-18"/>
              </a:rPr>
              <a:t>Zakładka</a:t>
            </a:r>
            <a:r>
              <a:rPr lang="pl-PL" dirty="0"/>
              <a:t> </a:t>
            </a:r>
            <a:r>
              <a:rPr lang="pl-PL" i="1" dirty="0">
                <a:latin typeface="Lato Bold" panose="020B0604020202020204" charset="-18"/>
              </a:rPr>
              <a:t>Zaświadczenia lekarskie</a:t>
            </a:r>
          </a:p>
        </p:txBody>
      </p:sp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769786" y="7983023"/>
            <a:ext cx="10433283" cy="53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r>
              <a:rPr lang="pl-PL" sz="2800" dirty="0" smtClean="0">
                <a:latin typeface="Lato" panose="020B0604020202020204" charset="-18"/>
              </a:rPr>
              <a:t>Szczegóły </a:t>
            </a:r>
            <a:r>
              <a:rPr lang="pl-PL" sz="2800" dirty="0">
                <a:latin typeface="Lato" panose="020B0604020202020204" charset="-18"/>
              </a:rPr>
              <a:t>ZUS </a:t>
            </a:r>
            <a:r>
              <a:rPr lang="pl-PL" sz="2800" dirty="0" smtClean="0">
                <a:latin typeface="Lato" panose="020B0604020202020204" charset="-18"/>
              </a:rPr>
              <a:t>ZLA można zwizualizować w formie formularza </a:t>
            </a:r>
            <a:endParaRPr lang="pl-PL" sz="2800" dirty="0">
              <a:latin typeface="Lato" panose="020B0604020202020204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51200" y="3168642"/>
            <a:ext cx="6502400" cy="646330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2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3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749639" y="1636440"/>
            <a:ext cx="1136938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356520"/>
            <a:ext cx="90582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1748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829817" y="844352"/>
            <a:ext cx="9921057" cy="914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300" dirty="0"/>
              <a:t>Zmiany na portalu PUE – płatnik 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30252" y="1852465"/>
            <a:ext cx="9372548" cy="57606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>
                <a:latin typeface="Lato" panose="020B0604020202020204" charset="-18"/>
              </a:rPr>
              <a:t>Zakładka</a:t>
            </a:r>
            <a:r>
              <a:rPr lang="pl-PL" dirty="0"/>
              <a:t> </a:t>
            </a:r>
            <a:r>
              <a:rPr lang="pl-PL" i="1" dirty="0">
                <a:latin typeface="Lato Bold" panose="020B0604020202020204" charset="-18"/>
              </a:rPr>
              <a:t>Zaświadczenia lekarskie</a:t>
            </a:r>
          </a:p>
        </p:txBody>
      </p:sp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381720" y="8301047"/>
            <a:ext cx="12385376" cy="964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r>
              <a:rPr lang="pl-PL" sz="2800" dirty="0" smtClean="0">
                <a:latin typeface="Lato" panose="020B0604020202020204" charset="-18"/>
              </a:rPr>
              <a:t>Dla e-ZLA o statusie Skorygowane można obejrzeć wizualizację wystawionej przez lekarza orzecznika korekty - klawisz Szczegóły </a:t>
            </a:r>
            <a:r>
              <a:rPr lang="pl-PL" sz="2800" dirty="0">
                <a:latin typeface="Lato" panose="020B0604020202020204" charset="-18"/>
              </a:rPr>
              <a:t>ZUS ZLA/K</a:t>
            </a:r>
          </a:p>
        </p:txBody>
      </p:sp>
      <p:sp>
        <p:nvSpPr>
          <p:cNvPr id="2" name="Prostokąt 1"/>
          <p:cNvSpPr/>
          <p:nvPr/>
        </p:nvSpPr>
        <p:spPr>
          <a:xfrm>
            <a:off x="3251200" y="3168642"/>
            <a:ext cx="6502400" cy="646330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2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3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749639" y="1636440"/>
            <a:ext cx="1136938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3370" y="3534848"/>
            <a:ext cx="90678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971" y="3004592"/>
            <a:ext cx="72104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1053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675902" y="1747550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6" name="Shape 38"/>
          <p:cNvSpPr>
            <a:spLocks noGrp="1"/>
          </p:cNvSpPr>
          <p:nvPr>
            <p:ph type="title" idx="4294967295"/>
          </p:nvPr>
        </p:nvSpPr>
        <p:spPr>
          <a:xfrm>
            <a:off x="49919" y="850673"/>
            <a:ext cx="12551072" cy="11303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000" dirty="0"/>
              <a:t>   </a:t>
            </a:r>
            <a:r>
              <a:rPr lang="pl-PL" sz="4000" dirty="0" smtClean="0"/>
              <a:t>    Zwolnienia lekarskie – najważniejsze zmiany</a:t>
            </a:r>
            <a:endParaRPr lang="pl-PL" sz="4000" dirty="0"/>
          </a:p>
        </p:txBody>
      </p:sp>
      <p:sp>
        <p:nvSpPr>
          <p:cNvPr id="3" name="Prostokąt 2"/>
          <p:cNvSpPr/>
          <p:nvPr/>
        </p:nvSpPr>
        <p:spPr>
          <a:xfrm>
            <a:off x="675902" y="4516760"/>
            <a:ext cx="117705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200" dirty="0">
                <a:latin typeface="Lato" panose="020B0604020202020204" charset="-18"/>
              </a:rPr>
              <a:t>Od stycznia 2016 r. </a:t>
            </a:r>
            <a:r>
              <a:rPr lang="pl-PL" sz="3200" dirty="0" smtClean="0">
                <a:latin typeface="Lato" panose="020B0604020202020204" charset="-18"/>
              </a:rPr>
              <a:t>weszły </a:t>
            </a:r>
            <a:r>
              <a:rPr lang="pl-PL" sz="3200" dirty="0">
                <a:latin typeface="Lato" panose="020B0604020202020204" charset="-18"/>
              </a:rPr>
              <a:t>w życie przepisy umożliwiające lekarzom wystawianie elektronicznych zwolnień lekarskich </a:t>
            </a:r>
            <a:br>
              <a:rPr lang="pl-PL" sz="3200" dirty="0">
                <a:latin typeface="Lato" panose="020B0604020202020204" charset="-18"/>
              </a:rPr>
            </a:br>
            <a:r>
              <a:rPr lang="pl-PL" sz="3200" dirty="0" smtClean="0">
                <a:latin typeface="Lato" panose="020B0604020202020204" charset="-18"/>
              </a:rPr>
              <a:t>(</a:t>
            </a:r>
            <a:r>
              <a:rPr lang="pl-PL" sz="3200" dirty="0">
                <a:latin typeface="Lato" panose="020B0604020202020204" charset="-18"/>
              </a:rPr>
              <a:t>e-ZLA</a:t>
            </a:r>
            <a:r>
              <a:rPr lang="pl-PL" sz="3200" dirty="0" smtClean="0">
                <a:latin typeface="Lato" panose="020B0604020202020204" charset="-18"/>
              </a:rPr>
              <a:t>)</a:t>
            </a:r>
            <a:r>
              <a:rPr lang="pl-PL" sz="3200" dirty="0">
                <a:latin typeface="Lato" charset="-18"/>
              </a:rPr>
              <a:t> </a:t>
            </a:r>
            <a:r>
              <a:rPr lang="pl-PL" sz="3200" dirty="0" smtClean="0">
                <a:latin typeface="Lato" charset="-18"/>
              </a:rPr>
              <a:t>- art</a:t>
            </a:r>
            <a:r>
              <a:rPr lang="pl-PL" sz="3200" dirty="0">
                <a:latin typeface="Lato" charset="-18"/>
              </a:rPr>
              <a:t>. </a:t>
            </a:r>
            <a:r>
              <a:rPr lang="pl-PL" sz="3200" dirty="0" smtClean="0">
                <a:latin typeface="Lato" charset="-18"/>
              </a:rPr>
              <a:t>55</a:t>
            </a:r>
            <a:r>
              <a:rPr lang="pl-PL" sz="3200" dirty="0">
                <a:latin typeface="Lato" charset="-18"/>
              </a:rPr>
              <a:t>.</a:t>
            </a:r>
            <a:r>
              <a:rPr lang="pl-PL" sz="3200" dirty="0" smtClean="0">
                <a:latin typeface="Lato" panose="020B0604020202020204" charset="-18"/>
              </a:rPr>
              <a:t> </a:t>
            </a:r>
          </a:p>
          <a:p>
            <a:pPr algn="l"/>
            <a:endParaRPr lang="pl-PL" sz="3200" dirty="0" smtClean="0">
              <a:latin typeface="Lato" panose="020B0604020202020204" charset="-18"/>
            </a:endParaRPr>
          </a:p>
          <a:p>
            <a:pPr algn="l"/>
            <a:r>
              <a:rPr lang="pl-PL" sz="3200" dirty="0" smtClean="0">
                <a:latin typeface="Lato" panose="020B0604020202020204" charset="-18"/>
              </a:rPr>
              <a:t>Przedsiębiorcy</a:t>
            </a:r>
            <a:r>
              <a:rPr lang="pl-PL" sz="3200" dirty="0">
                <a:latin typeface="Lato" panose="020B0604020202020204" charset="-18"/>
              </a:rPr>
              <a:t>, którzy mają swój profil na Platformie Usług Elektronicznych ZUS (PUE), będą otrzymywać </a:t>
            </a:r>
            <a:r>
              <a:rPr lang="pl-PL" sz="3200" dirty="0" smtClean="0">
                <a:latin typeface="Lato" panose="020B0604020202020204" charset="-18"/>
              </a:rPr>
              <a:t>elektroniczne zwolnienia </a:t>
            </a:r>
            <a:r>
              <a:rPr lang="pl-PL" sz="3200" dirty="0">
                <a:latin typeface="Lato" panose="020B0604020202020204" charset="-18"/>
              </a:rPr>
              <a:t>lekarskie swoich pracowników bezpośrednio </a:t>
            </a:r>
            <a:r>
              <a:rPr lang="pl-PL" sz="3200" dirty="0" smtClean="0">
                <a:latin typeface="Lato" panose="020B0604020202020204" charset="-18"/>
              </a:rPr>
              <a:t/>
            </a:r>
            <a:br>
              <a:rPr lang="pl-PL" sz="3200" dirty="0" smtClean="0">
                <a:latin typeface="Lato" panose="020B0604020202020204" charset="-18"/>
              </a:rPr>
            </a:br>
            <a:r>
              <a:rPr lang="pl-PL" sz="3200" dirty="0" smtClean="0">
                <a:latin typeface="Lato" panose="020B0604020202020204" charset="-18"/>
              </a:rPr>
              <a:t>na PUE - </a:t>
            </a:r>
            <a:r>
              <a:rPr lang="pl-PL" sz="3200" dirty="0">
                <a:latin typeface="Lato" charset="-18"/>
              </a:rPr>
              <a:t>art. 58 ust. </a:t>
            </a:r>
            <a:r>
              <a:rPr lang="pl-PL" sz="3200" dirty="0" smtClean="0">
                <a:latin typeface="Lato" charset="-18"/>
              </a:rPr>
              <a:t>1.</a:t>
            </a:r>
            <a:r>
              <a:rPr lang="pl-PL" sz="3200" dirty="0">
                <a:latin typeface="Lato" charset="-18"/>
              </a:rPr>
              <a:t> </a:t>
            </a:r>
          </a:p>
          <a:p>
            <a:pPr algn="l"/>
            <a:endParaRPr lang="pl-PL" sz="3200" dirty="0">
              <a:latin typeface="Lato" charset="-18"/>
            </a:endParaRPr>
          </a:p>
        </p:txBody>
      </p:sp>
      <p:sp>
        <p:nvSpPr>
          <p:cNvPr id="9" name="Shape 47"/>
          <p:cNvSpPr>
            <a:spLocks noGrp="1"/>
          </p:cNvSpPr>
          <p:nvPr>
            <p:ph type="body" idx="1"/>
          </p:nvPr>
        </p:nvSpPr>
        <p:spPr>
          <a:xfrm>
            <a:off x="663331" y="2068488"/>
            <a:ext cx="11515134" cy="205064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3200" dirty="0" smtClean="0">
                <a:latin typeface="Lato Light" panose="020F0302020204030203" charset="-18"/>
              </a:rPr>
              <a:t>Podstawa prawna - ustawa </a:t>
            </a:r>
            <a:r>
              <a:rPr lang="pl-PL" sz="3200" dirty="0">
                <a:latin typeface="Lato Light" panose="020F0302020204030203" charset="-18"/>
              </a:rPr>
              <a:t>z dnia 15 maja 2015 r. o zmianie ustawy </a:t>
            </a:r>
            <a:r>
              <a:rPr lang="pl-PL" sz="3200" dirty="0" smtClean="0">
                <a:latin typeface="Lato Light" panose="020F0302020204030203" charset="-18"/>
              </a:rPr>
              <a:t>o </a:t>
            </a:r>
            <a:r>
              <a:rPr lang="pl-PL" sz="3200" dirty="0">
                <a:latin typeface="Lato Light" panose="020F0302020204030203" charset="-18"/>
              </a:rPr>
              <a:t>świadczeniach pieniężnych z ubezpieczenia społecznego w razie choroby i macierzyństwa oraz niektórych innych ustaw (DZ.U. z 2015 r. poz. 1066)</a:t>
            </a:r>
          </a:p>
        </p:txBody>
      </p:sp>
    </p:spTree>
    <p:extLst>
      <p:ext uri="{BB962C8B-B14F-4D97-AF65-F5344CB8AC3E}">
        <p14:creationId xmlns:p14="http://schemas.microsoft.com/office/powerpoint/2010/main" xmlns="" val="4279117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829817" y="844352"/>
            <a:ext cx="9921057" cy="914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300" dirty="0"/>
              <a:t>Zmiany na portalu PUE – płatnik 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30252" y="1852465"/>
            <a:ext cx="9372548" cy="57606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>
                <a:latin typeface="Lato" panose="020B0604020202020204" charset="-18"/>
              </a:rPr>
              <a:t>Zakładka</a:t>
            </a:r>
            <a:r>
              <a:rPr lang="pl-PL" dirty="0"/>
              <a:t> </a:t>
            </a:r>
            <a:r>
              <a:rPr lang="pl-PL" i="1" dirty="0">
                <a:latin typeface="Lato Bold" panose="020B0604020202020204" charset="-18"/>
              </a:rPr>
              <a:t>Zaświadczenia lekarskie</a:t>
            </a:r>
          </a:p>
        </p:txBody>
      </p:sp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9783999" y="6672060"/>
            <a:ext cx="2941488" cy="18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r>
              <a:rPr lang="pl-PL" sz="2800" dirty="0" smtClean="0">
                <a:latin typeface="Lato" panose="020B0604020202020204" charset="-18"/>
              </a:rPr>
              <a:t>E-ZLA może zostać anulowane przez lekarza, jeśli było błędne.</a:t>
            </a:r>
            <a:endParaRPr lang="pl-PL" sz="2800" dirty="0">
              <a:latin typeface="Lato" panose="020B0604020202020204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51200" y="3168642"/>
            <a:ext cx="6502400" cy="646330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2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3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749639" y="1636440"/>
            <a:ext cx="1136938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213" y="3895726"/>
            <a:ext cx="90392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4248" y="2484220"/>
            <a:ext cx="73247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8809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829817" y="844352"/>
            <a:ext cx="9921057" cy="914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300" dirty="0"/>
              <a:t>Zmiany na portalu PUE – płatnik 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30252" y="1852465"/>
            <a:ext cx="9372548" cy="57606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>
                <a:latin typeface="Lato" panose="020B0604020202020204" charset="-18"/>
              </a:rPr>
              <a:t>Zakładka</a:t>
            </a:r>
            <a:r>
              <a:rPr lang="pl-PL" dirty="0"/>
              <a:t> </a:t>
            </a:r>
            <a:r>
              <a:rPr lang="pl-PL" i="1" dirty="0">
                <a:latin typeface="Lato Bold" panose="020B0604020202020204" charset="-18"/>
              </a:rPr>
              <a:t>Zaświadczenia lekarskie</a:t>
            </a:r>
          </a:p>
        </p:txBody>
      </p:sp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769786" y="7952239"/>
            <a:ext cx="1043328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ctr">
              <a:defRPr sz="1800"/>
            </a:pPr>
            <a:r>
              <a:rPr lang="pl-PL" sz="3100" dirty="0">
                <a:latin typeface="Lato" panose="020B0604020202020204" charset="-18"/>
              </a:rPr>
              <a:t>Złóż wniosek o kontrolę zaświadczenia</a:t>
            </a:r>
          </a:p>
        </p:txBody>
      </p:sp>
      <p:sp>
        <p:nvSpPr>
          <p:cNvPr id="2" name="Prostokąt 1"/>
          <p:cNvSpPr/>
          <p:nvPr/>
        </p:nvSpPr>
        <p:spPr>
          <a:xfrm>
            <a:off x="3251200" y="3168642"/>
            <a:ext cx="6502400" cy="646330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2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3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749639" y="1636440"/>
            <a:ext cx="1136938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38" y="2600458"/>
            <a:ext cx="7560839" cy="374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6298" y="4474674"/>
            <a:ext cx="6336704" cy="347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4156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829817" y="844352"/>
            <a:ext cx="9921057" cy="914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300" dirty="0"/>
              <a:t>Zmiany na portalu PUE – płatnik 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30252" y="1852465"/>
            <a:ext cx="9372548" cy="57606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>
                <a:latin typeface="Lato" panose="020B0604020202020204" charset="-18"/>
              </a:rPr>
              <a:t>Zakładka</a:t>
            </a:r>
            <a:r>
              <a:rPr lang="pl-PL" dirty="0"/>
              <a:t> </a:t>
            </a:r>
            <a:r>
              <a:rPr lang="pl-PL" i="1" dirty="0">
                <a:latin typeface="Lato Bold" panose="020B0604020202020204" charset="-18"/>
              </a:rPr>
              <a:t>Zaświadczenia lekarskie</a:t>
            </a:r>
          </a:p>
        </p:txBody>
      </p:sp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769786" y="7952239"/>
            <a:ext cx="1043328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ctr">
              <a:defRPr sz="1800"/>
            </a:pPr>
            <a:r>
              <a:rPr lang="pl-PL" sz="3100" dirty="0">
                <a:latin typeface="Lato" panose="020B0604020202020204" charset="-18"/>
              </a:rPr>
              <a:t>Wystaw zaświadczenie płatnika składek (Z-3, Z-3a, Z-3b)</a:t>
            </a:r>
          </a:p>
        </p:txBody>
      </p:sp>
      <p:sp>
        <p:nvSpPr>
          <p:cNvPr id="2" name="Prostokąt 1"/>
          <p:cNvSpPr/>
          <p:nvPr/>
        </p:nvSpPr>
        <p:spPr>
          <a:xfrm>
            <a:off x="3251200" y="3168642"/>
            <a:ext cx="6502400" cy="646330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2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3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749639" y="1636440"/>
            <a:ext cx="1136938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944" y="2932586"/>
            <a:ext cx="8640960" cy="371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80803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38"/>
          <p:cNvSpPr>
            <a:spLocks noGrp="1"/>
          </p:cNvSpPr>
          <p:nvPr>
            <p:ph type="title"/>
          </p:nvPr>
        </p:nvSpPr>
        <p:spPr>
          <a:xfrm>
            <a:off x="829817" y="844352"/>
            <a:ext cx="9921057" cy="914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300" dirty="0"/>
              <a:t>Zmiany na portalu PUE – </a:t>
            </a:r>
            <a:r>
              <a:rPr lang="pl-PL" sz="4300" dirty="0" err="1"/>
              <a:t>ePłatnik</a:t>
            </a:r>
            <a:r>
              <a:rPr lang="pl-PL" sz="4300" dirty="0"/>
              <a:t> 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934146" y="1996480"/>
            <a:ext cx="8880624" cy="5040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>
                <a:latin typeface="Lato" panose="020B0604020202020204" charset="-18"/>
              </a:rPr>
              <a:t> </a:t>
            </a:r>
            <a:r>
              <a:rPr lang="pl-PL" dirty="0">
                <a:latin typeface="Lato Bold" panose="020B0604020202020204" charset="-18"/>
              </a:rPr>
              <a:t>Rejestr ubezpieczonych</a:t>
            </a:r>
            <a:r>
              <a:rPr lang="pl-PL" dirty="0">
                <a:latin typeface="Lato" panose="020B0604020202020204" charset="-18"/>
              </a:rPr>
              <a:t>, zakładka </a:t>
            </a:r>
            <a:r>
              <a:rPr lang="pl-PL" i="1" dirty="0">
                <a:latin typeface="Lato Bold" panose="020B0604020202020204" charset="-18"/>
              </a:rPr>
              <a:t>Zaświadczenia lekarskie ubezpieczonych</a:t>
            </a:r>
          </a:p>
        </p:txBody>
      </p:sp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885776" y="7678102"/>
            <a:ext cx="10801200" cy="1240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r>
              <a:rPr lang="pl-PL" sz="1800" dirty="0">
                <a:latin typeface="Lato" panose="020B0604020202020204" charset="-18"/>
              </a:rPr>
              <a:t>W aplikacji </a:t>
            </a:r>
            <a:r>
              <a:rPr lang="pl-PL" sz="1800" dirty="0" err="1">
                <a:latin typeface="Lato Bold" panose="020B0604020202020204" charset="-18"/>
              </a:rPr>
              <a:t>ePłatnik</a:t>
            </a:r>
            <a:r>
              <a:rPr lang="pl-PL" sz="1800" dirty="0">
                <a:latin typeface="Lato" panose="020B0604020202020204" charset="-18"/>
              </a:rPr>
              <a:t> w </a:t>
            </a:r>
            <a:r>
              <a:rPr lang="pl-PL" sz="1800" dirty="0">
                <a:latin typeface="Lato Bold" panose="020B0604020202020204" charset="-18"/>
              </a:rPr>
              <a:t>Rejestrze ubezpieczonych </a:t>
            </a:r>
            <a:r>
              <a:rPr lang="pl-PL" sz="1800" dirty="0">
                <a:latin typeface="Lato" panose="020B0604020202020204" charset="-18"/>
              </a:rPr>
              <a:t>- zakładka </a:t>
            </a:r>
            <a:r>
              <a:rPr lang="pl-PL" sz="1800" i="1" dirty="0">
                <a:latin typeface="Lato Bold" panose="020B0604020202020204" charset="-18"/>
              </a:rPr>
              <a:t>Zaświadczenia lekarskie ubezpieczonych  </a:t>
            </a:r>
            <a:r>
              <a:rPr lang="pl-PL" sz="1800" dirty="0">
                <a:latin typeface="Lato" panose="020B0604020202020204" charset="-18"/>
              </a:rPr>
              <a:t>prezentowane są zaświadczenia lekarskie wystawione dla ubezpieczonych płatnika składek. Zaświadczenia są widoczne po przetworzeniu w KSI. Płatnik może obejrzeć Szczegóły ZUS ZLA i ZUS ZLA/K oraz wyeksportować zaświadczenie do pliku.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463" y="2428529"/>
            <a:ext cx="869825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1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2" name="Shape 42"/>
          <p:cNvSpPr/>
          <p:nvPr/>
        </p:nvSpPr>
        <p:spPr>
          <a:xfrm>
            <a:off x="749639" y="1636440"/>
            <a:ext cx="1136938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1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2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749639" y="1636440"/>
            <a:ext cx="1136938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3" name="Shape 38"/>
          <p:cNvSpPr>
            <a:spLocks noGrp="1"/>
          </p:cNvSpPr>
          <p:nvPr>
            <p:ph type="title"/>
          </p:nvPr>
        </p:nvSpPr>
        <p:spPr>
          <a:xfrm>
            <a:off x="829817" y="844352"/>
            <a:ext cx="9921057" cy="914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300" dirty="0"/>
              <a:t>Zmiany na portalu PUE - ubezpieczony</a:t>
            </a:r>
          </a:p>
        </p:txBody>
      </p:sp>
      <p:sp>
        <p:nvSpPr>
          <p:cNvPr id="17" name="Shape 39"/>
          <p:cNvSpPr>
            <a:spLocks noGrp="1"/>
          </p:cNvSpPr>
          <p:nvPr>
            <p:ph type="body" idx="1"/>
          </p:nvPr>
        </p:nvSpPr>
        <p:spPr>
          <a:xfrm>
            <a:off x="784009" y="1867628"/>
            <a:ext cx="8880624" cy="5040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>
                <a:latin typeface="Lato" panose="020B0604020202020204" charset="-18"/>
              </a:rPr>
              <a:t> Zakładka  </a:t>
            </a:r>
            <a:r>
              <a:rPr lang="pl-PL" i="1" dirty="0">
                <a:latin typeface="Lato Bold" panose="020B0604020202020204" charset="-18"/>
              </a:rPr>
              <a:t>Dokumenty i wiadomości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778" y="2356521"/>
            <a:ext cx="5188811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hape 44"/>
          <p:cNvSpPr/>
          <p:nvPr/>
        </p:nvSpPr>
        <p:spPr>
          <a:xfrm>
            <a:off x="777381" y="7574077"/>
            <a:ext cx="10801200" cy="1395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r>
              <a:rPr lang="pl-PL" sz="2800" dirty="0">
                <a:latin typeface="Lato" panose="020B0604020202020204" charset="-18"/>
              </a:rPr>
              <a:t>Ubezpieczony w zakładce </a:t>
            </a:r>
            <a:r>
              <a:rPr lang="pl-PL" sz="2800" i="1" dirty="0">
                <a:latin typeface="Lato" panose="020B0604020202020204" charset="-18"/>
              </a:rPr>
              <a:t>Dokumenty i wiadomości/Wiadomości </a:t>
            </a:r>
            <a:r>
              <a:rPr lang="pl-PL" sz="2800" dirty="0">
                <a:latin typeface="Lato" panose="020B0604020202020204" charset="-18"/>
              </a:rPr>
              <a:t>otrzyma informację o wystawieniu </a:t>
            </a:r>
            <a:r>
              <a:rPr lang="pl-PL" sz="2800" dirty="0" smtClean="0">
                <a:latin typeface="Lato" panose="020B0604020202020204" charset="-18"/>
              </a:rPr>
              <a:t>oraz pismo od lekarza o anulowaniu zaświadczenia </a:t>
            </a:r>
            <a:r>
              <a:rPr lang="pl-PL" sz="2800" dirty="0">
                <a:latin typeface="Lato" panose="020B0604020202020204" charset="-18"/>
              </a:rPr>
              <a:t>lekarskiego </a:t>
            </a:r>
            <a:r>
              <a:rPr lang="pl-PL" sz="2800" dirty="0" smtClean="0">
                <a:latin typeface="Lato" panose="020B0604020202020204" charset="-18"/>
              </a:rPr>
              <a:t>e-ZLA</a:t>
            </a:r>
            <a:r>
              <a:rPr lang="pl-PL" sz="1800" dirty="0">
                <a:latin typeface="Lato" panose="020B0604020202020204" charset="-18"/>
              </a:rPr>
              <a:t>.</a:t>
            </a:r>
          </a:p>
        </p:txBody>
      </p:sp>
      <p:sp>
        <p:nvSpPr>
          <p:cNvPr id="21" name="Shape 44"/>
          <p:cNvSpPr/>
          <p:nvPr/>
        </p:nvSpPr>
        <p:spPr>
          <a:xfrm>
            <a:off x="648700" y="7746093"/>
            <a:ext cx="11663470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800" dirty="0">
              <a:latin typeface="Lato" panose="020B0604020202020204" charset="-1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8151" y="3256621"/>
            <a:ext cx="70008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5657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1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2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749639" y="1636440"/>
            <a:ext cx="1136938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3" name="Shape 38"/>
          <p:cNvSpPr>
            <a:spLocks noGrp="1"/>
          </p:cNvSpPr>
          <p:nvPr>
            <p:ph type="title"/>
          </p:nvPr>
        </p:nvSpPr>
        <p:spPr>
          <a:xfrm>
            <a:off x="829817" y="844352"/>
            <a:ext cx="9921057" cy="914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300" dirty="0"/>
              <a:t>Zmiany na portalu PUE - ubezpieczony</a:t>
            </a:r>
          </a:p>
        </p:txBody>
      </p:sp>
      <p:sp>
        <p:nvSpPr>
          <p:cNvPr id="17" name="Shape 39"/>
          <p:cNvSpPr>
            <a:spLocks noGrp="1"/>
          </p:cNvSpPr>
          <p:nvPr>
            <p:ph type="body" idx="1"/>
          </p:nvPr>
        </p:nvSpPr>
        <p:spPr>
          <a:xfrm>
            <a:off x="767884" y="1848471"/>
            <a:ext cx="8880624" cy="5040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>
                <a:latin typeface="Lato" panose="020B0604020202020204" charset="-18"/>
              </a:rPr>
              <a:t> Panel ubezpieczonego, zakładka </a:t>
            </a:r>
            <a:r>
              <a:rPr lang="pl-PL" i="1" dirty="0">
                <a:latin typeface="Lato Bold" panose="020B0604020202020204" charset="-18"/>
              </a:rPr>
              <a:t>Zaświadczenia lekarskie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1942" y="2428529"/>
            <a:ext cx="7992887" cy="469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44"/>
          <p:cNvSpPr/>
          <p:nvPr/>
        </p:nvSpPr>
        <p:spPr>
          <a:xfrm>
            <a:off x="750067" y="7253071"/>
            <a:ext cx="11521280" cy="121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r>
              <a:rPr lang="pl-PL" sz="1800" dirty="0">
                <a:latin typeface="Lato" panose="020B0604020202020204" charset="-18"/>
              </a:rPr>
              <a:t>Bez zmiany pozostaje profil Ubezpieczony  - zakładka </a:t>
            </a:r>
            <a:r>
              <a:rPr lang="pl-PL" sz="1800" i="1" dirty="0">
                <a:latin typeface="Lato" panose="020B0604020202020204" charset="-18"/>
              </a:rPr>
              <a:t>Zaświadczenia lekarskie .</a:t>
            </a:r>
          </a:p>
          <a:p>
            <a:pPr lvl="0">
              <a:defRPr sz="1800"/>
            </a:pPr>
            <a:r>
              <a:rPr lang="pl-PL" sz="1800" dirty="0">
                <a:latin typeface="Lato" panose="020B0604020202020204" charset="-18"/>
              </a:rPr>
              <a:t>Prezentowane są zaświadczenia lekarskie wystawione dla ubezpieczonego, papierowe i elektroniczne. Zaświadczenia są widoczne po przetworzeniu w KSI. Ubezpieczony może obejrzeć Szczegóły ZUS ZLA i ZUS ZLA/K oraz dodatkowo złożyć wniosek o zasiłek chorobowy oraz oświadczenie do wypłaty zasiłku opiekuńczego.</a:t>
            </a:r>
          </a:p>
        </p:txBody>
      </p:sp>
    </p:spTree>
    <p:extLst>
      <p:ext uri="{BB962C8B-B14F-4D97-AF65-F5344CB8AC3E}">
        <p14:creationId xmlns:p14="http://schemas.microsoft.com/office/powerpoint/2010/main" xmlns="" val="3118127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1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2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8" name="Shape 42"/>
          <p:cNvSpPr/>
          <p:nvPr/>
        </p:nvSpPr>
        <p:spPr>
          <a:xfrm>
            <a:off x="675901" y="1636440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00817" y="816162"/>
            <a:ext cx="954489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/>
            <a:r>
              <a:rPr lang="pl-PL" dirty="0" smtClean="0">
                <a:solidFill>
                  <a:srgbClr val="000000"/>
                </a:solidFill>
                <a:latin typeface="Lato Bold" panose="020B0604020202020204" charset="-18"/>
              </a:rPr>
              <a:t>Strona internetowa </a:t>
            </a:r>
            <a:r>
              <a:rPr lang="pl-PL" dirty="0" smtClean="0">
                <a:solidFill>
                  <a:srgbClr val="000000"/>
                </a:solidFill>
                <a:latin typeface="Lato Bold" panose="020B0604020202020204" charset="-18"/>
                <a:hlinkClick r:id="rId2"/>
              </a:rPr>
              <a:t>www.zus.pl</a:t>
            </a:r>
            <a:r>
              <a:rPr lang="pl-PL" dirty="0" smtClean="0">
                <a:solidFill>
                  <a:srgbClr val="000000"/>
                </a:solidFill>
                <a:latin typeface="Lato Bold" panose="020B0604020202020204" charset="-18"/>
              </a:rPr>
              <a:t> </a:t>
            </a:r>
            <a:endParaRPr lang="pl-PL" dirty="0">
              <a:solidFill>
                <a:srgbClr val="000000"/>
              </a:solidFill>
              <a:latin typeface="Lato Bold" panose="020B0604020202020204" charset="-1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1241" y="2109788"/>
            <a:ext cx="9237255" cy="701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8731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1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2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8" name="Shape 42"/>
          <p:cNvSpPr/>
          <p:nvPr/>
        </p:nvSpPr>
        <p:spPr>
          <a:xfrm>
            <a:off x="675901" y="1636440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00818" y="816162"/>
            <a:ext cx="1144619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/>
            <a:r>
              <a:rPr lang="pl-PL" b="1" dirty="0" smtClean="0">
                <a:solidFill>
                  <a:srgbClr val="000000"/>
                </a:solidFill>
                <a:latin typeface="Lato Bold" panose="020B0604020202020204" charset="-18"/>
              </a:rPr>
              <a:t>Strona internetowa – najczęściej zadawane pytania </a:t>
            </a:r>
            <a:endParaRPr lang="pl-PL" b="1" dirty="0">
              <a:solidFill>
                <a:srgbClr val="000000"/>
              </a:solidFill>
              <a:latin typeface="Lato Bold" panose="020B0604020202020204" charset="-1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902" y="2212504"/>
            <a:ext cx="8202762" cy="548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3917" y="7541096"/>
            <a:ext cx="6567205" cy="16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8731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9804" y="545223"/>
            <a:ext cx="10464801" cy="1130152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/>
              <a:t>  </a:t>
            </a:r>
            <a:r>
              <a:rPr lang="pl-PL" sz="4300" dirty="0"/>
              <a:t>Ważne terminy wynikające z ustawy</a:t>
            </a:r>
          </a:p>
        </p:txBody>
      </p:sp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43" name="Shape 43"/>
          <p:cNvSpPr/>
          <p:nvPr/>
        </p:nvSpPr>
        <p:spPr>
          <a:xfrm>
            <a:off x="675902" y="1504617"/>
            <a:ext cx="11947179" cy="788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r>
              <a:rPr lang="pl-PL" sz="2200" b="1" dirty="0">
                <a:solidFill>
                  <a:srgbClr val="00B050"/>
                </a:solidFill>
                <a:latin typeface="Lato" panose="020B0604020202020204" charset="-18"/>
              </a:rPr>
              <a:t>do 31 grudnia 2015 r.</a:t>
            </a:r>
          </a:p>
          <a:p>
            <a:pPr lvl="0">
              <a:defRPr sz="1800"/>
            </a:pPr>
            <a:r>
              <a:rPr lang="pl-PL" sz="2200" dirty="0">
                <a:latin typeface="Lato" panose="020B0604020202020204" charset="-18"/>
              </a:rPr>
              <a:t>płatnicy składek, którzy mają obowiązek przekazywania elektronicznie dokumentów do ZUS, są zobowiązani </a:t>
            </a:r>
            <a:r>
              <a:rPr lang="pl-PL" sz="2200" dirty="0" smtClean="0">
                <a:latin typeface="Lato" panose="020B0604020202020204" charset="-18"/>
              </a:rPr>
              <a:t>do </a:t>
            </a:r>
            <a:r>
              <a:rPr lang="pl-PL" sz="2200" dirty="0">
                <a:latin typeface="Lato" panose="020B0604020202020204" charset="-18"/>
              </a:rPr>
              <a:t>utworzenia profilu na PUE</a:t>
            </a:r>
          </a:p>
          <a:p>
            <a:pPr lvl="0">
              <a:defRPr sz="1800"/>
            </a:pPr>
            <a:endParaRPr lang="pl-PL" sz="2200" dirty="0">
              <a:latin typeface="Lato" panose="020B0604020202020204" charset="-18"/>
            </a:endParaRPr>
          </a:p>
          <a:p>
            <a:pPr lvl="0">
              <a:defRPr sz="1800"/>
            </a:pPr>
            <a:r>
              <a:rPr lang="pl-PL" sz="2200" b="1" dirty="0">
                <a:solidFill>
                  <a:srgbClr val="00B050"/>
                </a:solidFill>
                <a:latin typeface="Lato" panose="020B0604020202020204" charset="-18"/>
              </a:rPr>
              <a:t>od 1 stycznia 2016 r.</a:t>
            </a:r>
          </a:p>
          <a:p>
            <a:pPr lvl="0">
              <a:defRPr sz="1800"/>
            </a:pPr>
            <a:r>
              <a:rPr lang="pl-PL" sz="2200" dirty="0">
                <a:latin typeface="Lato" panose="020B0604020202020204" charset="-18"/>
              </a:rPr>
              <a:t>płatnicy nieposiadający profilu na PUE informują ubezpieczonego w formie pisemnej  o obowiązku dostarczania wydruku zaświadczenia  e-ZLA </a:t>
            </a:r>
          </a:p>
          <a:p>
            <a:pPr lvl="0">
              <a:defRPr sz="1800"/>
            </a:pPr>
            <a:endParaRPr lang="pl-PL" sz="2200" dirty="0">
              <a:latin typeface="Lato" panose="020B0604020202020204" charset="-18"/>
            </a:endParaRPr>
          </a:p>
          <a:p>
            <a:pPr lvl="0">
              <a:defRPr sz="1800"/>
            </a:pPr>
            <a:r>
              <a:rPr lang="pl-PL" sz="2200" b="1" dirty="0">
                <a:solidFill>
                  <a:srgbClr val="00B050"/>
                </a:solidFill>
                <a:latin typeface="Lato" panose="020B0604020202020204" charset="-18"/>
              </a:rPr>
              <a:t>7 dni od utworzenia profilu na PUE</a:t>
            </a:r>
          </a:p>
          <a:p>
            <a:pPr lvl="0">
              <a:defRPr sz="1800"/>
            </a:pPr>
            <a:r>
              <a:rPr lang="pl-PL" sz="2200" dirty="0">
                <a:latin typeface="Lato" panose="020B0604020202020204" charset="-18"/>
              </a:rPr>
              <a:t>płatnicy, którzy utworzą profil, w terminie 7 dni od  jego utworzenia informują ubezpieczonych w formie pisemnej </a:t>
            </a:r>
            <a:r>
              <a:rPr lang="pl-PL" sz="2200" dirty="0" smtClean="0">
                <a:latin typeface="Lato" panose="020B0604020202020204" charset="-18"/>
              </a:rPr>
              <a:t>o </a:t>
            </a:r>
            <a:r>
              <a:rPr lang="pl-PL" sz="2200" dirty="0">
                <a:latin typeface="Lato" panose="020B0604020202020204" charset="-18"/>
              </a:rPr>
              <a:t>ustaniu obowiązku dostarczania wydruków e-ZLA  </a:t>
            </a:r>
          </a:p>
          <a:p>
            <a:pPr lvl="0">
              <a:defRPr sz="1800"/>
            </a:pPr>
            <a:endParaRPr lang="pl-PL" sz="2200" dirty="0">
              <a:latin typeface="Lato" panose="020B0604020202020204" charset="-18"/>
            </a:endParaRPr>
          </a:p>
          <a:p>
            <a:pPr lvl="0">
              <a:defRPr sz="1800"/>
            </a:pPr>
            <a:r>
              <a:rPr lang="pl-PL" sz="2200" b="1" dirty="0">
                <a:solidFill>
                  <a:srgbClr val="00B050"/>
                </a:solidFill>
                <a:latin typeface="Lato" panose="020B0604020202020204" charset="-18"/>
              </a:rPr>
              <a:t>od 1 stycznia 2016 r. </a:t>
            </a:r>
          </a:p>
          <a:p>
            <a:pPr lvl="0">
              <a:defRPr sz="1800"/>
            </a:pPr>
            <a:r>
              <a:rPr lang="pl-PL" sz="2200" dirty="0">
                <a:latin typeface="Lato" panose="020B0604020202020204" charset="-18"/>
              </a:rPr>
              <a:t>lekarze będą mieli możliwość wystawiania zaświadczeń lekarskich w formie dokumentu elektronicznego </a:t>
            </a:r>
          </a:p>
          <a:p>
            <a:pPr lvl="0">
              <a:defRPr sz="1800"/>
            </a:pPr>
            <a:endParaRPr lang="pl-PL" sz="2200" dirty="0">
              <a:latin typeface="Lato" panose="020B0604020202020204" charset="-18"/>
            </a:endParaRPr>
          </a:p>
          <a:p>
            <a:pPr lvl="0">
              <a:defRPr sz="1800"/>
            </a:pPr>
            <a:r>
              <a:rPr lang="pl-PL" sz="2200" b="1" dirty="0">
                <a:solidFill>
                  <a:srgbClr val="00B050"/>
                </a:solidFill>
                <a:latin typeface="Lato" panose="020B0604020202020204" charset="-18"/>
              </a:rPr>
              <a:t>od 1 stycznia 2016 r. do 31 grudnia 2017 r.</a:t>
            </a:r>
          </a:p>
          <a:p>
            <a:pPr lvl="0">
              <a:defRPr sz="1800"/>
            </a:pPr>
            <a:r>
              <a:rPr lang="pl-PL" sz="2200" dirty="0">
                <a:latin typeface="Lato" panose="020B0604020202020204" charset="-18"/>
              </a:rPr>
              <a:t>tzw. okres przejściowy, gdy będą funkcjonowały obok siebie dwie formy zwolnień lekarskich : papierowa i elektroniczna</a:t>
            </a:r>
          </a:p>
          <a:p>
            <a:pPr lvl="0">
              <a:defRPr sz="1800"/>
            </a:pPr>
            <a:endParaRPr lang="pl-PL" sz="2200" dirty="0">
              <a:latin typeface="Lato" panose="020B0604020202020204" charset="-18"/>
            </a:endParaRPr>
          </a:p>
          <a:p>
            <a:pPr lvl="0">
              <a:defRPr sz="1800"/>
            </a:pPr>
            <a:r>
              <a:rPr lang="pl-PL" sz="2200" b="1" dirty="0">
                <a:solidFill>
                  <a:srgbClr val="00B050"/>
                </a:solidFill>
                <a:latin typeface="Lato" panose="020B0604020202020204" charset="-18"/>
              </a:rPr>
              <a:t>Bez terminu </a:t>
            </a:r>
            <a:r>
              <a:rPr lang="pl-PL" sz="2200" dirty="0">
                <a:latin typeface="Lato" panose="020B0604020202020204" charset="-18"/>
              </a:rPr>
              <a:t>– płatnicy, którzy utworzą profil na PUE są zobowiązani do jego utrzymania nawet wówczas, gdy nie będą mieli obowiązku przekazywania dokumentów ubezpieczeniowych w formie elektronicznej.</a:t>
            </a:r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7" name="Shape 42"/>
          <p:cNvSpPr/>
          <p:nvPr/>
        </p:nvSpPr>
        <p:spPr>
          <a:xfrm>
            <a:off x="675902" y="1292586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99807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i="1" dirty="0" smtClean="0">
                <a:solidFill>
                  <a:srgbClr val="008000"/>
                </a:solidFill>
              </a:rPr>
              <a:t>Dziękuję za uwagę</a:t>
            </a:r>
            <a:endParaRPr lang="pl-PL" sz="6600" i="1" dirty="0">
              <a:solidFill>
                <a:srgbClr val="008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6780507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675902" y="1747550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6" name="Shape 38"/>
          <p:cNvSpPr>
            <a:spLocks noGrp="1"/>
          </p:cNvSpPr>
          <p:nvPr>
            <p:ph type="title" idx="4294967295"/>
          </p:nvPr>
        </p:nvSpPr>
        <p:spPr>
          <a:xfrm>
            <a:off x="49919" y="850673"/>
            <a:ext cx="12551072" cy="11303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000" dirty="0"/>
              <a:t>   </a:t>
            </a:r>
            <a:r>
              <a:rPr lang="pl-PL" sz="4000" dirty="0" smtClean="0"/>
              <a:t>    Zwolnienia lekarskie – najważniejsze zmiany</a:t>
            </a:r>
            <a:endParaRPr lang="pl-PL" sz="4000" dirty="0"/>
          </a:p>
        </p:txBody>
      </p:sp>
      <p:sp>
        <p:nvSpPr>
          <p:cNvPr id="3" name="Prostokąt 2"/>
          <p:cNvSpPr/>
          <p:nvPr/>
        </p:nvSpPr>
        <p:spPr>
          <a:xfrm>
            <a:off x="675902" y="2644552"/>
            <a:ext cx="117705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200" dirty="0" smtClean="0">
                <a:latin typeface="Lato" charset="-18"/>
              </a:rPr>
              <a:t>Płatnicy  zobowiązani do przekazywania dokumentów ubezpieczeniowych elektronicznie mają obowiązek utworzyć profil informacyjny na PUE  art. 58 ust. 3. </a:t>
            </a:r>
          </a:p>
          <a:p>
            <a:pPr algn="l"/>
            <a:r>
              <a:rPr lang="pl-PL" sz="3200" dirty="0">
                <a:latin typeface="Lato" panose="020B0604020202020204" charset="-18"/>
              </a:rPr>
              <a:t>Pozostali płatnicy nie mają takiego </a:t>
            </a:r>
            <a:r>
              <a:rPr lang="pl-PL" sz="3200" dirty="0" smtClean="0">
                <a:latin typeface="Lato" panose="020B0604020202020204" charset="-18"/>
              </a:rPr>
              <a:t>obowiązku. </a:t>
            </a:r>
          </a:p>
          <a:p>
            <a:pPr algn="l"/>
            <a:endParaRPr lang="pl-PL" sz="3200" dirty="0">
              <a:latin typeface="Lato" panose="020B0604020202020204" charset="-18"/>
            </a:endParaRPr>
          </a:p>
          <a:p>
            <a:pPr algn="l"/>
            <a:r>
              <a:rPr lang="pl-PL" sz="3200" dirty="0" smtClean="0">
                <a:latin typeface="Lato" panose="020B0604020202020204" charset="-18"/>
              </a:rPr>
              <a:t>Płatnicy,  którzy w </a:t>
            </a:r>
            <a:r>
              <a:rPr lang="pl-PL" sz="3200" dirty="0">
                <a:latin typeface="Lato" panose="020B0604020202020204" charset="-18"/>
              </a:rPr>
              <a:t>dniu 1 stycznia 2016 r. nie </a:t>
            </a:r>
            <a:r>
              <a:rPr lang="pl-PL" sz="3200" dirty="0" smtClean="0">
                <a:latin typeface="Lato" panose="020B0604020202020204" charset="-18"/>
              </a:rPr>
              <a:t>posiadają profilu </a:t>
            </a:r>
            <a:r>
              <a:rPr lang="pl-PL" sz="3200" dirty="0">
                <a:latin typeface="Lato" panose="020B0604020202020204" charset="-18"/>
              </a:rPr>
              <a:t>na PUE, do końca 2015 r. </a:t>
            </a:r>
            <a:r>
              <a:rPr lang="pl-PL" sz="3200" dirty="0" smtClean="0">
                <a:latin typeface="Lato" panose="020B0604020202020204" charset="-18"/>
              </a:rPr>
              <a:t>mieli obowiązek </a:t>
            </a:r>
            <a:r>
              <a:rPr lang="pl-PL" sz="3200" dirty="0">
                <a:latin typeface="Lato" panose="020B0604020202020204" charset="-18"/>
              </a:rPr>
              <a:t>poinformować na piśmie swoich pracowników o obowiązku dostarczania </a:t>
            </a:r>
            <a:r>
              <a:rPr lang="pl-PL" sz="3200" dirty="0" smtClean="0">
                <a:latin typeface="Lato" panose="020B0604020202020204" charset="-18"/>
              </a:rPr>
              <a:t>im </a:t>
            </a:r>
            <a:r>
              <a:rPr lang="pl-PL" sz="3200" dirty="0">
                <a:latin typeface="Lato" panose="020B0604020202020204" charset="-18"/>
              </a:rPr>
              <a:t>zwolnień w formie papierowej czyli wydruku e-ZLA. </a:t>
            </a:r>
            <a:r>
              <a:rPr lang="pl-PL" sz="3200" dirty="0" smtClean="0">
                <a:latin typeface="Lato" charset="-18"/>
              </a:rPr>
              <a:t>- art</a:t>
            </a:r>
            <a:r>
              <a:rPr lang="pl-PL" sz="3200" dirty="0">
                <a:latin typeface="Lato" charset="-18"/>
              </a:rPr>
              <a:t>. 58 ust. </a:t>
            </a:r>
            <a:r>
              <a:rPr lang="pl-PL" sz="3200" dirty="0" smtClean="0">
                <a:latin typeface="Lato" charset="-18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xmlns="" val="3395784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675902" y="1747550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6" name="Shape 38"/>
          <p:cNvSpPr>
            <a:spLocks noGrp="1"/>
          </p:cNvSpPr>
          <p:nvPr>
            <p:ph type="title" idx="4294967295"/>
          </p:nvPr>
        </p:nvSpPr>
        <p:spPr>
          <a:xfrm>
            <a:off x="49919" y="850673"/>
            <a:ext cx="12551072" cy="11303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000" dirty="0"/>
              <a:t>   </a:t>
            </a:r>
            <a:r>
              <a:rPr lang="pl-PL" sz="4000" dirty="0" smtClean="0"/>
              <a:t>    Zwolnienia lekarskie – najważniejsze zmiany</a:t>
            </a:r>
            <a:endParaRPr lang="pl-PL" sz="4000" dirty="0"/>
          </a:p>
        </p:txBody>
      </p:sp>
      <p:sp>
        <p:nvSpPr>
          <p:cNvPr id="3" name="Prostokąt 2"/>
          <p:cNvSpPr/>
          <p:nvPr/>
        </p:nvSpPr>
        <p:spPr>
          <a:xfrm>
            <a:off x="708499" y="2500536"/>
            <a:ext cx="117705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1800"/>
            </a:pPr>
            <a:r>
              <a:rPr lang="pl-PL" sz="3200" dirty="0">
                <a:latin typeface="Lato" charset="-18"/>
              </a:rPr>
              <a:t>Jeśli  </a:t>
            </a:r>
            <a:r>
              <a:rPr lang="pl-PL" sz="3200" dirty="0" smtClean="0">
                <a:latin typeface="Lato" charset="-18"/>
              </a:rPr>
              <a:t>Płatnik </a:t>
            </a:r>
            <a:r>
              <a:rPr lang="pl-PL" sz="3200" dirty="0">
                <a:latin typeface="Lato" charset="-18"/>
              </a:rPr>
              <a:t>założy profil na PUE w 2016 r. lub później, musi powiadomić swoich pracowników (w formie pisemnej), </a:t>
            </a:r>
            <a:br>
              <a:rPr lang="pl-PL" sz="3200" dirty="0">
                <a:latin typeface="Lato" charset="-18"/>
              </a:rPr>
            </a:br>
            <a:r>
              <a:rPr lang="pl-PL" sz="3200" dirty="0">
                <a:latin typeface="Lato" charset="-18"/>
              </a:rPr>
              <a:t>w ciągu 7 dni od utworzenia profilu, o ustaniu obowiązku dostarczenia wydruku e-ZLA.</a:t>
            </a:r>
          </a:p>
          <a:p>
            <a:pPr algn="l">
              <a:defRPr sz="1800"/>
            </a:pPr>
            <a:endParaRPr lang="pl-PL" sz="3200" dirty="0" smtClean="0">
              <a:latin typeface="Lato" panose="020B0604020202020204" charset="-18"/>
            </a:endParaRPr>
          </a:p>
          <a:p>
            <a:pPr algn="l">
              <a:defRPr sz="1800"/>
            </a:pPr>
            <a:r>
              <a:rPr lang="pl-PL" sz="3200" dirty="0" smtClean="0">
                <a:latin typeface="Lato" panose="020B0604020202020204" charset="-18"/>
              </a:rPr>
              <a:t>Płatnicy</a:t>
            </a:r>
            <a:r>
              <a:rPr lang="pl-PL" sz="3200" dirty="0">
                <a:latin typeface="Lato" charset="-18"/>
              </a:rPr>
              <a:t>, którzy utworzyli profil informacyjny są </a:t>
            </a:r>
            <a:r>
              <a:rPr lang="pl-PL" sz="3200" dirty="0" smtClean="0">
                <a:latin typeface="Lato" charset="-18"/>
              </a:rPr>
              <a:t>zobowiązani </a:t>
            </a:r>
            <a:r>
              <a:rPr lang="pl-PL" sz="3200" dirty="0">
                <a:latin typeface="Lato" charset="-18"/>
              </a:rPr>
              <a:t>do jego utrzymywania </a:t>
            </a:r>
            <a:r>
              <a:rPr lang="pl-PL" sz="3200" dirty="0" smtClean="0">
                <a:latin typeface="Lato" charset="-18"/>
              </a:rPr>
              <a:t>- art</a:t>
            </a:r>
            <a:r>
              <a:rPr lang="pl-PL" sz="3200" dirty="0">
                <a:latin typeface="Lato" charset="-18"/>
              </a:rPr>
              <a:t>. 58 ust. </a:t>
            </a:r>
            <a:r>
              <a:rPr lang="pl-PL" sz="3200" dirty="0" smtClean="0">
                <a:latin typeface="Lato" charset="-18"/>
              </a:rPr>
              <a:t>4.</a:t>
            </a:r>
            <a:endParaRPr lang="pl-PL" sz="3200" dirty="0">
              <a:latin typeface="Lato" charset="-18"/>
            </a:endParaRPr>
          </a:p>
          <a:p>
            <a:pPr algn="l">
              <a:defRPr sz="1800"/>
            </a:pPr>
            <a:endParaRPr lang="pl-PL" sz="3200" dirty="0" smtClean="0">
              <a:latin typeface="Lato" charset="-18"/>
            </a:endParaRPr>
          </a:p>
          <a:p>
            <a:pPr algn="l"/>
            <a:endParaRPr lang="pl-PL" sz="3200" dirty="0" smtClean="0">
              <a:latin typeface="Lato" charset="-18"/>
            </a:endParaRPr>
          </a:p>
          <a:p>
            <a:pPr algn="l"/>
            <a:endParaRPr lang="pl-PL" sz="3200" dirty="0">
              <a:latin typeface="Lat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65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675902" y="1747550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6" name="Shape 38"/>
          <p:cNvSpPr>
            <a:spLocks noGrp="1"/>
          </p:cNvSpPr>
          <p:nvPr>
            <p:ph type="title" idx="4294967295"/>
          </p:nvPr>
        </p:nvSpPr>
        <p:spPr>
          <a:xfrm>
            <a:off x="49919" y="850673"/>
            <a:ext cx="12551072" cy="11303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000" dirty="0"/>
              <a:t>   </a:t>
            </a:r>
            <a:r>
              <a:rPr lang="pl-PL" sz="4000" dirty="0" smtClean="0"/>
              <a:t>    Zwolnienia lekarskie – najważniejsze zmiany</a:t>
            </a:r>
            <a:endParaRPr lang="pl-PL" sz="4000" dirty="0"/>
          </a:p>
        </p:txBody>
      </p:sp>
      <p:sp>
        <p:nvSpPr>
          <p:cNvPr id="2" name="Prostokąt 1"/>
          <p:cNvSpPr/>
          <p:nvPr/>
        </p:nvSpPr>
        <p:spPr>
          <a:xfrm>
            <a:off x="675902" y="2644552"/>
            <a:ext cx="112991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 sz="1800"/>
            </a:pPr>
            <a:r>
              <a:rPr lang="pl-PL" sz="3200" dirty="0" smtClean="0">
                <a:solidFill>
                  <a:schemeClr val="tx1"/>
                </a:solidFill>
                <a:latin typeface="Lato" panose="020B0604020202020204" charset="-18"/>
              </a:rPr>
              <a:t>Okres przejściowy:</a:t>
            </a:r>
          </a:p>
          <a:p>
            <a:pPr lvl="0" algn="l">
              <a:defRPr sz="1800"/>
            </a:pPr>
            <a:r>
              <a:rPr lang="pl-PL" sz="3200" dirty="0" smtClean="0">
                <a:solidFill>
                  <a:schemeClr val="tx1"/>
                </a:solidFill>
                <a:latin typeface="Lato" panose="020B0604020202020204" charset="-18"/>
              </a:rPr>
              <a:t>Od </a:t>
            </a:r>
            <a:r>
              <a:rPr lang="pl-PL" sz="3200" dirty="0">
                <a:solidFill>
                  <a:schemeClr val="tx1"/>
                </a:solidFill>
                <a:latin typeface="Lato" panose="020B0604020202020204" charset="-18"/>
              </a:rPr>
              <a:t>1 stycznia 2016 r. do 31 grudnia 2017 </a:t>
            </a:r>
            <a:r>
              <a:rPr lang="pl-PL" sz="3200" dirty="0" smtClean="0">
                <a:solidFill>
                  <a:schemeClr val="tx1"/>
                </a:solidFill>
                <a:latin typeface="Lato" panose="020B0604020202020204" charset="-18"/>
              </a:rPr>
              <a:t>r. będą </a:t>
            </a:r>
            <a:r>
              <a:rPr lang="pl-PL" sz="3200" dirty="0">
                <a:solidFill>
                  <a:schemeClr val="tx1"/>
                </a:solidFill>
                <a:latin typeface="Lato" panose="020B0604020202020204" charset="-18"/>
              </a:rPr>
              <a:t>funkcjonowały obok siebie dwie formy zwolnień lekarskich : papierowa i </a:t>
            </a:r>
            <a:r>
              <a:rPr lang="pl-PL" sz="3200" dirty="0" smtClean="0">
                <a:solidFill>
                  <a:schemeClr val="tx1"/>
                </a:solidFill>
                <a:latin typeface="Lato" panose="020B0604020202020204" charset="-18"/>
              </a:rPr>
              <a:t>elektroniczna. </a:t>
            </a:r>
          </a:p>
          <a:p>
            <a:pPr lvl="0" algn="l">
              <a:defRPr sz="1800"/>
            </a:pPr>
            <a:r>
              <a:rPr lang="pl-PL" sz="3200" dirty="0" smtClean="0">
                <a:solidFill>
                  <a:schemeClr val="tx1"/>
                </a:solidFill>
                <a:latin typeface="Lato" panose="020B0604020202020204" charset="-18"/>
              </a:rPr>
              <a:t>O formie zwolnienia będzie decydował lekarz. </a:t>
            </a:r>
          </a:p>
          <a:p>
            <a:pPr lvl="0" algn="l">
              <a:defRPr sz="1800"/>
            </a:pPr>
            <a:r>
              <a:rPr lang="pl-PL" sz="3200" dirty="0" smtClean="0">
                <a:latin typeface="Lato" panose="020B0604020202020204" charset="-18"/>
              </a:rPr>
              <a:t>W tym czasie pracownik </a:t>
            </a:r>
            <a:r>
              <a:rPr lang="pl-PL" sz="3200" dirty="0">
                <a:latin typeface="Lato" panose="020B0604020202020204" charset="-18"/>
              </a:rPr>
              <a:t>może otrzymać od lekarza takie jak dotychczas zwolnienie lekarskie na druku ZUS </a:t>
            </a:r>
            <a:r>
              <a:rPr lang="pl-PL" sz="3200" dirty="0" smtClean="0">
                <a:latin typeface="Lato" panose="020B0604020202020204" charset="-18"/>
              </a:rPr>
              <a:t>ZLA.</a:t>
            </a:r>
          </a:p>
          <a:p>
            <a:pPr lvl="0" algn="l">
              <a:defRPr sz="1800"/>
            </a:pPr>
            <a:endParaRPr lang="pl-PL" sz="3200" dirty="0">
              <a:solidFill>
                <a:schemeClr val="tx1"/>
              </a:solidFill>
              <a:latin typeface="Lato" panose="020B0604020202020204" charset="-18"/>
            </a:endParaRPr>
          </a:p>
          <a:p>
            <a:pPr lvl="0" algn="l">
              <a:defRPr sz="1800"/>
            </a:pPr>
            <a:r>
              <a:rPr lang="pl-PL" sz="3200" dirty="0">
                <a:latin typeface="Lato" panose="020B0604020202020204" charset="-18"/>
              </a:rPr>
              <a:t>O</a:t>
            </a:r>
            <a:r>
              <a:rPr lang="pl-PL" sz="3200" dirty="0" smtClean="0">
                <a:latin typeface="Lato" panose="020B0604020202020204" charset="-18"/>
              </a:rPr>
              <a:t>d </a:t>
            </a:r>
            <a:r>
              <a:rPr lang="pl-PL" sz="3200" dirty="0">
                <a:latin typeface="Lato" panose="020B0604020202020204" charset="-18"/>
              </a:rPr>
              <a:t>1 stycznia 2018 r. zwolnienia lekarskie będą wystawiane wyłącznie w formie </a:t>
            </a:r>
            <a:r>
              <a:rPr lang="pl-PL" sz="3200" dirty="0" smtClean="0">
                <a:latin typeface="Lato" panose="020B0604020202020204" charset="-18"/>
              </a:rPr>
              <a:t>elektronicznej.</a:t>
            </a:r>
            <a:endParaRPr lang="pl-PL" sz="3200" dirty="0">
              <a:solidFill>
                <a:schemeClr val="tx1"/>
              </a:solidFill>
              <a:latin typeface="Lat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016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69753" y="844352"/>
            <a:ext cx="10464801" cy="1130152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dirty="0"/>
              <a:t> </a:t>
            </a:r>
            <a:r>
              <a:rPr lang="pl-PL" sz="4300" dirty="0"/>
              <a:t>Korzyści z wprowadzenia e-ZLA</a:t>
            </a:r>
          </a:p>
        </p:txBody>
      </p:sp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43" name="Shape 43"/>
          <p:cNvSpPr/>
          <p:nvPr/>
        </p:nvSpPr>
        <p:spPr>
          <a:xfrm>
            <a:off x="3036800" y="1713670"/>
            <a:ext cx="9505055" cy="7119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marL="285721" indent="-285721">
              <a:buBlip>
                <a:blip r:embed="rId3"/>
              </a:buBlip>
            </a:pPr>
            <a:endParaRPr lang="pl-PL" sz="2400" dirty="0" smtClean="0">
              <a:latin typeface="Lato" panose="020B0604020202020204" charset="-18"/>
            </a:endParaRPr>
          </a:p>
          <a:p>
            <a:pPr marL="285721" indent="-285721">
              <a:buBlip>
                <a:blip r:embed="rId3"/>
              </a:buBlip>
            </a:pPr>
            <a:r>
              <a:rPr lang="pl-PL" sz="2400" dirty="0" smtClean="0">
                <a:latin typeface="Lato" panose="020B0604020202020204" charset="-18"/>
              </a:rPr>
              <a:t>szybka </a:t>
            </a:r>
            <a:r>
              <a:rPr lang="pl-PL" sz="2400" dirty="0">
                <a:latin typeface="Lato" panose="020B0604020202020204" charset="-18"/>
              </a:rPr>
              <a:t>informacja o zwolnieniu wystawionym pracownikowi</a:t>
            </a:r>
          </a:p>
          <a:p>
            <a:pPr marL="285721" indent="-285721">
              <a:buBlip>
                <a:blip r:embed="rId3"/>
              </a:buBlip>
            </a:pPr>
            <a:r>
              <a:rPr lang="pl-PL" sz="2400" dirty="0">
                <a:latin typeface="Lato" panose="020B0604020202020204" charset="-18"/>
              </a:rPr>
              <a:t>możliwość kontroli poprawności wykorzystywania zwolnienia lekarskiego przez pracownika dla krótkich zwolnień</a:t>
            </a:r>
          </a:p>
          <a:p>
            <a:pPr marL="285721" indent="-285721">
              <a:buBlip>
                <a:blip r:embed="rId3"/>
              </a:buBlip>
            </a:pPr>
            <a:r>
              <a:rPr lang="pl-PL" sz="2400" dirty="0">
                <a:latin typeface="Lato" panose="020B0604020202020204" charset="-18"/>
              </a:rPr>
              <a:t>brak konieczności sprawdzania, czy pracownik dostarczył zwolnienie w terminie </a:t>
            </a:r>
            <a:br>
              <a:rPr lang="pl-PL" sz="2400" dirty="0">
                <a:latin typeface="Lato" panose="020B0604020202020204" charset="-18"/>
              </a:rPr>
            </a:br>
            <a:r>
              <a:rPr lang="pl-PL" sz="2400" dirty="0">
                <a:latin typeface="Lato" panose="020B0604020202020204" charset="-18"/>
              </a:rPr>
              <a:t>7 dni od jego otrzymania </a:t>
            </a:r>
          </a:p>
          <a:p>
            <a:pPr marL="285721" indent="-285721">
              <a:buBlip>
                <a:blip r:embed="rId3"/>
              </a:buBlip>
            </a:pPr>
            <a:r>
              <a:rPr lang="pl-PL" sz="2400" dirty="0">
                <a:latin typeface="Lato" panose="020B0604020202020204" charset="-18"/>
              </a:rPr>
              <a:t>stały dostęp do zwolnień lekarskich pracowników i możliwość eksportu zwolnień</a:t>
            </a:r>
          </a:p>
          <a:p>
            <a:endParaRPr lang="pl-PL" sz="2400" dirty="0">
              <a:latin typeface="Lato" panose="020B0604020202020204" charset="-18"/>
            </a:endParaRPr>
          </a:p>
          <a:p>
            <a:endParaRPr lang="pl-PL" sz="2400" dirty="0">
              <a:latin typeface="Lato" panose="020B0604020202020204" charset="-18"/>
            </a:endParaRPr>
          </a:p>
          <a:p>
            <a:endParaRPr lang="pl-PL" sz="2400" dirty="0">
              <a:latin typeface="Lato" panose="020B0604020202020204" charset="-18"/>
            </a:endParaRPr>
          </a:p>
          <a:p>
            <a:pPr marL="285721" indent="-285721">
              <a:buBlip>
                <a:blip r:embed="rId3"/>
              </a:buBlip>
            </a:pPr>
            <a:r>
              <a:rPr lang="pl-PL" sz="2400" dirty="0" smtClean="0">
                <a:latin typeface="Lato" panose="020B0604020202020204" charset="-18"/>
              </a:rPr>
              <a:t>brak </a:t>
            </a:r>
            <a:r>
              <a:rPr lang="pl-PL" sz="2400" dirty="0">
                <a:latin typeface="Lato" panose="020B0604020202020204" charset="-18"/>
              </a:rPr>
              <a:t>konieczności dostarczania zwolnienia pracodawcy </a:t>
            </a:r>
            <a:r>
              <a:rPr lang="pl-PL" sz="2400" dirty="0" smtClean="0">
                <a:latin typeface="Lato" panose="020B0604020202020204" charset="-18"/>
              </a:rPr>
              <a:t/>
            </a:r>
            <a:br>
              <a:rPr lang="pl-PL" sz="2400" dirty="0" smtClean="0">
                <a:latin typeface="Lato" panose="020B0604020202020204" charset="-18"/>
              </a:rPr>
            </a:br>
            <a:r>
              <a:rPr lang="pl-PL" sz="2400" dirty="0" smtClean="0">
                <a:latin typeface="Lato" panose="020B0604020202020204" charset="-18"/>
              </a:rPr>
              <a:t>(</a:t>
            </a:r>
            <a:r>
              <a:rPr lang="pl-PL" sz="2400" dirty="0">
                <a:latin typeface="Lato" panose="020B0604020202020204" charset="-18"/>
              </a:rPr>
              <a:t>w przypadku pracowników) albo  do ZUS (m.in. w przypadku osób prowadzących działalność gospodarczą)</a:t>
            </a:r>
          </a:p>
          <a:p>
            <a:pPr marL="285721" indent="-285721">
              <a:buBlip>
                <a:blip r:embed="rId3"/>
              </a:buBlip>
            </a:pPr>
            <a:r>
              <a:rPr lang="pl-PL" sz="2400" dirty="0">
                <a:latin typeface="Lato" panose="020B0604020202020204" charset="-18"/>
              </a:rPr>
              <a:t>brak konieczności pilnowania terminu 7 dni na dostarczenie zwolnienia oraz brak ryzyka ewentualnego obniżenia zasiłku chorobowego czy opiekuńczego z powodu przekroczenia tego terminu</a:t>
            </a:r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aneta.dabrowska\AppData\Local\Microsoft\Windows\Temporary Internet Files\Content.Outlook\XWTIZP1Z\pacj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54" y="6677000"/>
            <a:ext cx="2479553" cy="14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eta.dabrowska\AppData\Local\Microsoft\Windows\Temporary Internet Files\Content.Outlook\XWTIZP1Z\pracodawc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833" y="2822282"/>
            <a:ext cx="2464313" cy="14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42"/>
          <p:cNvSpPr/>
          <p:nvPr/>
        </p:nvSpPr>
        <p:spPr>
          <a:xfrm>
            <a:off x="675901" y="1636440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28166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675902" y="1695451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2" name="Shape 38"/>
          <p:cNvSpPr>
            <a:spLocks noGrp="1"/>
          </p:cNvSpPr>
          <p:nvPr>
            <p:ph type="title" idx="4294967295"/>
          </p:nvPr>
        </p:nvSpPr>
        <p:spPr>
          <a:xfrm>
            <a:off x="730513" y="829281"/>
            <a:ext cx="10464800" cy="1130300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dirty="0"/>
              <a:t>  </a:t>
            </a:r>
            <a:r>
              <a:rPr lang="pl-PL" sz="4000" dirty="0"/>
              <a:t>Uzyskanie podpisu elektronicznego </a:t>
            </a:r>
            <a:r>
              <a:rPr lang="pl-PL" dirty="0"/>
              <a:t/>
            </a:r>
            <a:br>
              <a:rPr lang="pl-PL" dirty="0"/>
            </a:br>
            <a:endParaRPr lang="pl-PL" sz="4300" dirty="0"/>
          </a:p>
        </p:txBody>
      </p:sp>
      <p:sp>
        <p:nvSpPr>
          <p:cNvPr id="13" name="Symbol zastępczy tekstu 2"/>
          <p:cNvSpPr>
            <a:spLocks noGrp="1"/>
          </p:cNvSpPr>
          <p:nvPr>
            <p:ph type="body" idx="1"/>
          </p:nvPr>
        </p:nvSpPr>
        <p:spPr>
          <a:xfrm>
            <a:off x="952501" y="2356520"/>
            <a:ext cx="11099800" cy="6768752"/>
          </a:xfrm>
        </p:spPr>
        <p:txBody>
          <a:bodyPr>
            <a:noAutofit/>
          </a:bodyPr>
          <a:lstStyle/>
          <a:p>
            <a:pPr marL="457200" indent="-457200" algn="just">
              <a:buBlip>
                <a:blip r:embed="rId3"/>
              </a:buBlip>
            </a:pPr>
            <a:r>
              <a:rPr lang="pl-PL" sz="3200" dirty="0" smtClean="0">
                <a:latin typeface="Lato" panose="020B0604020202020204" charset="-18"/>
              </a:rPr>
              <a:t>Dostęp do e-ZLA nie wymaga podpisu </a:t>
            </a:r>
            <a:r>
              <a:rPr lang="pl-PL" sz="3200" dirty="0">
                <a:latin typeface="Lato" panose="020B0604020202020204" charset="-18"/>
              </a:rPr>
              <a:t>profilem zaufanym </a:t>
            </a:r>
            <a:r>
              <a:rPr lang="pl-PL" sz="3200" dirty="0" err="1">
                <a:latin typeface="Lato" panose="020B0604020202020204" charset="-18"/>
              </a:rPr>
              <a:t>ePUAP</a:t>
            </a:r>
            <a:r>
              <a:rPr lang="pl-PL" sz="3200" dirty="0">
                <a:latin typeface="Lato" panose="020B0604020202020204" charset="-18"/>
              </a:rPr>
              <a:t> albo </a:t>
            </a:r>
            <a:r>
              <a:rPr lang="pl-PL" sz="3200" dirty="0" smtClean="0">
                <a:latin typeface="Lato" panose="020B0604020202020204" charset="-18"/>
              </a:rPr>
              <a:t>certyfikatem </a:t>
            </a:r>
            <a:r>
              <a:rPr lang="pl-PL" sz="3200" dirty="0">
                <a:latin typeface="Lato" panose="020B0604020202020204" charset="-18"/>
              </a:rPr>
              <a:t>kwalifikowanym. </a:t>
            </a:r>
            <a:endParaRPr lang="pl-PL" sz="3200" dirty="0" smtClean="0">
              <a:latin typeface="Lato" panose="020B0604020202020204" charset="-18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pl-PL" sz="3200" dirty="0" smtClean="0">
                <a:latin typeface="Lato" panose="020B0604020202020204" charset="-18"/>
              </a:rPr>
              <a:t>Podpis </a:t>
            </a:r>
            <a:r>
              <a:rPr lang="pl-PL" sz="3200" dirty="0">
                <a:latin typeface="Lato" panose="020B0604020202020204" charset="-18"/>
              </a:rPr>
              <a:t>profilem zaufanym </a:t>
            </a:r>
            <a:r>
              <a:rPr lang="pl-PL" sz="3200" dirty="0" err="1">
                <a:latin typeface="Lato" panose="020B0604020202020204" charset="-18"/>
              </a:rPr>
              <a:t>ePUAP</a:t>
            </a:r>
            <a:r>
              <a:rPr lang="pl-PL" sz="3200" dirty="0">
                <a:latin typeface="Lato" panose="020B0604020202020204" charset="-18"/>
              </a:rPr>
              <a:t> albo certyfikatem </a:t>
            </a:r>
            <a:r>
              <a:rPr lang="pl-PL" sz="3200" dirty="0" smtClean="0">
                <a:latin typeface="Lato" panose="020B0604020202020204" charset="-18"/>
              </a:rPr>
              <a:t>kwalifikowanym jest wymagany przy składaniu wniosków do ZUS.</a:t>
            </a:r>
            <a:endParaRPr lang="pl-PL" sz="3200" dirty="0">
              <a:latin typeface="Lato" panose="020B0604020202020204" charset="-18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pl-PL" sz="3200" dirty="0">
                <a:latin typeface="Lato" panose="020B0604020202020204" charset="-18"/>
              </a:rPr>
              <a:t>Profil zaufany </a:t>
            </a:r>
            <a:r>
              <a:rPr lang="pl-PL" sz="3200" dirty="0" err="1">
                <a:latin typeface="Lato" panose="020B0604020202020204" charset="-18"/>
              </a:rPr>
              <a:t>ePUAP</a:t>
            </a:r>
            <a:r>
              <a:rPr lang="pl-PL" sz="3200" dirty="0">
                <a:latin typeface="Lato" panose="020B0604020202020204" charset="-18"/>
              </a:rPr>
              <a:t> jest bezpłatny. Aby go uzyskać, trzeba założyć konto na stronie epuap.gov.pl, złożyć wniosek o profil zaufany i potwierdzić tożsamość, </a:t>
            </a:r>
            <a:r>
              <a:rPr lang="pl-PL" sz="3200" dirty="0" smtClean="0">
                <a:latin typeface="Lato" panose="020B0604020202020204" charset="-18"/>
              </a:rPr>
              <a:t/>
            </a:r>
            <a:br>
              <a:rPr lang="pl-PL" sz="3200" dirty="0" smtClean="0">
                <a:latin typeface="Lato" panose="020B0604020202020204" charset="-18"/>
              </a:rPr>
            </a:br>
            <a:r>
              <a:rPr lang="pl-PL" sz="3200" dirty="0" smtClean="0">
                <a:latin typeface="Lato" panose="020B0604020202020204" charset="-18"/>
              </a:rPr>
              <a:t>np</a:t>
            </a:r>
            <a:r>
              <a:rPr lang="pl-PL" sz="3200" dirty="0">
                <a:latin typeface="Lato" panose="020B0604020202020204" charset="-18"/>
              </a:rPr>
              <a:t>. w jednostce ZUS </a:t>
            </a:r>
            <a:r>
              <a:rPr lang="pl-PL" sz="3200" dirty="0" smtClean="0">
                <a:latin typeface="Lato" panose="020B0604020202020204" charset="-18"/>
              </a:rPr>
              <a:t>albo w urzędzie </a:t>
            </a:r>
            <a:r>
              <a:rPr lang="pl-PL" sz="3200" dirty="0">
                <a:latin typeface="Lato" panose="020B0604020202020204" charset="-18"/>
              </a:rPr>
              <a:t>miasta lub gminy. 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pl-PL" sz="3200" dirty="0" smtClean="0">
                <a:latin typeface="Lato" panose="020B0604020202020204" charset="-18"/>
              </a:rPr>
              <a:t>Certyfikat </a:t>
            </a:r>
            <a:r>
              <a:rPr lang="pl-PL" sz="3200" dirty="0">
                <a:latin typeface="Lato" panose="020B0604020202020204" charset="-18"/>
              </a:rPr>
              <a:t>kwalifikowany wydają uprawnione centra certyfikacji. Jest to usługa płatna. Jej koszt zależy </a:t>
            </a:r>
            <a:r>
              <a:rPr lang="pl-PL" sz="3200" dirty="0" smtClean="0">
                <a:latin typeface="Lato" panose="020B0604020202020204" charset="-18"/>
              </a:rPr>
              <a:t/>
            </a:r>
            <a:br>
              <a:rPr lang="pl-PL" sz="3200" dirty="0" smtClean="0">
                <a:latin typeface="Lato" panose="020B0604020202020204" charset="-18"/>
              </a:rPr>
            </a:br>
            <a:r>
              <a:rPr lang="pl-PL" sz="3200" dirty="0" smtClean="0">
                <a:latin typeface="Lato" panose="020B0604020202020204" charset="-18"/>
              </a:rPr>
              <a:t>m.in</a:t>
            </a:r>
            <a:r>
              <a:rPr lang="pl-PL" sz="3200" dirty="0">
                <a:latin typeface="Lato" panose="020B0604020202020204" charset="-18"/>
              </a:rPr>
              <a:t>. od okresu ważności, na jaki certyfikat zostaje </a:t>
            </a:r>
            <a:r>
              <a:rPr lang="pl-PL" sz="3200" dirty="0" smtClean="0">
                <a:latin typeface="Lato" panose="020B0604020202020204" charset="-18"/>
              </a:rPr>
              <a:t>wydany.</a:t>
            </a:r>
            <a:endParaRPr lang="pl-PL" sz="3200" dirty="0">
              <a:latin typeface="Lat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172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69753" y="844352"/>
            <a:ext cx="10464801" cy="1130152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dirty="0"/>
              <a:t>  </a:t>
            </a:r>
            <a:r>
              <a:rPr lang="pl-PL" sz="4000" dirty="0"/>
              <a:t>Schemat obiegu e-ZLA</a:t>
            </a:r>
          </a:p>
        </p:txBody>
      </p:sp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77932810"/>
              </p:ext>
            </p:extLst>
          </p:nvPr>
        </p:nvGraphicFramePr>
        <p:xfrm>
          <a:off x="1029793" y="2212504"/>
          <a:ext cx="11089232" cy="712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hape 42"/>
          <p:cNvSpPr/>
          <p:nvPr/>
        </p:nvSpPr>
        <p:spPr>
          <a:xfrm>
            <a:off x="675900" y="1629009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82260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749639" y="844352"/>
            <a:ext cx="10380322" cy="91812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pl-PL" sz="4300" dirty="0" smtClean="0"/>
              <a:t>Wystawianie e-ZLA</a:t>
            </a:r>
            <a:endParaRPr lang="pl-PL" sz="4300" dirty="0"/>
          </a:p>
        </p:txBody>
      </p:sp>
      <p:sp>
        <p:nvSpPr>
          <p:cNvPr id="42" name="Shape 42"/>
          <p:cNvSpPr/>
          <p:nvPr/>
        </p:nvSpPr>
        <p:spPr>
          <a:xfrm>
            <a:off x="749639" y="1636440"/>
            <a:ext cx="1136938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10" name="Shape 39"/>
          <p:cNvSpPr txBox="1">
            <a:spLocks/>
          </p:cNvSpPr>
          <p:nvPr/>
        </p:nvSpPr>
        <p:spPr>
          <a:xfrm>
            <a:off x="751435" y="5524872"/>
            <a:ext cx="11943653" cy="3674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l" defTabSz="584200">
              <a:spcBef>
                <a:spcPts val="0"/>
              </a:spcBef>
              <a:buSzTx/>
              <a:buNone/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indent="2286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rtl="0">
              <a:defRPr sz="1800">
                <a:solidFill>
                  <a:srgbClr val="000000"/>
                </a:solidFill>
              </a:defRPr>
            </a:pPr>
            <a:r>
              <a:rPr lang="pl-PL" sz="3200" dirty="0" smtClean="0">
                <a:latin typeface="Lato" panose="020B0604020202020204" charset="-18"/>
              </a:rPr>
              <a:t>Lekarz wystawiający elektroniczne  zwolnienie  uzyska </a:t>
            </a:r>
            <a:r>
              <a:rPr lang="pl-PL" sz="3200" dirty="0">
                <a:latin typeface="Lato" panose="020B0604020202020204" charset="-18"/>
              </a:rPr>
              <a:t>dostęp </a:t>
            </a:r>
            <a:r>
              <a:rPr lang="pl-PL" sz="3200" dirty="0" smtClean="0">
                <a:latin typeface="Lato" panose="020B0604020202020204" charset="-18"/>
              </a:rPr>
              <a:t/>
            </a:r>
            <a:br>
              <a:rPr lang="pl-PL" sz="3200" dirty="0" smtClean="0">
                <a:latin typeface="Lato" panose="020B0604020202020204" charset="-18"/>
              </a:rPr>
            </a:br>
            <a:r>
              <a:rPr lang="pl-PL" sz="3200" dirty="0" smtClean="0">
                <a:latin typeface="Lato" panose="020B0604020202020204" charset="-18"/>
              </a:rPr>
              <a:t>do </a:t>
            </a:r>
            <a:r>
              <a:rPr lang="pl-PL" sz="3200" dirty="0">
                <a:latin typeface="Lato" panose="020B0604020202020204" charset="-18"/>
              </a:rPr>
              <a:t>danych swojego pacjenta, jego pracodawców (płatników składek) czy członków rodziny. </a:t>
            </a:r>
            <a:r>
              <a:rPr lang="pl-PL" sz="3200" dirty="0" smtClean="0">
                <a:latin typeface="Lato" panose="020B0604020202020204" charset="-18"/>
              </a:rPr>
              <a:t> Po  wpisaniu numeru </a:t>
            </a:r>
            <a:r>
              <a:rPr lang="pl-PL" sz="3200" dirty="0">
                <a:latin typeface="Lato" panose="020B0604020202020204" charset="-18"/>
              </a:rPr>
              <a:t>PESEL pacjenta, </a:t>
            </a:r>
            <a:r>
              <a:rPr lang="pl-PL" sz="3200" dirty="0" smtClean="0">
                <a:latin typeface="Lato" panose="020B0604020202020204" charset="-18"/>
              </a:rPr>
              <a:t>pozostałe </a:t>
            </a:r>
            <a:r>
              <a:rPr lang="pl-PL" sz="3200" dirty="0">
                <a:latin typeface="Lato" panose="020B0604020202020204" charset="-18"/>
              </a:rPr>
              <a:t>dane identyfikacyjne zostaną zapisane w e-ZLA </a:t>
            </a:r>
            <a:r>
              <a:rPr lang="pl-PL" sz="3200" dirty="0" smtClean="0">
                <a:latin typeface="Lato" panose="020B0604020202020204" charset="-18"/>
              </a:rPr>
              <a:t>automatycznie (o ile takie dane znajdują się w rejestrach prowadzonych przez ZUS).</a:t>
            </a:r>
            <a:r>
              <a:rPr lang="pl-PL" sz="3200" kern="1200" dirty="0" smtClean="0">
                <a:solidFill>
                  <a:prstClr val="black"/>
                </a:solidFill>
                <a:latin typeface="Lato" panose="020B0604020202020204" charset="-18"/>
              </a:rPr>
              <a:t> </a:t>
            </a:r>
          </a:p>
          <a:p>
            <a:pPr rtl="0">
              <a:defRPr sz="1800">
                <a:solidFill>
                  <a:srgbClr val="000000"/>
                </a:solidFill>
              </a:defRPr>
            </a:pPr>
            <a:r>
              <a:rPr lang="pl-PL" sz="3200" kern="1200" dirty="0" smtClean="0">
                <a:solidFill>
                  <a:prstClr val="black"/>
                </a:solidFill>
                <a:latin typeface="Lato" panose="020B0604020202020204" charset="-18"/>
              </a:rPr>
              <a:t>Lekarz będzie miał także możliwość wprowadzenia danych ręcznie. </a:t>
            </a:r>
            <a:endParaRPr lang="pl-PL" sz="3200" dirty="0">
              <a:latin typeface="Lato" panose="020B0604020202020204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639" y="1996480"/>
            <a:ext cx="564127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rgbClr val="00B050"/>
                </a:solidFill>
              </a:rPr>
              <a:t>e-ZLA</a:t>
            </a:r>
          </a:p>
        </p:txBody>
      </p:sp>
      <p:sp>
        <p:nvSpPr>
          <p:cNvPr id="12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00B050"/>
                </a:solidFill>
              </a:rPr>
              <a:t>Elektroniczne zwolnienie lekarskie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650210" y="1996480"/>
            <a:ext cx="59008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l-PL" sz="3200" dirty="0">
                <a:latin typeface="Lato" panose="020B0604020202020204" charset="-18"/>
              </a:rPr>
              <a:t>W celu wystawienia elektronicznego zwolnienia lekarskiego lekarz będzie mógł skorzystać z funkcjonalności dostępnych w roli lekarza na PUE lub z aplikacji gabinetowej.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theme/theme1.xml><?xml version="1.0" encoding="utf-8"?>
<a:theme xmlns:a="http://schemas.openxmlformats.org/drawingml/2006/main" name="prezentacja_ppsx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cja_ppsx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4AA99EE094614798ED6CE173399C00" ma:contentTypeVersion="6" ma:contentTypeDescription="Utwórz nowy dokument." ma:contentTypeScope="" ma:versionID="af21fc2ed8d14758bf2f85cd4f8dd434">
  <xsd:schema xmlns:xsd="http://www.w3.org/2001/XMLSchema" xmlns:p="http://schemas.microsoft.com/office/2006/metadata/properties" xmlns:ns1="http://schemas.microsoft.com/sharepoint/v3" xmlns:ns2="efee625c-dd44-4d0e-bb81-eff51d4b757d" targetNamespace="http://schemas.microsoft.com/office/2006/metadata/properties" ma:root="true" ma:fieldsID="5b1e19ed2c0506c8d496640cbb4b8bb1" ns1:_="" ns2:_="">
    <xsd:import namespace="http://schemas.microsoft.com/sharepoint/v3"/>
    <xsd:import namespace="efee625c-dd44-4d0e-bb81-eff51d4b757d"/>
    <xsd:element name="properties">
      <xsd:complexType>
        <xsd:sequence>
          <xsd:element name="documentManagement">
            <xsd:complexType>
              <xsd:all>
                <xsd:element ref="ns2:Opis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URL" ma:index="9" nillable="true" ma:displayName="Adres URL" ma:hidden="true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efee625c-dd44-4d0e-bb81-eff51d4b757d" elementFormDefault="qualified">
    <xsd:import namespace="http://schemas.microsoft.com/office/2006/documentManagement/types"/>
    <xsd:element name="Opis" ma:index="1" nillable="true" ma:displayName="Opis" ma:internalName="Opi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Typ zawartości" ma:readOnly="true"/>
        <xsd:element ref="dc:title" minOccurs="0" maxOccurs="1" ma:index="2" ma:displayName="Wydarzeni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URL xmlns="http://schemas.microsoft.com/sharepoint/v3">
      <Url xsi:nil="true"/>
      <Description xsi:nil="true"/>
    </URL>
    <Opis xmlns="efee625c-dd44-4d0e-bb81-eff51d4b757d">Prezentacja eZLA 2015.08</Opis>
  </documentManagement>
</p:properties>
</file>

<file path=customXml/itemProps1.xml><?xml version="1.0" encoding="utf-8"?>
<ds:datastoreItem xmlns:ds="http://schemas.openxmlformats.org/officeDocument/2006/customXml" ds:itemID="{BFE56831-AD50-4F23-819F-DBD01DA61D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2D3283-FB9E-4295-8E7F-62D979FCAD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fee625c-dd44-4d0e-bb81-eff51d4b757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E4A9B4C-C42F-48A2-9A2A-12F71B4CD42E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sharepoint/v3"/>
    <ds:schemaRef ds:uri="http://purl.org/dc/dcmitype/"/>
    <ds:schemaRef ds:uri="efee625c-dd44-4d0e-bb81-eff51d4b757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Zal. 40_ Szablon prezentacji-z tlem</Template>
  <TotalTime>3169</TotalTime>
  <Words>1269</Words>
  <Application>Microsoft Office PowerPoint</Application>
  <PresentationFormat>Niestandardowy</PresentationFormat>
  <Paragraphs>188</Paragraphs>
  <Slides>29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29</vt:i4>
      </vt:variant>
    </vt:vector>
  </HeadingPairs>
  <TitlesOfParts>
    <vt:vector size="39" baseType="lpstr">
      <vt:lpstr>Arial</vt:lpstr>
      <vt:lpstr>Lato</vt:lpstr>
      <vt:lpstr>Lato Bold</vt:lpstr>
      <vt:lpstr>Calibri</vt:lpstr>
      <vt:lpstr>Helvetica Light</vt:lpstr>
      <vt:lpstr>Lato Light</vt:lpstr>
      <vt:lpstr>Helvetica Neue</vt:lpstr>
      <vt:lpstr>Wingdings</vt:lpstr>
      <vt:lpstr>prezentacja_ppsx</vt:lpstr>
      <vt:lpstr>1_prezentacja_ppsx</vt:lpstr>
      <vt:lpstr>Elektroniczne zwolnienia lekarskie  od 1 stycznia 2016 r.</vt:lpstr>
      <vt:lpstr>       Zwolnienia lekarskie – najważniejsze zmiany</vt:lpstr>
      <vt:lpstr>       Zwolnienia lekarskie – najważniejsze zmiany</vt:lpstr>
      <vt:lpstr>       Zwolnienia lekarskie – najważniejsze zmiany</vt:lpstr>
      <vt:lpstr>       Zwolnienia lekarskie – najważniejsze zmiany</vt:lpstr>
      <vt:lpstr> Korzyści z wprowadzenia e-ZLA</vt:lpstr>
      <vt:lpstr>  Uzyskanie podpisu elektronicznego  </vt:lpstr>
      <vt:lpstr>  Schemat obiegu e-ZLA</vt:lpstr>
      <vt:lpstr>Wystawianie e-ZLA</vt:lpstr>
      <vt:lpstr>Dodatkowe funkcjonalności dla lekarza</vt:lpstr>
      <vt:lpstr>Wydruk zwolnienia</vt:lpstr>
      <vt:lpstr>Wydruk e-ZLA</vt:lpstr>
      <vt:lpstr>Sposób postępowania ze zwolnieniami</vt:lpstr>
      <vt:lpstr>Sposób postępowania ze zwolnieniami</vt:lpstr>
      <vt:lpstr>Sposób postępowania ze zwolnieniami</vt:lpstr>
      <vt:lpstr>Zmiany na portalu PUE – płatnik </vt:lpstr>
      <vt:lpstr>Zmiany na portalu PUE – płatnik </vt:lpstr>
      <vt:lpstr>Zmiany na portalu PUE – płatnik </vt:lpstr>
      <vt:lpstr>Zmiany na portalu PUE – płatnik </vt:lpstr>
      <vt:lpstr>Zmiany na portalu PUE – płatnik </vt:lpstr>
      <vt:lpstr>Zmiany na portalu PUE – płatnik </vt:lpstr>
      <vt:lpstr>Zmiany na portalu PUE – płatnik </vt:lpstr>
      <vt:lpstr>Zmiany na portalu PUE – ePłatnik </vt:lpstr>
      <vt:lpstr>Zmiany na portalu PUE - ubezpieczony</vt:lpstr>
      <vt:lpstr>Zmiany na portalu PUE - ubezpieczony</vt:lpstr>
      <vt:lpstr>Slajd 26</vt:lpstr>
      <vt:lpstr>Slajd 27</vt:lpstr>
      <vt:lpstr>  Ważne terminy wynikające z ustawy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Przykładowy tekst tytułowy</dc:title>
  <dc:creator>Stefaniak, Zofia</dc:creator>
  <cp:lastModifiedBy>Dominika</cp:lastModifiedBy>
  <cp:revision>214</cp:revision>
  <cp:lastPrinted>2016-03-08T08:29:50Z</cp:lastPrinted>
  <dcterms:modified xsi:type="dcterms:W3CDTF">2016-03-10T07:39:16Z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0x010100544AA99EE094614798ED6CE173399C00</vt:lpwstr>
  </property>
  <property fmtid="{D5CDD505-2E9C-101B-9397-08002B2CF9AE}" pid="3" name="Grupa">
    <vt:lpwstr>Zakopane wrzesień 2015</vt:lpwstr>
  </property>
</Properties>
</file>