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0"/>
  </p:notesMasterIdLst>
  <p:handoutMasterIdLst>
    <p:handoutMasterId r:id="rId51"/>
  </p:handoutMasterIdLst>
  <p:sldIdLst>
    <p:sldId id="560" r:id="rId3"/>
    <p:sldId id="593" r:id="rId4"/>
    <p:sldId id="396" r:id="rId5"/>
    <p:sldId id="397" r:id="rId6"/>
    <p:sldId id="513" r:id="rId7"/>
    <p:sldId id="514" r:id="rId8"/>
    <p:sldId id="515" r:id="rId9"/>
    <p:sldId id="525" r:id="rId10"/>
    <p:sldId id="446" r:id="rId11"/>
    <p:sldId id="447" r:id="rId12"/>
    <p:sldId id="448" r:id="rId13"/>
    <p:sldId id="524" r:id="rId14"/>
    <p:sldId id="449" r:id="rId15"/>
    <p:sldId id="450" r:id="rId16"/>
    <p:sldId id="526" r:id="rId17"/>
    <p:sldId id="451" r:id="rId18"/>
    <p:sldId id="452" r:id="rId19"/>
    <p:sldId id="453" r:id="rId20"/>
    <p:sldId id="455" r:id="rId21"/>
    <p:sldId id="580" r:id="rId22"/>
    <p:sldId id="581" r:id="rId23"/>
    <p:sldId id="582" r:id="rId24"/>
    <p:sldId id="583" r:id="rId25"/>
    <p:sldId id="584" r:id="rId26"/>
    <p:sldId id="585" r:id="rId27"/>
    <p:sldId id="586" r:id="rId28"/>
    <p:sldId id="594" r:id="rId29"/>
    <p:sldId id="595" r:id="rId30"/>
    <p:sldId id="596" r:id="rId31"/>
    <p:sldId id="597" r:id="rId32"/>
    <p:sldId id="598" r:id="rId33"/>
    <p:sldId id="599" r:id="rId34"/>
    <p:sldId id="600" r:id="rId35"/>
    <p:sldId id="601" r:id="rId36"/>
    <p:sldId id="602" r:id="rId37"/>
    <p:sldId id="603" r:id="rId38"/>
    <p:sldId id="604" r:id="rId39"/>
    <p:sldId id="605" r:id="rId40"/>
    <p:sldId id="606" r:id="rId41"/>
    <p:sldId id="607" r:id="rId42"/>
    <p:sldId id="608" r:id="rId43"/>
    <p:sldId id="613" r:id="rId44"/>
    <p:sldId id="609" r:id="rId45"/>
    <p:sldId id="587" r:id="rId46"/>
    <p:sldId id="588" r:id="rId47"/>
    <p:sldId id="589" r:id="rId48"/>
    <p:sldId id="392" r:id="rId49"/>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snapToGrid="0">
      <p:cViewPr>
        <p:scale>
          <a:sx n="100" d="100"/>
          <a:sy n="100" d="100"/>
        </p:scale>
        <p:origin x="-180" y="-60"/>
      </p:cViewPr>
      <p:guideLst>
        <p:guide orient="horz" pos="2160"/>
        <p:guide pos="2880"/>
      </p:guideLst>
    </p:cSldViewPr>
  </p:slideViewPr>
  <p:outlineViewPr>
    <p:cViewPr>
      <p:scale>
        <a:sx n="33" d="100"/>
        <a:sy n="33" d="100"/>
      </p:scale>
      <p:origin x="0" y="148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2148"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D944DBA-17F5-4CDD-99A3-D80DCDBDDEC7}" type="datetimeFigureOut">
              <a:rPr lang="pl-PL" smtClean="0"/>
              <a:pPr/>
              <a:t>2016-03-02</a:t>
            </a:fld>
            <a:endParaRPr lang="pl-PL"/>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A3C505F-3C8D-46C1-BEAC-25500E144ECB}" type="slidenum">
              <a:rPr lang="pl-PL" smtClean="0"/>
              <a:pPr/>
              <a:t>‹#›</a:t>
            </a:fld>
            <a:endParaRPr lang="pl-PL"/>
          </a:p>
        </p:txBody>
      </p:sp>
    </p:spTree>
    <p:extLst>
      <p:ext uri="{BB962C8B-B14F-4D97-AF65-F5344CB8AC3E}">
        <p14:creationId xmlns:p14="http://schemas.microsoft.com/office/powerpoint/2010/main" xmlns="" val="1056564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56000" y="5078520"/>
            <a:ext cx="6047640" cy="4811040"/>
          </a:xfrm>
          <a:prstGeom prst="rect">
            <a:avLst/>
          </a:prstGeom>
        </p:spPr>
        <p:txBody>
          <a:bodyPr wrap="none" lIns="0" tIns="0" rIns="0" bIns="0"/>
          <a:lstStyle/>
          <a:p>
            <a:r>
              <a:rPr lang="pl-PL"/>
              <a:t>Kliknij, aby edytować format notatek</a:t>
            </a:r>
            <a:endParaRPr/>
          </a:p>
        </p:txBody>
      </p:sp>
      <p:sp>
        <p:nvSpPr>
          <p:cNvPr id="40" name="PlaceHolder 2"/>
          <p:cNvSpPr>
            <a:spLocks noGrp="1"/>
          </p:cNvSpPr>
          <p:nvPr>
            <p:ph type="hdr"/>
          </p:nvPr>
        </p:nvSpPr>
        <p:spPr>
          <a:xfrm>
            <a:off x="0" y="0"/>
            <a:ext cx="3280680" cy="534240"/>
          </a:xfrm>
          <a:prstGeom prst="rect">
            <a:avLst/>
          </a:prstGeom>
        </p:spPr>
        <p:txBody>
          <a:bodyPr wrap="none" lIns="0" tIns="0" rIns="0" bIns="0"/>
          <a:lstStyle/>
          <a:p>
            <a:r>
              <a:rPr lang="pl-PL"/>
              <a:t>&lt;główka&gt;</a:t>
            </a:r>
            <a:endParaRPr/>
          </a:p>
        </p:txBody>
      </p:sp>
      <p:sp>
        <p:nvSpPr>
          <p:cNvPr id="41" name="PlaceHolder 3"/>
          <p:cNvSpPr>
            <a:spLocks noGrp="1"/>
          </p:cNvSpPr>
          <p:nvPr>
            <p:ph type="dt"/>
          </p:nvPr>
        </p:nvSpPr>
        <p:spPr>
          <a:xfrm>
            <a:off x="4278960" y="0"/>
            <a:ext cx="3280680" cy="534240"/>
          </a:xfrm>
          <a:prstGeom prst="rect">
            <a:avLst/>
          </a:prstGeom>
        </p:spPr>
        <p:txBody>
          <a:bodyPr wrap="none" lIns="0" tIns="0" rIns="0" bIns="0"/>
          <a:lstStyle/>
          <a:p>
            <a:pPr algn="r"/>
            <a:r>
              <a:rPr lang="pl-PL"/>
              <a:t>&lt;data/godzina&gt;</a:t>
            </a:r>
            <a:endParaRPr/>
          </a:p>
        </p:txBody>
      </p:sp>
      <p:sp>
        <p:nvSpPr>
          <p:cNvPr id="42" name="PlaceHolder 4"/>
          <p:cNvSpPr>
            <a:spLocks noGrp="1"/>
          </p:cNvSpPr>
          <p:nvPr>
            <p:ph type="ftr"/>
          </p:nvPr>
        </p:nvSpPr>
        <p:spPr>
          <a:xfrm>
            <a:off x="0" y="10157400"/>
            <a:ext cx="3280680" cy="534240"/>
          </a:xfrm>
          <a:prstGeom prst="rect">
            <a:avLst/>
          </a:prstGeom>
        </p:spPr>
        <p:txBody>
          <a:bodyPr wrap="none" lIns="0" tIns="0" rIns="0" bIns="0" anchor="b"/>
          <a:lstStyle/>
          <a:p>
            <a:r>
              <a:rPr lang="pl-PL"/>
              <a:t>&lt;stopka&gt;</a:t>
            </a:r>
            <a:endParaRPr/>
          </a:p>
        </p:txBody>
      </p:sp>
      <p:sp>
        <p:nvSpPr>
          <p:cNvPr id="43" name="PlaceHolder 5"/>
          <p:cNvSpPr>
            <a:spLocks noGrp="1"/>
          </p:cNvSpPr>
          <p:nvPr>
            <p:ph type="sldNum"/>
          </p:nvPr>
        </p:nvSpPr>
        <p:spPr>
          <a:xfrm>
            <a:off x="4278960" y="10157400"/>
            <a:ext cx="3280680" cy="534240"/>
          </a:xfrm>
          <a:prstGeom prst="rect">
            <a:avLst/>
          </a:prstGeom>
        </p:spPr>
        <p:txBody>
          <a:bodyPr wrap="none" lIns="0" tIns="0" rIns="0" bIns="0" anchor="b"/>
          <a:lstStyle/>
          <a:p>
            <a:pPr algn="r"/>
            <a:fld id="{110249CA-435E-4E36-8190-D3233F1AFD96}" type="slidenum">
              <a:rPr lang="pl-PL"/>
              <a:pPr algn="r"/>
              <a:t>‹#›</a:t>
            </a:fld>
            <a:endParaRPr/>
          </a:p>
        </p:txBody>
      </p:sp>
    </p:spTree>
    <p:extLst>
      <p:ext uri="{BB962C8B-B14F-4D97-AF65-F5344CB8AC3E}">
        <p14:creationId xmlns:p14="http://schemas.microsoft.com/office/powerpoint/2010/main" xmlns="" val="41020342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obrazu slajdu 1"/>
          <p:cNvSpPr>
            <a:spLocks noGrp="1" noRot="1" noChangeAspect="1" noTextEdit="1"/>
          </p:cNvSpPr>
          <p:nvPr>
            <p:ph type="sldImg"/>
          </p:nvPr>
        </p:nvSpPr>
        <p:spPr>
          <a:xfrm>
            <a:off x="917575" y="744538"/>
            <a:ext cx="4962525" cy="3722687"/>
          </a:xfrm>
          <a:prstGeom prst="rect">
            <a:avLst/>
          </a:prstGeom>
          <a:ln/>
        </p:spPr>
      </p:sp>
      <p:sp>
        <p:nvSpPr>
          <p:cNvPr id="6147" name="Symbol zastępczy notatek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l-PL" altLang="pl-PL" smtClean="0">
              <a:latin typeface="Arial" panose="020B0604020202020204" pitchFamily="34" charset="0"/>
              <a:cs typeface="Arial" panose="020B0604020202020204" pitchFamily="34" charset="0"/>
            </a:endParaRPr>
          </a:p>
        </p:txBody>
      </p:sp>
      <p:sp>
        <p:nvSpPr>
          <p:cNvPr id="6148" name="Symbol zastępczy numeru slajdu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55753617-B73A-4F84-8FAB-A1B42ED6D8FA}" type="slidenum">
              <a:rPr lang="pl-PL" altLang="pl-PL" i="0" smtClean="0"/>
              <a:pPr/>
              <a:t>1</a:t>
            </a:fld>
            <a:endParaRPr lang="pl-PL" altLang="pl-PL" i="0" smtClean="0"/>
          </a:p>
        </p:txBody>
      </p:sp>
    </p:spTree>
    <p:extLst>
      <p:ext uri="{BB962C8B-B14F-4D97-AF65-F5344CB8AC3E}">
        <p14:creationId xmlns:p14="http://schemas.microsoft.com/office/powerpoint/2010/main" xmlns="" val="294865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idx="10"/>
          </p:nvPr>
        </p:nvSpPr>
        <p:spPr/>
        <p:txBody>
          <a:bodyPr/>
          <a:lstStyle/>
          <a:p>
            <a:pPr algn="r"/>
            <a:fld id="{110249CA-435E-4E36-8190-D3233F1AFD96}" type="slidenum">
              <a:rPr lang="pl-PL" smtClean="0"/>
              <a:pPr algn="r"/>
              <a:t>37</a:t>
            </a:fld>
            <a:endParaRPr lang="pl-PL"/>
          </a:p>
        </p:txBody>
      </p:sp>
    </p:spTree>
    <p:extLst>
      <p:ext uri="{BB962C8B-B14F-4D97-AF65-F5344CB8AC3E}">
        <p14:creationId xmlns="" xmlns:p14="http://schemas.microsoft.com/office/powerpoint/2010/main" val="98794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26F8D93-C979-4DEC-8805-79FAFCE3D775}" type="slidenum">
              <a:rPr lang="pl-PL" altLang="pl-PL" smtClean="0">
                <a:cs typeface="Arial" charset="0"/>
              </a:rPr>
              <a:pPr/>
              <a:t>47</a:t>
            </a:fld>
            <a:endParaRPr lang="pl-PL" altLang="pl-PL" smtClean="0">
              <a:cs typeface="Arial" charset="0"/>
            </a:endParaRPr>
          </a:p>
        </p:txBody>
      </p:sp>
      <p:sp>
        <p:nvSpPr>
          <p:cNvPr id="72707" name="Rectangle 2"/>
          <p:cNvSpPr>
            <a:spLocks noGrp="1" noRot="1" noChangeAspect="1" noChangeArrowheads="1" noTextEdit="1"/>
          </p:cNvSpPr>
          <p:nvPr>
            <p:ph type="sldImg"/>
          </p:nvPr>
        </p:nvSpPr>
        <p:spPr>
          <a:xfrm>
            <a:off x="917575" y="744538"/>
            <a:ext cx="4962525" cy="3722687"/>
          </a:xfrm>
          <a:prstGeom prst="rect">
            <a:avLst/>
          </a:prstGeom>
          <a:ln/>
        </p:spPr>
      </p:sp>
      <p:sp>
        <p:nvSpPr>
          <p:cNvPr id="72708" name="Rectangle 3"/>
          <p:cNvSpPr>
            <a:spLocks noGrp="1" noChangeArrowheads="1"/>
          </p:cNvSpPr>
          <p:nvPr>
            <p:ph type="body" idx="1"/>
          </p:nvPr>
        </p:nvSpPr>
        <p:spPr>
          <a:noFill/>
          <a:ln/>
        </p:spPr>
        <p:txBody>
          <a:bodyPr/>
          <a:lstStyle/>
          <a:p>
            <a:pPr eaLnBrk="1" hangingPunct="1"/>
            <a:endParaRPr lang="pl-PL" altLang="pl-PL" smtClean="0"/>
          </a:p>
        </p:txBody>
      </p:sp>
    </p:spTree>
    <p:extLst>
      <p:ext uri="{BB962C8B-B14F-4D97-AF65-F5344CB8AC3E}">
        <p14:creationId xmlns:p14="http://schemas.microsoft.com/office/powerpoint/2010/main" xmlns="" val="303186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obrazu slajdu 1"/>
          <p:cNvSpPr>
            <a:spLocks noGrp="1" noRot="1" noChangeAspect="1" noTextEdit="1"/>
          </p:cNvSpPr>
          <p:nvPr>
            <p:ph type="sldImg"/>
          </p:nvPr>
        </p:nvSpPr>
        <p:spPr>
          <a:xfrm>
            <a:off x="917575" y="744538"/>
            <a:ext cx="4962525" cy="3722687"/>
          </a:xfrm>
          <a:prstGeom prst="rect">
            <a:avLst/>
          </a:prstGeom>
          <a:ln/>
        </p:spPr>
      </p:sp>
      <p:sp>
        <p:nvSpPr>
          <p:cNvPr id="6147" name="Symbol zastępczy notatek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l-PL" altLang="pl-PL" smtClean="0">
              <a:latin typeface="Arial" panose="020B0604020202020204" pitchFamily="34" charset="0"/>
              <a:cs typeface="Arial" panose="020B0604020202020204" pitchFamily="34" charset="0"/>
            </a:endParaRPr>
          </a:p>
        </p:txBody>
      </p:sp>
      <p:sp>
        <p:nvSpPr>
          <p:cNvPr id="6148" name="Symbol zastępczy numeru slajdu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55753617-B73A-4F84-8FAB-A1B42ED6D8FA}" type="slidenum">
              <a:rPr lang="pl-PL" altLang="pl-PL" i="0" smtClean="0"/>
              <a:pPr/>
              <a:t>2</a:t>
            </a:fld>
            <a:endParaRPr lang="pl-PL" altLang="pl-PL" i="0" smtClean="0"/>
          </a:p>
        </p:txBody>
      </p:sp>
    </p:spTree>
    <p:extLst>
      <p:ext uri="{BB962C8B-B14F-4D97-AF65-F5344CB8AC3E}">
        <p14:creationId xmlns:p14="http://schemas.microsoft.com/office/powerpoint/2010/main" xmlns="" val="294865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98D2D613-52A5-447B-BC07-FC1DE7AD7AE5}" type="slidenum">
              <a:rPr lang="pl-PL" sz="1200"/>
              <a:pPr algn="r"/>
              <a:t>4</a:t>
            </a:fld>
            <a:endParaRPr lang="pl-PL" sz="1200"/>
          </a:p>
        </p:txBody>
      </p:sp>
      <p:sp>
        <p:nvSpPr>
          <p:cNvPr id="38915" name="Rectangle 2"/>
          <p:cNvSpPr>
            <a:spLocks noGrp="1" noRot="1" noChangeAspect="1" noChangeArrowheads="1" noTextEdit="1"/>
          </p:cNvSpPr>
          <p:nvPr>
            <p:ph type="sldImg"/>
          </p:nvPr>
        </p:nvSpPr>
        <p:spPr>
          <a:xfrm>
            <a:off x="917575" y="744538"/>
            <a:ext cx="4962525" cy="3722687"/>
          </a:xfrm>
          <a:prstGeom prst="rect">
            <a:avLst/>
          </a:prstGeom>
          <a:ln/>
        </p:spPr>
      </p:sp>
      <p:sp>
        <p:nvSpPr>
          <p:cNvPr id="38916"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xmlns="" val="59737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07D068B-DE22-43E0-862D-270447C61FBB}" type="slidenum">
              <a:rPr lang="pl-PL" sz="1200"/>
              <a:pPr algn="r"/>
              <a:t>8</a:t>
            </a:fld>
            <a:endParaRPr lang="pl-PL" sz="1200"/>
          </a:p>
        </p:txBody>
      </p:sp>
      <p:sp>
        <p:nvSpPr>
          <p:cNvPr id="24579" name="Rectangle 2"/>
          <p:cNvSpPr>
            <a:spLocks noGrp="1" noRot="1" noChangeAspect="1" noChangeArrowheads="1" noTextEdit="1"/>
          </p:cNvSpPr>
          <p:nvPr>
            <p:ph type="sldImg"/>
          </p:nvPr>
        </p:nvSpPr>
        <p:spPr>
          <a:xfrm>
            <a:off x="917575" y="744538"/>
            <a:ext cx="4962525" cy="3722687"/>
          </a:xfrm>
          <a:prstGeom prst="rect">
            <a:avLst/>
          </a:prstGeom>
          <a:ln/>
        </p:spPr>
      </p:sp>
      <p:sp>
        <p:nvSpPr>
          <p:cNvPr id="2458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xmlns="" val="297036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CADE49EB-F61F-4919-839B-0116794B4E61}" type="slidenum">
              <a:rPr lang="pl-PL" sz="1200"/>
              <a:pPr algn="r"/>
              <a:t>11</a:t>
            </a:fld>
            <a:endParaRPr lang="pl-PL" sz="1200"/>
          </a:p>
        </p:txBody>
      </p:sp>
      <p:sp>
        <p:nvSpPr>
          <p:cNvPr id="47107" name="Rectangle 2"/>
          <p:cNvSpPr>
            <a:spLocks noGrp="1" noRot="1" noChangeAspect="1" noChangeArrowheads="1" noTextEdit="1"/>
          </p:cNvSpPr>
          <p:nvPr>
            <p:ph type="sldImg"/>
          </p:nvPr>
        </p:nvSpPr>
        <p:spPr>
          <a:xfrm>
            <a:off x="917575" y="744538"/>
            <a:ext cx="4962525" cy="3722687"/>
          </a:xfrm>
          <a:prstGeom prst="rect">
            <a:avLst/>
          </a:prstGeom>
          <a:ln/>
        </p:spPr>
      </p:sp>
      <p:sp>
        <p:nvSpPr>
          <p:cNvPr id="47108" name="Rectangle 3"/>
          <p:cNvSpPr>
            <a:spLocks noGrp="1" noChangeArrowheads="1"/>
          </p:cNvSpPr>
          <p:nvPr>
            <p:ph type="body" idx="1"/>
          </p:nvPr>
        </p:nvSpPr>
        <p:spPr>
          <a:noFill/>
          <a:ln/>
        </p:spPr>
        <p:txBody>
          <a:bodyPr/>
          <a:lstStyle/>
          <a:p>
            <a:pPr eaLnBrk="1" hangingPunct="1"/>
            <a:endParaRPr lang="pl-PL" smtClean="0">
              <a:latin typeface="Arial" pitchFamily="34" charset="0"/>
              <a:cs typeface="Arial" pitchFamily="34" charset="0"/>
            </a:endParaRPr>
          </a:p>
        </p:txBody>
      </p:sp>
    </p:spTree>
    <p:extLst>
      <p:ext uri="{BB962C8B-B14F-4D97-AF65-F5344CB8AC3E}">
        <p14:creationId xmlns:p14="http://schemas.microsoft.com/office/powerpoint/2010/main" xmlns="" val="251723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13D40AD-8CAA-4DF2-9B8F-76E1F3BCCC58}" type="slidenum">
              <a:rPr lang="pl-PL" sz="1200"/>
              <a:pPr algn="r"/>
              <a:t>12</a:t>
            </a:fld>
            <a:endParaRPr lang="pl-PL" sz="1200"/>
          </a:p>
        </p:txBody>
      </p:sp>
      <p:sp>
        <p:nvSpPr>
          <p:cNvPr id="39939" name="Rectangle 2"/>
          <p:cNvSpPr>
            <a:spLocks noGrp="1" noRot="1" noChangeAspect="1" noChangeArrowheads="1" noTextEdit="1"/>
          </p:cNvSpPr>
          <p:nvPr>
            <p:ph type="sldImg"/>
          </p:nvPr>
        </p:nvSpPr>
        <p:spPr>
          <a:xfrm>
            <a:off x="917575" y="744538"/>
            <a:ext cx="4962525" cy="3722687"/>
          </a:xfrm>
          <a:prstGeom prst="rect">
            <a:avLst/>
          </a:prstGeom>
          <a:ln/>
        </p:spPr>
      </p:sp>
      <p:sp>
        <p:nvSpPr>
          <p:cNvPr id="3994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xmlns="" val="185784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772B7F4-D10A-4B5C-92A5-6CCCB7C7C848}" type="slidenum">
              <a:rPr lang="pl-PL" sz="1200"/>
              <a:pPr algn="r"/>
              <a:t>13</a:t>
            </a:fld>
            <a:endParaRPr lang="pl-PL" sz="1200"/>
          </a:p>
        </p:txBody>
      </p:sp>
      <p:sp>
        <p:nvSpPr>
          <p:cNvPr id="48131" name="Rectangle 2"/>
          <p:cNvSpPr>
            <a:spLocks noGrp="1" noRot="1" noChangeAspect="1" noChangeArrowheads="1" noTextEdit="1"/>
          </p:cNvSpPr>
          <p:nvPr>
            <p:ph type="sldImg"/>
          </p:nvPr>
        </p:nvSpPr>
        <p:spPr>
          <a:xfrm>
            <a:off x="917575" y="744538"/>
            <a:ext cx="4962525" cy="3722687"/>
          </a:xfrm>
          <a:prstGeom prst="rect">
            <a:avLst/>
          </a:prstGeom>
          <a:ln/>
        </p:spPr>
      </p:sp>
      <p:sp>
        <p:nvSpPr>
          <p:cNvPr id="48132" name="Rectangle 3"/>
          <p:cNvSpPr>
            <a:spLocks noGrp="1" noChangeArrowheads="1"/>
          </p:cNvSpPr>
          <p:nvPr>
            <p:ph type="body" idx="1"/>
          </p:nvPr>
        </p:nvSpPr>
        <p:spPr>
          <a:noFill/>
          <a:ln/>
        </p:spPr>
        <p:txBody>
          <a:bodyPr/>
          <a:lstStyle/>
          <a:p>
            <a:pPr eaLnBrk="1" hangingPunct="1"/>
            <a:endParaRPr lang="pl-PL" smtClean="0">
              <a:latin typeface="Arial" pitchFamily="34" charset="0"/>
              <a:cs typeface="Arial" pitchFamily="34" charset="0"/>
            </a:endParaRPr>
          </a:p>
        </p:txBody>
      </p:sp>
    </p:spTree>
    <p:extLst>
      <p:ext uri="{BB962C8B-B14F-4D97-AF65-F5344CB8AC3E}">
        <p14:creationId xmlns:p14="http://schemas.microsoft.com/office/powerpoint/2010/main" xmlns="" val="259885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D333EFEC-1C7A-4097-87E9-2EEB2D8DCE1A}" type="slidenum">
              <a:rPr lang="pl-PL" sz="1200"/>
              <a:pPr algn="r"/>
              <a:t>14</a:t>
            </a:fld>
            <a:endParaRPr lang="pl-PL" sz="1200"/>
          </a:p>
        </p:txBody>
      </p:sp>
      <p:sp>
        <p:nvSpPr>
          <p:cNvPr id="49155" name="Rectangle 2"/>
          <p:cNvSpPr>
            <a:spLocks noGrp="1" noRot="1" noChangeAspect="1" noChangeArrowheads="1" noTextEdit="1"/>
          </p:cNvSpPr>
          <p:nvPr>
            <p:ph type="sldImg"/>
          </p:nvPr>
        </p:nvSpPr>
        <p:spPr>
          <a:xfrm>
            <a:off x="917575" y="744538"/>
            <a:ext cx="4962525" cy="3722687"/>
          </a:xfrm>
          <a:prstGeom prst="rect">
            <a:avLst/>
          </a:prstGeom>
          <a:ln/>
        </p:spPr>
      </p:sp>
      <p:sp>
        <p:nvSpPr>
          <p:cNvPr id="49156" name="Rectangle 3"/>
          <p:cNvSpPr>
            <a:spLocks noGrp="1" noChangeArrowheads="1"/>
          </p:cNvSpPr>
          <p:nvPr>
            <p:ph type="body" idx="1"/>
          </p:nvPr>
        </p:nvSpPr>
        <p:spPr>
          <a:noFill/>
          <a:ln/>
        </p:spPr>
        <p:txBody>
          <a:bodyPr/>
          <a:lstStyle/>
          <a:p>
            <a:pPr eaLnBrk="1" hangingPunct="1"/>
            <a:endParaRPr lang="pl-PL" smtClean="0">
              <a:latin typeface="Arial" pitchFamily="34" charset="0"/>
              <a:cs typeface="Arial" pitchFamily="34" charset="0"/>
            </a:endParaRPr>
          </a:p>
        </p:txBody>
      </p:sp>
    </p:spTree>
    <p:extLst>
      <p:ext uri="{BB962C8B-B14F-4D97-AF65-F5344CB8AC3E}">
        <p14:creationId xmlns:p14="http://schemas.microsoft.com/office/powerpoint/2010/main" xmlns="" val="171317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idx="10"/>
          </p:nvPr>
        </p:nvSpPr>
        <p:spPr/>
        <p:txBody>
          <a:bodyPr/>
          <a:lstStyle/>
          <a:p>
            <a:pPr algn="r"/>
            <a:fld id="{110249CA-435E-4E36-8190-D3233F1AFD96}" type="slidenum">
              <a:rPr lang="pl-PL" smtClean="0"/>
              <a:pPr algn="r"/>
              <a:t>35</a:t>
            </a:fld>
            <a:endParaRPr lang="pl-PL"/>
          </a:p>
        </p:txBody>
      </p:sp>
    </p:spTree>
    <p:extLst>
      <p:ext uri="{BB962C8B-B14F-4D97-AF65-F5344CB8AC3E}">
        <p14:creationId xmlns="" xmlns:p14="http://schemas.microsoft.com/office/powerpoint/2010/main" val="280835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9"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30"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33"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34"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35"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7"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38"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4C3F6A3-6396-4E19-9A28-A130A7AA35FA}" type="datetimeFigureOut">
              <a:rPr lang="pl-PL" smtClean="0"/>
              <a:pPr/>
              <a:t>2016-03-02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54D62A-3AB8-4BB2-8D9E-983F9F4F922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0"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2"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3"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7"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8"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9"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1"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22"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3"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5"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6"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7"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CustomShape 1"/>
          <p:cNvSpPr/>
          <p:nvPr/>
        </p:nvSpPr>
        <p:spPr>
          <a:xfrm>
            <a:off x="1116000" y="6093000"/>
            <a:ext cx="6911640" cy="455400"/>
          </a:xfrm>
          <a:prstGeom prst="rect">
            <a:avLst/>
          </a:prstGeom>
          <a:solidFill>
            <a:srgbClr val="FFFFFF"/>
          </a:solidFill>
          <a:ln w="3240">
            <a:solidFill>
              <a:srgbClr val="FFFFFF"/>
            </a:solidFill>
            <a:miter/>
          </a:ln>
        </p:spPr>
        <p:txBody>
          <a:bodyPr lIns="90000" tIns="45000" rIns="90000" bIns="45000"/>
          <a:lstStyle/>
          <a:p>
            <a:pPr algn="ctr">
              <a:lnSpc>
                <a:spcPct val="100000"/>
              </a:lnSpc>
            </a:pPr>
            <a:r>
              <a:rPr lang="pl-PL" sz="1200">
                <a:solidFill>
                  <a:srgbClr val="000000"/>
                </a:solidFill>
                <a:latin typeface="Calibri"/>
              </a:rPr>
              <a:t>Projekt jest współfinansowany przez Unię Europejską z Funduszu Spójności 
w ramach Programu Operacyjnego Pomoc Techniczna 2014-2020</a:t>
            </a:r>
            <a:endParaRPr/>
          </a:p>
        </p:txBody>
      </p:sp>
      <p:sp>
        <p:nvSpPr>
          <p:cNvPr id="2" name="Line 2"/>
          <p:cNvSpPr/>
          <p:nvPr/>
        </p:nvSpPr>
        <p:spPr>
          <a:xfrm>
            <a:off x="179280" y="5949720"/>
            <a:ext cx="8640720" cy="0"/>
          </a:xfrm>
          <a:prstGeom prst="line">
            <a:avLst/>
          </a:prstGeom>
          <a:ln>
            <a:solidFill>
              <a:srgbClr val="000000"/>
            </a:solidFill>
          </a:ln>
        </p:spPr>
      </p:sp>
      <p:sp>
        <p:nvSpPr>
          <p:cNvPr id="3" name="PlaceHolder 3"/>
          <p:cNvSpPr>
            <a:spLocks noGrp="1"/>
          </p:cNvSpPr>
          <p:nvPr>
            <p:ph type="dt"/>
          </p:nvPr>
        </p:nvSpPr>
        <p:spPr>
          <a:xfrm>
            <a:off x="457200" y="6356520"/>
            <a:ext cx="2133360" cy="364680"/>
          </a:xfrm>
          <a:prstGeom prst="rect">
            <a:avLst/>
          </a:prstGeom>
        </p:spPr>
        <p:txBody>
          <a:bodyPr anchor="ctr"/>
          <a:lstStyle/>
          <a:p>
            <a:pPr>
              <a:lnSpc>
                <a:spcPct val="100000"/>
              </a:lnSpc>
            </a:pPr>
            <a:endParaRPr/>
          </a:p>
        </p:txBody>
      </p:sp>
      <p:sp>
        <p:nvSpPr>
          <p:cNvPr id="4" name="PlaceHolder 4"/>
          <p:cNvSpPr>
            <a:spLocks noGrp="1"/>
          </p:cNvSpPr>
          <p:nvPr>
            <p:ph type="sldNum"/>
          </p:nvPr>
        </p:nvSpPr>
        <p:spPr>
          <a:xfrm>
            <a:off x="6553080" y="6356520"/>
            <a:ext cx="2133360" cy="364680"/>
          </a:xfrm>
          <a:prstGeom prst="rect">
            <a:avLst/>
          </a:prstGeom>
        </p:spPr>
        <p:txBody>
          <a:bodyPr anchor="ctr"/>
          <a:lstStyle/>
          <a:p>
            <a:pPr>
              <a:lnSpc>
                <a:spcPct val="100000"/>
              </a:lnSpc>
            </a:pPr>
            <a:fld id="{7140D3B5-B62D-4FA9-8122-CEB752F15444}" type="slidenum">
              <a:rPr lang="pl-PL" sz="1200" i="1">
                <a:solidFill>
                  <a:srgbClr val="8B8B8B"/>
                </a:solidFill>
                <a:latin typeface="Arial"/>
              </a:rPr>
              <a:pPr>
                <a:lnSpc>
                  <a:spcPct val="100000"/>
                </a:lnSpc>
              </a:pPr>
              <a:t>‹#›</a:t>
            </a:fld>
            <a:endParaRPr/>
          </a:p>
        </p:txBody>
      </p:sp>
      <p:sp>
        <p:nvSpPr>
          <p:cNvPr id="5" name="PlaceHolder 5"/>
          <p:cNvSpPr>
            <a:spLocks noGrp="1"/>
          </p:cNvSpPr>
          <p:nvPr>
            <p:ph type="title"/>
          </p:nvPr>
        </p:nvSpPr>
        <p:spPr>
          <a:xfrm>
            <a:off x="457200" y="273600"/>
            <a:ext cx="8229240" cy="1144800"/>
          </a:xfrm>
          <a:prstGeom prst="rect">
            <a:avLst/>
          </a:prstGeom>
        </p:spPr>
        <p:txBody>
          <a:bodyPr wrap="none" lIns="0" tIns="0" rIns="0" bIns="0" anchor="ctr"/>
          <a:lstStyle/>
          <a:p>
            <a:r>
              <a:rPr lang="pl-PL"/>
              <a:t>Kliknij, aby edytować format tekstu tytułu</a:t>
            </a:r>
            <a:endParaRPr/>
          </a:p>
        </p:txBody>
      </p:sp>
      <p:sp>
        <p:nvSpPr>
          <p:cNvPr id="6" name="PlaceHolder 6"/>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dirty="0"/>
              <a:t>Kliknij, aby edytować format tekstu konspektu</a:t>
            </a:r>
            <a:endParaRPr dirty="0"/>
          </a:p>
          <a:p>
            <a:pPr lvl="1">
              <a:buSzPct val="25000"/>
              <a:buFont typeface="StarSymbol"/>
              <a:buChar char=""/>
            </a:pPr>
            <a:r>
              <a:rPr lang="pl-PL" dirty="0"/>
              <a:t>Drugi poziom konspektu</a:t>
            </a:r>
            <a:endParaRPr dirty="0"/>
          </a:p>
          <a:p>
            <a:pPr lvl="2">
              <a:buSzPct val="25000"/>
              <a:buFont typeface="StarSymbol"/>
              <a:buChar char=""/>
            </a:pPr>
            <a:r>
              <a:rPr lang="pl-PL" dirty="0"/>
              <a:t>Trzeci poziom konspektu</a:t>
            </a:r>
            <a:endParaRPr dirty="0"/>
          </a:p>
          <a:p>
            <a:pPr lvl="3">
              <a:buSzPct val="25000"/>
              <a:buFont typeface="StarSymbol"/>
              <a:buChar char=""/>
            </a:pPr>
            <a:r>
              <a:rPr lang="pl-PL" dirty="0"/>
              <a:t>Czwarty poziom konspektu</a:t>
            </a:r>
            <a:endParaRPr dirty="0"/>
          </a:p>
          <a:p>
            <a:pPr lvl="4">
              <a:buSzPct val="25000"/>
              <a:buFont typeface="StarSymbol"/>
              <a:buChar char=""/>
            </a:pPr>
            <a:r>
              <a:rPr lang="pl-PL" dirty="0"/>
              <a:t>Piąty poziom konspektu</a:t>
            </a:r>
            <a:endParaRPr dirty="0"/>
          </a:p>
          <a:p>
            <a:pPr lvl="5">
              <a:buSzPct val="25000"/>
              <a:buFont typeface="StarSymbol"/>
              <a:buChar char=""/>
            </a:pPr>
            <a:r>
              <a:rPr lang="pl-PL" dirty="0"/>
              <a:t>Szósty poziom konspektu</a:t>
            </a:r>
            <a:endParaRPr dirty="0"/>
          </a:p>
          <a:p>
            <a:pPr lvl="6">
              <a:buSzPct val="25000"/>
              <a:buFont typeface="StarSymbol"/>
              <a:buChar char=""/>
            </a:pPr>
            <a:r>
              <a:rPr lang="pl-PL" dirty="0"/>
              <a:t>Siódmy poziom konspektu</a:t>
            </a:r>
            <a:endParaRPr dirty="0"/>
          </a:p>
        </p:txBody>
      </p:sp>
      <p:pic>
        <p:nvPicPr>
          <p:cNvPr id="9" name="Picture 2" descr="C:\Users\mtwardokus\Desktop\Wizualizacja - wrzesień 2015\WIZUALIZACJA_PIFE_08.12.2015\NOGŁÓWKI DOKUMENTÓW_PIFE\Nagłówek maila_PIFE - achromatyczny.png"/>
          <p:cNvPicPr>
            <a:picLocks noChangeAspect="1" noChangeArrowheads="1"/>
          </p:cNvPicPr>
          <p:nvPr userDrawn="1"/>
        </p:nvPicPr>
        <p:blipFill>
          <a:blip r:embed="rId14" cstate="print"/>
          <a:srcRect/>
          <a:stretch>
            <a:fillRect/>
          </a:stretch>
        </p:blipFill>
        <p:spPr bwMode="auto">
          <a:xfrm>
            <a:off x="179388" y="54411"/>
            <a:ext cx="8785225" cy="942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3F6A3-6396-4E19-9A28-A130A7AA35FA}" type="datetimeFigureOut">
              <a:rPr lang="pl-PL" smtClean="0"/>
              <a:pPr/>
              <a:t>2016-03-02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4D62A-3AB8-4BB2-8D9E-983F9F4F922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drg.pomorskie.eu/porozumienia-isp"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mailto:punktinformacyjny@pomorskie.e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pomorskiewunii.pomorskie.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Arkusz_programu_Microsoft_Office_Excel_97_20031.xl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C:\Users\mtwardokus\Desktop\Pobrane z depositphotos\Depositphotos_12510706_original.jpg"/>
          <p:cNvPicPr>
            <a:picLocks noChangeAspect="1" noChangeArrowheads="1"/>
          </p:cNvPicPr>
          <p:nvPr/>
        </p:nvPicPr>
        <p:blipFill>
          <a:blip r:embed="rId3" cstate="print"/>
          <a:srcRect/>
          <a:stretch>
            <a:fillRect/>
          </a:stretch>
        </p:blipFill>
        <p:spPr bwMode="auto">
          <a:xfrm>
            <a:off x="2760346" y="2512695"/>
            <a:ext cx="3459479" cy="2305936"/>
          </a:xfrm>
          <a:prstGeom prst="rect">
            <a:avLst/>
          </a:prstGeom>
          <a:noFill/>
        </p:spPr>
      </p:pic>
      <p:sp>
        <p:nvSpPr>
          <p:cNvPr id="7" name="pole tekstowe 6"/>
          <p:cNvSpPr txBox="1"/>
          <p:nvPr/>
        </p:nvSpPr>
        <p:spPr>
          <a:xfrm>
            <a:off x="3095625" y="5114925"/>
            <a:ext cx="2922788" cy="461665"/>
          </a:xfrm>
          <a:prstGeom prst="rect">
            <a:avLst/>
          </a:prstGeom>
          <a:noFill/>
        </p:spPr>
        <p:txBody>
          <a:bodyPr wrap="none" rtlCol="0">
            <a:spAutoFit/>
          </a:bodyPr>
          <a:lstStyle/>
          <a:p>
            <a:r>
              <a:rPr lang="pl-PL" sz="2400" b="1" dirty="0" smtClean="0">
                <a:latin typeface="Calibri" panose="020F0502020204030204" pitchFamily="34" charset="0"/>
              </a:rPr>
              <a:t>Gdańsk, 02.03.2016 r.</a:t>
            </a:r>
          </a:p>
        </p:txBody>
      </p:sp>
      <p:sp>
        <p:nvSpPr>
          <p:cNvPr id="8" name="Rectangle 3"/>
          <p:cNvSpPr>
            <a:spLocks noChangeArrowheads="1"/>
          </p:cNvSpPr>
          <p:nvPr/>
        </p:nvSpPr>
        <p:spPr bwMode="auto">
          <a:xfrm>
            <a:off x="0" y="1412875"/>
            <a:ext cx="9144000" cy="939800"/>
          </a:xfrm>
          <a:prstGeom prst="rect">
            <a:avLst/>
          </a:prstGeom>
          <a:noFill/>
          <a:ln w="9525">
            <a:noFill/>
            <a:miter lim="800000"/>
            <a:headEnd/>
            <a:tailEnd/>
          </a:ln>
        </p:spPr>
        <p:txBody>
          <a:bodyPr anchor="ctr"/>
          <a:lstStyle/>
          <a:p>
            <a:pPr algn="ctr" eaLnBrk="1" hangingPunct="1">
              <a:spcBef>
                <a:spcPts val="600"/>
              </a:spcBef>
              <a:buFont typeface="Arial" charset="0"/>
              <a:buNone/>
            </a:pPr>
            <a:r>
              <a:rPr lang="pl-PL" altLang="pl-PL" sz="2800" b="1" i="0" dirty="0">
                <a:solidFill>
                  <a:srgbClr val="000000"/>
                </a:solidFill>
                <a:latin typeface="Calibri" pitchFamily="34" charset="0"/>
              </a:rPr>
              <a:t>„Środa z Funduszami dla </a:t>
            </a:r>
            <a:r>
              <a:rPr lang="pl-PL" altLang="pl-PL" sz="2800" b="1" i="0" dirty="0" smtClean="0">
                <a:solidFill>
                  <a:srgbClr val="000000"/>
                </a:solidFill>
                <a:latin typeface="Calibri" pitchFamily="34" charset="0"/>
              </a:rPr>
              <a:t>przedsiębiorstw na rozwój”</a:t>
            </a:r>
            <a:endParaRPr lang="pl-PL" altLang="pl-PL" sz="2800" b="1" i="0" dirty="0">
              <a:solidFill>
                <a:srgbClr val="000000"/>
              </a:solidFill>
              <a:latin typeface="Calibri" pitchFamily="34" charset="0"/>
            </a:endParaRPr>
          </a:p>
          <a:p>
            <a:pPr algn="ctr" eaLnBrk="1" hangingPunct="1">
              <a:spcBef>
                <a:spcPts val="600"/>
              </a:spcBef>
              <a:buFont typeface="Arial" charset="0"/>
              <a:buNone/>
            </a:pPr>
            <a:endParaRPr lang="pl-PL" altLang="pl-PL" sz="200" i="0" dirty="0">
              <a:solidFill>
                <a:srgbClr val="000000"/>
              </a:solidFill>
              <a:latin typeface="Calibri" pitchFamily="34" charset="0"/>
            </a:endParaRPr>
          </a:p>
        </p:txBody>
      </p:sp>
    </p:spTree>
    <p:extLst>
      <p:ext uri="{BB962C8B-B14F-4D97-AF65-F5344CB8AC3E}">
        <p14:creationId xmlns:p14="http://schemas.microsoft.com/office/powerpoint/2010/main" xmlns="" val="3914577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71500" y="1643063"/>
            <a:ext cx="8072438" cy="1477962"/>
          </a:xfrm>
          <a:prstGeom prst="rect">
            <a:avLst/>
          </a:prstGeom>
        </p:spPr>
        <p:txBody>
          <a:bodyPr>
            <a:spAutoFit/>
          </a:bodyPr>
          <a:lstStyle/>
          <a:p>
            <a:pPr algn="just">
              <a:defRPr/>
            </a:pPr>
            <a:r>
              <a:rPr lang="pl-PL" b="1" i="0" dirty="0">
                <a:solidFill>
                  <a:srgbClr val="0033CC"/>
                </a:solidFill>
                <a:latin typeface="Calibri" pitchFamily="34" charset="0"/>
              </a:rPr>
              <a:t>Fundusz Spójności </a:t>
            </a:r>
            <a:r>
              <a:rPr lang="pl-PL" i="0" dirty="0">
                <a:latin typeface="Calibri" pitchFamily="34" charset="0"/>
              </a:rPr>
              <a:t>- jest to fundusz przeznaczony dla państw członkowskich, których dochód narodowy brutto na mieszkańca wynosi mniej niż 90% średniej w UE. </a:t>
            </a:r>
            <a:br>
              <a:rPr lang="pl-PL" i="0" dirty="0">
                <a:latin typeface="Calibri" pitchFamily="34" charset="0"/>
              </a:rPr>
            </a:br>
            <a:r>
              <a:rPr lang="pl-PL" i="0" dirty="0">
                <a:latin typeface="Calibri" pitchFamily="34" charset="0"/>
              </a:rPr>
              <a:t>Jego celem jest zredukowanie różnic gospodarczych i społecznych oraz promowanie zrównoważonego rozwoju głównie poprzez duże inwestycje w zakresie infrastruktury transportowej i ochrony środowiska.</a:t>
            </a:r>
          </a:p>
        </p:txBody>
      </p:sp>
      <p:sp>
        <p:nvSpPr>
          <p:cNvPr id="3" name="Prostokąt 2"/>
          <p:cNvSpPr/>
          <p:nvPr/>
        </p:nvSpPr>
        <p:spPr>
          <a:xfrm>
            <a:off x="571500" y="3357563"/>
            <a:ext cx="8143875" cy="1754187"/>
          </a:xfrm>
          <a:prstGeom prst="rect">
            <a:avLst/>
          </a:prstGeom>
        </p:spPr>
        <p:txBody>
          <a:bodyPr>
            <a:spAutoFit/>
          </a:bodyPr>
          <a:lstStyle/>
          <a:p>
            <a:pPr algn="just">
              <a:defRPr/>
            </a:pPr>
            <a:r>
              <a:rPr lang="pl-PL" b="1" i="0" dirty="0">
                <a:solidFill>
                  <a:srgbClr val="0033CC"/>
                </a:solidFill>
                <a:latin typeface="Calibri" pitchFamily="34" charset="0"/>
              </a:rPr>
              <a:t>Europejski Fundusz Rolny na rzecz Rozwoju Obszarów Wiejskich</a:t>
            </a:r>
            <a:r>
              <a:rPr lang="pl-PL" i="0" dirty="0">
                <a:latin typeface="Calibri" pitchFamily="34" charset="0"/>
              </a:rPr>
              <a:t>  - fundusz ten zajmuje się wspieraniem przekształceń struktury rolnictwa oraz wspomaganiem rozwoju obszarów wiejskich.</a:t>
            </a:r>
          </a:p>
          <a:p>
            <a:pPr>
              <a:defRPr/>
            </a:pPr>
            <a:endParaRPr lang="pl-PL" i="0" dirty="0">
              <a:latin typeface="Calibri" pitchFamily="34" charset="0"/>
            </a:endParaRPr>
          </a:p>
          <a:p>
            <a:pPr algn="just">
              <a:defRPr/>
            </a:pPr>
            <a:r>
              <a:rPr lang="pl-PL" b="1" i="0" dirty="0">
                <a:solidFill>
                  <a:srgbClr val="0033CC"/>
                </a:solidFill>
                <a:latin typeface="Calibri" pitchFamily="34" charset="0"/>
              </a:rPr>
              <a:t>Europejski Fundusz Morski i Rybacki </a:t>
            </a:r>
            <a:r>
              <a:rPr lang="pl-PL" i="0" dirty="0">
                <a:latin typeface="Calibri" pitchFamily="34" charset="0"/>
              </a:rPr>
              <a:t>- fundusz wspiera restrukturyzację rybołówstwa państw członkowskich.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6" descr="image001"/>
          <p:cNvSpPr>
            <a:spLocks noChangeAspect="1" noChangeArrowheads="1"/>
          </p:cNvSpPr>
          <p:nvPr/>
        </p:nvSpPr>
        <p:spPr bwMode="auto">
          <a:xfrm>
            <a:off x="4419600" y="3838575"/>
            <a:ext cx="304800" cy="304800"/>
          </a:xfrm>
          <a:prstGeom prst="rect">
            <a:avLst/>
          </a:prstGeom>
          <a:noFill/>
          <a:ln w="9525">
            <a:noFill/>
            <a:miter lim="800000"/>
            <a:headEnd/>
            <a:tailEnd/>
          </a:ln>
        </p:spPr>
        <p:txBody>
          <a:bodyPr/>
          <a:lstStyle/>
          <a:p>
            <a:endParaRPr lang="pl-PL"/>
          </a:p>
        </p:txBody>
      </p:sp>
      <p:sp>
        <p:nvSpPr>
          <p:cNvPr id="19459" name="Rectangle 8"/>
          <p:cNvSpPr txBox="1">
            <a:spLocks noChangeArrowheads="1"/>
          </p:cNvSpPr>
          <p:nvPr/>
        </p:nvSpPr>
        <p:spPr bwMode="auto">
          <a:xfrm>
            <a:off x="6877050" y="6237288"/>
            <a:ext cx="2133600" cy="476250"/>
          </a:xfrm>
          <a:prstGeom prst="rect">
            <a:avLst/>
          </a:prstGeom>
          <a:noFill/>
          <a:ln w="9525">
            <a:noFill/>
            <a:miter lim="800000"/>
            <a:headEnd/>
            <a:tailEnd/>
          </a:ln>
        </p:spPr>
        <p:txBody>
          <a:bodyPr/>
          <a:lstStyle/>
          <a:p>
            <a:pPr algn="r"/>
            <a:endParaRPr lang="pl-PL" sz="1400"/>
          </a:p>
        </p:txBody>
      </p:sp>
      <p:sp>
        <p:nvSpPr>
          <p:cNvPr id="4101" name="Text Box 3"/>
          <p:cNvSpPr txBox="1">
            <a:spLocks noChangeArrowheads="1"/>
          </p:cNvSpPr>
          <p:nvPr/>
        </p:nvSpPr>
        <p:spPr bwMode="auto">
          <a:xfrm>
            <a:off x="285750" y="2133600"/>
            <a:ext cx="8353425" cy="2308225"/>
          </a:xfrm>
          <a:prstGeom prst="rect">
            <a:avLst/>
          </a:prstGeom>
          <a:noFill/>
          <a:ln w="9525">
            <a:noFill/>
            <a:miter lim="800000"/>
            <a:headEnd/>
            <a:tailEnd/>
          </a:ln>
        </p:spPr>
        <p:txBody>
          <a:bodyPr>
            <a:spAutoFit/>
          </a:bodyPr>
          <a:lstStyle/>
          <a:p>
            <a:pPr>
              <a:defRPr/>
            </a:pPr>
            <a:r>
              <a:rPr lang="pl-PL" sz="1600" b="1" i="0" dirty="0">
                <a:latin typeface="Calibri" pitchFamily="34" charset="0"/>
                <a:cs typeface="Arial" charset="0"/>
              </a:rPr>
              <a:t>Europejskiego Funduszu Rozwoju Regionalnego</a:t>
            </a:r>
          </a:p>
          <a:p>
            <a:pPr>
              <a:defRPr/>
            </a:pPr>
            <a:endParaRPr lang="pl-PL" sz="1600" b="1" i="0" dirty="0">
              <a:latin typeface="Calibri" pitchFamily="34" charset="0"/>
              <a:cs typeface="Arial" charset="0"/>
            </a:endParaRPr>
          </a:p>
          <a:p>
            <a:pPr>
              <a:defRPr/>
            </a:pPr>
            <a:r>
              <a:rPr lang="pl-PL" sz="1600" b="1" i="0" dirty="0">
                <a:latin typeface="Calibri" pitchFamily="34" charset="0"/>
                <a:cs typeface="Arial" charset="0"/>
              </a:rPr>
              <a:t>Europejskiego Funduszu Społecznego</a:t>
            </a:r>
          </a:p>
          <a:p>
            <a:pPr>
              <a:defRPr/>
            </a:pPr>
            <a:endParaRPr lang="pl-PL" sz="1600" b="1" i="0" dirty="0">
              <a:latin typeface="Calibri" pitchFamily="34" charset="0"/>
              <a:cs typeface="Arial" charset="0"/>
            </a:endParaRPr>
          </a:p>
          <a:p>
            <a:pPr>
              <a:defRPr/>
            </a:pPr>
            <a:r>
              <a:rPr lang="pl-PL" sz="1600" b="1" i="0" dirty="0">
                <a:latin typeface="Calibri" pitchFamily="34" charset="0"/>
                <a:cs typeface="Arial" charset="0"/>
              </a:rPr>
              <a:t>Funduszu Spójności</a:t>
            </a:r>
          </a:p>
          <a:p>
            <a:pPr>
              <a:defRPr/>
            </a:pPr>
            <a:endParaRPr lang="pl-PL" sz="1600" b="1" i="0" dirty="0">
              <a:latin typeface="Calibri" pitchFamily="34" charset="0"/>
              <a:cs typeface="Arial" charset="0"/>
            </a:endParaRPr>
          </a:p>
          <a:p>
            <a:pPr>
              <a:defRPr/>
            </a:pPr>
            <a:r>
              <a:rPr lang="pl-PL" sz="1600" b="1" i="0" dirty="0">
                <a:latin typeface="Calibri" pitchFamily="34" charset="0"/>
                <a:cs typeface="Arial" charset="0"/>
              </a:rPr>
              <a:t>Europejskiego Funduszu Rolnego na rzecz Rozwoju Obszarów Wiejskich</a:t>
            </a:r>
          </a:p>
          <a:p>
            <a:pPr>
              <a:defRPr/>
            </a:pPr>
            <a:endParaRPr lang="pl-PL" sz="1600" b="1" i="0" dirty="0">
              <a:latin typeface="Calibri" pitchFamily="34" charset="0"/>
              <a:cs typeface="Arial" charset="0"/>
            </a:endParaRPr>
          </a:p>
          <a:p>
            <a:pPr>
              <a:defRPr/>
            </a:pPr>
            <a:r>
              <a:rPr lang="pl-PL" sz="1600" b="1" i="0" dirty="0">
                <a:latin typeface="Calibri" pitchFamily="34" charset="0"/>
                <a:cs typeface="Arial" charset="0"/>
              </a:rPr>
              <a:t>Europejskiego Funduszu Morskiego i Rybackiego</a:t>
            </a:r>
          </a:p>
        </p:txBody>
      </p:sp>
      <p:sp>
        <p:nvSpPr>
          <p:cNvPr id="19461" name="AutoShape 4"/>
          <p:cNvSpPr>
            <a:spLocks/>
          </p:cNvSpPr>
          <p:nvPr/>
        </p:nvSpPr>
        <p:spPr bwMode="auto">
          <a:xfrm>
            <a:off x="4932363" y="2205038"/>
            <a:ext cx="71437" cy="647700"/>
          </a:xfrm>
          <a:prstGeom prst="rightBrace">
            <a:avLst>
              <a:gd name="adj1" fmla="val 76018"/>
              <a:gd name="adj2" fmla="val 50000"/>
            </a:avLst>
          </a:prstGeom>
          <a:noFill/>
          <a:ln w="9525">
            <a:solidFill>
              <a:schemeClr val="tx1"/>
            </a:solidFill>
            <a:round/>
            <a:headEnd/>
            <a:tailEnd/>
          </a:ln>
        </p:spPr>
        <p:txBody>
          <a:bodyPr wrap="none" anchor="ctr"/>
          <a:lstStyle/>
          <a:p>
            <a:endParaRPr lang="pl-PL"/>
          </a:p>
        </p:txBody>
      </p:sp>
      <p:sp>
        <p:nvSpPr>
          <p:cNvPr id="4103" name="Text Box 5"/>
          <p:cNvSpPr txBox="1">
            <a:spLocks noChangeArrowheads="1"/>
          </p:cNvSpPr>
          <p:nvPr/>
        </p:nvSpPr>
        <p:spPr bwMode="auto">
          <a:xfrm>
            <a:off x="5003800" y="2205038"/>
            <a:ext cx="1260475" cy="584200"/>
          </a:xfrm>
          <a:prstGeom prst="rect">
            <a:avLst/>
          </a:prstGeom>
          <a:noFill/>
          <a:ln w="9525">
            <a:noFill/>
            <a:miter lim="800000"/>
            <a:headEnd/>
            <a:tailEnd/>
          </a:ln>
        </p:spPr>
        <p:txBody>
          <a:bodyPr>
            <a:spAutoFit/>
          </a:bodyPr>
          <a:lstStyle/>
          <a:p>
            <a:pPr>
              <a:defRPr/>
            </a:pPr>
            <a:r>
              <a:rPr lang="pl-PL" sz="1600" b="1" i="0" dirty="0">
                <a:solidFill>
                  <a:srgbClr val="3333CC"/>
                </a:solidFill>
                <a:latin typeface="Calibri" pitchFamily="34" charset="0"/>
                <a:cs typeface="Arial" charset="0"/>
              </a:rPr>
              <a:t>Fundusze Strukturalne</a:t>
            </a:r>
          </a:p>
        </p:txBody>
      </p:sp>
      <p:sp>
        <p:nvSpPr>
          <p:cNvPr id="19463" name="AutoShape 12"/>
          <p:cNvSpPr>
            <a:spLocks/>
          </p:cNvSpPr>
          <p:nvPr/>
        </p:nvSpPr>
        <p:spPr bwMode="auto">
          <a:xfrm>
            <a:off x="6227763" y="2205038"/>
            <a:ext cx="130175" cy="1223962"/>
          </a:xfrm>
          <a:prstGeom prst="rightBrace">
            <a:avLst>
              <a:gd name="adj1" fmla="val 98726"/>
              <a:gd name="adj2" fmla="val 50000"/>
            </a:avLst>
          </a:prstGeom>
          <a:noFill/>
          <a:ln w="9525">
            <a:solidFill>
              <a:schemeClr val="tx1"/>
            </a:solidFill>
            <a:round/>
            <a:headEnd/>
            <a:tailEnd/>
          </a:ln>
        </p:spPr>
        <p:txBody>
          <a:bodyPr wrap="none" anchor="ctr"/>
          <a:lstStyle/>
          <a:p>
            <a:endParaRPr lang="pl-PL"/>
          </a:p>
        </p:txBody>
      </p:sp>
      <p:sp>
        <p:nvSpPr>
          <p:cNvPr id="4105" name="Text Box 13"/>
          <p:cNvSpPr txBox="1">
            <a:spLocks noChangeArrowheads="1"/>
          </p:cNvSpPr>
          <p:nvPr/>
        </p:nvSpPr>
        <p:spPr bwMode="auto">
          <a:xfrm>
            <a:off x="6429375" y="2500313"/>
            <a:ext cx="1143000" cy="584200"/>
          </a:xfrm>
          <a:prstGeom prst="rect">
            <a:avLst/>
          </a:prstGeom>
          <a:noFill/>
          <a:ln w="9525">
            <a:noFill/>
            <a:miter lim="800000"/>
            <a:headEnd/>
            <a:tailEnd/>
          </a:ln>
        </p:spPr>
        <p:txBody>
          <a:bodyPr>
            <a:spAutoFit/>
          </a:bodyPr>
          <a:lstStyle/>
          <a:p>
            <a:pPr>
              <a:defRPr/>
            </a:pPr>
            <a:r>
              <a:rPr lang="pl-PL" sz="1600" b="1" i="0" dirty="0">
                <a:solidFill>
                  <a:srgbClr val="3333CC"/>
                </a:solidFill>
                <a:latin typeface="Calibri" pitchFamily="34" charset="0"/>
                <a:cs typeface="Arial" charset="0"/>
              </a:rPr>
              <a:t>Polityka Spójności</a:t>
            </a:r>
          </a:p>
        </p:txBody>
      </p:sp>
      <p:sp>
        <p:nvSpPr>
          <p:cNvPr id="19465" name="AutoShape 10"/>
          <p:cNvSpPr>
            <a:spLocks/>
          </p:cNvSpPr>
          <p:nvPr/>
        </p:nvSpPr>
        <p:spPr bwMode="auto">
          <a:xfrm>
            <a:off x="7286625" y="2143125"/>
            <a:ext cx="430213" cy="2298700"/>
          </a:xfrm>
          <a:prstGeom prst="rightBrace">
            <a:avLst>
              <a:gd name="adj1" fmla="val 50117"/>
              <a:gd name="adj2" fmla="val 50000"/>
            </a:avLst>
          </a:prstGeom>
          <a:noFill/>
          <a:ln w="9525">
            <a:solidFill>
              <a:schemeClr val="tx1"/>
            </a:solidFill>
            <a:round/>
            <a:headEnd/>
            <a:tailEnd/>
          </a:ln>
        </p:spPr>
        <p:txBody>
          <a:bodyPr wrap="none" anchor="ctr"/>
          <a:lstStyle/>
          <a:p>
            <a:endParaRPr lang="pl-PL"/>
          </a:p>
        </p:txBody>
      </p:sp>
      <p:sp>
        <p:nvSpPr>
          <p:cNvPr id="4107" name="Text Box 9"/>
          <p:cNvSpPr txBox="1">
            <a:spLocks noChangeArrowheads="1"/>
          </p:cNvSpPr>
          <p:nvPr/>
        </p:nvSpPr>
        <p:spPr bwMode="auto">
          <a:xfrm>
            <a:off x="7704138" y="2643188"/>
            <a:ext cx="1439862" cy="1323975"/>
          </a:xfrm>
          <a:prstGeom prst="rect">
            <a:avLst/>
          </a:prstGeom>
          <a:noFill/>
          <a:ln w="9525">
            <a:noFill/>
            <a:miter lim="800000"/>
            <a:headEnd/>
            <a:tailEnd/>
          </a:ln>
        </p:spPr>
        <p:txBody>
          <a:bodyPr anchor="ctr">
            <a:spAutoFit/>
          </a:bodyPr>
          <a:lstStyle/>
          <a:p>
            <a:pPr>
              <a:defRPr/>
            </a:pPr>
            <a:r>
              <a:rPr lang="pl-PL" sz="1600" b="1" i="0" dirty="0">
                <a:solidFill>
                  <a:srgbClr val="3333CC"/>
                </a:solidFill>
                <a:latin typeface="Calibri" pitchFamily="34" charset="0"/>
                <a:cs typeface="Arial" charset="0"/>
              </a:rPr>
              <a:t>Europejskie Fundusze Strukturalne </a:t>
            </a:r>
          </a:p>
          <a:p>
            <a:pPr>
              <a:defRPr/>
            </a:pPr>
            <a:r>
              <a:rPr lang="pl-PL" sz="1600" b="1" i="0" dirty="0">
                <a:solidFill>
                  <a:srgbClr val="3333CC"/>
                </a:solidFill>
                <a:latin typeface="Calibri" pitchFamily="34" charset="0"/>
                <a:cs typeface="Arial" charset="0"/>
              </a:rPr>
              <a:t>i Inwestycyjne (EFSI)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6" descr="image001"/>
          <p:cNvSpPr>
            <a:spLocks noChangeAspect="1" noChangeArrowheads="1"/>
          </p:cNvSpPr>
          <p:nvPr/>
        </p:nvSpPr>
        <p:spPr bwMode="auto">
          <a:xfrm>
            <a:off x="4419600" y="3084094"/>
            <a:ext cx="304800" cy="304800"/>
          </a:xfrm>
          <a:prstGeom prst="rect">
            <a:avLst/>
          </a:prstGeom>
          <a:noFill/>
          <a:ln w="9525">
            <a:noFill/>
            <a:miter lim="800000"/>
            <a:headEnd/>
            <a:tailEnd/>
          </a:ln>
        </p:spPr>
        <p:txBody>
          <a:bodyPr/>
          <a:lstStyle/>
          <a:p>
            <a:endParaRPr lang="pl-PL">
              <a:latin typeface="Calibri" pitchFamily="34" charset="0"/>
            </a:endParaRPr>
          </a:p>
        </p:txBody>
      </p:sp>
      <p:sp>
        <p:nvSpPr>
          <p:cNvPr id="8196" name="Text Box 3"/>
          <p:cNvSpPr txBox="1">
            <a:spLocks noChangeArrowheads="1"/>
          </p:cNvSpPr>
          <p:nvPr/>
        </p:nvSpPr>
        <p:spPr bwMode="auto">
          <a:xfrm>
            <a:off x="414539" y="2217252"/>
            <a:ext cx="8353425" cy="646331"/>
          </a:xfrm>
          <a:prstGeom prst="rect">
            <a:avLst/>
          </a:prstGeom>
          <a:noFill/>
          <a:ln w="9525">
            <a:noFill/>
            <a:miter lim="800000"/>
            <a:headEnd/>
            <a:tailEnd/>
          </a:ln>
        </p:spPr>
        <p:txBody>
          <a:bodyPr>
            <a:spAutoFit/>
          </a:bodyPr>
          <a:lstStyle/>
          <a:p>
            <a:endParaRPr lang="pl-PL" sz="1000" b="1" i="0" u="sng" dirty="0">
              <a:latin typeface="Calibri" pitchFamily="34" charset="0"/>
              <a:cs typeface="Arial" charset="0"/>
            </a:endParaRPr>
          </a:p>
          <a:p>
            <a:r>
              <a:rPr lang="pl-PL" b="1" i="0" u="sng" dirty="0">
                <a:latin typeface="Calibri" pitchFamily="34" charset="0"/>
                <a:cs typeface="Arial" charset="0"/>
              </a:rPr>
              <a:t>Rozporządzenie UE tzw. „Ogólne”</a:t>
            </a:r>
            <a:r>
              <a:rPr lang="pl-PL" i="0" dirty="0">
                <a:latin typeface="Calibri" pitchFamily="34" charset="0"/>
                <a:cs typeface="Arial" charset="0"/>
              </a:rPr>
              <a:t>  </a:t>
            </a:r>
            <a:r>
              <a:rPr lang="pl-PL" sz="1600" i="0" dirty="0">
                <a:latin typeface="Calibri" pitchFamily="34" charset="0"/>
                <a:cs typeface="Arial" charset="0"/>
              </a:rPr>
              <a:t>-  wspólne przepisy </a:t>
            </a:r>
            <a:r>
              <a:rPr lang="pl-PL" sz="1600" i="0" dirty="0" smtClean="0">
                <a:latin typeface="Calibri" pitchFamily="34" charset="0"/>
                <a:cs typeface="Arial" charset="0"/>
              </a:rPr>
              <a:t>dotyczące wszystkich pięciu funduszy</a:t>
            </a:r>
            <a:endParaRPr lang="pl-PL" sz="1600" i="0" dirty="0">
              <a:latin typeface="Calibri" pitchFamily="34" charset="0"/>
              <a:cs typeface="Arial" charset="0"/>
            </a:endParaRPr>
          </a:p>
          <a:p>
            <a:endParaRPr lang="pl-PL" sz="800" i="0" dirty="0">
              <a:latin typeface="Calibri" pitchFamily="34" charset="0"/>
              <a:cs typeface="Arial" charset="0"/>
            </a:endParaRPr>
          </a:p>
        </p:txBody>
      </p:sp>
      <p:sp>
        <p:nvSpPr>
          <p:cNvPr id="8203" name="Text Box 6"/>
          <p:cNvSpPr txBox="1">
            <a:spLocks noChangeArrowheads="1"/>
          </p:cNvSpPr>
          <p:nvPr/>
        </p:nvSpPr>
        <p:spPr bwMode="auto">
          <a:xfrm>
            <a:off x="410561" y="2868060"/>
            <a:ext cx="7993062" cy="336550"/>
          </a:xfrm>
          <a:prstGeom prst="rect">
            <a:avLst/>
          </a:prstGeom>
          <a:noFill/>
          <a:ln w="9525">
            <a:noFill/>
            <a:miter lim="800000"/>
            <a:headEnd/>
            <a:tailEnd/>
          </a:ln>
        </p:spPr>
        <p:txBody>
          <a:bodyPr>
            <a:spAutoFit/>
          </a:bodyPr>
          <a:lstStyle/>
          <a:p>
            <a:r>
              <a:rPr lang="pl-PL" sz="1600" b="1" i="0" u="sng" dirty="0">
                <a:latin typeface="Calibri" pitchFamily="34" charset="0"/>
                <a:cs typeface="Arial" charset="0"/>
              </a:rPr>
              <a:t>Rozporządzenia UE „szczegółowe”</a:t>
            </a:r>
            <a:r>
              <a:rPr lang="pl-PL" sz="1600" i="0" dirty="0">
                <a:latin typeface="Calibri" pitchFamily="34" charset="0"/>
                <a:cs typeface="Arial" charset="0"/>
              </a:rPr>
              <a:t>  dotyczące każdego z powyższych funduszy</a:t>
            </a:r>
          </a:p>
        </p:txBody>
      </p:sp>
      <p:sp>
        <p:nvSpPr>
          <p:cNvPr id="8204" name="Text Box 7"/>
          <p:cNvSpPr txBox="1">
            <a:spLocks noChangeArrowheads="1"/>
          </p:cNvSpPr>
          <p:nvPr/>
        </p:nvSpPr>
        <p:spPr bwMode="auto">
          <a:xfrm>
            <a:off x="424164" y="3324676"/>
            <a:ext cx="7848600" cy="336550"/>
          </a:xfrm>
          <a:prstGeom prst="rect">
            <a:avLst/>
          </a:prstGeom>
          <a:noFill/>
          <a:ln w="9525">
            <a:noFill/>
            <a:miter lim="800000"/>
            <a:headEnd/>
            <a:tailEnd/>
          </a:ln>
        </p:spPr>
        <p:txBody>
          <a:bodyPr>
            <a:spAutoFit/>
          </a:bodyPr>
          <a:lstStyle/>
          <a:p>
            <a:r>
              <a:rPr lang="pl-PL" sz="1600" b="1" i="0" u="sng" dirty="0">
                <a:latin typeface="Calibri" pitchFamily="34" charset="0"/>
                <a:cs typeface="Arial" charset="0"/>
              </a:rPr>
              <a:t>Akty delegowane i wykonawcze</a:t>
            </a:r>
            <a:r>
              <a:rPr lang="pl-PL" sz="1600" b="1" i="0" dirty="0">
                <a:latin typeface="Calibri" pitchFamily="34" charset="0"/>
                <a:cs typeface="Arial" charset="0"/>
              </a:rPr>
              <a:t>  </a:t>
            </a:r>
            <a:r>
              <a:rPr lang="pl-PL" sz="1600" i="0" dirty="0">
                <a:latin typeface="Calibri" pitchFamily="34" charset="0"/>
                <a:cs typeface="Arial" charset="0"/>
              </a:rPr>
              <a:t>Komisji Europejskiej</a:t>
            </a:r>
          </a:p>
        </p:txBody>
      </p:sp>
      <p:sp>
        <p:nvSpPr>
          <p:cNvPr id="8205" name="Text Box 8"/>
          <p:cNvSpPr txBox="1">
            <a:spLocks noChangeArrowheads="1"/>
          </p:cNvSpPr>
          <p:nvPr/>
        </p:nvSpPr>
        <p:spPr bwMode="auto">
          <a:xfrm>
            <a:off x="443414" y="3892734"/>
            <a:ext cx="8281987" cy="830262"/>
          </a:xfrm>
          <a:prstGeom prst="rect">
            <a:avLst/>
          </a:prstGeom>
          <a:noFill/>
          <a:ln w="9525">
            <a:noFill/>
            <a:miter lim="800000"/>
            <a:headEnd/>
            <a:tailEnd/>
          </a:ln>
        </p:spPr>
        <p:txBody>
          <a:bodyPr>
            <a:spAutoFit/>
          </a:bodyPr>
          <a:lstStyle/>
          <a:p>
            <a:pPr algn="r"/>
            <a:r>
              <a:rPr lang="pl-PL" sz="1600" b="1" i="0" dirty="0">
                <a:solidFill>
                  <a:srgbClr val="FF0000"/>
                </a:solidFill>
                <a:latin typeface="Calibri" pitchFamily="34" charset="0"/>
                <a:cs typeface="Arial" charset="0"/>
              </a:rPr>
              <a:t>Rozporządzenie „Ogólne” oraz rozporządzenia „szczegółowe” </a:t>
            </a:r>
          </a:p>
          <a:p>
            <a:pPr algn="r"/>
            <a:r>
              <a:rPr lang="pl-PL" sz="1600" b="1" i="0" dirty="0">
                <a:solidFill>
                  <a:srgbClr val="FF0000"/>
                </a:solidFill>
                <a:latin typeface="Calibri" pitchFamily="34" charset="0"/>
                <a:cs typeface="Arial" charset="0"/>
              </a:rPr>
              <a:t>zostały przyjęte przez Parlament Europejski i Radę UE 17 grudnia 2013 r.</a:t>
            </a:r>
          </a:p>
          <a:p>
            <a:pPr algn="r"/>
            <a:r>
              <a:rPr lang="pl-PL" sz="1600" b="1" i="0" dirty="0">
                <a:solidFill>
                  <a:srgbClr val="FF0000"/>
                </a:solidFill>
                <a:latin typeface="Calibri" pitchFamily="34" charset="0"/>
                <a:cs typeface="Arial" charset="0"/>
              </a:rPr>
              <a:t>(wyjątek: rozporządzenie </a:t>
            </a:r>
            <a:r>
              <a:rPr lang="pl-PL" sz="1600" b="1" i="0" dirty="0" err="1">
                <a:solidFill>
                  <a:srgbClr val="FF0000"/>
                </a:solidFill>
                <a:latin typeface="Calibri" pitchFamily="34" charset="0"/>
                <a:cs typeface="Arial" charset="0"/>
              </a:rPr>
              <a:t>EFMiR</a:t>
            </a:r>
            <a:r>
              <a:rPr lang="pl-PL" sz="1600" b="1" i="0" dirty="0">
                <a:solidFill>
                  <a:srgbClr val="FF0000"/>
                </a:solidFill>
                <a:latin typeface="Calibri" pitchFamily="34" charset="0"/>
                <a:cs typeface="Arial" charset="0"/>
              </a:rPr>
              <a:t> przyjęte 15 maja 2014 r.) </a:t>
            </a:r>
          </a:p>
        </p:txBody>
      </p:sp>
      <p:sp>
        <p:nvSpPr>
          <p:cNvPr id="8206" name="Text Box 4"/>
          <p:cNvSpPr txBox="1">
            <a:spLocks noChangeArrowheads="1"/>
          </p:cNvSpPr>
          <p:nvPr/>
        </p:nvSpPr>
        <p:spPr bwMode="auto">
          <a:xfrm>
            <a:off x="539750" y="1341438"/>
            <a:ext cx="8064500" cy="368300"/>
          </a:xfrm>
          <a:prstGeom prst="rect">
            <a:avLst/>
          </a:prstGeom>
          <a:noFill/>
          <a:ln w="9525">
            <a:noFill/>
            <a:miter lim="800000"/>
            <a:headEnd/>
            <a:tailEnd/>
          </a:ln>
        </p:spPr>
        <p:txBody>
          <a:bodyPr>
            <a:spAutoFit/>
          </a:bodyPr>
          <a:lstStyle/>
          <a:p>
            <a:endParaRPr lang="pl-PL" i="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6" descr="image00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pl-PL"/>
          </a:p>
        </p:txBody>
      </p:sp>
      <p:sp>
        <p:nvSpPr>
          <p:cNvPr id="20483" name="Text Box 6"/>
          <p:cNvSpPr txBox="1">
            <a:spLocks noChangeArrowheads="1"/>
          </p:cNvSpPr>
          <p:nvPr/>
        </p:nvSpPr>
        <p:spPr bwMode="auto">
          <a:xfrm>
            <a:off x="1042988" y="1700213"/>
            <a:ext cx="6624637" cy="366712"/>
          </a:xfrm>
          <a:prstGeom prst="rect">
            <a:avLst/>
          </a:prstGeom>
          <a:noFill/>
          <a:ln w="9525">
            <a:noFill/>
            <a:miter lim="800000"/>
            <a:headEnd/>
            <a:tailEnd/>
          </a:ln>
        </p:spPr>
        <p:txBody>
          <a:bodyPr>
            <a:spAutoFit/>
          </a:bodyPr>
          <a:lstStyle/>
          <a:p>
            <a:endParaRPr lang="pl-PL"/>
          </a:p>
        </p:txBody>
      </p:sp>
      <p:sp>
        <p:nvSpPr>
          <p:cNvPr id="20484" name="Rectangle 8"/>
          <p:cNvSpPr txBox="1">
            <a:spLocks noChangeArrowheads="1"/>
          </p:cNvSpPr>
          <p:nvPr/>
        </p:nvSpPr>
        <p:spPr bwMode="auto">
          <a:xfrm>
            <a:off x="6877050" y="6237288"/>
            <a:ext cx="2133600" cy="476250"/>
          </a:xfrm>
          <a:prstGeom prst="rect">
            <a:avLst/>
          </a:prstGeom>
          <a:noFill/>
          <a:ln w="9525">
            <a:noFill/>
            <a:miter lim="800000"/>
            <a:headEnd/>
            <a:tailEnd/>
          </a:ln>
        </p:spPr>
        <p:txBody>
          <a:bodyPr/>
          <a:lstStyle/>
          <a:p>
            <a:pPr algn="r"/>
            <a:endParaRPr lang="pl-PL" sz="1400"/>
          </a:p>
        </p:txBody>
      </p:sp>
      <p:sp>
        <p:nvSpPr>
          <p:cNvPr id="3077" name="Text Box 4"/>
          <p:cNvSpPr txBox="1">
            <a:spLocks noChangeArrowheads="1"/>
          </p:cNvSpPr>
          <p:nvPr/>
        </p:nvSpPr>
        <p:spPr bwMode="auto">
          <a:xfrm>
            <a:off x="539750" y="1268413"/>
            <a:ext cx="8064500" cy="4278094"/>
          </a:xfrm>
          <a:prstGeom prst="rect">
            <a:avLst/>
          </a:prstGeom>
          <a:noFill/>
          <a:ln w="9525">
            <a:noFill/>
            <a:miter lim="800000"/>
            <a:headEnd/>
            <a:tailEnd/>
          </a:ln>
        </p:spPr>
        <p:txBody>
          <a:bodyPr>
            <a:spAutoFit/>
          </a:bodyPr>
          <a:lstStyle/>
          <a:p>
            <a:pPr algn="ctr">
              <a:defRPr/>
            </a:pPr>
            <a:r>
              <a:rPr lang="pl-PL" sz="2800" b="1" i="0" u="sng" dirty="0">
                <a:latin typeface="Calibri" pitchFamily="34" charset="0"/>
              </a:rPr>
              <a:t>Cele </a:t>
            </a:r>
            <a:r>
              <a:rPr lang="pl-PL" sz="2800" b="1" i="0" u="sng" dirty="0" smtClean="0">
                <a:latin typeface="Calibri" pitchFamily="34" charset="0"/>
              </a:rPr>
              <a:t>tematyczne i priorytety inwestycyjne</a:t>
            </a:r>
            <a:endParaRPr lang="pl-PL" sz="2800" i="0" u="sng" dirty="0">
              <a:latin typeface="Calibri" pitchFamily="34" charset="0"/>
              <a:cs typeface="Arial" charset="0"/>
            </a:endParaRPr>
          </a:p>
          <a:p>
            <a:pPr marL="342900" indent="-342900">
              <a:buFont typeface="+mj-lt"/>
              <a:buAutoNum type="arabicPeriod"/>
              <a:defRPr/>
            </a:pPr>
            <a:endParaRPr lang="pl-PL" sz="1200" i="0" dirty="0">
              <a:latin typeface="Calibri" pitchFamily="34" charset="0"/>
              <a:cs typeface="Arial" charset="0"/>
            </a:endParaRPr>
          </a:p>
          <a:p>
            <a:pPr marL="342900" indent="-342900">
              <a:defRPr/>
            </a:pPr>
            <a:r>
              <a:rPr lang="pl-PL" i="0" dirty="0">
                <a:latin typeface="Calibri" pitchFamily="34" charset="0"/>
                <a:cs typeface="Arial" charset="0"/>
              </a:rPr>
              <a:t>Obszary wsparcia EFSI:</a:t>
            </a:r>
          </a:p>
          <a:p>
            <a:pPr marL="342900" indent="-342900">
              <a:defRPr/>
            </a:pPr>
            <a:endParaRPr lang="pl-PL" sz="800" i="0" dirty="0">
              <a:latin typeface="Calibri" pitchFamily="34" charset="0"/>
              <a:cs typeface="Arial" charset="0"/>
            </a:endParaRPr>
          </a:p>
          <a:p>
            <a:pPr marL="342900" indent="-342900" algn="just">
              <a:buFont typeface="+mj-lt"/>
              <a:buAutoNum type="arabicPeriod"/>
              <a:defRPr/>
            </a:pPr>
            <a:r>
              <a:rPr lang="pl-PL" i="0" dirty="0">
                <a:latin typeface="Calibri" pitchFamily="34" charset="0"/>
                <a:cs typeface="Arial" charset="0"/>
              </a:rPr>
              <a:t>Wzmacnianie </a:t>
            </a:r>
            <a:r>
              <a:rPr lang="pl-PL" b="1" i="0" dirty="0">
                <a:solidFill>
                  <a:srgbClr val="3333CC"/>
                </a:solidFill>
                <a:latin typeface="Calibri" pitchFamily="34" charset="0"/>
                <a:cs typeface="Arial" charset="0"/>
              </a:rPr>
              <a:t>badań naukowych</a:t>
            </a:r>
            <a:r>
              <a:rPr lang="pl-PL" i="0" dirty="0">
                <a:latin typeface="Calibri" pitchFamily="34" charset="0"/>
                <a:cs typeface="Arial" charset="0"/>
              </a:rPr>
              <a:t>, rozwoju technologicznego i innowacji.</a:t>
            </a:r>
          </a:p>
          <a:p>
            <a:pPr marL="342900" indent="-342900" algn="just">
              <a:defRPr/>
            </a:pPr>
            <a:endParaRPr lang="pl-PL" sz="800" i="0" dirty="0">
              <a:latin typeface="Calibri" pitchFamily="34" charset="0"/>
              <a:cs typeface="Arial" charset="0"/>
            </a:endParaRPr>
          </a:p>
          <a:p>
            <a:pPr marL="342900" indent="11113" algn="just">
              <a:defRPr/>
            </a:pPr>
            <a:r>
              <a:rPr lang="pl-PL" sz="1200" b="1" dirty="0">
                <a:solidFill>
                  <a:srgbClr val="FF0000"/>
                </a:solidFill>
                <a:latin typeface="Calibri" pitchFamily="34" charset="0"/>
              </a:rPr>
              <a:t>Priorytet Inwestycyjny 1a. </a:t>
            </a:r>
            <a:r>
              <a:rPr lang="pl-PL" sz="1200" dirty="0">
                <a:latin typeface="Calibri" pitchFamily="34" charset="0"/>
              </a:rPr>
              <a:t>(EFRR) Udoskonalanie infrastruktury </a:t>
            </a:r>
            <a:r>
              <a:rPr lang="pl-PL" sz="1200" dirty="0" err="1">
                <a:latin typeface="Calibri" pitchFamily="34" charset="0"/>
              </a:rPr>
              <a:t>B+I</a:t>
            </a:r>
            <a:r>
              <a:rPr lang="pl-PL" sz="1200" dirty="0">
                <a:latin typeface="Calibri" pitchFamily="34" charset="0"/>
              </a:rPr>
              <a:t> i zwiększanie zdolności do osiągnięcia doskonałości </a:t>
            </a:r>
            <a:br>
              <a:rPr lang="pl-PL" sz="1200" dirty="0">
                <a:latin typeface="Calibri" pitchFamily="34" charset="0"/>
              </a:rPr>
            </a:br>
            <a:r>
              <a:rPr lang="pl-PL" sz="1200" dirty="0">
                <a:latin typeface="Calibri" pitchFamily="34" charset="0"/>
              </a:rPr>
              <a:t>w zakresie </a:t>
            </a:r>
            <a:r>
              <a:rPr lang="pl-PL" sz="1200" dirty="0" err="1">
                <a:latin typeface="Calibri" pitchFamily="34" charset="0"/>
              </a:rPr>
              <a:t>B+I</a:t>
            </a:r>
            <a:r>
              <a:rPr lang="pl-PL" sz="1200" dirty="0">
                <a:latin typeface="Calibri" pitchFamily="34" charset="0"/>
              </a:rPr>
              <a:t> oraz wspieranie ośrodków kompetencji, w szczególności tych, które leżą w interesie Europy.</a:t>
            </a:r>
          </a:p>
          <a:p>
            <a:pPr marL="342900" indent="11113" algn="just">
              <a:defRPr/>
            </a:pPr>
            <a:endParaRPr lang="pl-PL" sz="1200" dirty="0">
              <a:latin typeface="Calibri" pitchFamily="34" charset="0"/>
            </a:endParaRPr>
          </a:p>
          <a:p>
            <a:pPr marL="342900" indent="11113" algn="just">
              <a:defRPr/>
            </a:pPr>
            <a:r>
              <a:rPr lang="pl-PL" sz="1200" b="1" dirty="0" smtClean="0">
                <a:solidFill>
                  <a:srgbClr val="FF0000"/>
                </a:solidFill>
                <a:latin typeface="Calibri" pitchFamily="34" charset="0"/>
                <a:cs typeface="Arial" charset="0"/>
              </a:rPr>
              <a:t>Priorytet 1b. </a:t>
            </a:r>
            <a:r>
              <a:rPr lang="pl-PL" sz="1200" dirty="0" smtClean="0">
                <a:latin typeface="Calibri" pitchFamily="34" charset="0"/>
                <a:cs typeface="Arial" charset="0"/>
              </a:rPr>
              <a:t>(EFRR) Promowanie inwestycji przedsiębiorstw w badania i innowacje, rozwijanie powiązań i synergii między przedsiębiorstwami, ośrodkami badawczo-rozwojowymi i sektorem szkolnictwa wyższego, w szczególności promowanie inwestycji w zakresie rozwoju produktów i usług, transferu technologii, innowacji społecznych, </a:t>
            </a:r>
            <a:r>
              <a:rPr lang="pl-PL" sz="1200" dirty="0" err="1" smtClean="0">
                <a:latin typeface="Calibri" pitchFamily="34" charset="0"/>
                <a:cs typeface="Arial" charset="0"/>
              </a:rPr>
              <a:t>ekoinnowacji</a:t>
            </a:r>
            <a:r>
              <a:rPr lang="pl-PL" sz="1200" dirty="0" smtClean="0">
                <a:latin typeface="Calibri" pitchFamily="34" charset="0"/>
                <a:cs typeface="Arial" charset="0"/>
              </a:rPr>
              <a:t>, zastosowań w dziedzinie usług publicznych, tworzenia sieci, pobudzania popytu, </a:t>
            </a:r>
            <a:r>
              <a:rPr lang="pl-PL" sz="1200" dirty="0" err="1" smtClean="0">
                <a:latin typeface="Calibri" pitchFamily="34" charset="0"/>
                <a:cs typeface="Arial" charset="0"/>
              </a:rPr>
              <a:t>klastrów</a:t>
            </a:r>
            <a:r>
              <a:rPr lang="pl-PL" sz="1200" dirty="0" smtClean="0">
                <a:latin typeface="Calibri" pitchFamily="34" charset="0"/>
                <a:cs typeface="Arial" charset="0"/>
              </a:rPr>
              <a:t> i otwartych innowacji poprzez inteligentną specjalizację, oraz wspieranie badań technologicznych i stosowanych, linii pilotażowych, działań w zakresie wczesnej walidacji produktów, zaawansowanych zdolności produkcyjnych i pierwszej produkcji, w szczególności w dziedzinie kluczowych technologii wspomagających, oraz rozpowszechnianie technologii o ogólnym przeznaczeniu.</a:t>
            </a:r>
          </a:p>
          <a:p>
            <a:pPr marL="342900" indent="-342900" algn="just">
              <a:defRPr/>
            </a:pPr>
            <a:endParaRPr lang="pl-PL" sz="800" i="0" dirty="0">
              <a:latin typeface="Calibri" pitchFamily="34" charset="0"/>
              <a:cs typeface="Arial" charset="0"/>
            </a:endParaRPr>
          </a:p>
          <a:p>
            <a:pPr marL="342900" indent="-342900" algn="just">
              <a:buFont typeface="+mj-lt"/>
              <a:buAutoNum type="arabicPeriod" startAt="2"/>
              <a:defRPr/>
            </a:pPr>
            <a:r>
              <a:rPr lang="pl-PL" i="0" dirty="0">
                <a:latin typeface="Calibri" pitchFamily="34" charset="0"/>
                <a:cs typeface="Arial" charset="0"/>
              </a:rPr>
              <a:t>Zwiększenie dostępności, stopnia wykorzystania i jakości </a:t>
            </a:r>
            <a:r>
              <a:rPr lang="pl-PL" b="1" i="0" dirty="0">
                <a:solidFill>
                  <a:srgbClr val="3333CC"/>
                </a:solidFill>
                <a:latin typeface="Calibri" pitchFamily="34" charset="0"/>
                <a:cs typeface="Arial" charset="0"/>
              </a:rPr>
              <a:t>technologii </a:t>
            </a:r>
            <a:r>
              <a:rPr lang="pl-PL" b="1" i="0" dirty="0" err="1">
                <a:solidFill>
                  <a:srgbClr val="3333CC"/>
                </a:solidFill>
                <a:latin typeface="Calibri" pitchFamily="34" charset="0"/>
                <a:cs typeface="Arial" charset="0"/>
              </a:rPr>
              <a:t>informa</a:t>
            </a:r>
            <a:r>
              <a:rPr lang="pl-PL" b="1" i="0" dirty="0">
                <a:solidFill>
                  <a:srgbClr val="3333CC"/>
                </a:solidFill>
                <a:latin typeface="Calibri" pitchFamily="34" charset="0"/>
                <a:cs typeface="Arial" charset="0"/>
              </a:rPr>
              <a:t>-</a:t>
            </a:r>
            <a:br>
              <a:rPr lang="pl-PL" b="1" i="0" dirty="0">
                <a:solidFill>
                  <a:srgbClr val="3333CC"/>
                </a:solidFill>
                <a:latin typeface="Calibri" pitchFamily="34" charset="0"/>
                <a:cs typeface="Arial" charset="0"/>
              </a:rPr>
            </a:br>
            <a:r>
              <a:rPr lang="pl-PL" b="1" i="0" dirty="0" err="1">
                <a:solidFill>
                  <a:srgbClr val="3333CC"/>
                </a:solidFill>
                <a:latin typeface="Calibri" pitchFamily="34" charset="0"/>
                <a:cs typeface="Arial" charset="0"/>
              </a:rPr>
              <a:t>cyjno-komunikacyjnych</a:t>
            </a:r>
            <a:r>
              <a:rPr lang="pl-PL" i="0" dirty="0">
                <a:latin typeface="Calibri" pitchFamily="34" charset="0"/>
                <a:cs typeface="Arial" charset="0"/>
              </a:rPr>
              <a:t>.</a:t>
            </a:r>
          </a:p>
          <a:p>
            <a:pPr marL="342900" indent="-342900" algn="just">
              <a:buFont typeface="+mj-lt"/>
              <a:buAutoNum type="arabicPeriod" startAt="2"/>
              <a:defRPr/>
            </a:pPr>
            <a:endParaRPr lang="pl-PL" sz="800" i="0" dirty="0">
              <a:latin typeface="Calibri" pitchFamily="34" charset="0"/>
              <a:cs typeface="Arial" charset="0"/>
            </a:endParaRPr>
          </a:p>
          <a:p>
            <a:pPr marL="342900" indent="-342900" algn="just">
              <a:buFont typeface="+mj-lt"/>
              <a:buAutoNum type="arabicPeriod" startAt="2"/>
              <a:defRPr/>
            </a:pPr>
            <a:endParaRPr lang="pl-PL" sz="800" i="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6" descr="image00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pl-PL"/>
          </a:p>
        </p:txBody>
      </p:sp>
      <p:sp>
        <p:nvSpPr>
          <p:cNvPr id="21507" name="Rectangle 8"/>
          <p:cNvSpPr txBox="1">
            <a:spLocks noChangeArrowheads="1"/>
          </p:cNvSpPr>
          <p:nvPr/>
        </p:nvSpPr>
        <p:spPr bwMode="auto">
          <a:xfrm>
            <a:off x="6877050" y="6237288"/>
            <a:ext cx="2133600" cy="476250"/>
          </a:xfrm>
          <a:prstGeom prst="rect">
            <a:avLst/>
          </a:prstGeom>
          <a:noFill/>
          <a:ln w="9525">
            <a:noFill/>
            <a:miter lim="800000"/>
            <a:headEnd/>
            <a:tailEnd/>
          </a:ln>
        </p:spPr>
        <p:txBody>
          <a:bodyPr/>
          <a:lstStyle/>
          <a:p>
            <a:pPr algn="r"/>
            <a:endParaRPr lang="pl-PL" sz="1400"/>
          </a:p>
        </p:txBody>
      </p:sp>
      <p:sp>
        <p:nvSpPr>
          <p:cNvPr id="10244" name="Text Box 4"/>
          <p:cNvSpPr txBox="1">
            <a:spLocks noChangeArrowheads="1"/>
          </p:cNvSpPr>
          <p:nvPr/>
        </p:nvSpPr>
        <p:spPr bwMode="auto">
          <a:xfrm>
            <a:off x="582312" y="1364749"/>
            <a:ext cx="8064500" cy="4601260"/>
          </a:xfrm>
          <a:prstGeom prst="rect">
            <a:avLst/>
          </a:prstGeom>
          <a:noFill/>
          <a:ln w="9525">
            <a:noFill/>
            <a:miter lim="800000"/>
            <a:headEnd/>
            <a:tailEnd/>
          </a:ln>
        </p:spPr>
        <p:txBody>
          <a:bodyPr>
            <a:spAutoFit/>
          </a:bodyPr>
          <a:lstStyle/>
          <a:p>
            <a:pPr marL="342900" indent="-342900" algn="just">
              <a:buFont typeface="+mj-lt"/>
              <a:buAutoNum type="arabicPeriod" startAt="3"/>
              <a:defRPr/>
            </a:pPr>
            <a:r>
              <a:rPr lang="pl-PL" dirty="0" smtClean="0">
                <a:latin typeface="Calibri" pitchFamily="34" charset="0"/>
                <a:cs typeface="Arial" charset="0"/>
              </a:rPr>
              <a:t>Wzmacnianie konkrecyjności </a:t>
            </a:r>
            <a:r>
              <a:rPr lang="pl-PL" b="1" dirty="0" smtClean="0">
                <a:solidFill>
                  <a:srgbClr val="3333CC"/>
                </a:solidFill>
                <a:latin typeface="Calibri" pitchFamily="34" charset="0"/>
                <a:cs typeface="Arial" charset="0"/>
              </a:rPr>
              <a:t>małych i średnich przedsiębiorstw</a:t>
            </a:r>
            <a:r>
              <a:rPr lang="pl-PL" dirty="0" smtClean="0">
                <a:latin typeface="Calibri" pitchFamily="34" charset="0"/>
                <a:cs typeface="Arial" charset="0"/>
              </a:rPr>
              <a:t>, sektora rolnego oraz sektora rybołówstwa i akwakultury.</a:t>
            </a:r>
          </a:p>
          <a:p>
            <a:pPr marL="342900" indent="-342900" algn="just">
              <a:buFont typeface="+mj-lt"/>
              <a:buAutoNum type="arabicPeriod" startAt="3"/>
              <a:defRPr/>
            </a:pPr>
            <a:endParaRPr lang="pl-PL" sz="800" dirty="0" smtClean="0">
              <a:latin typeface="Calibri" pitchFamily="34" charset="0"/>
              <a:cs typeface="Arial" charset="0"/>
            </a:endParaRPr>
          </a:p>
          <a:p>
            <a:pPr marL="342900" indent="11113" algn="just">
              <a:defRPr/>
            </a:pPr>
            <a:r>
              <a:rPr lang="pl-PL" sz="1200" b="1" dirty="0" smtClean="0">
                <a:solidFill>
                  <a:srgbClr val="FF0000"/>
                </a:solidFill>
                <a:latin typeface="Calibri" pitchFamily="34" charset="0"/>
              </a:rPr>
              <a:t>Priorytet 3a. </a:t>
            </a:r>
            <a:r>
              <a:rPr lang="pl-PL" sz="1200" dirty="0" smtClean="0">
                <a:latin typeface="Calibri" pitchFamily="34" charset="0"/>
                <a:cs typeface="Arial" charset="0"/>
              </a:rPr>
              <a:t>(EFRR) Promowanie przedsiębiorczości, w szczególności poprzez ułatwianie gospodarczego wykorzystywania nowych pomysłów oraz sprzyjanie tworzeniu nowych firm, w tym również poprzez inkubatory przedsiębiorczości.</a:t>
            </a:r>
          </a:p>
          <a:p>
            <a:pPr marL="342900" indent="11113" algn="just">
              <a:defRPr/>
            </a:pPr>
            <a:endParaRPr lang="pl-PL" sz="1200" dirty="0" smtClean="0">
              <a:latin typeface="Calibri" pitchFamily="34" charset="0"/>
              <a:cs typeface="Arial" charset="0"/>
            </a:endParaRPr>
          </a:p>
          <a:p>
            <a:pPr marL="342900" indent="11113" algn="just">
              <a:defRPr/>
            </a:pPr>
            <a:r>
              <a:rPr lang="pl-PL" sz="1200" b="1" dirty="0" smtClean="0">
                <a:solidFill>
                  <a:srgbClr val="FF0000"/>
                </a:solidFill>
                <a:latin typeface="Calibri" pitchFamily="34" charset="0"/>
              </a:rPr>
              <a:t>Priorytet 3b. </a:t>
            </a:r>
            <a:r>
              <a:rPr lang="pl-PL" sz="1200" dirty="0" smtClean="0">
                <a:latin typeface="Calibri" pitchFamily="34" charset="0"/>
                <a:cs typeface="Arial" charset="0"/>
              </a:rPr>
              <a:t>(EFRR) Opracowywanie i wdrażanie nowych modeli biznesowych dla MŚP, w szczególności w celu umiędzynarodowienia.</a:t>
            </a:r>
          </a:p>
          <a:p>
            <a:pPr marL="342900" indent="11113" algn="just">
              <a:defRPr/>
            </a:pPr>
            <a:endParaRPr lang="pl-PL" sz="1200" dirty="0" smtClean="0">
              <a:latin typeface="Calibri" pitchFamily="34" charset="0"/>
              <a:cs typeface="Arial" charset="0"/>
            </a:endParaRPr>
          </a:p>
          <a:p>
            <a:pPr marL="342900" indent="11113" algn="just">
              <a:defRPr/>
            </a:pPr>
            <a:r>
              <a:rPr lang="pl-PL" sz="1200" b="1" dirty="0" smtClean="0">
                <a:solidFill>
                  <a:srgbClr val="FF0000"/>
                </a:solidFill>
                <a:latin typeface="Calibri" pitchFamily="34" charset="0"/>
              </a:rPr>
              <a:t>Priorytet 3c. </a:t>
            </a:r>
            <a:r>
              <a:rPr lang="pl-PL" sz="1200" dirty="0" smtClean="0">
                <a:latin typeface="Calibri" pitchFamily="34" charset="0"/>
                <a:cs typeface="Arial" charset="0"/>
              </a:rPr>
              <a:t>(EFRR) Wspieranie tworzenia i poszerzania zaawansowanych zdolności w zakresie rozwoju produktów i usług.</a:t>
            </a:r>
          </a:p>
          <a:p>
            <a:pPr marL="342900" indent="11113" algn="just">
              <a:defRPr/>
            </a:pPr>
            <a:endParaRPr lang="pl-PL" sz="800" dirty="0" smtClean="0">
              <a:latin typeface="Calibri" pitchFamily="34" charset="0"/>
              <a:cs typeface="Arial" charset="0"/>
            </a:endParaRPr>
          </a:p>
          <a:p>
            <a:pPr marL="342900" indent="-342900" algn="just">
              <a:spcAft>
                <a:spcPts val="600"/>
              </a:spcAft>
              <a:buFont typeface="+mj-lt"/>
              <a:buAutoNum type="arabicPeriod" startAt="4"/>
              <a:defRPr/>
            </a:pPr>
            <a:r>
              <a:rPr lang="pl-PL" dirty="0" smtClean="0">
                <a:latin typeface="Calibri" pitchFamily="34" charset="0"/>
                <a:cs typeface="Arial" charset="0"/>
              </a:rPr>
              <a:t>Wspieranie przejścia na </a:t>
            </a:r>
            <a:r>
              <a:rPr lang="pl-PL" b="1" dirty="0" smtClean="0">
                <a:solidFill>
                  <a:srgbClr val="3333CC"/>
                </a:solidFill>
                <a:latin typeface="Calibri" pitchFamily="34" charset="0"/>
                <a:cs typeface="Arial" charset="0"/>
              </a:rPr>
              <a:t>gospodarkę niskoemisyjną</a:t>
            </a:r>
            <a:r>
              <a:rPr lang="pl-PL" dirty="0" smtClean="0">
                <a:latin typeface="Calibri" pitchFamily="34" charset="0"/>
                <a:cs typeface="Arial" charset="0"/>
              </a:rPr>
              <a:t> we wszystkich sektorach.</a:t>
            </a:r>
            <a:endParaRPr lang="pl-PL" i="0" dirty="0" smtClean="0">
              <a:latin typeface="Calibri" pitchFamily="34" charset="0"/>
              <a:cs typeface="Arial" charset="0"/>
            </a:endParaRPr>
          </a:p>
          <a:p>
            <a:pPr marL="342900" indent="-342900" algn="just">
              <a:spcAft>
                <a:spcPts val="600"/>
              </a:spcAft>
              <a:buFont typeface="+mj-lt"/>
              <a:buAutoNum type="arabicPeriod" startAt="4"/>
              <a:defRPr/>
            </a:pPr>
            <a:r>
              <a:rPr lang="pl-PL" i="0" dirty="0" smtClean="0">
                <a:latin typeface="Calibri" pitchFamily="34" charset="0"/>
                <a:cs typeface="Arial" charset="0"/>
              </a:rPr>
              <a:t>Promowanie </a:t>
            </a:r>
            <a:r>
              <a:rPr lang="pl-PL" b="1" i="0" dirty="0">
                <a:solidFill>
                  <a:srgbClr val="3333CC"/>
                </a:solidFill>
                <a:latin typeface="Calibri" pitchFamily="34" charset="0"/>
                <a:cs typeface="Arial" charset="0"/>
              </a:rPr>
              <a:t>dostosowania do zmian klimatu</a:t>
            </a:r>
            <a:r>
              <a:rPr lang="pl-PL" i="0" dirty="0">
                <a:latin typeface="Calibri" pitchFamily="34" charset="0"/>
                <a:cs typeface="Arial" charset="0"/>
              </a:rPr>
              <a:t>, zapobiegania ryzyku i zarządzania ryzykiem.</a:t>
            </a:r>
          </a:p>
          <a:p>
            <a:pPr marL="342900" indent="-342900" algn="just">
              <a:spcAft>
                <a:spcPts val="600"/>
              </a:spcAft>
              <a:buFont typeface="+mj-lt"/>
              <a:buAutoNum type="arabicPeriod" startAt="4"/>
              <a:defRPr/>
            </a:pPr>
            <a:r>
              <a:rPr lang="pl-PL" i="0" dirty="0">
                <a:latin typeface="Calibri" pitchFamily="34" charset="0"/>
                <a:cs typeface="Arial" charset="0"/>
              </a:rPr>
              <a:t>Zachowanie i </a:t>
            </a:r>
            <a:r>
              <a:rPr lang="pl-PL" b="1" i="0" dirty="0">
                <a:solidFill>
                  <a:srgbClr val="3333CC"/>
                </a:solidFill>
                <a:latin typeface="Calibri" pitchFamily="34" charset="0"/>
                <a:cs typeface="Arial" charset="0"/>
              </a:rPr>
              <a:t>ochrona środowiska</a:t>
            </a:r>
            <a:r>
              <a:rPr lang="pl-PL" i="0" dirty="0">
                <a:latin typeface="Calibri" pitchFamily="34" charset="0"/>
                <a:cs typeface="Arial" charset="0"/>
              </a:rPr>
              <a:t> naturalnego oraz wspieranie efektywnego gospodarowania zasobami.</a:t>
            </a:r>
          </a:p>
          <a:p>
            <a:pPr marL="342900" indent="-342900" algn="just">
              <a:buFont typeface="Arial" charset="0"/>
              <a:buAutoNum type="arabicPeriod" startAt="4"/>
              <a:defRPr/>
            </a:pPr>
            <a:endParaRPr lang="pl-PL" sz="800" i="0" dirty="0">
              <a:latin typeface="Calibri" pitchFamily="34" charset="0"/>
              <a:cs typeface="Arial" charset="0"/>
            </a:endParaRPr>
          </a:p>
          <a:p>
            <a:pPr marL="342900" indent="-342900" algn="just">
              <a:buFont typeface="Arial" charset="0"/>
              <a:buAutoNum type="arabicPeriod" startAt="4"/>
              <a:defRPr/>
            </a:pPr>
            <a:r>
              <a:rPr lang="pl-PL" i="0" dirty="0">
                <a:latin typeface="Calibri" pitchFamily="34" charset="0"/>
                <a:cs typeface="Arial" charset="0"/>
              </a:rPr>
              <a:t>Promowanie zrównoważonego </a:t>
            </a:r>
            <a:r>
              <a:rPr lang="pl-PL" b="1" i="0" dirty="0">
                <a:solidFill>
                  <a:srgbClr val="3333CC"/>
                </a:solidFill>
                <a:latin typeface="Calibri" pitchFamily="34" charset="0"/>
                <a:cs typeface="Arial" charset="0"/>
              </a:rPr>
              <a:t>transportu </a:t>
            </a:r>
            <a:r>
              <a:rPr lang="pl-PL" i="0" dirty="0">
                <a:latin typeface="Calibri" pitchFamily="34" charset="0"/>
                <a:cs typeface="Arial" charset="0"/>
              </a:rPr>
              <a:t>i usuwanie niedoborów </a:t>
            </a:r>
            <a:r>
              <a:rPr lang="pl-PL" i="0" dirty="0" err="1">
                <a:latin typeface="Calibri" pitchFamily="34" charset="0"/>
                <a:cs typeface="Arial" charset="0"/>
              </a:rPr>
              <a:t>przepusto</a:t>
            </a:r>
            <a:r>
              <a:rPr lang="pl-PL" i="0" dirty="0">
                <a:latin typeface="Calibri" pitchFamily="34" charset="0"/>
                <a:cs typeface="Arial" charset="0"/>
              </a:rPr>
              <a:t>-</a:t>
            </a:r>
            <a:br>
              <a:rPr lang="pl-PL" i="0" dirty="0">
                <a:latin typeface="Calibri" pitchFamily="34" charset="0"/>
                <a:cs typeface="Arial" charset="0"/>
              </a:rPr>
            </a:br>
            <a:r>
              <a:rPr lang="pl-PL" i="0" dirty="0" err="1">
                <a:latin typeface="Calibri" pitchFamily="34" charset="0"/>
                <a:cs typeface="Arial" charset="0"/>
              </a:rPr>
              <a:t>wości</a:t>
            </a:r>
            <a:r>
              <a:rPr lang="pl-PL" i="0" dirty="0">
                <a:latin typeface="Calibri" pitchFamily="34" charset="0"/>
                <a:cs typeface="Arial" charset="0"/>
              </a:rPr>
              <a:t> w działaniu najważniejszej infrastruktury sieciowej.</a:t>
            </a:r>
          </a:p>
          <a:p>
            <a:pPr marL="342900" indent="-342900" algn="just">
              <a:buFont typeface="Arial" charset="0"/>
              <a:buAutoNum type="arabicPeriod" startAt="4"/>
              <a:defRPr/>
            </a:pPr>
            <a:endParaRPr lang="pl-PL" sz="800" i="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35267" y="2027063"/>
            <a:ext cx="7911967" cy="2769989"/>
          </a:xfrm>
          <a:prstGeom prst="rect">
            <a:avLst/>
          </a:prstGeom>
        </p:spPr>
        <p:txBody>
          <a:bodyPr wrap="square">
            <a:spAutoFit/>
          </a:bodyPr>
          <a:lstStyle/>
          <a:p>
            <a:pPr marL="342900" indent="-342900" algn="just">
              <a:spcAft>
                <a:spcPts val="1200"/>
              </a:spcAft>
              <a:buFont typeface="+mj-lt"/>
              <a:buAutoNum type="arabicPeriod" startAt="8"/>
              <a:defRPr/>
            </a:pPr>
            <a:r>
              <a:rPr lang="pl-PL" dirty="0" smtClean="0">
                <a:latin typeface="Calibri" pitchFamily="34" charset="0"/>
                <a:cs typeface="Arial" charset="0"/>
              </a:rPr>
              <a:t>Promowanie trwałego i wysokiej jakości </a:t>
            </a:r>
            <a:r>
              <a:rPr lang="pl-PL" b="1" dirty="0" smtClean="0">
                <a:solidFill>
                  <a:srgbClr val="3333CC"/>
                </a:solidFill>
                <a:latin typeface="Calibri" pitchFamily="34" charset="0"/>
                <a:cs typeface="Arial" charset="0"/>
              </a:rPr>
              <a:t>zatrudnienia</a:t>
            </a:r>
            <a:r>
              <a:rPr lang="pl-PL" dirty="0" smtClean="0">
                <a:latin typeface="Calibri" pitchFamily="34" charset="0"/>
                <a:cs typeface="Arial" charset="0"/>
              </a:rPr>
              <a:t> oraz wsparcie mobilności pracowników.</a:t>
            </a:r>
          </a:p>
          <a:p>
            <a:pPr marL="342900" indent="-342900" algn="just">
              <a:spcAft>
                <a:spcPts val="1200"/>
              </a:spcAft>
              <a:buFont typeface="+mj-lt"/>
              <a:buAutoNum type="arabicPeriod" startAt="8"/>
              <a:defRPr/>
            </a:pPr>
            <a:r>
              <a:rPr lang="pl-PL" dirty="0" smtClean="0">
                <a:latin typeface="Calibri" pitchFamily="34" charset="0"/>
                <a:cs typeface="Arial" charset="0"/>
              </a:rPr>
              <a:t>Promowanie </a:t>
            </a:r>
            <a:r>
              <a:rPr lang="pl-PL" b="1" dirty="0" smtClean="0">
                <a:solidFill>
                  <a:srgbClr val="3333CC"/>
                </a:solidFill>
                <a:latin typeface="Calibri" pitchFamily="34" charset="0"/>
                <a:cs typeface="Arial" charset="0"/>
              </a:rPr>
              <a:t>włączenia społecznego</a:t>
            </a:r>
            <a:r>
              <a:rPr lang="pl-PL" dirty="0" smtClean="0">
                <a:latin typeface="Calibri" pitchFamily="34" charset="0"/>
                <a:cs typeface="Arial" charset="0"/>
              </a:rPr>
              <a:t>, walka z ubóstwem i wszelką dyskryminacją.</a:t>
            </a:r>
          </a:p>
          <a:p>
            <a:pPr marL="342900" indent="-342900" algn="just">
              <a:spcAft>
                <a:spcPts val="1200"/>
              </a:spcAft>
              <a:buFont typeface="+mj-lt"/>
              <a:buAutoNum type="arabicPeriod" startAt="8"/>
              <a:defRPr/>
            </a:pPr>
            <a:r>
              <a:rPr lang="pl-PL" dirty="0" smtClean="0">
                <a:latin typeface="Calibri" pitchFamily="34" charset="0"/>
                <a:cs typeface="Arial" charset="0"/>
              </a:rPr>
              <a:t>Inwestowanie w </a:t>
            </a:r>
            <a:r>
              <a:rPr lang="pl-PL" b="1" dirty="0" smtClean="0">
                <a:solidFill>
                  <a:srgbClr val="3333CC"/>
                </a:solidFill>
                <a:latin typeface="Calibri" pitchFamily="34" charset="0"/>
                <a:cs typeface="Arial" charset="0"/>
              </a:rPr>
              <a:t>kształcenie</a:t>
            </a:r>
            <a:r>
              <a:rPr lang="pl-PL" dirty="0" smtClean="0">
                <a:latin typeface="Calibri" pitchFamily="34" charset="0"/>
                <a:cs typeface="Arial" charset="0"/>
              </a:rPr>
              <a:t>, szkolenie oraz szkolenie zawodowe na rzecz zdobywania umiejętności i uczenia się przez całe życie.</a:t>
            </a:r>
          </a:p>
          <a:p>
            <a:pPr marL="342900" indent="-342900" algn="just">
              <a:spcAft>
                <a:spcPts val="1200"/>
              </a:spcAft>
              <a:buFont typeface="+mj-lt"/>
              <a:buAutoNum type="arabicPeriod" startAt="8"/>
              <a:defRPr/>
            </a:pPr>
            <a:r>
              <a:rPr lang="pl-PL" b="1" dirty="0" smtClean="0">
                <a:solidFill>
                  <a:srgbClr val="3333CC"/>
                </a:solidFill>
                <a:latin typeface="Calibri" pitchFamily="34" charset="0"/>
                <a:cs typeface="Arial" charset="0"/>
              </a:rPr>
              <a:t>Wzmacnianie zdolności instytucjonalnych </a:t>
            </a:r>
            <a:r>
              <a:rPr lang="pl-PL" dirty="0" smtClean="0">
                <a:latin typeface="Calibri" pitchFamily="34" charset="0"/>
                <a:cs typeface="Arial" charset="0"/>
              </a:rPr>
              <a:t>instytucji publicznych </a:t>
            </a:r>
            <a:r>
              <a:rPr lang="pl-PL" dirty="0" err="1" smtClean="0">
                <a:latin typeface="Calibri" pitchFamily="34" charset="0"/>
                <a:cs typeface="Arial" charset="0"/>
              </a:rPr>
              <a:t>zainteresowa</a:t>
            </a:r>
            <a:r>
              <a:rPr lang="pl-PL" dirty="0" smtClean="0">
                <a:latin typeface="Calibri" pitchFamily="34" charset="0"/>
                <a:cs typeface="Arial" charset="0"/>
              </a:rPr>
              <a:t>-</a:t>
            </a:r>
            <a:br>
              <a:rPr lang="pl-PL" dirty="0" smtClean="0">
                <a:latin typeface="Calibri" pitchFamily="34" charset="0"/>
                <a:cs typeface="Arial" charset="0"/>
              </a:rPr>
            </a:br>
            <a:r>
              <a:rPr lang="pl-PL" dirty="0" err="1" smtClean="0">
                <a:latin typeface="Calibri" pitchFamily="34" charset="0"/>
                <a:cs typeface="Arial" charset="0"/>
              </a:rPr>
              <a:t>nych</a:t>
            </a:r>
            <a:r>
              <a:rPr lang="pl-PL" dirty="0" smtClean="0">
                <a:latin typeface="Calibri" pitchFamily="34" charset="0"/>
                <a:cs typeface="Arial" charset="0"/>
              </a:rPr>
              <a:t> stron oraz sprawności administracji.</a:t>
            </a:r>
            <a:endParaRPr lang="pl-PL" dirty="0">
              <a:latin typeface="Calibri" pitchFamily="34"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undusze Europejskie 2014-2020"/>
          <p:cNvPicPr>
            <a:picLocks noChangeAspect="1" noChangeArrowheads="1"/>
          </p:cNvPicPr>
          <p:nvPr/>
        </p:nvPicPr>
        <p:blipFill>
          <a:blip r:embed="rId2" cstate="print"/>
          <a:srcRect/>
          <a:stretch>
            <a:fillRect/>
          </a:stretch>
        </p:blipFill>
        <p:spPr bwMode="auto">
          <a:xfrm>
            <a:off x="442312" y="1853314"/>
            <a:ext cx="8078787" cy="31432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74767" y="2271929"/>
            <a:ext cx="3131278" cy="954107"/>
          </a:xfrm>
          <a:prstGeom prst="rect">
            <a:avLst/>
          </a:prstGeom>
          <a:noFill/>
        </p:spPr>
        <p:txBody>
          <a:bodyPr wrap="square">
            <a:spAutoFit/>
          </a:bodyPr>
          <a:lstStyle/>
          <a:p>
            <a:pPr>
              <a:defRPr/>
            </a:pPr>
            <a:r>
              <a:rPr lang="pl-PL" sz="2800" i="0" dirty="0">
                <a:latin typeface="Calibri" pitchFamily="34" charset="0"/>
              </a:rPr>
              <a:t>Z jakich </a:t>
            </a:r>
            <a:r>
              <a:rPr lang="pl-PL" sz="2800" b="1" i="0" dirty="0">
                <a:solidFill>
                  <a:srgbClr val="0033CC"/>
                </a:solidFill>
                <a:latin typeface="Calibri" pitchFamily="34" charset="0"/>
              </a:rPr>
              <a:t>Programów</a:t>
            </a:r>
            <a:r>
              <a:rPr lang="pl-PL" sz="2800" i="0" dirty="0">
                <a:latin typeface="Calibri" pitchFamily="34" charset="0"/>
              </a:rPr>
              <a:t> możemy korzystać?</a:t>
            </a:r>
          </a:p>
        </p:txBody>
      </p:sp>
      <p:pic>
        <p:nvPicPr>
          <p:cNvPr id="23555" name="Picture 20" descr="http://www.funduszeeuropejskie.gov.pl/2014_2020/PublishingImages/polityka_spojnosci.jpg"/>
          <p:cNvPicPr>
            <a:picLocks noChangeAspect="1" noChangeArrowheads="1"/>
          </p:cNvPicPr>
          <p:nvPr/>
        </p:nvPicPr>
        <p:blipFill>
          <a:blip r:embed="rId2" cstate="print"/>
          <a:srcRect/>
          <a:stretch>
            <a:fillRect/>
          </a:stretch>
        </p:blipFill>
        <p:spPr bwMode="auto">
          <a:xfrm>
            <a:off x="3995738" y="1341438"/>
            <a:ext cx="3959225" cy="42560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24565" y="1654192"/>
            <a:ext cx="8353425" cy="3477875"/>
          </a:xfrm>
          <a:prstGeom prst="rect">
            <a:avLst/>
          </a:prstGeom>
          <a:noFill/>
          <a:ln w="9525">
            <a:noFill/>
            <a:miter lim="800000"/>
            <a:headEnd/>
            <a:tailEnd/>
          </a:ln>
        </p:spPr>
        <p:txBody>
          <a:bodyPr>
            <a:spAutoFit/>
          </a:bodyPr>
          <a:lstStyle/>
          <a:p>
            <a:pPr algn="ctr">
              <a:defRPr/>
            </a:pPr>
            <a:r>
              <a:rPr lang="pl-PL" sz="2000" b="1" dirty="0" smtClean="0">
                <a:latin typeface="Calibri" pitchFamily="34" charset="0"/>
                <a:cs typeface="Arial" charset="0"/>
              </a:rPr>
              <a:t>W jakich Programach wsparcie dla przedsiębiorców na innowacje?</a:t>
            </a:r>
            <a:endParaRPr lang="pl-PL" sz="2000" b="1" i="0" dirty="0" smtClean="0">
              <a:latin typeface="Calibri" pitchFamily="34" charset="0"/>
              <a:cs typeface="Arial" charset="0"/>
            </a:endParaRPr>
          </a:p>
          <a:p>
            <a:pPr algn="just">
              <a:defRPr/>
            </a:pPr>
            <a:endParaRPr lang="pl-PL" b="1" dirty="0" smtClean="0">
              <a:solidFill>
                <a:srgbClr val="006666"/>
              </a:solidFill>
              <a:latin typeface="Calibri" pitchFamily="34" charset="0"/>
              <a:cs typeface="Arial" charset="0"/>
            </a:endParaRPr>
          </a:p>
          <a:p>
            <a:pPr algn="just">
              <a:defRPr/>
            </a:pPr>
            <a:r>
              <a:rPr lang="pl-PL" b="1" i="0" dirty="0" smtClean="0">
                <a:solidFill>
                  <a:srgbClr val="006666"/>
                </a:solidFill>
                <a:latin typeface="Calibri" pitchFamily="34" charset="0"/>
                <a:cs typeface="Arial" charset="0"/>
              </a:rPr>
              <a:t>Inteligentny  Rozwój (program krajowy)</a:t>
            </a:r>
            <a:endParaRPr lang="pl-PL" b="1" i="0" dirty="0">
              <a:latin typeface="Calibri" pitchFamily="34" charset="0"/>
              <a:cs typeface="Arial" charset="0"/>
            </a:endParaRPr>
          </a:p>
          <a:p>
            <a:pPr algn="just">
              <a:defRPr/>
            </a:pPr>
            <a:r>
              <a:rPr lang="pl-PL" i="0" dirty="0">
                <a:latin typeface="Calibri" pitchFamily="34" charset="0"/>
                <a:cs typeface="Arial" charset="0"/>
              </a:rPr>
              <a:t>Wpłynie na innowacyjność kraju, podniesie jakość badań naukowych, rozwój nowych technologii oraz poprawi współpracę nauki z gospodarką.</a:t>
            </a:r>
          </a:p>
          <a:p>
            <a:pPr algn="just">
              <a:defRPr/>
            </a:pPr>
            <a:endParaRPr lang="pl-PL" i="0" dirty="0" smtClean="0">
              <a:latin typeface="Calibri" pitchFamily="34" charset="0"/>
              <a:cs typeface="Arial" charset="0"/>
            </a:endParaRPr>
          </a:p>
          <a:p>
            <a:pPr algn="just">
              <a:defRPr/>
            </a:pPr>
            <a:r>
              <a:rPr lang="pl-PL" b="1" dirty="0" smtClean="0">
                <a:solidFill>
                  <a:srgbClr val="CC9900"/>
                </a:solidFill>
                <a:latin typeface="Calibri" pitchFamily="34" charset="0"/>
                <a:cs typeface="Arial" charset="0"/>
              </a:rPr>
              <a:t>Programy Regionalne</a:t>
            </a:r>
            <a:r>
              <a:rPr lang="pl-PL" dirty="0" smtClean="0">
                <a:latin typeface="Calibri" pitchFamily="34" charset="0"/>
                <a:cs typeface="Arial" charset="0"/>
              </a:rPr>
              <a:t> - 16 programów w 16 województwach</a:t>
            </a:r>
          </a:p>
          <a:p>
            <a:pPr algn="just">
              <a:defRPr/>
            </a:pPr>
            <a:r>
              <a:rPr lang="pl-PL" dirty="0" smtClean="0">
                <a:latin typeface="Calibri" pitchFamily="34" charset="0"/>
              </a:rPr>
              <a:t>W latach 2014-2020 samorządy województw będą zarządzać około 40% funduszy polityki spójności. Regiony będą mogły przeznaczyć środki na cele, które wskazały </a:t>
            </a:r>
            <a:br>
              <a:rPr lang="pl-PL" dirty="0" smtClean="0">
                <a:latin typeface="Calibri" pitchFamily="34" charset="0"/>
              </a:rPr>
            </a:br>
            <a:r>
              <a:rPr lang="pl-PL" dirty="0" smtClean="0">
                <a:latin typeface="Calibri" pitchFamily="34" charset="0"/>
              </a:rPr>
              <a:t>w swoich strategiach rozwoju, m.in. na przedsiębiorczość, edukację, technologie informacyjno-komunikacyjne, ochronę środowiska, energetykę i transport.</a:t>
            </a:r>
          </a:p>
          <a:p>
            <a:pPr algn="just">
              <a:defRPr/>
            </a:pPr>
            <a:endParaRPr lang="pl-PL" i="0" dirty="0">
              <a:latin typeface="Calibri" pitchFamily="34" charset="0"/>
              <a:cs typeface="Arial" charset="0"/>
            </a:endParaRPr>
          </a:p>
          <a:p>
            <a:pPr algn="just">
              <a:defRPr/>
            </a:pPr>
            <a:endParaRPr lang="pl-PL" sz="200" i="0"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47451" y="1692693"/>
            <a:ext cx="7591776" cy="2862322"/>
          </a:xfrm>
          <a:prstGeom prst="rect">
            <a:avLst/>
          </a:prstGeom>
        </p:spPr>
        <p:txBody>
          <a:bodyPr wrap="square">
            <a:spAutoFit/>
          </a:bodyPr>
          <a:lstStyle/>
          <a:p>
            <a:pPr algn="just">
              <a:defRPr/>
            </a:pPr>
            <a:r>
              <a:rPr lang="pl-PL" b="1" dirty="0">
                <a:solidFill>
                  <a:srgbClr val="FF0000"/>
                </a:solidFill>
                <a:latin typeface="Calibri" pitchFamily="34" charset="0"/>
              </a:rPr>
              <a:t>P</a:t>
            </a:r>
            <a:r>
              <a:rPr lang="pl-PL" b="1" i="0" dirty="0" smtClean="0">
                <a:solidFill>
                  <a:srgbClr val="FF0000"/>
                </a:solidFill>
                <a:latin typeface="Calibri" pitchFamily="34" charset="0"/>
              </a:rPr>
              <a:t>rogramy </a:t>
            </a:r>
            <a:r>
              <a:rPr lang="pl-PL" b="1" i="0" dirty="0">
                <a:solidFill>
                  <a:srgbClr val="FF0000"/>
                </a:solidFill>
                <a:latin typeface="Calibri" pitchFamily="34" charset="0"/>
              </a:rPr>
              <a:t>Komisji Europejskiej </a:t>
            </a:r>
            <a:r>
              <a:rPr lang="pl-PL" b="1" i="0" dirty="0">
                <a:latin typeface="Calibri" pitchFamily="34" charset="0"/>
              </a:rPr>
              <a:t>dające dodatkowe </a:t>
            </a:r>
            <a:r>
              <a:rPr lang="pl-PL" b="1" i="0" dirty="0" smtClean="0">
                <a:latin typeface="Calibri" pitchFamily="34" charset="0"/>
              </a:rPr>
              <a:t>wsparcie</a:t>
            </a:r>
            <a:r>
              <a:rPr lang="pl-PL" i="0" dirty="0" smtClean="0">
                <a:latin typeface="Calibri" pitchFamily="34" charset="0"/>
              </a:rPr>
              <a:t>:</a:t>
            </a:r>
            <a:endParaRPr lang="pl-PL" i="0" dirty="0">
              <a:latin typeface="Calibri" pitchFamily="34" charset="0"/>
            </a:endParaRPr>
          </a:p>
          <a:p>
            <a:pPr algn="just">
              <a:defRPr/>
            </a:pPr>
            <a:endParaRPr lang="pl-PL" i="0" dirty="0">
              <a:latin typeface="Calibri" pitchFamily="34" charset="0"/>
            </a:endParaRPr>
          </a:p>
          <a:p>
            <a:pPr algn="just">
              <a:defRPr/>
            </a:pPr>
            <a:r>
              <a:rPr lang="pl-PL" b="1" i="0" dirty="0">
                <a:solidFill>
                  <a:srgbClr val="0033CC"/>
                </a:solidFill>
                <a:latin typeface="Calibri" pitchFamily="34" charset="0"/>
              </a:rPr>
              <a:t>Program Horyzont 2020</a:t>
            </a:r>
            <a:r>
              <a:rPr lang="pl-PL" i="0" dirty="0">
                <a:solidFill>
                  <a:srgbClr val="0033CC"/>
                </a:solidFill>
                <a:latin typeface="Calibri" pitchFamily="34" charset="0"/>
              </a:rPr>
              <a:t> </a:t>
            </a:r>
            <a:r>
              <a:rPr lang="pl-PL" i="0" dirty="0">
                <a:latin typeface="Calibri" pitchFamily="34" charset="0"/>
              </a:rPr>
              <a:t>ma stymulować prowadzenie prac badawczych </a:t>
            </a:r>
            <a:r>
              <a:rPr lang="pl-PL" i="0" dirty="0" smtClean="0">
                <a:latin typeface="Calibri" pitchFamily="34" charset="0"/>
              </a:rPr>
              <a:t/>
            </a:r>
            <a:br>
              <a:rPr lang="pl-PL" i="0" dirty="0" smtClean="0">
                <a:latin typeface="Calibri" pitchFamily="34" charset="0"/>
              </a:rPr>
            </a:br>
            <a:r>
              <a:rPr lang="pl-PL" i="0" dirty="0" smtClean="0">
                <a:latin typeface="Calibri" pitchFamily="34" charset="0"/>
              </a:rPr>
              <a:t>na </a:t>
            </a:r>
            <a:r>
              <a:rPr lang="pl-PL" i="0" dirty="0">
                <a:latin typeface="Calibri" pitchFamily="34" charset="0"/>
              </a:rPr>
              <a:t>najwyższym poziomie, wspierać współpracę międzynarodową, innowacyjne przedsiębiorstwa itp. </a:t>
            </a:r>
            <a:r>
              <a:rPr lang="pl-PL" i="0" dirty="0" smtClean="0">
                <a:latin typeface="Calibri" pitchFamily="34" charset="0"/>
              </a:rPr>
              <a:t>(</a:t>
            </a:r>
            <a:r>
              <a:rPr lang="pl-PL" i="0" dirty="0">
                <a:latin typeface="Calibri" pitchFamily="34" charset="0"/>
              </a:rPr>
              <a:t>80 mld euro</a:t>
            </a:r>
            <a:r>
              <a:rPr lang="pl-PL" i="0" dirty="0" smtClean="0">
                <a:latin typeface="Calibri" pitchFamily="34" charset="0"/>
              </a:rPr>
              <a:t>).</a:t>
            </a:r>
            <a:endParaRPr lang="pl-PL" i="0" dirty="0">
              <a:latin typeface="Calibri" pitchFamily="34" charset="0"/>
            </a:endParaRPr>
          </a:p>
          <a:p>
            <a:pPr algn="just">
              <a:defRPr/>
            </a:pPr>
            <a:endParaRPr lang="pl-PL" i="0" dirty="0">
              <a:solidFill>
                <a:srgbClr val="0033CC"/>
              </a:solidFill>
              <a:latin typeface="Calibri" pitchFamily="34" charset="0"/>
            </a:endParaRPr>
          </a:p>
          <a:p>
            <a:pPr algn="just">
              <a:defRPr/>
            </a:pPr>
            <a:r>
              <a:rPr lang="pl-PL" b="1" i="0" dirty="0">
                <a:solidFill>
                  <a:srgbClr val="0033CC"/>
                </a:solidFill>
                <a:latin typeface="Calibri" pitchFamily="34" charset="0"/>
              </a:rPr>
              <a:t>Program COSME</a:t>
            </a:r>
            <a:r>
              <a:rPr lang="pl-PL" i="0" dirty="0">
                <a:solidFill>
                  <a:srgbClr val="0033CC"/>
                </a:solidFill>
                <a:latin typeface="Calibri" pitchFamily="34" charset="0"/>
              </a:rPr>
              <a:t> </a:t>
            </a:r>
            <a:r>
              <a:rPr lang="pl-PL" i="0" dirty="0">
                <a:latin typeface="Calibri" pitchFamily="34" charset="0"/>
              </a:rPr>
              <a:t>ma ułatwić małym i średnim przedsiębiorstwom dostęp </a:t>
            </a:r>
            <a:r>
              <a:rPr lang="pl-PL" i="0" dirty="0" smtClean="0">
                <a:latin typeface="Calibri" pitchFamily="34" charset="0"/>
              </a:rPr>
              <a:t/>
            </a:r>
            <a:br>
              <a:rPr lang="pl-PL" i="0" dirty="0" smtClean="0">
                <a:latin typeface="Calibri" pitchFamily="34" charset="0"/>
              </a:rPr>
            </a:br>
            <a:r>
              <a:rPr lang="pl-PL" i="0" dirty="0" smtClean="0">
                <a:latin typeface="Calibri" pitchFamily="34" charset="0"/>
              </a:rPr>
              <a:t>do </a:t>
            </a:r>
            <a:r>
              <a:rPr lang="pl-PL" i="0" dirty="0">
                <a:latin typeface="Calibri" pitchFamily="34" charset="0"/>
              </a:rPr>
              <a:t>rynków na terenie Wspólnoty i poza nią, a także ma zapewnić łatwiejszy dostęp do finansowania poprzez gwarancje kredytowe i kapitał (2,3 mld euro</a:t>
            </a:r>
            <a:r>
              <a:rPr lang="pl-PL" i="0" dirty="0" smtClean="0">
                <a:latin typeface="Calibri" pitchFamily="34" charset="0"/>
              </a:rPr>
              <a:t>).</a:t>
            </a:r>
            <a:endParaRPr lang="pl-PL" i="0" dirty="0">
              <a:latin typeface="Calibri" pitchFamily="34" charset="0"/>
            </a:endParaRPr>
          </a:p>
          <a:p>
            <a:pPr algn="just">
              <a:defRPr/>
            </a:pPr>
            <a:endParaRPr lang="pl-PL" i="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1600199"/>
            <a:ext cx="9144000" cy="170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endParaRPr lang="pl-PL" altLang="pl-PL" sz="800" i="0" dirty="0" smtClean="0">
              <a:cs typeface="Arial" panose="020B0604020202020204" pitchFamily="34" charset="0"/>
            </a:endParaRPr>
          </a:p>
          <a:p>
            <a:pPr algn="ctr">
              <a:spcBef>
                <a:spcPts val="0"/>
              </a:spcBef>
              <a:buNone/>
            </a:pPr>
            <a:r>
              <a:rPr lang="pl-PL" altLang="pl-PL" sz="2800" b="1" dirty="0" smtClean="0"/>
              <a:t>Fundusze Europejskie w latach 2014-2020 </a:t>
            </a:r>
            <a:br>
              <a:rPr lang="pl-PL" altLang="pl-PL" sz="2800" b="1" dirty="0" smtClean="0"/>
            </a:br>
            <a:r>
              <a:rPr lang="pl-PL" altLang="pl-PL" sz="2800" b="1" dirty="0" smtClean="0"/>
              <a:t>dla przedsiębiorców na rozwój</a:t>
            </a:r>
            <a:endParaRPr lang="pl-PL" altLang="pl-PL" sz="2800" b="1" dirty="0"/>
          </a:p>
        </p:txBody>
      </p:sp>
      <p:pic>
        <p:nvPicPr>
          <p:cNvPr id="5123" name="Picture 8" descr="C:\Users\Kamila Jurczyk\Desktop\1737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913" y="3371850"/>
            <a:ext cx="2649537"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Text Box 51"/>
          <p:cNvSpPr txBox="1">
            <a:spLocks noChangeArrowheads="1"/>
          </p:cNvSpPr>
          <p:nvPr/>
        </p:nvSpPr>
        <p:spPr bwMode="auto">
          <a:xfrm>
            <a:off x="4427538" y="3967163"/>
            <a:ext cx="388937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400" b="1" i="0" dirty="0" smtClean="0"/>
              <a:t>Marcin Twardokus</a:t>
            </a:r>
            <a:endParaRPr lang="pl-PL" altLang="pl-PL" sz="1400" b="1" i="0" dirty="0"/>
          </a:p>
          <a:p>
            <a:pPr eaLnBrk="1" hangingPunct="1">
              <a:spcBef>
                <a:spcPct val="0"/>
              </a:spcBef>
              <a:buFontTx/>
              <a:buNone/>
            </a:pPr>
            <a:r>
              <a:rPr lang="pl-PL" altLang="pl-PL" sz="1400" i="0" dirty="0"/>
              <a:t>Departament Programów Regionalnych </a:t>
            </a:r>
          </a:p>
          <a:p>
            <a:pPr eaLnBrk="1" hangingPunct="1">
              <a:spcBef>
                <a:spcPct val="0"/>
              </a:spcBef>
              <a:buFontTx/>
              <a:buNone/>
            </a:pPr>
            <a:r>
              <a:rPr lang="pl-PL" altLang="pl-PL" sz="1400" i="0" dirty="0"/>
              <a:t>Główny Punkt Informacyjny Funduszy Europejskich </a:t>
            </a:r>
          </a:p>
          <a:p>
            <a:pPr eaLnBrk="1" hangingPunct="1">
              <a:spcBef>
                <a:spcPct val="0"/>
              </a:spcBef>
              <a:buFontTx/>
              <a:buNone/>
            </a:pPr>
            <a:r>
              <a:rPr lang="pl-PL" altLang="pl-PL" sz="1400" i="0" dirty="0"/>
              <a:t>Urząd Marszałkowski Województwa Pomorskiego</a:t>
            </a:r>
          </a:p>
        </p:txBody>
      </p:sp>
    </p:spTree>
    <p:extLst>
      <p:ext uri="{BB962C8B-B14F-4D97-AF65-F5344CB8AC3E}">
        <p14:creationId xmlns:p14="http://schemas.microsoft.com/office/powerpoint/2010/main" xmlns="" val="3914577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376037" y="2128035"/>
            <a:ext cx="8207375" cy="3293209"/>
          </a:xfrm>
          <a:prstGeom prst="rect">
            <a:avLst/>
          </a:prstGeom>
          <a:noFill/>
          <a:ln w="9525">
            <a:noFill/>
            <a:miter lim="800000"/>
            <a:headEnd/>
            <a:tailEnd/>
          </a:ln>
        </p:spPr>
        <p:txBody>
          <a:bodyPr>
            <a:spAutoFit/>
          </a:bodyPr>
          <a:lstStyle/>
          <a:p>
            <a:pPr algn="just"/>
            <a:r>
              <a:rPr lang="pl-PL" b="1" i="0" dirty="0">
                <a:solidFill>
                  <a:srgbClr val="FF0000"/>
                </a:solidFill>
                <a:latin typeface="Calibri" pitchFamily="34" charset="0"/>
                <a:cs typeface="Arial" pitchFamily="34" charset="0"/>
              </a:rPr>
              <a:t>Wsparcie inteligentnych specjalizacji (IS) </a:t>
            </a:r>
            <a:r>
              <a:rPr lang="pl-PL" sz="1600" i="0" dirty="0" smtClean="0">
                <a:latin typeface="Calibri" pitchFamily="34" charset="0"/>
                <a:cs typeface="Arial" pitchFamily="34" charset="0"/>
              </a:rPr>
              <a:t>- </a:t>
            </a:r>
            <a:r>
              <a:rPr lang="pl-PL" sz="1600" i="0" dirty="0">
                <a:latin typeface="Calibri" pitchFamily="34" charset="0"/>
                <a:cs typeface="Arial" pitchFamily="34" charset="0"/>
              </a:rPr>
              <a:t>oznacza, że środki publiczne w </a:t>
            </a:r>
            <a:r>
              <a:rPr lang="pl-PL" sz="1600" i="0" dirty="0" smtClean="0">
                <a:latin typeface="Calibri" pitchFamily="34" charset="0"/>
                <a:cs typeface="Arial" pitchFamily="34" charset="0"/>
              </a:rPr>
              <a:t>UE w </a:t>
            </a:r>
            <a:r>
              <a:rPr lang="pl-PL" sz="1600" i="0" dirty="0">
                <a:latin typeface="Calibri" pitchFamily="34" charset="0"/>
                <a:cs typeface="Arial" pitchFamily="34" charset="0"/>
              </a:rPr>
              <a:t>sposób szczególny kierowane będą na uruchamianie i wykorzystywanie potencjałów tych </a:t>
            </a:r>
            <a:r>
              <a:rPr lang="pl-PL" sz="1600" b="1" dirty="0">
                <a:solidFill>
                  <a:srgbClr val="0033CC"/>
                </a:solidFill>
                <a:latin typeface="Calibri" pitchFamily="34" charset="0"/>
              </a:rPr>
              <a:t>obszarów </a:t>
            </a:r>
            <a:r>
              <a:rPr lang="pl-PL" sz="1600" b="1" dirty="0" smtClean="0">
                <a:solidFill>
                  <a:srgbClr val="0033CC"/>
                </a:solidFill>
                <a:latin typeface="Calibri" pitchFamily="34" charset="0"/>
              </a:rPr>
              <a:t>czy </a:t>
            </a:r>
            <a:r>
              <a:rPr lang="pl-PL" sz="1600" b="1" dirty="0">
                <a:solidFill>
                  <a:srgbClr val="0033CC"/>
                </a:solidFill>
                <a:latin typeface="Calibri" pitchFamily="34" charset="0"/>
              </a:rPr>
              <a:t>dziedzin gospodarki</a:t>
            </a:r>
            <a:r>
              <a:rPr lang="pl-PL" sz="1600" i="0" dirty="0">
                <a:latin typeface="Calibri" pitchFamily="34" charset="0"/>
                <a:cs typeface="Arial" pitchFamily="34" charset="0"/>
              </a:rPr>
              <a:t>, które na danym terenie wyróżniają się na tle innych dziedzin gospodarki </a:t>
            </a:r>
            <a:r>
              <a:rPr lang="pl-PL" sz="1600" b="1" dirty="0">
                <a:solidFill>
                  <a:srgbClr val="0033CC"/>
                </a:solidFill>
                <a:latin typeface="Calibri" pitchFamily="34" charset="0"/>
              </a:rPr>
              <a:t>dużą zdolnością do dynamicznego rozwoju i ekspansji </a:t>
            </a:r>
            <a:r>
              <a:rPr lang="pl-PL" sz="1600" i="0" dirty="0">
                <a:latin typeface="Calibri" pitchFamily="34" charset="0"/>
                <a:cs typeface="Arial" pitchFamily="34" charset="0"/>
              </a:rPr>
              <a:t>na rynki zagraniczne. </a:t>
            </a:r>
            <a:endParaRPr lang="pl-PL" sz="1600" i="0" dirty="0" smtClean="0">
              <a:latin typeface="Calibri" pitchFamily="34" charset="0"/>
              <a:cs typeface="Arial" pitchFamily="34" charset="0"/>
            </a:endParaRPr>
          </a:p>
          <a:p>
            <a:pPr algn="just"/>
            <a:endParaRPr lang="pl-PL" sz="1600" dirty="0" smtClean="0">
              <a:latin typeface="Calibri" pitchFamily="34" charset="0"/>
              <a:cs typeface="Arial" pitchFamily="34" charset="0"/>
            </a:endParaRPr>
          </a:p>
          <a:p>
            <a:pPr algn="just"/>
            <a:r>
              <a:rPr lang="pl-PL" sz="1600" i="0" dirty="0" smtClean="0">
                <a:latin typeface="Calibri" pitchFamily="34" charset="0"/>
                <a:cs typeface="Arial" pitchFamily="34" charset="0"/>
              </a:rPr>
              <a:t>Wsparcie </a:t>
            </a:r>
            <a:r>
              <a:rPr lang="pl-PL" sz="1600" i="0" dirty="0">
                <a:latin typeface="Calibri" pitchFamily="34" charset="0"/>
                <a:cs typeface="Arial" pitchFamily="34" charset="0"/>
              </a:rPr>
              <a:t>IS skierowane będzie </a:t>
            </a:r>
            <a:r>
              <a:rPr lang="pl-PL" sz="1600" b="1" dirty="0">
                <a:solidFill>
                  <a:srgbClr val="0033CC"/>
                </a:solidFill>
                <a:latin typeface="Calibri" pitchFamily="34" charset="0"/>
              </a:rPr>
              <a:t>głównie na realizację przedsięwzięć innowacyjnych  i prac badawczo-rozwojowych</a:t>
            </a:r>
            <a:r>
              <a:rPr lang="pl-PL" sz="1600" i="0" dirty="0">
                <a:latin typeface="Calibri" pitchFamily="34" charset="0"/>
                <a:cs typeface="Arial" pitchFamily="34" charset="0"/>
              </a:rPr>
              <a:t>, wzmacniających potencjał wybranej specjalizacji. Wsparcie publiczne dla wybranych IS ma na celu budowanie przewag konkurencyjnych regionów UE w oparciu </a:t>
            </a:r>
            <a:r>
              <a:rPr lang="pl-PL" sz="1600" i="0" dirty="0" smtClean="0">
                <a:latin typeface="Calibri" pitchFamily="34" charset="0"/>
                <a:cs typeface="Arial" pitchFamily="34" charset="0"/>
              </a:rPr>
              <a:t/>
            </a:r>
            <a:br>
              <a:rPr lang="pl-PL" sz="1600" i="0" dirty="0" smtClean="0">
                <a:latin typeface="Calibri" pitchFamily="34" charset="0"/>
                <a:cs typeface="Arial" pitchFamily="34" charset="0"/>
              </a:rPr>
            </a:br>
            <a:r>
              <a:rPr lang="pl-PL" sz="1600" i="0" dirty="0" smtClean="0">
                <a:latin typeface="Calibri" pitchFamily="34" charset="0"/>
                <a:cs typeface="Arial" pitchFamily="34" charset="0"/>
              </a:rPr>
              <a:t>o </a:t>
            </a:r>
            <a:r>
              <a:rPr lang="pl-PL" sz="1600" i="0" dirty="0">
                <a:latin typeface="Calibri" pitchFamily="34" charset="0"/>
                <a:cs typeface="Arial" pitchFamily="34" charset="0"/>
              </a:rPr>
              <a:t>specyficzne potencjały ich gospodarek. </a:t>
            </a:r>
          </a:p>
          <a:p>
            <a:pPr algn="just"/>
            <a:endParaRPr lang="pl-PL" sz="1600" i="0" dirty="0">
              <a:latin typeface="Calibri" pitchFamily="34" charset="0"/>
              <a:cs typeface="Arial" pitchFamily="34" charset="0"/>
            </a:endParaRPr>
          </a:p>
          <a:p>
            <a:pPr algn="just"/>
            <a:r>
              <a:rPr lang="pl-PL" sz="1600" i="0" dirty="0">
                <a:latin typeface="Calibri" pitchFamily="34" charset="0"/>
                <a:cs typeface="Arial" pitchFamily="34" charset="0"/>
              </a:rPr>
              <a:t>W województwie pomorskim przyjęto </a:t>
            </a:r>
            <a:r>
              <a:rPr lang="pl-PL" sz="1600" b="1" dirty="0">
                <a:solidFill>
                  <a:srgbClr val="0033CC"/>
                </a:solidFill>
                <a:latin typeface="Calibri" pitchFamily="34" charset="0"/>
              </a:rPr>
              <a:t>oddolny proces </a:t>
            </a:r>
            <a:r>
              <a:rPr lang="pl-PL" sz="1600" b="1" dirty="0" smtClean="0">
                <a:solidFill>
                  <a:srgbClr val="0033CC"/>
                </a:solidFill>
                <a:latin typeface="Calibri" pitchFamily="34" charset="0"/>
              </a:rPr>
              <a:t>definiowania IS</a:t>
            </a:r>
            <a:r>
              <a:rPr lang="pl-PL" sz="1600" i="0" dirty="0" smtClean="0">
                <a:latin typeface="Calibri" pitchFamily="34" charset="0"/>
                <a:cs typeface="Arial" pitchFamily="34" charset="0"/>
              </a:rPr>
              <a:t>. </a:t>
            </a:r>
            <a:r>
              <a:rPr lang="pl-PL" sz="1600" i="0" dirty="0">
                <a:latin typeface="Calibri" pitchFamily="34" charset="0"/>
                <a:cs typeface="Arial" pitchFamily="34" charset="0"/>
              </a:rPr>
              <a:t>Są one zgłaszane w trybie konkursowym przez zainteresowane środowiska gospodarcze i naukowe, </a:t>
            </a:r>
            <a:r>
              <a:rPr lang="pl-PL" sz="1600" i="0" dirty="0" smtClean="0">
                <a:latin typeface="Calibri" pitchFamily="34" charset="0"/>
                <a:cs typeface="Arial" pitchFamily="34" charset="0"/>
              </a:rPr>
              <a:t>zaś </a:t>
            </a:r>
            <a:r>
              <a:rPr lang="pl-PL" sz="1600" i="0" dirty="0">
                <a:latin typeface="Calibri" pitchFamily="34" charset="0"/>
                <a:cs typeface="Arial" pitchFamily="34" charset="0"/>
              </a:rPr>
              <a:t>władze regionalne </a:t>
            </a:r>
            <a:r>
              <a:rPr lang="pl-PL" sz="1600" i="0" dirty="0" smtClean="0">
                <a:latin typeface="Calibri" pitchFamily="34" charset="0"/>
                <a:cs typeface="Arial" pitchFamily="34" charset="0"/>
              </a:rPr>
              <a:t>wybierają </a:t>
            </a:r>
            <a:r>
              <a:rPr lang="pl-PL" sz="1600" i="0" dirty="0">
                <a:latin typeface="Calibri" pitchFamily="34" charset="0"/>
                <a:cs typeface="Arial" pitchFamily="34" charset="0"/>
              </a:rPr>
              <a:t>spośród zgłoszonych te o największym potencjale rozwojowym.</a:t>
            </a:r>
          </a:p>
        </p:txBody>
      </p:sp>
      <p:sp>
        <p:nvSpPr>
          <p:cNvPr id="3076" name="pole tekstowe 3"/>
          <p:cNvSpPr txBox="1">
            <a:spLocks noChangeArrowheads="1"/>
          </p:cNvSpPr>
          <p:nvPr/>
        </p:nvSpPr>
        <p:spPr bwMode="auto">
          <a:xfrm>
            <a:off x="539750" y="1436187"/>
            <a:ext cx="7704138" cy="461665"/>
          </a:xfrm>
          <a:prstGeom prst="rect">
            <a:avLst/>
          </a:prstGeom>
          <a:noFill/>
          <a:ln w="9525">
            <a:noFill/>
            <a:miter lim="800000"/>
            <a:headEnd/>
            <a:tailEnd/>
          </a:ln>
        </p:spPr>
        <p:txBody>
          <a:bodyPr>
            <a:spAutoFit/>
          </a:bodyPr>
          <a:lstStyle/>
          <a:p>
            <a:pPr algn="ctr"/>
            <a:r>
              <a:rPr lang="pl-PL" sz="2400" b="1" i="0" dirty="0">
                <a:latin typeface="Calibri" pitchFamily="34" charset="0"/>
              </a:rPr>
              <a:t>Ważne zasady </a:t>
            </a:r>
            <a:r>
              <a:rPr lang="pl-PL" sz="2400" b="1" i="0" dirty="0" smtClean="0">
                <a:latin typeface="Calibri" pitchFamily="34" charset="0"/>
              </a:rPr>
              <a:t>finansowania </a:t>
            </a:r>
            <a:r>
              <a:rPr lang="pl-PL" sz="2400" b="1" i="0" dirty="0">
                <a:latin typeface="Calibri" pitchFamily="34" charset="0"/>
              </a:rPr>
              <a:t>projektów przedsiębiorców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68314" y="1412875"/>
            <a:ext cx="7896040" cy="4182940"/>
          </a:xfrm>
          <a:prstGeom prst="rect">
            <a:avLst/>
          </a:prstGeom>
          <a:noFill/>
          <a:ln w="9525">
            <a:noFill/>
            <a:miter lim="800000"/>
            <a:headEnd/>
            <a:tailEnd/>
          </a:ln>
        </p:spPr>
        <p:txBody>
          <a:bodyPr wrap="square">
            <a:spAutoFit/>
          </a:bodyPr>
          <a:lstStyle/>
          <a:p>
            <a:pPr algn="ctr">
              <a:lnSpc>
                <a:spcPct val="114000"/>
              </a:lnSpc>
            </a:pPr>
            <a:endParaRPr lang="pl-PL" sz="2000" b="1" dirty="0" smtClean="0">
              <a:solidFill>
                <a:srgbClr val="FF0000"/>
              </a:solidFill>
              <a:latin typeface="Calibri" pitchFamily="34" charset="0"/>
              <a:cs typeface="Arial" pitchFamily="34" charset="0"/>
            </a:endParaRPr>
          </a:p>
          <a:p>
            <a:pPr algn="ctr">
              <a:lnSpc>
                <a:spcPct val="114000"/>
              </a:lnSpc>
            </a:pPr>
            <a:endParaRPr lang="pl-PL" sz="2000" b="1" dirty="0" smtClean="0">
              <a:solidFill>
                <a:srgbClr val="FF0000"/>
              </a:solidFill>
              <a:latin typeface="Calibri" pitchFamily="34" charset="0"/>
              <a:cs typeface="Arial" pitchFamily="34" charset="0"/>
            </a:endParaRPr>
          </a:p>
          <a:p>
            <a:pPr algn="ctr">
              <a:lnSpc>
                <a:spcPct val="114000"/>
              </a:lnSpc>
            </a:pPr>
            <a:endParaRPr lang="pl-PL" sz="2000" b="1" dirty="0">
              <a:solidFill>
                <a:srgbClr val="FF0000"/>
              </a:solidFill>
              <a:latin typeface="Calibri" pitchFamily="34" charset="0"/>
              <a:cs typeface="Arial" pitchFamily="34" charset="0"/>
            </a:endParaRPr>
          </a:p>
          <a:p>
            <a:pPr algn="ctr">
              <a:lnSpc>
                <a:spcPct val="114000"/>
              </a:lnSpc>
            </a:pPr>
            <a:endParaRPr lang="pl-PL" sz="1600" b="1" dirty="0">
              <a:solidFill>
                <a:srgbClr val="FF0000"/>
              </a:solidFill>
              <a:latin typeface="Calibri" pitchFamily="34" charset="0"/>
              <a:cs typeface="Arial" pitchFamily="34" charset="0"/>
            </a:endParaRPr>
          </a:p>
          <a:p>
            <a:pPr marL="182563" indent="-182563" algn="just">
              <a:lnSpc>
                <a:spcPct val="114000"/>
              </a:lnSpc>
              <a:spcAft>
                <a:spcPts val="600"/>
              </a:spcAft>
            </a:pPr>
            <a:endParaRPr lang="pl-PL" sz="1600" dirty="0" smtClean="0">
              <a:latin typeface="Calibri" pitchFamily="34" charset="0"/>
              <a:cs typeface="Arial" pitchFamily="34" charset="0"/>
            </a:endParaRPr>
          </a:p>
          <a:p>
            <a:pPr marL="182563" indent="-182563" algn="just">
              <a:lnSpc>
                <a:spcPct val="114000"/>
              </a:lnSpc>
              <a:spcAft>
                <a:spcPts val="600"/>
              </a:spcAft>
              <a:buFont typeface="Arial" pitchFamily="34" charset="0"/>
              <a:buChar char="•"/>
            </a:pPr>
            <a:r>
              <a:rPr lang="pl-PL" sz="1600" dirty="0" smtClean="0">
                <a:latin typeface="Calibri" pitchFamily="34" charset="0"/>
                <a:cs typeface="Arial" pitchFamily="34" charset="0"/>
              </a:rPr>
              <a:t>Z </a:t>
            </a:r>
            <a:r>
              <a:rPr lang="pl-PL" sz="1600" dirty="0">
                <a:latin typeface="Calibri" pitchFamily="34" charset="0"/>
                <a:cs typeface="Arial" pitchFamily="34" charset="0"/>
              </a:rPr>
              <a:t>wybranymi przez Zarząd Województwa </a:t>
            </a:r>
            <a:r>
              <a:rPr lang="pl-PL" sz="1600" dirty="0" smtClean="0">
                <a:latin typeface="Calibri" pitchFamily="34" charset="0"/>
                <a:cs typeface="Arial" pitchFamily="34" charset="0"/>
              </a:rPr>
              <a:t>4 obszarami (Inteligentnymi Specjalizacjami) zostały </a:t>
            </a:r>
            <a:r>
              <a:rPr lang="pl-PL" sz="1600" dirty="0">
                <a:latin typeface="Calibri" pitchFamily="34" charset="0"/>
                <a:cs typeface="Arial" pitchFamily="34" charset="0"/>
              </a:rPr>
              <a:t>podpisane </a:t>
            </a:r>
            <a:r>
              <a:rPr lang="pl-PL" sz="1600" b="1" dirty="0">
                <a:solidFill>
                  <a:srgbClr val="0033CC"/>
                </a:solidFill>
                <a:latin typeface="Calibri" pitchFamily="34" charset="0"/>
              </a:rPr>
              <a:t>Porozumienia na rzecz </a:t>
            </a:r>
            <a:r>
              <a:rPr lang="pl-PL" sz="1600" b="1" dirty="0" smtClean="0">
                <a:solidFill>
                  <a:srgbClr val="0033CC"/>
                </a:solidFill>
                <a:latin typeface="Calibri" pitchFamily="34" charset="0"/>
              </a:rPr>
              <a:t>IS </a:t>
            </a:r>
            <a:r>
              <a:rPr lang="pl-PL" sz="1600" dirty="0" smtClean="0">
                <a:latin typeface="Calibri" pitchFamily="34" charset="0"/>
              </a:rPr>
              <a:t>(</a:t>
            </a:r>
            <a:r>
              <a:rPr lang="pl-PL" sz="1600" dirty="0" smtClean="0">
                <a:latin typeface="Calibri" pitchFamily="34" charset="0"/>
                <a:hlinkClick r:id="rId2"/>
              </a:rPr>
              <a:t>http://drg.pomorskie.eu/porozumienia-isp</a:t>
            </a:r>
            <a:r>
              <a:rPr lang="pl-PL" sz="1600" dirty="0" smtClean="0">
                <a:latin typeface="Calibri" pitchFamily="34" charset="0"/>
              </a:rPr>
              <a:t>) </a:t>
            </a:r>
            <a:r>
              <a:rPr lang="pl-PL" sz="1600" dirty="0">
                <a:latin typeface="Calibri" pitchFamily="34" charset="0"/>
                <a:cs typeface="Arial" pitchFamily="34" charset="0"/>
              </a:rPr>
              <a:t>jako efekt przeprowadzonych </a:t>
            </a:r>
            <a:r>
              <a:rPr lang="pl-PL" sz="1600" dirty="0" smtClean="0">
                <a:latin typeface="Calibri" pitchFamily="34" charset="0"/>
                <a:cs typeface="Arial" pitchFamily="34" charset="0"/>
              </a:rPr>
              <a:t>negocjacji,</a:t>
            </a:r>
          </a:p>
          <a:p>
            <a:pPr marL="182563" indent="-182563" algn="just">
              <a:lnSpc>
                <a:spcPct val="114000"/>
              </a:lnSpc>
              <a:spcAft>
                <a:spcPts val="600"/>
              </a:spcAft>
              <a:buFont typeface="Arial" pitchFamily="34" charset="0"/>
              <a:buChar char="•"/>
            </a:pPr>
            <a:r>
              <a:rPr lang="pl-PL" sz="1600" dirty="0">
                <a:latin typeface="Calibri" pitchFamily="34" charset="0"/>
                <a:cs typeface="Arial" pitchFamily="34" charset="0"/>
              </a:rPr>
              <a:t>U</a:t>
            </a:r>
            <a:r>
              <a:rPr lang="pl-PL" sz="1600" dirty="0" smtClean="0">
                <a:latin typeface="Calibri" pitchFamily="34" charset="0"/>
                <a:cs typeface="Arial" pitchFamily="34" charset="0"/>
              </a:rPr>
              <a:t>zgodnione w ww. Porozumieniach </a:t>
            </a:r>
            <a:r>
              <a:rPr lang="pl-PL" sz="1600" b="1" dirty="0" smtClean="0">
                <a:solidFill>
                  <a:srgbClr val="0033CC"/>
                </a:solidFill>
                <a:latin typeface="Calibri" pitchFamily="34" charset="0"/>
              </a:rPr>
              <a:t>przedsięwzięcia</a:t>
            </a:r>
            <a:r>
              <a:rPr lang="pl-PL" sz="1600" b="1" dirty="0" smtClean="0">
                <a:latin typeface="Calibri" pitchFamily="34" charset="0"/>
                <a:cs typeface="Arial" pitchFamily="34" charset="0"/>
              </a:rPr>
              <a:t> </a:t>
            </a:r>
            <a:r>
              <a:rPr lang="pl-PL" sz="1600" dirty="0" smtClean="0">
                <a:latin typeface="Calibri" pitchFamily="34" charset="0"/>
                <a:cs typeface="Arial" pitchFamily="34" charset="0"/>
              </a:rPr>
              <a:t>będą stanowiły szereg </a:t>
            </a:r>
            <a:r>
              <a:rPr lang="pl-PL" sz="1600" dirty="0" err="1" smtClean="0">
                <a:latin typeface="Calibri" pitchFamily="34" charset="0"/>
                <a:cs typeface="Arial" pitchFamily="34" charset="0"/>
              </a:rPr>
              <a:t>wielowymia</a:t>
            </a:r>
            <a:r>
              <a:rPr lang="pl-PL" sz="1600" dirty="0" smtClean="0">
                <a:latin typeface="Calibri" pitchFamily="34" charset="0"/>
                <a:cs typeface="Arial" pitchFamily="34" charset="0"/>
              </a:rPr>
              <a:t>-</a:t>
            </a:r>
            <a:br>
              <a:rPr lang="pl-PL" sz="1600" dirty="0" smtClean="0">
                <a:latin typeface="Calibri" pitchFamily="34" charset="0"/>
                <a:cs typeface="Arial" pitchFamily="34" charset="0"/>
              </a:rPr>
            </a:br>
            <a:r>
              <a:rPr lang="pl-PL" sz="1600" dirty="0" err="1" smtClean="0">
                <a:latin typeface="Calibri" pitchFamily="34" charset="0"/>
                <a:cs typeface="Arial" pitchFamily="34" charset="0"/>
              </a:rPr>
              <a:t>rowych</a:t>
            </a:r>
            <a:r>
              <a:rPr lang="pl-PL" sz="1600" dirty="0" smtClean="0">
                <a:latin typeface="Calibri" pitchFamily="34" charset="0"/>
                <a:cs typeface="Arial" pitchFamily="34" charset="0"/>
              </a:rPr>
              <a:t> działań </a:t>
            </a:r>
            <a:r>
              <a:rPr lang="pl-PL" sz="1600" b="1" dirty="0" smtClean="0">
                <a:solidFill>
                  <a:srgbClr val="0033CC"/>
                </a:solidFill>
                <a:latin typeface="Calibri" pitchFamily="34" charset="0"/>
              </a:rPr>
              <a:t>prowadzących do wzmocnienia ich potencjału i poprawy pozycji konkurencyjnej</a:t>
            </a:r>
            <a:r>
              <a:rPr lang="pl-PL" sz="1600" dirty="0" smtClean="0">
                <a:latin typeface="Calibri" pitchFamily="34" charset="0"/>
                <a:cs typeface="Arial" pitchFamily="34" charset="0"/>
              </a:rPr>
              <a:t>,</a:t>
            </a:r>
          </a:p>
          <a:p>
            <a:pPr marL="182563" indent="-182563" algn="just">
              <a:lnSpc>
                <a:spcPct val="114000"/>
              </a:lnSpc>
              <a:spcAft>
                <a:spcPts val="600"/>
              </a:spcAft>
              <a:buFont typeface="Arial" pitchFamily="34" charset="0"/>
              <a:buChar char="•"/>
            </a:pPr>
            <a:r>
              <a:rPr lang="pl-PL" sz="1600" b="1" dirty="0">
                <a:solidFill>
                  <a:srgbClr val="0033CC"/>
                </a:solidFill>
                <a:latin typeface="Calibri" pitchFamily="34" charset="0"/>
              </a:rPr>
              <a:t>P</a:t>
            </a:r>
            <a:r>
              <a:rPr lang="pl-PL" sz="1600" b="1" dirty="0" smtClean="0">
                <a:solidFill>
                  <a:srgbClr val="0033CC"/>
                </a:solidFill>
                <a:latin typeface="Calibri" pitchFamily="34" charset="0"/>
              </a:rPr>
              <a:t>rzedsięwzięcia flagowe </a:t>
            </a:r>
            <a:r>
              <a:rPr lang="pl-PL" sz="1600" dirty="0" smtClean="0">
                <a:latin typeface="Calibri" pitchFamily="34" charset="0"/>
                <a:cs typeface="Arial" pitchFamily="34" charset="0"/>
              </a:rPr>
              <a:t>będą traktowane priorytetowo w dostępie do finansowania </a:t>
            </a:r>
            <a:br>
              <a:rPr lang="pl-PL" sz="1600" dirty="0" smtClean="0">
                <a:latin typeface="Calibri" pitchFamily="34" charset="0"/>
                <a:cs typeface="Arial" pitchFamily="34" charset="0"/>
              </a:rPr>
            </a:br>
            <a:r>
              <a:rPr lang="pl-PL" sz="1600" dirty="0" smtClean="0">
                <a:latin typeface="Calibri" pitchFamily="34" charset="0"/>
                <a:cs typeface="Arial" pitchFamily="34" charset="0"/>
              </a:rPr>
              <a:t>z Funduszy Europejskich.</a:t>
            </a:r>
          </a:p>
        </p:txBody>
      </p:sp>
      <p:pic>
        <p:nvPicPr>
          <p:cNvPr id="3" name="Picture 1" descr="C:\Users\mtwardokus\Desktop\e5a62d2a70402e455fc31a693c40af62.jpg"/>
          <p:cNvPicPr>
            <a:picLocks noChangeAspect="1" noChangeArrowheads="1"/>
          </p:cNvPicPr>
          <p:nvPr/>
        </p:nvPicPr>
        <p:blipFill>
          <a:blip r:embed="rId3" cstate="print"/>
          <a:srcRect/>
          <a:stretch>
            <a:fillRect/>
          </a:stretch>
        </p:blipFill>
        <p:spPr bwMode="auto">
          <a:xfrm>
            <a:off x="2021305" y="1378236"/>
            <a:ext cx="4905341" cy="151059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750" y="1484313"/>
            <a:ext cx="7993063" cy="4176712"/>
          </a:xfrm>
          <a:prstGeom prst="rect">
            <a:avLst/>
          </a:prstGeom>
        </p:spPr>
        <p:txBody>
          <a:bodyPr>
            <a:spAutoFit/>
          </a:bodyPr>
          <a:lstStyle/>
          <a:p>
            <a:pPr algn="ctr">
              <a:defRPr/>
            </a:pPr>
            <a:r>
              <a:rPr lang="pl-PL" sz="2800" b="1" i="0" dirty="0">
                <a:latin typeface="Calibri" pitchFamily="34" charset="0"/>
              </a:rPr>
              <a:t>Inteligentne Specjalizacja Pomorza</a:t>
            </a:r>
          </a:p>
          <a:p>
            <a:pPr algn="just">
              <a:defRPr/>
            </a:pPr>
            <a:endParaRPr lang="pl-PL" sz="2000" b="1" i="0" dirty="0">
              <a:latin typeface="Calibri" pitchFamily="34" charset="0"/>
            </a:endParaRPr>
          </a:p>
          <a:p>
            <a:pPr algn="just">
              <a:defRPr/>
            </a:pPr>
            <a:r>
              <a:rPr lang="pl-PL" sz="2000" b="1" i="0" dirty="0">
                <a:latin typeface="Calibri" pitchFamily="34" charset="0"/>
              </a:rPr>
              <a:t>Zatwierdzone przez Zarząd Województwa Pomorskiego w dniu 9 kwietnia 2015 r. </a:t>
            </a:r>
          </a:p>
          <a:p>
            <a:pPr algn="just">
              <a:defRPr/>
            </a:pPr>
            <a:endParaRPr lang="pl-PL" sz="2000" i="0" dirty="0">
              <a:latin typeface="Calibri" pitchFamily="34" charset="0"/>
            </a:endParaRPr>
          </a:p>
          <a:p>
            <a:pPr algn="just">
              <a:spcAft>
                <a:spcPts val="1200"/>
              </a:spcAft>
              <a:defRPr/>
            </a:pPr>
            <a:r>
              <a:rPr lang="pl-PL" sz="2000" b="1" dirty="0" smtClean="0">
                <a:solidFill>
                  <a:srgbClr val="0033CC"/>
                </a:solidFill>
                <a:latin typeface="Calibri" pitchFamily="34" charset="0"/>
              </a:rPr>
              <a:t>ISP 1</a:t>
            </a:r>
            <a:r>
              <a:rPr lang="pl-PL" sz="2000" i="0" dirty="0" smtClean="0">
                <a:latin typeface="Calibri" pitchFamily="34" charset="0"/>
              </a:rPr>
              <a:t> </a:t>
            </a:r>
            <a:r>
              <a:rPr lang="pl-PL" sz="2000" i="0" dirty="0">
                <a:latin typeface="Calibri" pitchFamily="34" charset="0"/>
              </a:rPr>
              <a:t>– Technologie off-</a:t>
            </a:r>
            <a:r>
              <a:rPr lang="pl-PL" sz="2000" i="0" dirty="0" err="1">
                <a:latin typeface="Calibri" pitchFamily="34" charset="0"/>
              </a:rPr>
              <a:t>shore</a:t>
            </a:r>
            <a:r>
              <a:rPr lang="pl-PL" sz="2000" i="0" dirty="0">
                <a:latin typeface="Calibri" pitchFamily="34" charset="0"/>
              </a:rPr>
              <a:t> i portowo-logistyczne; </a:t>
            </a:r>
          </a:p>
          <a:p>
            <a:pPr algn="just">
              <a:spcAft>
                <a:spcPts val="1200"/>
              </a:spcAft>
              <a:defRPr/>
            </a:pPr>
            <a:r>
              <a:rPr lang="pl-PL" sz="2000" b="1" dirty="0">
                <a:solidFill>
                  <a:srgbClr val="0033CC"/>
                </a:solidFill>
                <a:latin typeface="Calibri" pitchFamily="34" charset="0"/>
              </a:rPr>
              <a:t>ISP </a:t>
            </a:r>
            <a:r>
              <a:rPr lang="pl-PL" sz="2000" b="1" dirty="0" smtClean="0">
                <a:solidFill>
                  <a:srgbClr val="0033CC"/>
                </a:solidFill>
                <a:latin typeface="Calibri" pitchFamily="34" charset="0"/>
              </a:rPr>
              <a:t>2</a:t>
            </a:r>
            <a:r>
              <a:rPr lang="pl-PL" sz="2000" i="0" dirty="0" smtClean="0">
                <a:latin typeface="Calibri" pitchFamily="34" charset="0"/>
              </a:rPr>
              <a:t> </a:t>
            </a:r>
            <a:r>
              <a:rPr lang="pl-PL" sz="2000" i="0" dirty="0">
                <a:latin typeface="Calibri" pitchFamily="34" charset="0"/>
              </a:rPr>
              <a:t>– Technologie interaktywne w środowisku nasyconym informacyjnie; </a:t>
            </a:r>
          </a:p>
          <a:p>
            <a:pPr algn="just">
              <a:spcAft>
                <a:spcPts val="1200"/>
              </a:spcAft>
              <a:defRPr/>
            </a:pPr>
            <a:r>
              <a:rPr lang="pl-PL" sz="2000" b="1" dirty="0">
                <a:solidFill>
                  <a:srgbClr val="0033CC"/>
                </a:solidFill>
                <a:latin typeface="Calibri" pitchFamily="34" charset="0"/>
              </a:rPr>
              <a:t>ISP </a:t>
            </a:r>
            <a:r>
              <a:rPr lang="pl-PL" sz="2000" b="1" dirty="0" smtClean="0">
                <a:solidFill>
                  <a:srgbClr val="0033CC"/>
                </a:solidFill>
                <a:latin typeface="Calibri" pitchFamily="34" charset="0"/>
              </a:rPr>
              <a:t>3</a:t>
            </a:r>
            <a:r>
              <a:rPr lang="pl-PL" sz="2000" i="0" dirty="0" smtClean="0">
                <a:latin typeface="Calibri" pitchFamily="34" charset="0"/>
              </a:rPr>
              <a:t> </a:t>
            </a:r>
            <a:r>
              <a:rPr lang="pl-PL" sz="2000" i="0" dirty="0">
                <a:latin typeface="Calibri" pitchFamily="34" charset="0"/>
              </a:rPr>
              <a:t>– Technologie </a:t>
            </a:r>
            <a:r>
              <a:rPr lang="pl-PL" sz="2000" i="0" dirty="0" err="1">
                <a:latin typeface="Calibri" pitchFamily="34" charset="0"/>
              </a:rPr>
              <a:t>ekoefektywne</a:t>
            </a:r>
            <a:r>
              <a:rPr lang="pl-PL" sz="2000" i="0" dirty="0">
                <a:latin typeface="Calibri" pitchFamily="34" charset="0"/>
              </a:rPr>
              <a:t> w produkcji, przesyle, dystrybucji i </a:t>
            </a:r>
            <a:r>
              <a:rPr lang="pl-PL" sz="2000" i="0" dirty="0" err="1">
                <a:latin typeface="Calibri" pitchFamily="34" charset="0"/>
              </a:rPr>
              <a:t>zuży</a:t>
            </a:r>
            <a:r>
              <a:rPr lang="pl-PL" sz="2000" i="0" dirty="0">
                <a:latin typeface="Calibri" pitchFamily="34" charset="0"/>
              </a:rPr>
              <a:t>-</a:t>
            </a:r>
            <a:br>
              <a:rPr lang="pl-PL" sz="2000" i="0" dirty="0">
                <a:latin typeface="Calibri" pitchFamily="34" charset="0"/>
              </a:rPr>
            </a:br>
            <a:r>
              <a:rPr lang="pl-PL" sz="2000" i="0" dirty="0" err="1">
                <a:latin typeface="Calibri" pitchFamily="34" charset="0"/>
              </a:rPr>
              <a:t>ciu</a:t>
            </a:r>
            <a:r>
              <a:rPr lang="pl-PL" sz="2000" i="0" dirty="0">
                <a:latin typeface="Calibri" pitchFamily="34" charset="0"/>
              </a:rPr>
              <a:t> energii i paliw; </a:t>
            </a:r>
          </a:p>
          <a:p>
            <a:pPr algn="just">
              <a:spcAft>
                <a:spcPts val="1200"/>
              </a:spcAft>
              <a:defRPr/>
            </a:pPr>
            <a:r>
              <a:rPr lang="pl-PL" sz="2000" b="1" dirty="0">
                <a:solidFill>
                  <a:srgbClr val="0033CC"/>
                </a:solidFill>
                <a:latin typeface="Calibri" pitchFamily="34" charset="0"/>
              </a:rPr>
              <a:t>ISP </a:t>
            </a:r>
            <a:r>
              <a:rPr lang="pl-PL" sz="2000" b="1" dirty="0" smtClean="0">
                <a:solidFill>
                  <a:srgbClr val="0033CC"/>
                </a:solidFill>
                <a:latin typeface="Calibri" pitchFamily="34" charset="0"/>
              </a:rPr>
              <a:t>4</a:t>
            </a:r>
            <a:r>
              <a:rPr lang="pl-PL" sz="2000" i="0" dirty="0" smtClean="0">
                <a:latin typeface="Calibri" pitchFamily="34" charset="0"/>
              </a:rPr>
              <a:t> </a:t>
            </a:r>
            <a:r>
              <a:rPr lang="pl-PL" sz="2000" i="0" dirty="0">
                <a:latin typeface="Calibri" pitchFamily="34" charset="0"/>
              </a:rPr>
              <a:t>– Technologie medyczne w zakresie chorób cywilizacyjnych i okresu starzenia się.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85663" y="1197841"/>
            <a:ext cx="8280400" cy="4693593"/>
          </a:xfrm>
          <a:prstGeom prst="rect">
            <a:avLst/>
          </a:prstGeom>
        </p:spPr>
        <p:txBody>
          <a:bodyPr>
            <a:spAutoFit/>
          </a:bodyPr>
          <a:lstStyle/>
          <a:p>
            <a:pPr>
              <a:defRPr/>
            </a:pPr>
            <a:r>
              <a:rPr lang="pl-PL" sz="1600" b="1" i="0" dirty="0">
                <a:solidFill>
                  <a:srgbClr val="FF0000"/>
                </a:solidFill>
                <a:latin typeface="Calibri" pitchFamily="34" charset="0"/>
              </a:rPr>
              <a:t>ISP 1 – TECHNOLOGIE </a:t>
            </a:r>
            <a:r>
              <a:rPr lang="pl-PL" sz="1600" b="1" i="0" dirty="0" err="1">
                <a:solidFill>
                  <a:srgbClr val="FF0000"/>
                </a:solidFill>
                <a:latin typeface="Calibri" pitchFamily="34" charset="0"/>
              </a:rPr>
              <a:t>OFF-SHORE</a:t>
            </a:r>
            <a:r>
              <a:rPr lang="pl-PL" sz="1600" b="1" i="0" dirty="0">
                <a:solidFill>
                  <a:srgbClr val="FF0000"/>
                </a:solidFill>
                <a:latin typeface="Calibri" pitchFamily="34" charset="0"/>
              </a:rPr>
              <a:t> I PORTOWO-LOGISTYCZNE </a:t>
            </a:r>
          </a:p>
          <a:p>
            <a:pPr>
              <a:defRPr/>
            </a:pPr>
            <a:endParaRPr lang="pl-PL" sz="800" b="1" i="0" dirty="0">
              <a:latin typeface="Calibri" pitchFamily="34" charset="0"/>
            </a:endParaRPr>
          </a:p>
          <a:p>
            <a:pPr marL="457200" indent="-457200">
              <a:spcAft>
                <a:spcPts val="600"/>
              </a:spcAft>
              <a:buFont typeface="+mj-lt"/>
              <a:buAutoNum type="alphaLcParenR"/>
              <a:defRPr/>
            </a:pPr>
            <a:r>
              <a:rPr lang="pl-PL" sz="1600" i="0" dirty="0">
                <a:latin typeface="Calibri" pitchFamily="34" charset="0"/>
              </a:rPr>
              <a:t>specjalistyczne pojazdy, urządzenia i konstrukcje w środowisku morskim; </a:t>
            </a:r>
          </a:p>
          <a:p>
            <a:pPr marL="457200" indent="-457200">
              <a:spcAft>
                <a:spcPts val="600"/>
              </a:spcAft>
              <a:buFont typeface="+mj-lt"/>
              <a:buAutoNum type="alphaLcParenR"/>
              <a:defRPr/>
            </a:pPr>
            <a:r>
              <a:rPr lang="pl-PL" sz="1600" i="0" dirty="0">
                <a:latin typeface="Calibri" pitchFamily="34" charset="0"/>
              </a:rPr>
              <a:t>urządzenia i systemy podwodne; </a:t>
            </a:r>
          </a:p>
          <a:p>
            <a:pPr marL="457200" indent="-457200">
              <a:spcAft>
                <a:spcPts val="600"/>
              </a:spcAft>
              <a:buFont typeface="+mj-lt"/>
              <a:buAutoNum type="alphaLcParenR"/>
              <a:defRPr/>
            </a:pPr>
            <a:r>
              <a:rPr lang="pl-PL" sz="1600" i="0" dirty="0">
                <a:latin typeface="Calibri" pitchFamily="34" charset="0"/>
              </a:rPr>
              <a:t>technologie transportowo-logistyczne w portach i na ich zapleczu; </a:t>
            </a:r>
          </a:p>
          <a:p>
            <a:pPr marL="457200" indent="-457200">
              <a:spcAft>
                <a:spcPts val="600"/>
              </a:spcAft>
              <a:buFont typeface="+mj-lt"/>
              <a:buAutoNum type="alphaLcParenR"/>
              <a:defRPr/>
            </a:pPr>
            <a:r>
              <a:rPr lang="pl-PL" sz="1600" i="0" dirty="0">
                <a:latin typeface="Calibri" pitchFamily="34" charset="0"/>
              </a:rPr>
              <a:t>technologie energooszczędne i niskoemisyjne na obszarach morskich, portowych </a:t>
            </a:r>
            <a:r>
              <a:rPr lang="pl-PL" sz="1600" i="0" dirty="0" smtClean="0">
                <a:latin typeface="Calibri" pitchFamily="34" charset="0"/>
              </a:rPr>
              <a:t/>
            </a:r>
            <a:br>
              <a:rPr lang="pl-PL" sz="1600" i="0" dirty="0" smtClean="0">
                <a:latin typeface="Calibri" pitchFamily="34" charset="0"/>
              </a:rPr>
            </a:br>
            <a:r>
              <a:rPr lang="pl-PL" sz="1600" i="0" dirty="0" smtClean="0">
                <a:latin typeface="Calibri" pitchFamily="34" charset="0"/>
              </a:rPr>
              <a:t>i </a:t>
            </a:r>
            <a:r>
              <a:rPr lang="pl-PL" sz="1600" i="0" dirty="0">
                <a:latin typeface="Calibri" pitchFamily="34" charset="0"/>
              </a:rPr>
              <a:t>przyportowych; </a:t>
            </a:r>
          </a:p>
          <a:p>
            <a:pPr marL="457200" indent="-457200">
              <a:spcAft>
                <a:spcPts val="600"/>
              </a:spcAft>
              <a:buFont typeface="+mj-lt"/>
              <a:buAutoNum type="alphaLcParenR"/>
              <a:defRPr/>
            </a:pPr>
            <a:r>
              <a:rPr lang="pl-PL" sz="1600" i="0" dirty="0">
                <a:latin typeface="Calibri" pitchFamily="34" charset="0"/>
              </a:rPr>
              <a:t>urządzenia i systemy pozyskiwania energii ze źródeł odnawialnych w strefie przybrzeżnej; </a:t>
            </a:r>
          </a:p>
          <a:p>
            <a:pPr marL="457200" indent="-457200">
              <a:spcAft>
                <a:spcPts val="600"/>
              </a:spcAft>
              <a:buFont typeface="+mj-lt"/>
              <a:buAutoNum type="alphaLcParenR"/>
              <a:defRPr/>
            </a:pPr>
            <a:r>
              <a:rPr lang="pl-PL" sz="1600" i="0" dirty="0">
                <a:latin typeface="Calibri" pitchFamily="34" charset="0"/>
              </a:rPr>
              <a:t>nowe sposoby użytkowania zasobów morza. </a:t>
            </a:r>
            <a:endParaRPr lang="pl-PL" sz="1600" i="0" dirty="0" smtClean="0">
              <a:latin typeface="Calibri" pitchFamily="34" charset="0"/>
            </a:endParaRPr>
          </a:p>
          <a:p>
            <a:pPr marL="457200" indent="-457200">
              <a:spcAft>
                <a:spcPts val="600"/>
              </a:spcAft>
              <a:buFont typeface="+mj-lt"/>
              <a:buAutoNum type="alphaLcParenR"/>
              <a:defRPr/>
            </a:pPr>
            <a:endParaRPr lang="pl-PL" i="0" dirty="0" smtClean="0">
              <a:latin typeface="Calibri" pitchFamily="34" charset="0"/>
            </a:endParaRPr>
          </a:p>
          <a:p>
            <a:pPr>
              <a:spcAft>
                <a:spcPts val="1200"/>
              </a:spcAft>
              <a:defRPr/>
            </a:pPr>
            <a:r>
              <a:rPr lang="pl-PL" sz="1600" b="1" dirty="0" smtClean="0">
                <a:solidFill>
                  <a:srgbClr val="FF0000"/>
                </a:solidFill>
                <a:latin typeface="Calibri" pitchFamily="34" charset="0"/>
              </a:rPr>
              <a:t>ISP 2 – TECHNOLOGIE INTERAKTYWNE W ŚRODOWISKU NASYCONYM INFORMACYJNIE </a:t>
            </a:r>
          </a:p>
          <a:p>
            <a:pPr marL="363538" indent="-363538">
              <a:spcAft>
                <a:spcPts val="1200"/>
              </a:spcAft>
              <a:buFont typeface="+mj-lt"/>
              <a:buAutoNum type="alphaLcParenR"/>
              <a:defRPr/>
            </a:pPr>
            <a:r>
              <a:rPr lang="pl-PL" sz="1600" dirty="0" smtClean="0">
                <a:latin typeface="Calibri" pitchFamily="34" charset="0"/>
              </a:rPr>
              <a:t>multimodalne interfejsy człowiek-maszyna; </a:t>
            </a:r>
          </a:p>
          <a:p>
            <a:pPr marL="363538" indent="-363538">
              <a:spcAft>
                <a:spcPts val="1200"/>
              </a:spcAft>
              <a:buFont typeface="+mj-lt"/>
              <a:buAutoNum type="alphaLcParenR"/>
              <a:defRPr/>
            </a:pPr>
            <a:r>
              <a:rPr lang="pl-PL" sz="1600" dirty="0" smtClean="0">
                <a:latin typeface="Calibri" pitchFamily="34" charset="0"/>
              </a:rPr>
              <a:t>systemy wbudowane dla przestrzeni inteligentnych, Internet rzeczy; </a:t>
            </a:r>
          </a:p>
          <a:p>
            <a:pPr marL="363538" indent="-363538">
              <a:spcAft>
                <a:spcPts val="1200"/>
              </a:spcAft>
              <a:buFont typeface="+mj-lt"/>
              <a:buAutoNum type="alphaLcParenR"/>
              <a:defRPr/>
            </a:pPr>
            <a:r>
              <a:rPr lang="pl-PL" sz="1600" dirty="0" smtClean="0">
                <a:latin typeface="Calibri" pitchFamily="34" charset="0"/>
              </a:rPr>
              <a:t>przesył danych, bazy danych, bezpieczeństwo danych, przetwarzanie wielkich danych, chmury obliczeniowe.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288" y="985136"/>
            <a:ext cx="8623584" cy="4662815"/>
          </a:xfrm>
          <a:prstGeom prst="rect">
            <a:avLst/>
          </a:prstGeom>
        </p:spPr>
        <p:txBody>
          <a:bodyPr wrap="square">
            <a:spAutoFit/>
          </a:bodyPr>
          <a:lstStyle/>
          <a:p>
            <a:pPr>
              <a:defRPr/>
            </a:pPr>
            <a:endParaRPr lang="pl-PL" dirty="0">
              <a:latin typeface="Arial" charset="0"/>
            </a:endParaRPr>
          </a:p>
          <a:p>
            <a:pPr>
              <a:spcAft>
                <a:spcPts val="600"/>
              </a:spcAft>
              <a:defRPr/>
            </a:pPr>
            <a:r>
              <a:rPr lang="pl-PL" sz="1600" b="1" i="0" dirty="0">
                <a:solidFill>
                  <a:srgbClr val="FF0000"/>
                </a:solidFill>
                <a:latin typeface="Calibri" pitchFamily="34" charset="0"/>
              </a:rPr>
              <a:t>ISP 3 – TECHNOLOGIE EKOEFEKTYWNE W PRODUKCJI, PRZESYLE, DYSTRYBUCJI </a:t>
            </a:r>
            <a:r>
              <a:rPr lang="pl-PL" sz="1600" b="1" i="0" dirty="0" smtClean="0">
                <a:solidFill>
                  <a:srgbClr val="FF0000"/>
                </a:solidFill>
                <a:latin typeface="Calibri" pitchFamily="34" charset="0"/>
              </a:rPr>
              <a:t>I </a:t>
            </a:r>
            <a:r>
              <a:rPr lang="pl-PL" sz="1600" b="1" i="0" dirty="0">
                <a:solidFill>
                  <a:srgbClr val="FF0000"/>
                </a:solidFill>
                <a:latin typeface="Calibri" pitchFamily="34" charset="0"/>
              </a:rPr>
              <a:t>ZUŻYCIU </a:t>
            </a:r>
            <a:r>
              <a:rPr lang="pl-PL" sz="1600" b="1" i="0" dirty="0" smtClean="0">
                <a:solidFill>
                  <a:srgbClr val="FF0000"/>
                </a:solidFill>
                <a:latin typeface="Calibri" pitchFamily="34" charset="0"/>
              </a:rPr>
              <a:t/>
            </a:r>
            <a:br>
              <a:rPr lang="pl-PL" sz="1600" b="1" i="0" dirty="0" smtClean="0">
                <a:solidFill>
                  <a:srgbClr val="FF0000"/>
                </a:solidFill>
                <a:latin typeface="Calibri" pitchFamily="34" charset="0"/>
              </a:rPr>
            </a:br>
            <a:r>
              <a:rPr lang="pl-PL" sz="1600" b="1" i="0" dirty="0" smtClean="0">
                <a:solidFill>
                  <a:srgbClr val="FF0000"/>
                </a:solidFill>
                <a:latin typeface="Calibri" pitchFamily="34" charset="0"/>
              </a:rPr>
              <a:t>ENERGI </a:t>
            </a:r>
            <a:r>
              <a:rPr lang="pl-PL" sz="1600" b="1" i="0" dirty="0">
                <a:solidFill>
                  <a:srgbClr val="FF0000"/>
                </a:solidFill>
                <a:latin typeface="Calibri" pitchFamily="34" charset="0"/>
              </a:rPr>
              <a:t>I PALIW</a:t>
            </a:r>
          </a:p>
          <a:p>
            <a:pPr marL="342900" indent="-342900">
              <a:spcAft>
                <a:spcPts val="600"/>
              </a:spcAft>
              <a:buFont typeface="+mj-lt"/>
              <a:buAutoNum type="alphaLcParenR"/>
              <a:defRPr/>
            </a:pPr>
            <a:r>
              <a:rPr lang="pl-PL" sz="1600" i="0" dirty="0">
                <a:latin typeface="Calibri" pitchFamily="34" charset="0"/>
              </a:rPr>
              <a:t>zapotrzebowanie na energię i jej zużycie w budownictwie i transporcie; </a:t>
            </a:r>
          </a:p>
          <a:p>
            <a:pPr marL="342900" indent="-342900">
              <a:spcAft>
                <a:spcPts val="600"/>
              </a:spcAft>
              <a:buFont typeface="+mj-lt"/>
              <a:buAutoNum type="alphaLcParenR"/>
              <a:defRPr/>
            </a:pPr>
            <a:r>
              <a:rPr lang="pl-PL" sz="1600" i="0" dirty="0">
                <a:latin typeface="Calibri" pitchFamily="34" charset="0"/>
              </a:rPr>
              <a:t>odnawialne źródła energii, generacja rozproszona i energetyka </a:t>
            </a:r>
            <a:r>
              <a:rPr lang="pl-PL" sz="1600" i="0" dirty="0" err="1">
                <a:latin typeface="Calibri" pitchFamily="34" charset="0"/>
              </a:rPr>
              <a:t>prosumencka</a:t>
            </a:r>
            <a:r>
              <a:rPr lang="pl-PL" sz="1600" i="0" dirty="0">
                <a:latin typeface="Calibri" pitchFamily="34" charset="0"/>
              </a:rPr>
              <a:t>; </a:t>
            </a:r>
          </a:p>
          <a:p>
            <a:pPr marL="342900" indent="-342900">
              <a:spcAft>
                <a:spcPts val="600"/>
              </a:spcAft>
              <a:buFont typeface="+mj-lt"/>
              <a:buAutoNum type="alphaLcParenR"/>
              <a:defRPr/>
            </a:pPr>
            <a:r>
              <a:rPr lang="pl-PL" sz="1600" i="1" dirty="0">
                <a:latin typeface="Calibri" pitchFamily="34" charset="0"/>
              </a:rPr>
              <a:t>smart </a:t>
            </a:r>
            <a:r>
              <a:rPr lang="pl-PL" sz="1600" i="1" dirty="0" err="1">
                <a:latin typeface="Calibri" pitchFamily="34" charset="0"/>
              </a:rPr>
              <a:t>grid</a:t>
            </a:r>
            <a:r>
              <a:rPr lang="pl-PL" sz="1600" i="1" dirty="0">
                <a:latin typeface="Calibri" pitchFamily="34" charset="0"/>
              </a:rPr>
              <a:t> </a:t>
            </a:r>
            <a:r>
              <a:rPr lang="pl-PL" sz="1600" i="0" dirty="0">
                <a:latin typeface="Calibri" pitchFamily="34" charset="0"/>
              </a:rPr>
              <a:t>w systemie przesyłu i dystrybucji energii; </a:t>
            </a:r>
          </a:p>
          <a:p>
            <a:pPr marL="342900" indent="-342900">
              <a:spcAft>
                <a:spcPts val="600"/>
              </a:spcAft>
              <a:buFont typeface="+mj-lt"/>
              <a:buAutoNum type="alphaLcParenR"/>
              <a:defRPr/>
            </a:pPr>
            <a:r>
              <a:rPr lang="pl-PL" sz="1600" i="0" dirty="0">
                <a:latin typeface="Calibri" pitchFamily="34" charset="0"/>
              </a:rPr>
              <a:t>magazynowanie energii; </a:t>
            </a:r>
          </a:p>
          <a:p>
            <a:pPr marL="342900" indent="-342900">
              <a:spcAft>
                <a:spcPts val="600"/>
              </a:spcAft>
              <a:buFont typeface="+mj-lt"/>
              <a:buAutoNum type="alphaLcParenR"/>
              <a:defRPr/>
            </a:pPr>
            <a:r>
              <a:rPr lang="pl-PL" sz="1600" i="0" dirty="0">
                <a:latin typeface="Calibri" pitchFamily="34" charset="0"/>
              </a:rPr>
              <a:t>pojazdy o napędzie alternatywnym; </a:t>
            </a:r>
          </a:p>
          <a:p>
            <a:pPr marL="342900" indent="-342900">
              <a:spcAft>
                <a:spcPts val="600"/>
              </a:spcAft>
              <a:buFont typeface="+mj-lt"/>
              <a:buAutoNum type="alphaLcParenR"/>
              <a:defRPr/>
            </a:pPr>
            <a:r>
              <a:rPr lang="pl-PL" sz="1600" i="0" dirty="0">
                <a:latin typeface="Calibri" pitchFamily="34" charset="0"/>
              </a:rPr>
              <a:t>poszukiwanie, wydobycie i przetwarzanie surowców energetycznych; </a:t>
            </a:r>
          </a:p>
          <a:p>
            <a:pPr marL="342900" indent="-342900">
              <a:spcAft>
                <a:spcPts val="600"/>
              </a:spcAft>
              <a:buFont typeface="+mj-lt"/>
              <a:buAutoNum type="alphaLcParenR"/>
              <a:defRPr/>
            </a:pPr>
            <a:r>
              <a:rPr lang="pl-PL" sz="1600" i="0" dirty="0" err="1">
                <a:latin typeface="Calibri" pitchFamily="34" charset="0"/>
              </a:rPr>
              <a:t>biokomponenty</a:t>
            </a:r>
            <a:r>
              <a:rPr lang="pl-PL" sz="1600" i="0" dirty="0">
                <a:latin typeface="Calibri" pitchFamily="34" charset="0"/>
              </a:rPr>
              <a:t> i </a:t>
            </a:r>
            <a:r>
              <a:rPr lang="pl-PL" sz="1600" i="0" dirty="0" err="1">
                <a:latin typeface="Calibri" pitchFamily="34" charset="0"/>
              </a:rPr>
              <a:t>biopaliwa</a:t>
            </a:r>
            <a:r>
              <a:rPr lang="pl-PL" sz="1600" i="0" dirty="0">
                <a:latin typeface="Calibri" pitchFamily="34" charset="0"/>
              </a:rPr>
              <a:t>; </a:t>
            </a:r>
          </a:p>
          <a:p>
            <a:pPr marL="342900" indent="-342900">
              <a:spcAft>
                <a:spcPts val="600"/>
              </a:spcAft>
              <a:buFont typeface="+mj-lt"/>
              <a:buAutoNum type="alphaLcParenR"/>
              <a:defRPr/>
            </a:pPr>
            <a:r>
              <a:rPr lang="pl-PL" sz="1600" i="0" dirty="0">
                <a:latin typeface="Calibri" pitchFamily="34" charset="0"/>
              </a:rPr>
              <a:t>energetyczne wykorzystanie odpadów. </a:t>
            </a:r>
            <a:endParaRPr lang="pl-PL" sz="1600" i="0" dirty="0" smtClean="0">
              <a:latin typeface="Calibri" pitchFamily="34" charset="0"/>
            </a:endParaRPr>
          </a:p>
          <a:p>
            <a:pPr marL="342900" indent="-342900">
              <a:defRPr/>
            </a:pPr>
            <a:endParaRPr lang="pl-PL" i="0" dirty="0" smtClean="0">
              <a:latin typeface="Calibri" pitchFamily="34" charset="0"/>
            </a:endParaRPr>
          </a:p>
          <a:p>
            <a:pPr>
              <a:spcAft>
                <a:spcPts val="600"/>
              </a:spcAft>
              <a:defRPr/>
            </a:pPr>
            <a:r>
              <a:rPr lang="pl-PL" sz="1600" b="1" dirty="0" smtClean="0">
                <a:solidFill>
                  <a:srgbClr val="FF0000"/>
                </a:solidFill>
                <a:latin typeface="Calibri" pitchFamily="34" charset="0"/>
              </a:rPr>
              <a:t>ISP 4 – TECHNOLOGIE MEDYCZNE W ZAKRESIE CHORÓB CYWILIZACYJNYCH I OKRESU STARZENIA SIĘ </a:t>
            </a:r>
          </a:p>
          <a:p>
            <a:pPr marL="261938" indent="-261938">
              <a:spcAft>
                <a:spcPts val="600"/>
              </a:spcAft>
              <a:buFont typeface="+mj-lt"/>
              <a:buAutoNum type="alphaLcParenR"/>
              <a:defRPr/>
            </a:pPr>
            <a:r>
              <a:rPr lang="pl-PL" sz="1600" dirty="0" smtClean="0">
                <a:latin typeface="Calibri" pitchFamily="34" charset="0"/>
              </a:rPr>
              <a:t>kompleksowe i zindywidualizowane rozwiązania w profilaktyce, diagnostyce i terapii; </a:t>
            </a:r>
          </a:p>
          <a:p>
            <a:pPr marL="261938" indent="-261938">
              <a:spcAft>
                <a:spcPts val="600"/>
              </a:spcAft>
              <a:buFont typeface="+mj-lt"/>
              <a:buAutoNum type="alphaLcParenR"/>
              <a:defRPr/>
            </a:pPr>
            <a:r>
              <a:rPr lang="pl-PL" sz="1600" dirty="0" smtClean="0">
                <a:latin typeface="Calibri" pitchFamily="34" charset="0"/>
              </a:rPr>
              <a:t>systemy opieki nad osobami niepełnosprawnymi i w wieku podeszłym.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25642" y="1214016"/>
            <a:ext cx="7661710" cy="4647426"/>
          </a:xfrm>
          <a:prstGeom prst="rect">
            <a:avLst/>
          </a:prstGeom>
        </p:spPr>
        <p:txBody>
          <a:bodyPr wrap="square">
            <a:spAutoFit/>
          </a:bodyPr>
          <a:lstStyle/>
          <a:p>
            <a:pPr algn="ctr">
              <a:defRPr/>
            </a:pPr>
            <a:r>
              <a:rPr lang="pl-PL" sz="2400" b="1" i="0" dirty="0">
                <a:solidFill>
                  <a:srgbClr val="FF0000"/>
                </a:solidFill>
                <a:latin typeface="Calibri" pitchFamily="34" charset="0"/>
              </a:rPr>
              <a:t>Krajowe Inteligentne Specjalizacje</a:t>
            </a:r>
          </a:p>
          <a:p>
            <a:pPr>
              <a:defRPr/>
            </a:pPr>
            <a:endParaRPr lang="pl-PL" sz="1400" dirty="0">
              <a:latin typeface="Calibri" pitchFamily="34" charset="0"/>
            </a:endParaRPr>
          </a:p>
          <a:p>
            <a:pPr>
              <a:spcAft>
                <a:spcPts val="1200"/>
              </a:spcAft>
              <a:defRPr/>
            </a:pPr>
            <a:r>
              <a:rPr lang="pl-PL" sz="1400" b="1" i="0" dirty="0">
                <a:latin typeface="Calibri" pitchFamily="34" charset="0"/>
              </a:rPr>
              <a:t>ZDROWE SPOŁECZEŃSTWO</a:t>
            </a:r>
            <a:endParaRPr lang="pl-PL" sz="1400" i="0" dirty="0">
              <a:latin typeface="Calibri" pitchFamily="34" charset="0"/>
            </a:endParaRPr>
          </a:p>
          <a:p>
            <a:pPr>
              <a:spcAft>
                <a:spcPts val="1200"/>
              </a:spcAft>
              <a:defRPr/>
            </a:pPr>
            <a:r>
              <a:rPr lang="pl-PL" sz="1200" i="0" dirty="0">
                <a:latin typeface="Calibri" pitchFamily="34" charset="0"/>
              </a:rPr>
              <a:t>1</a:t>
            </a:r>
            <a:r>
              <a:rPr lang="pl-PL" sz="1200" i="0" dirty="0" smtClean="0">
                <a:latin typeface="Calibri" pitchFamily="34" charset="0"/>
              </a:rPr>
              <a:t>.  Technologie </a:t>
            </a:r>
            <a:r>
              <a:rPr lang="pl-PL" sz="1200" i="0" dirty="0">
                <a:latin typeface="Calibri" pitchFamily="34" charset="0"/>
              </a:rPr>
              <a:t>inżynierii medycznej, w tym biotechnologie medyczne</a:t>
            </a:r>
          </a:p>
          <a:p>
            <a:pPr>
              <a:spcAft>
                <a:spcPts val="1200"/>
              </a:spcAft>
              <a:defRPr/>
            </a:pPr>
            <a:r>
              <a:rPr lang="pl-PL" sz="1200" i="0" dirty="0">
                <a:latin typeface="Calibri" pitchFamily="34" charset="0"/>
              </a:rPr>
              <a:t>2</a:t>
            </a:r>
            <a:r>
              <a:rPr lang="pl-PL" sz="1200" i="0" dirty="0" smtClean="0">
                <a:latin typeface="Calibri" pitchFamily="34" charset="0"/>
              </a:rPr>
              <a:t>.  Diagnostyka </a:t>
            </a:r>
            <a:r>
              <a:rPr lang="pl-PL" sz="1200" i="0" dirty="0">
                <a:latin typeface="Calibri" pitchFamily="34" charset="0"/>
              </a:rPr>
              <a:t>i terapia chorób cywilizacyjnych oraz w medycynie spersonalizowanej</a:t>
            </a:r>
          </a:p>
          <a:p>
            <a:pPr>
              <a:spcAft>
                <a:spcPts val="1200"/>
              </a:spcAft>
              <a:defRPr/>
            </a:pPr>
            <a:r>
              <a:rPr lang="pl-PL" sz="1200" i="0" dirty="0">
                <a:latin typeface="Calibri" pitchFamily="34" charset="0"/>
              </a:rPr>
              <a:t>3</a:t>
            </a:r>
            <a:r>
              <a:rPr lang="pl-PL" sz="1200" i="0" dirty="0" smtClean="0">
                <a:latin typeface="Calibri" pitchFamily="34" charset="0"/>
              </a:rPr>
              <a:t>.  Wytwarzanie </a:t>
            </a:r>
            <a:r>
              <a:rPr lang="pl-PL" sz="1200" i="0" dirty="0">
                <a:latin typeface="Calibri" pitchFamily="34" charset="0"/>
              </a:rPr>
              <a:t>produktów leczniczych</a:t>
            </a:r>
          </a:p>
          <a:p>
            <a:pPr>
              <a:spcAft>
                <a:spcPts val="1200"/>
              </a:spcAft>
              <a:defRPr/>
            </a:pPr>
            <a:r>
              <a:rPr lang="pl-PL" sz="1200" i="0" dirty="0">
                <a:latin typeface="Calibri" pitchFamily="34" charset="0"/>
              </a:rPr>
              <a:t> </a:t>
            </a:r>
            <a:r>
              <a:rPr lang="pl-PL" sz="1400" b="1" i="0" dirty="0">
                <a:latin typeface="Calibri" pitchFamily="34" charset="0"/>
              </a:rPr>
              <a:t>BIOGOSPODARKA ROLNO-SPOŻYWCZA, LEŚNO-DRZEWNA I ŚRODOWISKOWA</a:t>
            </a:r>
            <a:endParaRPr lang="pl-PL" sz="1400" i="0" dirty="0">
              <a:latin typeface="Calibri" pitchFamily="34" charset="0"/>
            </a:endParaRPr>
          </a:p>
          <a:p>
            <a:pPr>
              <a:spcAft>
                <a:spcPts val="1200"/>
              </a:spcAft>
              <a:defRPr/>
            </a:pPr>
            <a:r>
              <a:rPr lang="pl-PL" sz="1200" i="0" dirty="0">
                <a:latin typeface="Calibri" pitchFamily="34" charset="0"/>
              </a:rPr>
              <a:t>4</a:t>
            </a:r>
            <a:r>
              <a:rPr lang="pl-PL" sz="1200" i="0" dirty="0" smtClean="0">
                <a:latin typeface="Calibri" pitchFamily="34" charset="0"/>
              </a:rPr>
              <a:t>.  Innowacyjne </a:t>
            </a:r>
            <a:r>
              <a:rPr lang="pl-PL" sz="1200" i="0" dirty="0">
                <a:latin typeface="Calibri" pitchFamily="34" charset="0"/>
              </a:rPr>
              <a:t>technologie, procesy i produkty sektora rolno-spożywczego i leśno-drzewnego</a:t>
            </a:r>
          </a:p>
          <a:p>
            <a:pPr>
              <a:spcAft>
                <a:spcPts val="1200"/>
              </a:spcAft>
              <a:defRPr/>
            </a:pPr>
            <a:r>
              <a:rPr lang="pl-PL" sz="1200" i="0" dirty="0">
                <a:latin typeface="Calibri" pitchFamily="34" charset="0"/>
              </a:rPr>
              <a:t>5</a:t>
            </a:r>
            <a:r>
              <a:rPr lang="pl-PL" sz="1200" i="0" dirty="0" smtClean="0">
                <a:latin typeface="Calibri" pitchFamily="34" charset="0"/>
              </a:rPr>
              <a:t>.  Żywność </a:t>
            </a:r>
            <a:r>
              <a:rPr lang="pl-PL" sz="1200" i="0" dirty="0">
                <a:latin typeface="Calibri" pitchFamily="34" charset="0"/>
              </a:rPr>
              <a:t>wysokiej jakości</a:t>
            </a:r>
          </a:p>
          <a:p>
            <a:pPr>
              <a:spcAft>
                <a:spcPts val="1200"/>
              </a:spcAft>
              <a:defRPr/>
            </a:pPr>
            <a:r>
              <a:rPr lang="pl-PL" sz="1200" i="0" dirty="0">
                <a:latin typeface="Calibri" pitchFamily="34" charset="0"/>
              </a:rPr>
              <a:t>6</a:t>
            </a:r>
            <a:r>
              <a:rPr lang="pl-PL" sz="1200" i="0" dirty="0" smtClean="0">
                <a:latin typeface="Calibri" pitchFamily="34" charset="0"/>
              </a:rPr>
              <a:t>.  Biotechnologiczne </a:t>
            </a:r>
            <a:r>
              <a:rPr lang="pl-PL" sz="1200" i="0" dirty="0">
                <a:latin typeface="Calibri" pitchFamily="34" charset="0"/>
              </a:rPr>
              <a:t>procesy i produkty chemii specjalistycznej i inżynierii </a:t>
            </a:r>
            <a:r>
              <a:rPr lang="pl-PL" sz="1200" i="0" dirty="0" smtClean="0">
                <a:latin typeface="Calibri" pitchFamily="34" charset="0"/>
              </a:rPr>
              <a:t>środowiska</a:t>
            </a:r>
          </a:p>
          <a:p>
            <a:pPr>
              <a:spcAft>
                <a:spcPts val="1200"/>
              </a:spcAft>
              <a:defRPr/>
            </a:pPr>
            <a:r>
              <a:rPr lang="pl-PL" sz="1400" b="1" dirty="0" smtClean="0">
                <a:latin typeface="Calibri" pitchFamily="34" charset="0"/>
              </a:rPr>
              <a:t>ZRÓWNOWAŻONA ENERGETYKA</a:t>
            </a:r>
            <a:endParaRPr lang="pl-PL" sz="1400" dirty="0" smtClean="0">
              <a:latin typeface="Calibri" pitchFamily="34" charset="0"/>
            </a:endParaRPr>
          </a:p>
          <a:p>
            <a:pPr>
              <a:spcAft>
                <a:spcPts val="1200"/>
              </a:spcAft>
              <a:defRPr/>
            </a:pPr>
            <a:r>
              <a:rPr lang="pl-PL" sz="1200" dirty="0" smtClean="0">
                <a:latin typeface="Calibri" pitchFamily="34" charset="0"/>
              </a:rPr>
              <a:t>7.  Wysokosprawne, niskoemisyjne i zintegrowane układy wytwarzania, magazynowania, przesyłu i dystrybucji energii</a:t>
            </a:r>
          </a:p>
          <a:p>
            <a:pPr>
              <a:spcAft>
                <a:spcPts val="1200"/>
              </a:spcAft>
              <a:defRPr/>
            </a:pPr>
            <a:r>
              <a:rPr lang="pl-PL" sz="1200" dirty="0" smtClean="0">
                <a:latin typeface="Calibri" pitchFamily="34" charset="0"/>
              </a:rPr>
              <a:t>8.  Inteligentne i energooszczędne budownictwo</a:t>
            </a:r>
          </a:p>
          <a:p>
            <a:pPr>
              <a:spcAft>
                <a:spcPts val="1200"/>
              </a:spcAft>
              <a:defRPr/>
            </a:pPr>
            <a:r>
              <a:rPr lang="pl-PL" sz="1200" dirty="0" smtClean="0">
                <a:latin typeface="Calibri" pitchFamily="34" charset="0"/>
              </a:rPr>
              <a:t>9.  Rozwiązania transportowe przyjazne środowisku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8309" y="1047197"/>
            <a:ext cx="7993062" cy="4955203"/>
          </a:xfrm>
          <a:prstGeom prst="rect">
            <a:avLst/>
          </a:prstGeom>
        </p:spPr>
        <p:txBody>
          <a:bodyPr wrap="square">
            <a:spAutoFit/>
          </a:bodyPr>
          <a:lstStyle/>
          <a:p>
            <a:pPr>
              <a:spcAft>
                <a:spcPts val="1200"/>
              </a:spcAft>
              <a:defRPr/>
            </a:pPr>
            <a:r>
              <a:rPr lang="pl-PL" sz="1400" b="1" i="0" dirty="0" smtClean="0">
                <a:latin typeface="Calibri" pitchFamily="34" charset="0"/>
              </a:rPr>
              <a:t>SUROWCE </a:t>
            </a:r>
            <a:r>
              <a:rPr lang="pl-PL" sz="1400" b="1" i="0" dirty="0">
                <a:latin typeface="Calibri" pitchFamily="34" charset="0"/>
              </a:rPr>
              <a:t>NATURALNE I GOSPODARKA ODPADAMI</a:t>
            </a:r>
            <a:endParaRPr lang="pl-PL" sz="1400" i="0" dirty="0">
              <a:latin typeface="Calibri" pitchFamily="34" charset="0"/>
            </a:endParaRPr>
          </a:p>
          <a:p>
            <a:pPr>
              <a:spcAft>
                <a:spcPts val="1200"/>
              </a:spcAft>
              <a:defRPr/>
            </a:pPr>
            <a:r>
              <a:rPr lang="pl-PL" sz="1200" i="0" dirty="0">
                <a:latin typeface="Calibri" pitchFamily="34" charset="0"/>
              </a:rPr>
              <a:t>10</a:t>
            </a:r>
            <a:r>
              <a:rPr lang="pl-PL" sz="1200" i="0" dirty="0" smtClean="0">
                <a:latin typeface="Calibri" pitchFamily="34" charset="0"/>
              </a:rPr>
              <a:t>.  Nowoczesne </a:t>
            </a:r>
            <a:r>
              <a:rPr lang="pl-PL" sz="1200" i="0" dirty="0">
                <a:latin typeface="Calibri" pitchFamily="34" charset="0"/>
              </a:rPr>
              <a:t>technologie pozyskiwania, przetwórstwa </a:t>
            </a:r>
            <a:r>
              <a:rPr lang="pl-PL" sz="1200" i="0" dirty="0" smtClean="0">
                <a:latin typeface="Calibri" pitchFamily="34" charset="0"/>
              </a:rPr>
              <a:t>i </a:t>
            </a:r>
            <a:r>
              <a:rPr lang="pl-PL" sz="1200" i="0" dirty="0">
                <a:latin typeface="Calibri" pitchFamily="34" charset="0"/>
              </a:rPr>
              <a:t>wykorzystywania surowców naturalnych oraz wytwarzanie </a:t>
            </a:r>
            <a:r>
              <a:rPr lang="pl-PL" sz="1200" i="0" dirty="0" smtClean="0">
                <a:latin typeface="Calibri" pitchFamily="34" charset="0"/>
              </a:rPr>
              <a:t/>
            </a:r>
            <a:br>
              <a:rPr lang="pl-PL" sz="1200" i="0" dirty="0" smtClean="0">
                <a:latin typeface="Calibri" pitchFamily="34" charset="0"/>
              </a:rPr>
            </a:br>
            <a:r>
              <a:rPr lang="pl-PL" sz="1200" i="0" dirty="0" smtClean="0">
                <a:latin typeface="Calibri" pitchFamily="34" charset="0"/>
              </a:rPr>
              <a:t>ich </a:t>
            </a:r>
            <a:r>
              <a:rPr lang="pl-PL" sz="1200" i="0" dirty="0">
                <a:latin typeface="Calibri" pitchFamily="34" charset="0"/>
              </a:rPr>
              <a:t>substytutów </a:t>
            </a:r>
          </a:p>
          <a:p>
            <a:pPr>
              <a:spcAft>
                <a:spcPts val="1200"/>
              </a:spcAft>
              <a:defRPr/>
            </a:pPr>
            <a:r>
              <a:rPr lang="pl-PL" sz="1200" i="0" dirty="0">
                <a:latin typeface="Calibri" pitchFamily="34" charset="0"/>
              </a:rPr>
              <a:t>11</a:t>
            </a:r>
            <a:r>
              <a:rPr lang="pl-PL" sz="1200" i="0" dirty="0" smtClean="0">
                <a:latin typeface="Calibri" pitchFamily="34" charset="0"/>
              </a:rPr>
              <a:t>.  Minimalizacja </a:t>
            </a:r>
            <a:r>
              <a:rPr lang="pl-PL" sz="1200" i="0" dirty="0">
                <a:latin typeface="Calibri" pitchFamily="34" charset="0"/>
              </a:rPr>
              <a:t>wytwarzania odpadów, w tym niezdatnych do przetworzenia oraz wykorzystanie materiałowe </a:t>
            </a:r>
            <a:r>
              <a:rPr lang="pl-PL" sz="1200" i="0" dirty="0" smtClean="0">
                <a:latin typeface="Calibri" pitchFamily="34" charset="0"/>
              </a:rPr>
              <a:t/>
            </a:r>
            <a:br>
              <a:rPr lang="pl-PL" sz="1200" i="0" dirty="0" smtClean="0">
                <a:latin typeface="Calibri" pitchFamily="34" charset="0"/>
              </a:rPr>
            </a:br>
            <a:r>
              <a:rPr lang="pl-PL" sz="1200" i="0" dirty="0" smtClean="0">
                <a:latin typeface="Calibri" pitchFamily="34" charset="0"/>
              </a:rPr>
              <a:t>i </a:t>
            </a:r>
            <a:r>
              <a:rPr lang="pl-PL" sz="1200" i="0" dirty="0">
                <a:latin typeface="Calibri" pitchFamily="34" charset="0"/>
              </a:rPr>
              <a:t>energetyczne odpadów (recykling i inne metody odzysku) </a:t>
            </a:r>
          </a:p>
          <a:p>
            <a:pPr>
              <a:spcAft>
                <a:spcPts val="1200"/>
              </a:spcAft>
              <a:defRPr/>
            </a:pPr>
            <a:r>
              <a:rPr lang="pl-PL" sz="1200" i="0" dirty="0">
                <a:latin typeface="Calibri" pitchFamily="34" charset="0"/>
              </a:rPr>
              <a:t>12</a:t>
            </a:r>
            <a:r>
              <a:rPr lang="pl-PL" sz="1200" i="0" dirty="0" smtClean="0">
                <a:latin typeface="Calibri" pitchFamily="34" charset="0"/>
              </a:rPr>
              <a:t>.  Innowacyjne </a:t>
            </a:r>
            <a:r>
              <a:rPr lang="pl-PL" sz="1200" i="0" dirty="0">
                <a:latin typeface="Calibri" pitchFamily="34" charset="0"/>
              </a:rPr>
              <a:t>technologie przetwarzania i odzyskiwania wody oraz zmniejszające jej zużycie </a:t>
            </a:r>
            <a:endParaRPr lang="pl-PL" sz="1200" i="0" dirty="0" smtClean="0">
              <a:latin typeface="Calibri" pitchFamily="34" charset="0"/>
            </a:endParaRPr>
          </a:p>
          <a:p>
            <a:pPr>
              <a:spcAft>
                <a:spcPts val="1200"/>
              </a:spcAft>
              <a:defRPr/>
            </a:pPr>
            <a:r>
              <a:rPr lang="pl-PL" sz="1400" b="1" dirty="0" smtClean="0">
                <a:latin typeface="Calibri" pitchFamily="34" charset="0"/>
              </a:rPr>
              <a:t>INNOWACYJNE TECHNOLOGIE I PRCESY PRZESYŁOWE </a:t>
            </a:r>
          </a:p>
          <a:p>
            <a:pPr>
              <a:spcAft>
                <a:spcPts val="1200"/>
              </a:spcAft>
              <a:defRPr/>
            </a:pPr>
            <a:r>
              <a:rPr lang="pl-PL" sz="1200" dirty="0" smtClean="0">
                <a:latin typeface="Calibri" pitchFamily="34" charset="0"/>
              </a:rPr>
              <a:t>13.  Wielofunkcyjne materiały i kompozyty o zaawansowanych właściwościach, w tym </a:t>
            </a:r>
            <a:r>
              <a:rPr lang="pl-PL" sz="1200" dirty="0" err="1" smtClean="0">
                <a:latin typeface="Calibri" pitchFamily="34" charset="0"/>
              </a:rPr>
              <a:t>nanoprocesy</a:t>
            </a:r>
            <a:r>
              <a:rPr lang="pl-PL" sz="1200" dirty="0" smtClean="0">
                <a:latin typeface="Calibri" pitchFamily="34" charset="0"/>
              </a:rPr>
              <a:t> i </a:t>
            </a:r>
            <a:r>
              <a:rPr lang="pl-PL" sz="1200" dirty="0" err="1" smtClean="0">
                <a:latin typeface="Calibri" pitchFamily="34" charset="0"/>
              </a:rPr>
              <a:t>nanoprodukty</a:t>
            </a:r>
            <a:r>
              <a:rPr lang="pl-PL" sz="1200" dirty="0" smtClean="0">
                <a:latin typeface="Calibri" pitchFamily="34" charset="0"/>
              </a:rPr>
              <a:t> </a:t>
            </a:r>
          </a:p>
          <a:p>
            <a:pPr>
              <a:spcAft>
                <a:spcPts val="1200"/>
              </a:spcAft>
              <a:defRPr/>
            </a:pPr>
            <a:r>
              <a:rPr lang="pl-PL" sz="1200" dirty="0" smtClean="0">
                <a:latin typeface="Calibri" pitchFamily="34" charset="0"/>
              </a:rPr>
              <a:t>14.  Sensory (w tym biosensory) i inteligentne sieci sensorowe </a:t>
            </a:r>
          </a:p>
          <a:p>
            <a:pPr>
              <a:spcAft>
                <a:spcPts val="1200"/>
              </a:spcAft>
              <a:defRPr/>
            </a:pPr>
            <a:r>
              <a:rPr lang="pl-PL" sz="1200" dirty="0" smtClean="0">
                <a:latin typeface="Calibri" pitchFamily="34" charset="0"/>
              </a:rPr>
              <a:t>15.  Inteligentne sieci i technologie </a:t>
            </a:r>
            <a:r>
              <a:rPr lang="pl-PL" sz="1200" dirty="0" err="1" smtClean="0">
                <a:latin typeface="Calibri" pitchFamily="34" charset="0"/>
              </a:rPr>
              <a:t>geoinformacyjne</a:t>
            </a:r>
            <a:r>
              <a:rPr lang="pl-PL" sz="1200" dirty="0" smtClean="0">
                <a:latin typeface="Calibri" pitchFamily="34" charset="0"/>
              </a:rPr>
              <a:t> </a:t>
            </a:r>
          </a:p>
          <a:p>
            <a:pPr>
              <a:spcAft>
                <a:spcPts val="1200"/>
              </a:spcAft>
              <a:defRPr/>
            </a:pPr>
            <a:r>
              <a:rPr lang="pl-PL" sz="1200" dirty="0" smtClean="0">
                <a:latin typeface="Calibri" pitchFamily="34" charset="0"/>
              </a:rPr>
              <a:t>16.  Elektronika oparta na polimerach przewodzących </a:t>
            </a:r>
          </a:p>
          <a:p>
            <a:pPr>
              <a:spcAft>
                <a:spcPts val="1200"/>
              </a:spcAft>
              <a:defRPr/>
            </a:pPr>
            <a:r>
              <a:rPr lang="pl-PL" sz="1200" dirty="0" smtClean="0">
                <a:latin typeface="Calibri" pitchFamily="34" charset="0"/>
              </a:rPr>
              <a:t>17.  Automatyzacja i robotyka procesów technologicznych </a:t>
            </a:r>
          </a:p>
          <a:p>
            <a:pPr>
              <a:spcAft>
                <a:spcPts val="1200"/>
              </a:spcAft>
              <a:defRPr/>
            </a:pPr>
            <a:r>
              <a:rPr lang="pl-PL" sz="1200" dirty="0" smtClean="0">
                <a:latin typeface="Calibri" pitchFamily="34" charset="0"/>
              </a:rPr>
              <a:t>18.  Optoelektroniczne systemy i materiały </a:t>
            </a:r>
          </a:p>
          <a:p>
            <a:pPr marL="228600" indent="-228600">
              <a:spcAft>
                <a:spcPts val="1200"/>
              </a:spcAft>
              <a:buAutoNum type="arabicPeriod" startAt="19"/>
              <a:defRPr/>
            </a:pPr>
            <a:r>
              <a:rPr lang="pl-PL" sz="1200" dirty="0" smtClean="0">
                <a:latin typeface="Calibri" pitchFamily="34" charset="0"/>
              </a:rPr>
              <a:t>Inteligentne technologie kreacyjne </a:t>
            </a:r>
          </a:p>
          <a:p>
            <a:pPr marL="228600" indent="-228600">
              <a:spcAft>
                <a:spcPts val="1200"/>
              </a:spcAft>
              <a:buAutoNum type="arabicPeriod" startAt="19"/>
              <a:defRPr/>
            </a:pPr>
            <a:r>
              <a:rPr lang="pl-PL" sz="1200" dirty="0" smtClean="0">
                <a:latin typeface="Calibri" pitchFamily="34" charset="0"/>
              </a:rPr>
              <a:t>Innowacyjne technologie morskie w zakresie specjalistycznych jednostek pływających, konstrukcji morskich i przybrzeżnych oraz logistyki opartej o transport morski i śródlądowy</a:t>
            </a:r>
            <a:endParaRPr lang="pl-PL" sz="1200" i="0" dirty="0" smtClean="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08522" y="2287688"/>
            <a:ext cx="7257448" cy="461665"/>
          </a:xfrm>
          <a:prstGeom prst="rect">
            <a:avLst/>
          </a:prstGeom>
        </p:spPr>
        <p:txBody>
          <a:bodyPr wrap="square">
            <a:spAutoFit/>
          </a:bodyPr>
          <a:lstStyle/>
          <a:p>
            <a:pPr algn="ctr">
              <a:buNone/>
            </a:pPr>
            <a:r>
              <a:rPr lang="pl-PL" altLang="pl-PL" sz="2400" b="1" dirty="0" smtClean="0">
                <a:latin typeface="Calibri" pitchFamily="34" charset="0"/>
              </a:rPr>
              <a:t>Pomoc publiczna dla przedsiębiorców na rozwój</a:t>
            </a:r>
            <a:endParaRPr lang="pl-PL" altLang="pl-PL" sz="2400" b="1" dirty="0">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90008" y="1551361"/>
            <a:ext cx="7506970" cy="3634072"/>
          </a:xfrm>
          <a:prstGeom prst="rect">
            <a:avLst/>
          </a:prstGeom>
          <a:noFill/>
        </p:spPr>
        <p:txBody>
          <a:bodyPr wrap="square">
            <a:spAutoFit/>
          </a:bodyPr>
          <a:lstStyle/>
          <a:p>
            <a:pPr>
              <a:lnSpc>
                <a:spcPct val="105000"/>
              </a:lnSpc>
              <a:defRPr/>
            </a:pPr>
            <a:r>
              <a:rPr lang="pl-PL" sz="2400" b="1" i="0" dirty="0">
                <a:latin typeface="Calibri" pitchFamily="34" charset="0"/>
              </a:rPr>
              <a:t>Pojęcie pomocy publicznej:</a:t>
            </a:r>
          </a:p>
          <a:p>
            <a:pPr>
              <a:lnSpc>
                <a:spcPct val="105000"/>
              </a:lnSpc>
              <a:defRPr/>
            </a:pPr>
            <a:endParaRPr lang="pl-PL" i="0" dirty="0">
              <a:latin typeface="Calibri" pitchFamily="34" charset="0"/>
            </a:endParaRPr>
          </a:p>
          <a:p>
            <a:pPr algn="just">
              <a:lnSpc>
                <a:spcPct val="105000"/>
              </a:lnSpc>
              <a:defRPr/>
            </a:pPr>
            <a:r>
              <a:rPr lang="pl-PL" sz="2000" b="1" i="0" dirty="0">
                <a:latin typeface="Calibri" pitchFamily="34" charset="0"/>
              </a:rPr>
              <a:t>Art. 107 ust. 1 Traktatu o funkcjonowaniu Unii </a:t>
            </a:r>
            <a:r>
              <a:rPr lang="pl-PL" sz="2000" b="1" i="0" dirty="0" smtClean="0">
                <a:latin typeface="Calibri" pitchFamily="34" charset="0"/>
              </a:rPr>
              <a:t>Europejskiej (TFUE):</a:t>
            </a:r>
            <a:endParaRPr lang="pl-PL" sz="2000" b="1" i="0" dirty="0">
              <a:latin typeface="Calibri" pitchFamily="34" charset="0"/>
            </a:endParaRPr>
          </a:p>
          <a:p>
            <a:pPr algn="just">
              <a:lnSpc>
                <a:spcPct val="105000"/>
              </a:lnSpc>
              <a:defRPr/>
            </a:pPr>
            <a:endParaRPr lang="pl-PL" sz="1200" dirty="0">
              <a:latin typeface="Calibri" pitchFamily="34" charset="0"/>
            </a:endParaRPr>
          </a:p>
          <a:p>
            <a:pPr algn="just">
              <a:lnSpc>
                <a:spcPct val="105000"/>
              </a:lnSpc>
              <a:defRPr/>
            </a:pPr>
            <a:r>
              <a:rPr lang="pl-PL" sz="2000" dirty="0">
                <a:latin typeface="Calibri" pitchFamily="34" charset="0"/>
              </a:rPr>
              <a:t>„Z zastrzeżeniem innych postanowień przewidzianych w Traktatach, wszelka </a:t>
            </a:r>
            <a:r>
              <a:rPr lang="pl-PL" sz="2000" b="1" dirty="0">
                <a:latin typeface="Calibri" pitchFamily="34" charset="0"/>
              </a:rPr>
              <a:t>pomoc przyznawana przez Państwo Członkowskie </a:t>
            </a:r>
            <a:r>
              <a:rPr lang="pl-PL" sz="2000" dirty="0">
                <a:latin typeface="Calibri" pitchFamily="34" charset="0"/>
              </a:rPr>
              <a:t>lub przy użyciu zasobów państwowych w jakiejkolwiek formie, która zakłóca </a:t>
            </a:r>
            <a:r>
              <a:rPr lang="pl-PL" sz="2000" dirty="0" smtClean="0">
                <a:latin typeface="Calibri" pitchFamily="34" charset="0"/>
              </a:rPr>
              <a:t/>
            </a:r>
            <a:br>
              <a:rPr lang="pl-PL" sz="2000" dirty="0" smtClean="0">
                <a:latin typeface="Calibri" pitchFamily="34" charset="0"/>
              </a:rPr>
            </a:br>
            <a:r>
              <a:rPr lang="pl-PL" sz="2000" dirty="0" smtClean="0">
                <a:latin typeface="Calibri" pitchFamily="34" charset="0"/>
              </a:rPr>
              <a:t>lub </a:t>
            </a:r>
            <a:r>
              <a:rPr lang="pl-PL" sz="2000" dirty="0">
                <a:latin typeface="Calibri" pitchFamily="34" charset="0"/>
              </a:rPr>
              <a:t>grozi zakłóceniem konkurencji poprzez sprzyjanie niektórym przedsiębiorstwom lub produkcji niektórych towarów, </a:t>
            </a:r>
            <a:r>
              <a:rPr lang="pl-PL" sz="2000" b="1" dirty="0">
                <a:latin typeface="Calibri" pitchFamily="34" charset="0"/>
              </a:rPr>
              <a:t>jest niezgodna </a:t>
            </a:r>
            <a:r>
              <a:rPr lang="pl-PL" sz="2000" b="1" dirty="0" smtClean="0">
                <a:latin typeface="Calibri" pitchFamily="34" charset="0"/>
              </a:rPr>
              <a:t/>
            </a:r>
            <a:br>
              <a:rPr lang="pl-PL" sz="2000" b="1" dirty="0" smtClean="0">
                <a:latin typeface="Calibri" pitchFamily="34" charset="0"/>
              </a:rPr>
            </a:br>
            <a:r>
              <a:rPr lang="pl-PL" sz="2000" b="1" dirty="0" smtClean="0">
                <a:latin typeface="Calibri" pitchFamily="34" charset="0"/>
              </a:rPr>
              <a:t>z </a:t>
            </a:r>
            <a:r>
              <a:rPr lang="pl-PL" sz="2000" b="1" dirty="0">
                <a:latin typeface="Calibri" pitchFamily="34" charset="0"/>
              </a:rPr>
              <a:t>rynkiem wewnętrznym</a:t>
            </a:r>
            <a:r>
              <a:rPr lang="pl-PL" sz="2000" dirty="0">
                <a:latin typeface="Calibri" pitchFamily="34" charset="0"/>
              </a:rPr>
              <a:t> w zakresie, w jakim wpływa na wymianę handlową między Państwami Członkowskimi</a:t>
            </a:r>
            <a:r>
              <a:rPr lang="pl-PL" sz="2000" dirty="0" smtClean="0">
                <a:latin typeface="Calibri" pitchFamily="34" charset="0"/>
              </a:rPr>
              <a:t>”.</a:t>
            </a:r>
            <a:endParaRPr lang="pl-PL" sz="2000" dirty="0">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01368" y="1566878"/>
            <a:ext cx="7010598" cy="3534044"/>
          </a:xfrm>
          <a:prstGeom prst="rect">
            <a:avLst/>
          </a:prstGeom>
          <a:noFill/>
        </p:spPr>
        <p:txBody>
          <a:bodyPr wrap="square">
            <a:spAutoFit/>
          </a:bodyPr>
          <a:lstStyle/>
          <a:p>
            <a:pPr algn="just">
              <a:lnSpc>
                <a:spcPct val="105000"/>
              </a:lnSpc>
              <a:defRPr/>
            </a:pPr>
            <a:r>
              <a:rPr lang="pl-PL" i="0" dirty="0">
                <a:latin typeface="Calibri" pitchFamily="34" charset="0"/>
              </a:rPr>
              <a:t>Pomoc publiczna (pomoc państwa) to wsparcie udzielane </a:t>
            </a:r>
            <a:r>
              <a:rPr lang="pl-PL" i="0" dirty="0" err="1" smtClean="0">
                <a:latin typeface="Calibri" pitchFamily="34" charset="0"/>
              </a:rPr>
              <a:t>przedsię</a:t>
            </a:r>
            <a:r>
              <a:rPr lang="pl-PL" i="0" dirty="0" smtClean="0">
                <a:latin typeface="Calibri" pitchFamily="34" charset="0"/>
              </a:rPr>
              <a:t>-</a:t>
            </a:r>
            <a:br>
              <a:rPr lang="pl-PL" i="0" dirty="0" smtClean="0">
                <a:latin typeface="Calibri" pitchFamily="34" charset="0"/>
              </a:rPr>
            </a:br>
            <a:r>
              <a:rPr lang="pl-PL" i="0" dirty="0" err="1" smtClean="0">
                <a:latin typeface="Calibri" pitchFamily="34" charset="0"/>
              </a:rPr>
              <a:t>biorstwu</a:t>
            </a:r>
            <a:r>
              <a:rPr lang="pl-PL" i="0" dirty="0" smtClean="0">
                <a:latin typeface="Calibri" pitchFamily="34" charset="0"/>
              </a:rPr>
              <a:t> </a:t>
            </a:r>
            <a:r>
              <a:rPr lang="pl-PL" i="0" dirty="0">
                <a:latin typeface="Calibri" pitchFamily="34" charset="0"/>
              </a:rPr>
              <a:t>(w rozumieniu prawa UE) w jakiejkolwiek formie, które:</a:t>
            </a:r>
          </a:p>
          <a:p>
            <a:pPr marL="285750" indent="-285750" algn="just">
              <a:lnSpc>
                <a:spcPct val="105000"/>
              </a:lnSpc>
              <a:buFont typeface="Arial" panose="020B0604020202020204" pitchFamily="34" charset="0"/>
              <a:buChar char="•"/>
              <a:defRPr/>
            </a:pPr>
            <a:endParaRPr lang="pl-PL" sz="1000" i="0" dirty="0">
              <a:latin typeface="Calibri" pitchFamily="34" charset="0"/>
            </a:endParaRPr>
          </a:p>
          <a:p>
            <a:pPr marL="285750" indent="-285750" algn="just">
              <a:lnSpc>
                <a:spcPct val="105000"/>
              </a:lnSpc>
              <a:buFont typeface="Arial" panose="020B0604020202020204" pitchFamily="34" charset="0"/>
              <a:buChar char="•"/>
              <a:defRPr/>
            </a:pPr>
            <a:r>
              <a:rPr lang="pl-PL" b="1" i="0" dirty="0">
                <a:latin typeface="Calibri" pitchFamily="34" charset="0"/>
              </a:rPr>
              <a:t>udzielane jest przedsiębiorstwu </a:t>
            </a:r>
            <a:r>
              <a:rPr lang="pl-PL" i="0" dirty="0">
                <a:latin typeface="Calibri" pitchFamily="34" charset="0"/>
              </a:rPr>
              <a:t>przez państwo lub ze źródeł państwowych</a:t>
            </a:r>
            <a:r>
              <a:rPr lang="pl-PL" i="0" dirty="0" smtClean="0">
                <a:latin typeface="Calibri" pitchFamily="34" charset="0"/>
              </a:rPr>
              <a:t>,</a:t>
            </a:r>
          </a:p>
          <a:p>
            <a:pPr marL="285750" indent="-285750" algn="just">
              <a:lnSpc>
                <a:spcPct val="105000"/>
              </a:lnSpc>
              <a:buFont typeface="Arial" panose="020B0604020202020204" pitchFamily="34" charset="0"/>
              <a:buChar char="•"/>
              <a:defRPr/>
            </a:pPr>
            <a:endParaRPr lang="pl-PL" sz="800" i="0" dirty="0">
              <a:latin typeface="Calibri" pitchFamily="34" charset="0"/>
            </a:endParaRPr>
          </a:p>
          <a:p>
            <a:pPr marL="285750" indent="-285750" algn="just">
              <a:lnSpc>
                <a:spcPct val="105000"/>
              </a:lnSpc>
              <a:buFont typeface="Arial" panose="020B0604020202020204" pitchFamily="34" charset="0"/>
              <a:buChar char="•"/>
              <a:defRPr/>
            </a:pPr>
            <a:r>
              <a:rPr lang="pl-PL" i="0" dirty="0">
                <a:latin typeface="Calibri" pitchFamily="34" charset="0"/>
              </a:rPr>
              <a:t>powoduje uzyskanie przez przedsiębiorstwo przysporzenia </a:t>
            </a:r>
            <a:r>
              <a:rPr lang="pl-PL" b="1" i="0" dirty="0">
                <a:latin typeface="Calibri" pitchFamily="34" charset="0"/>
              </a:rPr>
              <a:t>na </a:t>
            </a:r>
            <a:r>
              <a:rPr lang="pl-PL" b="1" i="0" dirty="0" err="1" smtClean="0">
                <a:latin typeface="Calibri" pitchFamily="34" charset="0"/>
              </a:rPr>
              <a:t>warun</a:t>
            </a:r>
            <a:r>
              <a:rPr lang="pl-PL" b="1" i="0" dirty="0" smtClean="0">
                <a:latin typeface="Calibri" pitchFamily="34" charset="0"/>
              </a:rPr>
              <a:t>-</a:t>
            </a:r>
            <a:br>
              <a:rPr lang="pl-PL" b="1" i="0" dirty="0" smtClean="0">
                <a:latin typeface="Calibri" pitchFamily="34" charset="0"/>
              </a:rPr>
            </a:br>
            <a:r>
              <a:rPr lang="pl-PL" b="1" i="0" dirty="0" err="1" smtClean="0">
                <a:latin typeface="Calibri" pitchFamily="34" charset="0"/>
              </a:rPr>
              <a:t>kach</a:t>
            </a:r>
            <a:r>
              <a:rPr lang="pl-PL" b="1" i="0" dirty="0" smtClean="0">
                <a:latin typeface="Calibri" pitchFamily="34" charset="0"/>
              </a:rPr>
              <a:t> </a:t>
            </a:r>
            <a:r>
              <a:rPr lang="pl-PL" b="1" i="0" dirty="0">
                <a:latin typeface="Calibri" pitchFamily="34" charset="0"/>
              </a:rPr>
              <a:t>korzystniejszych od rynkowych</a:t>
            </a:r>
            <a:r>
              <a:rPr lang="pl-PL" i="0" dirty="0" smtClean="0">
                <a:latin typeface="Calibri" pitchFamily="34" charset="0"/>
              </a:rPr>
              <a:t>,</a:t>
            </a:r>
          </a:p>
          <a:p>
            <a:pPr marL="285750" indent="-285750" algn="just">
              <a:lnSpc>
                <a:spcPct val="105000"/>
              </a:lnSpc>
              <a:buFont typeface="Arial" panose="020B0604020202020204" pitchFamily="34" charset="0"/>
              <a:buChar char="•"/>
              <a:defRPr/>
            </a:pPr>
            <a:endParaRPr lang="pl-PL" sz="800" i="0" dirty="0">
              <a:latin typeface="Calibri" pitchFamily="34" charset="0"/>
            </a:endParaRPr>
          </a:p>
          <a:p>
            <a:pPr marL="285750" indent="-285750" algn="just">
              <a:lnSpc>
                <a:spcPct val="105000"/>
              </a:lnSpc>
              <a:buFont typeface="Arial" panose="020B0604020202020204" pitchFamily="34" charset="0"/>
              <a:buChar char="•"/>
              <a:defRPr/>
            </a:pPr>
            <a:r>
              <a:rPr lang="pl-PL" b="1" i="0" dirty="0">
                <a:latin typeface="Calibri" pitchFamily="34" charset="0"/>
              </a:rPr>
              <a:t>ma charakter selektywny </a:t>
            </a:r>
            <a:r>
              <a:rPr lang="pl-PL" i="0" dirty="0">
                <a:latin typeface="Calibri" pitchFamily="34" charset="0"/>
              </a:rPr>
              <a:t>(uprzywilejowuje </a:t>
            </a:r>
            <a:r>
              <a:rPr lang="pl-PL" i="0" dirty="0" smtClean="0">
                <a:latin typeface="Calibri" pitchFamily="34" charset="0"/>
              </a:rPr>
              <a:t>określone </a:t>
            </a:r>
            <a:r>
              <a:rPr lang="pl-PL" i="0" dirty="0" err="1" smtClean="0">
                <a:latin typeface="Calibri" pitchFamily="34" charset="0"/>
              </a:rPr>
              <a:t>przedsię</a:t>
            </a:r>
            <a:r>
              <a:rPr lang="pl-PL" i="0" dirty="0" smtClean="0">
                <a:latin typeface="Calibri" pitchFamily="34" charset="0"/>
              </a:rPr>
              <a:t>-</a:t>
            </a:r>
            <a:br>
              <a:rPr lang="pl-PL" i="0" dirty="0" smtClean="0">
                <a:latin typeface="Calibri" pitchFamily="34" charset="0"/>
              </a:rPr>
            </a:br>
            <a:r>
              <a:rPr lang="pl-PL" i="0" dirty="0" smtClean="0">
                <a:latin typeface="Calibri" pitchFamily="34" charset="0"/>
              </a:rPr>
              <a:t>biorstwa </a:t>
            </a:r>
            <a:r>
              <a:rPr lang="pl-PL" i="0" dirty="0">
                <a:latin typeface="Calibri" pitchFamily="34" charset="0"/>
              </a:rPr>
              <a:t>albo produkcję określonych towarów</a:t>
            </a:r>
            <a:r>
              <a:rPr lang="pl-PL" i="0" dirty="0" smtClean="0">
                <a:latin typeface="Calibri" pitchFamily="34" charset="0"/>
              </a:rPr>
              <a:t>),</a:t>
            </a:r>
          </a:p>
          <a:p>
            <a:pPr marL="285750" indent="-285750" algn="just">
              <a:lnSpc>
                <a:spcPct val="105000"/>
              </a:lnSpc>
              <a:buFont typeface="Arial" panose="020B0604020202020204" pitchFamily="34" charset="0"/>
              <a:buChar char="•"/>
              <a:defRPr/>
            </a:pPr>
            <a:endParaRPr lang="pl-PL" sz="800" i="0" dirty="0">
              <a:latin typeface="Calibri" pitchFamily="34" charset="0"/>
            </a:endParaRPr>
          </a:p>
          <a:p>
            <a:pPr marL="285750" indent="-285750" algn="just">
              <a:lnSpc>
                <a:spcPct val="105000"/>
              </a:lnSpc>
              <a:buFont typeface="Arial" panose="020B0604020202020204" pitchFamily="34" charset="0"/>
              <a:buChar char="•"/>
              <a:defRPr/>
            </a:pPr>
            <a:r>
              <a:rPr lang="pl-PL" b="1" i="0" dirty="0">
                <a:latin typeface="Calibri" pitchFamily="34" charset="0"/>
              </a:rPr>
              <a:t>grozi zakłóceniem lub zakłóca konkurencję </a:t>
            </a:r>
            <a:r>
              <a:rPr lang="pl-PL" i="0" dirty="0">
                <a:latin typeface="Calibri" pitchFamily="34" charset="0"/>
              </a:rPr>
              <a:t>oraz wpływa na wymianę handlową między państwami członkowskimi </a:t>
            </a:r>
            <a:r>
              <a:rPr lang="pl-PL" i="0" dirty="0" smtClean="0">
                <a:latin typeface="Calibri" pitchFamily="34" charset="0"/>
              </a:rPr>
              <a:t>UE.</a:t>
            </a:r>
            <a:endParaRPr lang="pl-PL" i="0"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433137" y="1181954"/>
            <a:ext cx="8239225" cy="4593565"/>
          </a:xfrm>
          <a:prstGeom prst="rect">
            <a:avLst/>
          </a:prstGeom>
          <a:noFill/>
          <a:ln w="9525">
            <a:noFill/>
            <a:miter lim="800000"/>
            <a:headEnd/>
            <a:tailEnd/>
          </a:ln>
        </p:spPr>
        <p:txBody>
          <a:bodyPr wrap="square">
            <a:spAutoFit/>
          </a:bodyPr>
          <a:lstStyle/>
          <a:p>
            <a:pPr algn="ctr">
              <a:lnSpc>
                <a:spcPct val="125000"/>
              </a:lnSpc>
            </a:pPr>
            <a:r>
              <a:rPr lang="pl-PL" sz="2400" b="1" i="0" u="sng" dirty="0">
                <a:latin typeface="Calibri" pitchFamily="34" charset="0"/>
              </a:rPr>
              <a:t>Unia </a:t>
            </a:r>
            <a:r>
              <a:rPr lang="pl-PL" sz="2400" b="1" i="0" u="sng" dirty="0" smtClean="0">
                <a:latin typeface="Calibri" pitchFamily="34" charset="0"/>
              </a:rPr>
              <a:t>Europejska i jej Fundusze</a:t>
            </a:r>
            <a:endParaRPr lang="pl-PL" sz="2400" b="1" i="0" u="sng" dirty="0">
              <a:latin typeface="Calibri" pitchFamily="34" charset="0"/>
              <a:cs typeface="Arial" charset="0"/>
            </a:endParaRPr>
          </a:p>
          <a:p>
            <a:pPr>
              <a:lnSpc>
                <a:spcPct val="125000"/>
              </a:lnSpc>
            </a:pPr>
            <a:endParaRPr lang="pl-PL" sz="1000" i="0" dirty="0">
              <a:latin typeface="Calibri" pitchFamily="34" charset="0"/>
              <a:cs typeface="Arial" charset="0"/>
            </a:endParaRPr>
          </a:p>
          <a:p>
            <a:pPr marL="355600" indent="-355600" algn="just">
              <a:lnSpc>
                <a:spcPct val="125000"/>
              </a:lnSpc>
              <a:buFont typeface="Wingdings" pitchFamily="2" charset="2"/>
              <a:buChar char="ü"/>
            </a:pPr>
            <a:r>
              <a:rPr lang="pl-PL" sz="1600" i="0" dirty="0" smtClean="0">
                <a:latin typeface="Calibri" pitchFamily="34" charset="0"/>
                <a:cs typeface="Arial" charset="0"/>
              </a:rPr>
              <a:t>dysponuje </a:t>
            </a:r>
            <a:r>
              <a:rPr lang="pl-PL" sz="1600" i="0" dirty="0">
                <a:latin typeface="Calibri" pitchFamily="34" charset="0"/>
                <a:cs typeface="Arial" charset="0"/>
              </a:rPr>
              <a:t>własnym budżetem </a:t>
            </a:r>
            <a:r>
              <a:rPr lang="pl-PL" sz="1600" b="1" dirty="0">
                <a:solidFill>
                  <a:srgbClr val="0033CC"/>
                </a:solidFill>
                <a:latin typeface="Calibri" pitchFamily="34" charset="0"/>
                <a:cs typeface="Arial" charset="0"/>
              </a:rPr>
              <a:t>ze środków państw </a:t>
            </a:r>
            <a:r>
              <a:rPr lang="pl-PL" sz="1600" b="1" dirty="0" smtClean="0">
                <a:solidFill>
                  <a:srgbClr val="0033CC"/>
                </a:solidFill>
                <a:latin typeface="Calibri" pitchFamily="34" charset="0"/>
                <a:cs typeface="Arial" charset="0"/>
              </a:rPr>
              <a:t>członkowskich,</a:t>
            </a:r>
          </a:p>
          <a:p>
            <a:pPr marL="355600" indent="-355600" algn="just">
              <a:lnSpc>
                <a:spcPct val="125000"/>
              </a:lnSpc>
              <a:buFont typeface="Wingdings" pitchFamily="2" charset="2"/>
              <a:buChar char="ü"/>
            </a:pPr>
            <a:endParaRPr lang="pl-PL" sz="400" dirty="0" smtClean="0">
              <a:latin typeface="Calibri" pitchFamily="34" charset="0"/>
              <a:cs typeface="Arial" charset="0"/>
            </a:endParaRPr>
          </a:p>
          <a:p>
            <a:pPr marL="355600" indent="-355600" algn="just">
              <a:lnSpc>
                <a:spcPct val="125000"/>
              </a:lnSpc>
              <a:buFont typeface="Wingdings" pitchFamily="2" charset="2"/>
              <a:buChar char="ü"/>
            </a:pPr>
            <a:r>
              <a:rPr lang="pl-PL" sz="1600" dirty="0" smtClean="0">
                <a:latin typeface="Calibri" pitchFamily="34" charset="0"/>
                <a:cs typeface="Arial" charset="0"/>
              </a:rPr>
              <a:t>budżet tworzą dochody pochodzące z państw członkowskich </a:t>
            </a:r>
            <a:r>
              <a:rPr lang="pl-PL" sz="1600" b="1" dirty="0" smtClean="0">
                <a:solidFill>
                  <a:srgbClr val="0033CC"/>
                </a:solidFill>
                <a:latin typeface="Calibri" pitchFamily="34" charset="0"/>
                <a:cs typeface="Arial" charset="0"/>
              </a:rPr>
              <a:t>(poziom 1% dochodu narodowego brutto UE),</a:t>
            </a:r>
          </a:p>
          <a:p>
            <a:pPr marL="355600" indent="-355600" algn="just">
              <a:lnSpc>
                <a:spcPct val="125000"/>
              </a:lnSpc>
              <a:buFont typeface="Wingdings" pitchFamily="2" charset="2"/>
              <a:buChar char="ü"/>
            </a:pPr>
            <a:endParaRPr lang="pl-PL" sz="400" dirty="0" smtClean="0">
              <a:latin typeface="Calibri" pitchFamily="34" charset="0"/>
              <a:cs typeface="Arial" charset="0"/>
            </a:endParaRPr>
          </a:p>
          <a:p>
            <a:pPr marL="355600" indent="-355600" algn="just">
              <a:lnSpc>
                <a:spcPct val="125000"/>
              </a:lnSpc>
              <a:buFont typeface="Wingdings" pitchFamily="2" charset="2"/>
              <a:buChar char="ü"/>
            </a:pPr>
            <a:r>
              <a:rPr lang="pl-PL" sz="1600" dirty="0" smtClean="0">
                <a:latin typeface="Calibri" pitchFamily="34" charset="0"/>
                <a:cs typeface="Arial" charset="0"/>
              </a:rPr>
              <a:t>budżet unijny różni się od krajowego – </a:t>
            </a:r>
            <a:r>
              <a:rPr lang="pl-PL" sz="1600" b="1" dirty="0" smtClean="0">
                <a:solidFill>
                  <a:srgbClr val="0033CC"/>
                </a:solidFill>
                <a:latin typeface="Calibri" pitchFamily="34" charset="0"/>
                <a:cs typeface="Arial" charset="0"/>
              </a:rPr>
              <a:t>ma charakter inwestycyjny,</a:t>
            </a:r>
            <a:endParaRPr lang="pl-PL" sz="1600" b="1" dirty="0">
              <a:solidFill>
                <a:srgbClr val="0033CC"/>
              </a:solidFill>
              <a:latin typeface="Calibri" pitchFamily="34" charset="0"/>
              <a:cs typeface="Arial" charset="0"/>
            </a:endParaRPr>
          </a:p>
          <a:p>
            <a:pPr marL="355600" indent="-355600" algn="just">
              <a:lnSpc>
                <a:spcPct val="125000"/>
              </a:lnSpc>
              <a:buFont typeface="Wingdings" pitchFamily="2" charset="2"/>
              <a:buChar char="ü"/>
            </a:pPr>
            <a:endParaRPr lang="pl-PL" sz="400" dirty="0" smtClean="0">
              <a:latin typeface="Calibri" pitchFamily="34" charset="0"/>
              <a:cs typeface="Arial" charset="0"/>
            </a:endParaRPr>
          </a:p>
          <a:p>
            <a:pPr marL="355600" indent="-355600" algn="just">
              <a:lnSpc>
                <a:spcPct val="125000"/>
              </a:lnSpc>
              <a:buFont typeface="Wingdings" pitchFamily="2" charset="2"/>
              <a:buChar char="ü"/>
            </a:pPr>
            <a:r>
              <a:rPr lang="pl-PL" sz="1600" dirty="0" smtClean="0">
                <a:latin typeface="Calibri" pitchFamily="34" charset="0"/>
                <a:cs typeface="Arial" charset="0"/>
              </a:rPr>
              <a:t>o</a:t>
            </a:r>
            <a:r>
              <a:rPr lang="pl-PL" sz="1600" i="0" dirty="0" smtClean="0">
                <a:latin typeface="Calibri" pitchFamily="34" charset="0"/>
                <a:cs typeface="Arial" charset="0"/>
              </a:rPr>
              <a:t>kreślenie wielkości </a:t>
            </a:r>
            <a:r>
              <a:rPr lang="pl-PL" sz="1600" i="0" dirty="0">
                <a:latin typeface="Calibri" pitchFamily="34" charset="0"/>
                <a:cs typeface="Arial" charset="0"/>
              </a:rPr>
              <a:t>i </a:t>
            </a:r>
            <a:r>
              <a:rPr lang="pl-PL" sz="1600" i="0" dirty="0" smtClean="0">
                <a:latin typeface="Calibri" pitchFamily="34" charset="0"/>
                <a:cs typeface="Arial" charset="0"/>
              </a:rPr>
              <a:t>sposobu </a:t>
            </a:r>
            <a:r>
              <a:rPr lang="pl-PL" sz="1600" i="0" dirty="0">
                <a:latin typeface="Calibri" pitchFamily="34" charset="0"/>
                <a:cs typeface="Arial" charset="0"/>
              </a:rPr>
              <a:t>rozdzielania budżetu należy do Komisji, Rady </a:t>
            </a:r>
            <a:r>
              <a:rPr lang="pl-PL" sz="1600" i="0" dirty="0" smtClean="0">
                <a:latin typeface="Calibri" pitchFamily="34" charset="0"/>
                <a:cs typeface="Arial" charset="0"/>
              </a:rPr>
              <a:t>i </a:t>
            </a:r>
            <a:r>
              <a:rPr lang="pl-PL" sz="1600" i="0" dirty="0">
                <a:latin typeface="Calibri" pitchFamily="34" charset="0"/>
                <a:cs typeface="Arial" charset="0"/>
              </a:rPr>
              <a:t>Parlamentu </a:t>
            </a:r>
            <a:r>
              <a:rPr lang="pl-PL" sz="1600" i="0" dirty="0" smtClean="0">
                <a:latin typeface="Calibri" pitchFamily="34" charset="0"/>
                <a:cs typeface="Arial" charset="0"/>
              </a:rPr>
              <a:t>Europejskiego,</a:t>
            </a:r>
            <a:endParaRPr lang="pl-PL" sz="1600" i="0" dirty="0">
              <a:latin typeface="Calibri" pitchFamily="34" charset="0"/>
              <a:cs typeface="Arial" charset="0"/>
            </a:endParaRPr>
          </a:p>
          <a:p>
            <a:pPr marL="355600" indent="-355600" algn="just">
              <a:lnSpc>
                <a:spcPct val="125000"/>
              </a:lnSpc>
              <a:buFont typeface="Wingdings" pitchFamily="2" charset="2"/>
              <a:buChar char="ü"/>
            </a:pPr>
            <a:endParaRPr lang="pl-PL" sz="400" i="0" dirty="0" smtClean="0">
              <a:latin typeface="Calibri" pitchFamily="34" charset="0"/>
              <a:cs typeface="Arial" charset="0"/>
            </a:endParaRPr>
          </a:p>
          <a:p>
            <a:pPr marL="355600" indent="-355600" algn="just">
              <a:lnSpc>
                <a:spcPct val="125000"/>
              </a:lnSpc>
              <a:buFont typeface="Wingdings" pitchFamily="2" charset="2"/>
              <a:buChar char="ü"/>
            </a:pPr>
            <a:r>
              <a:rPr lang="pl-PL" sz="1600" i="0" dirty="0" smtClean="0">
                <a:latin typeface="Calibri" pitchFamily="34" charset="0"/>
                <a:cs typeface="Arial" charset="0"/>
              </a:rPr>
              <a:t>za </a:t>
            </a:r>
            <a:r>
              <a:rPr lang="pl-PL" sz="1600" i="0" dirty="0">
                <a:latin typeface="Calibri" pitchFamily="34" charset="0"/>
                <a:cs typeface="Arial" charset="0"/>
              </a:rPr>
              <a:t>wykorzystanie </a:t>
            </a:r>
            <a:r>
              <a:rPr lang="pl-PL" sz="1600" i="0" dirty="0" smtClean="0">
                <a:latin typeface="Calibri" pitchFamily="34" charset="0"/>
                <a:cs typeface="Arial" charset="0"/>
              </a:rPr>
              <a:t>budżetu odpowiada </a:t>
            </a:r>
            <a:r>
              <a:rPr lang="pl-PL" sz="1600" b="1" dirty="0">
                <a:solidFill>
                  <a:srgbClr val="0033CC"/>
                </a:solidFill>
                <a:latin typeface="Calibri" pitchFamily="34" charset="0"/>
                <a:cs typeface="Arial" charset="0"/>
              </a:rPr>
              <a:t>Komisja Europejska i państwa członkowskie </a:t>
            </a:r>
            <a:r>
              <a:rPr lang="pl-PL" sz="1600" b="1" dirty="0" smtClean="0">
                <a:solidFill>
                  <a:srgbClr val="0033CC"/>
                </a:solidFill>
                <a:latin typeface="Calibri" pitchFamily="34" charset="0"/>
                <a:cs typeface="Arial" charset="0"/>
              </a:rPr>
              <a:t>UE</a:t>
            </a:r>
            <a:r>
              <a:rPr lang="pl-PL" sz="1600" dirty="0" smtClean="0">
                <a:latin typeface="Calibri" pitchFamily="34" charset="0"/>
                <a:cs typeface="Arial" charset="0"/>
              </a:rPr>
              <a:t>, </a:t>
            </a:r>
            <a:br>
              <a:rPr lang="pl-PL" sz="1600" dirty="0" smtClean="0">
                <a:latin typeface="Calibri" pitchFamily="34" charset="0"/>
                <a:cs typeface="Arial" charset="0"/>
              </a:rPr>
            </a:br>
            <a:r>
              <a:rPr lang="pl-PL" sz="1600" i="0" dirty="0" smtClean="0">
                <a:latin typeface="Calibri" pitchFamily="34" charset="0"/>
                <a:cs typeface="Arial" charset="0"/>
              </a:rPr>
              <a:t>do </a:t>
            </a:r>
            <a:r>
              <a:rPr lang="pl-PL" sz="1600" i="0" dirty="0">
                <a:latin typeface="Calibri" pitchFamily="34" charset="0"/>
                <a:cs typeface="Arial" charset="0"/>
              </a:rPr>
              <a:t>których znaczna część wraca w postaci dotacji, czyli Funduszy </a:t>
            </a:r>
            <a:r>
              <a:rPr lang="pl-PL" sz="1600" i="0" dirty="0" smtClean="0">
                <a:latin typeface="Calibri" pitchFamily="34" charset="0"/>
                <a:cs typeface="Arial" charset="0"/>
              </a:rPr>
              <a:t>Europejskich,</a:t>
            </a:r>
            <a:endParaRPr lang="pl-PL" sz="1600" b="1" u="sng" dirty="0" smtClean="0">
              <a:latin typeface="Calibri" pitchFamily="34" charset="0"/>
              <a:cs typeface="Arial" charset="0"/>
            </a:endParaRPr>
          </a:p>
          <a:p>
            <a:pPr marL="355600" indent="-355600" algn="just">
              <a:lnSpc>
                <a:spcPct val="125000"/>
              </a:lnSpc>
              <a:buFont typeface="Wingdings" pitchFamily="2" charset="2"/>
              <a:buChar char="ü"/>
            </a:pPr>
            <a:endParaRPr lang="pl-PL" sz="400" dirty="0" smtClean="0">
              <a:latin typeface="Calibri" pitchFamily="34" charset="0"/>
              <a:cs typeface="Arial" charset="0"/>
            </a:endParaRPr>
          </a:p>
          <a:p>
            <a:pPr marL="355600" indent="-355600" algn="just">
              <a:lnSpc>
                <a:spcPct val="125000"/>
              </a:lnSpc>
              <a:buFont typeface="Wingdings" pitchFamily="2" charset="2"/>
              <a:buChar char="ü"/>
            </a:pPr>
            <a:r>
              <a:rPr lang="pl-PL" sz="1600" dirty="0" smtClean="0">
                <a:latin typeface="Calibri" pitchFamily="34" charset="0"/>
                <a:cs typeface="Arial" charset="0"/>
              </a:rPr>
              <a:t>budżet roczny ustalany przez </a:t>
            </a:r>
            <a:r>
              <a:rPr lang="pl-PL" sz="1600" b="1" dirty="0" smtClean="0">
                <a:solidFill>
                  <a:srgbClr val="0033CC"/>
                </a:solidFill>
                <a:latin typeface="Calibri" pitchFamily="34" charset="0"/>
                <a:cs typeface="Arial" charset="0"/>
              </a:rPr>
              <a:t>długoterminowe plany finansowe </a:t>
            </a:r>
            <a:r>
              <a:rPr lang="pl-PL" sz="1600" dirty="0" smtClean="0">
                <a:latin typeface="Calibri" pitchFamily="34" charset="0"/>
                <a:cs typeface="Arial" charset="0"/>
              </a:rPr>
              <a:t>(perspektywa finansowa UE),</a:t>
            </a:r>
          </a:p>
          <a:p>
            <a:pPr marL="355600" indent="-355600" algn="just">
              <a:lnSpc>
                <a:spcPct val="125000"/>
              </a:lnSpc>
              <a:buFont typeface="Wingdings" pitchFamily="2" charset="2"/>
              <a:buChar char="ü"/>
            </a:pPr>
            <a:endParaRPr lang="pl-PL" sz="400" b="1" dirty="0" smtClean="0">
              <a:solidFill>
                <a:srgbClr val="3333CC"/>
              </a:solidFill>
              <a:latin typeface="Calibri" pitchFamily="34" charset="0"/>
              <a:cs typeface="Arial" charset="0"/>
            </a:endParaRPr>
          </a:p>
          <a:p>
            <a:pPr marL="355600" indent="-355600" algn="just">
              <a:lnSpc>
                <a:spcPct val="125000"/>
              </a:lnSpc>
              <a:buFont typeface="Wingdings" pitchFamily="2" charset="2"/>
              <a:buChar char="ü"/>
            </a:pPr>
            <a:r>
              <a:rPr lang="pl-PL" sz="1600" b="1" dirty="0" smtClean="0">
                <a:solidFill>
                  <a:srgbClr val="3333CC"/>
                </a:solidFill>
                <a:latin typeface="Calibri" pitchFamily="34" charset="0"/>
                <a:cs typeface="Arial" charset="0"/>
              </a:rPr>
              <a:t>perspektywa finansowa </a:t>
            </a:r>
            <a:r>
              <a:rPr lang="pl-PL" sz="1600" dirty="0" smtClean="0">
                <a:latin typeface="Calibri" pitchFamily="34" charset="0"/>
                <a:cs typeface="Arial" charset="0"/>
              </a:rPr>
              <a:t>- plan wydatków określający minimalne i maksymalne kwoty </a:t>
            </a:r>
            <a:br>
              <a:rPr lang="pl-PL" sz="1600" dirty="0" smtClean="0">
                <a:latin typeface="Calibri" pitchFamily="34" charset="0"/>
                <a:cs typeface="Arial" charset="0"/>
              </a:rPr>
            </a:br>
            <a:r>
              <a:rPr lang="pl-PL" sz="1600" dirty="0" smtClean="0">
                <a:latin typeface="Calibri" pitchFamily="34" charset="0"/>
                <a:cs typeface="Arial" charset="0"/>
              </a:rPr>
              <a:t>(tzw. pułapy), które UE może wydatkować w poszczególnych obszarach w przeciągu 7 lat.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394" y="1412875"/>
            <a:ext cx="7594332" cy="4231928"/>
          </a:xfrm>
          <a:prstGeom prst="rect">
            <a:avLst/>
          </a:prstGeom>
          <a:noFill/>
        </p:spPr>
        <p:txBody>
          <a:bodyPr wrap="square">
            <a:spAutoFit/>
          </a:bodyPr>
          <a:lstStyle/>
          <a:p>
            <a:pPr algn="just">
              <a:spcAft>
                <a:spcPts val="600"/>
              </a:spcAft>
              <a:defRPr/>
            </a:pPr>
            <a:r>
              <a:rPr lang="pl-PL" b="1" i="0" dirty="0">
                <a:latin typeface="Calibri" pitchFamily="34" charset="0"/>
              </a:rPr>
              <a:t>Reguła: </a:t>
            </a:r>
          </a:p>
          <a:p>
            <a:pPr algn="just">
              <a:spcAft>
                <a:spcPts val="600"/>
              </a:spcAft>
              <a:defRPr/>
            </a:pPr>
            <a:r>
              <a:rPr lang="pl-PL" i="0" dirty="0">
                <a:latin typeface="Calibri" pitchFamily="34" charset="0"/>
              </a:rPr>
              <a:t>Zakaz udzielania pomocy publicznej przed zgodą Komisji Europejskiej, wyrażoną w formie decyzji (art. 108 ust. 3 TFUE, art. 3 rozporządzenia Rady </a:t>
            </a:r>
            <a:r>
              <a:rPr lang="pl-PL" i="0" dirty="0" smtClean="0">
                <a:latin typeface="Calibri" pitchFamily="34" charset="0"/>
              </a:rPr>
              <a:t>(UE</a:t>
            </a:r>
            <a:r>
              <a:rPr lang="pl-PL" i="0" dirty="0">
                <a:latin typeface="Calibri" pitchFamily="34" charset="0"/>
              </a:rPr>
              <a:t>) nr </a:t>
            </a:r>
            <a:r>
              <a:rPr lang="pl-PL" i="0" dirty="0" smtClean="0">
                <a:latin typeface="Calibri" pitchFamily="34" charset="0"/>
              </a:rPr>
              <a:t>2015/1589 </a:t>
            </a:r>
            <a:r>
              <a:rPr lang="pl-PL" i="0" dirty="0">
                <a:latin typeface="Calibri" pitchFamily="34" charset="0"/>
              </a:rPr>
              <a:t>z dnia </a:t>
            </a:r>
            <a:r>
              <a:rPr lang="pl-PL" i="0" dirty="0" smtClean="0">
                <a:latin typeface="Calibri" pitchFamily="34" charset="0"/>
              </a:rPr>
              <a:t>13 lipca 2015 r. </a:t>
            </a:r>
            <a:r>
              <a:rPr lang="pl-PL" i="0" dirty="0">
                <a:latin typeface="Calibri" pitchFamily="34" charset="0"/>
              </a:rPr>
              <a:t>ustanawiającego szczegółowe zasady stosowania art. 108 TFUE).</a:t>
            </a:r>
          </a:p>
          <a:p>
            <a:pPr algn="just">
              <a:spcAft>
                <a:spcPts val="600"/>
              </a:spcAft>
              <a:defRPr/>
            </a:pPr>
            <a:endParaRPr lang="pl-PL" i="0" dirty="0">
              <a:latin typeface="Calibri" pitchFamily="34" charset="0"/>
            </a:endParaRPr>
          </a:p>
          <a:p>
            <a:pPr algn="just">
              <a:spcAft>
                <a:spcPts val="600"/>
              </a:spcAft>
              <a:defRPr/>
            </a:pPr>
            <a:r>
              <a:rPr lang="pl-PL" b="1" i="0" dirty="0">
                <a:latin typeface="Calibri" pitchFamily="34" charset="0"/>
              </a:rPr>
              <a:t>Wyjątki:</a:t>
            </a:r>
          </a:p>
          <a:p>
            <a:pPr marL="285750" indent="-285750" algn="just">
              <a:spcAft>
                <a:spcPts val="600"/>
              </a:spcAft>
              <a:buFont typeface="Arial" panose="020B0604020202020204" pitchFamily="34" charset="0"/>
              <a:buChar char="•"/>
              <a:defRPr/>
            </a:pPr>
            <a:r>
              <a:rPr lang="pl-PL" i="0" dirty="0">
                <a:latin typeface="Calibri" pitchFamily="34" charset="0"/>
              </a:rPr>
              <a:t>Pomoc </a:t>
            </a:r>
            <a:r>
              <a:rPr lang="pl-PL" i="1" dirty="0">
                <a:latin typeface="Calibri" pitchFamily="34" charset="0"/>
              </a:rPr>
              <a:t>de </a:t>
            </a:r>
            <a:r>
              <a:rPr lang="pl-PL" i="1" dirty="0" err="1">
                <a:latin typeface="Calibri" pitchFamily="34" charset="0"/>
              </a:rPr>
              <a:t>minimis</a:t>
            </a:r>
            <a:r>
              <a:rPr lang="pl-PL" i="0" dirty="0">
                <a:latin typeface="Calibri" pitchFamily="34" charset="0"/>
              </a:rPr>
              <a:t>,</a:t>
            </a:r>
          </a:p>
          <a:p>
            <a:pPr marL="285750" indent="-285750" algn="just">
              <a:spcAft>
                <a:spcPts val="600"/>
              </a:spcAft>
              <a:buFont typeface="Arial" panose="020B0604020202020204" pitchFamily="34" charset="0"/>
              <a:buChar char="•"/>
              <a:defRPr/>
            </a:pPr>
            <a:r>
              <a:rPr lang="pl-PL" i="0" dirty="0">
                <a:latin typeface="Calibri" pitchFamily="34" charset="0"/>
              </a:rPr>
              <a:t>Niektóre przypadki rekompensaty z tytułu świadczenia usług </a:t>
            </a:r>
            <a:r>
              <a:rPr lang="pl-PL" i="0" dirty="0" smtClean="0">
                <a:latin typeface="Calibri" pitchFamily="34" charset="0"/>
              </a:rPr>
              <a:t>w </a:t>
            </a:r>
            <a:r>
              <a:rPr lang="pl-PL" i="0" dirty="0">
                <a:latin typeface="Calibri" pitchFamily="34" charset="0"/>
              </a:rPr>
              <a:t>ogólnym interesie gospodarczym,</a:t>
            </a:r>
          </a:p>
          <a:p>
            <a:pPr marL="285750" indent="-285750" algn="just">
              <a:spcAft>
                <a:spcPts val="600"/>
              </a:spcAft>
              <a:buFont typeface="Arial" panose="020B0604020202020204" pitchFamily="34" charset="0"/>
              <a:buChar char="•"/>
              <a:defRPr/>
            </a:pPr>
            <a:r>
              <a:rPr lang="pl-PL" i="0" dirty="0">
                <a:latin typeface="Calibri" pitchFamily="34" charset="0"/>
              </a:rPr>
              <a:t>Pomoc zwolniona z obowiązku notyfikacji i uznana za zgodną </a:t>
            </a:r>
            <a:r>
              <a:rPr lang="pl-PL" i="0" dirty="0" smtClean="0">
                <a:latin typeface="Calibri" pitchFamily="34" charset="0"/>
              </a:rPr>
              <a:t>z </a:t>
            </a:r>
            <a:r>
              <a:rPr lang="pl-PL" i="0" dirty="0">
                <a:latin typeface="Calibri" pitchFamily="34" charset="0"/>
              </a:rPr>
              <a:t>rynkiem wewnętrznym na podstawie aktów prawa wtórnego.</a:t>
            </a:r>
          </a:p>
          <a:p>
            <a:pPr>
              <a:defRPr/>
            </a:pPr>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22463" y="1961514"/>
            <a:ext cx="7439761" cy="2893100"/>
          </a:xfrm>
          <a:prstGeom prst="rect">
            <a:avLst/>
          </a:prstGeom>
          <a:noFill/>
        </p:spPr>
        <p:txBody>
          <a:bodyPr wrap="square">
            <a:spAutoFit/>
          </a:bodyPr>
          <a:lstStyle/>
          <a:p>
            <a:pPr algn="just">
              <a:defRPr/>
            </a:pPr>
            <a:r>
              <a:rPr lang="pl-PL" b="1" i="0" dirty="0">
                <a:latin typeface="Calibri" pitchFamily="34" charset="0"/>
              </a:rPr>
              <a:t>Pomoc podlegająca wyłączeniom blokowym:</a:t>
            </a:r>
          </a:p>
          <a:p>
            <a:pPr algn="just">
              <a:defRPr/>
            </a:pPr>
            <a:endParaRPr lang="pl-PL" i="0" dirty="0">
              <a:latin typeface="Calibri" pitchFamily="34" charset="0"/>
            </a:endParaRPr>
          </a:p>
          <a:p>
            <a:pPr algn="just">
              <a:defRPr/>
            </a:pPr>
            <a:r>
              <a:rPr lang="pl-PL" b="1" i="0" dirty="0">
                <a:solidFill>
                  <a:srgbClr val="FF0000"/>
                </a:solidFill>
                <a:latin typeface="Calibri" pitchFamily="34" charset="0"/>
              </a:rPr>
              <a:t>Rozporządzenie Komisji (UE) z dnia 17 czerwca 2014 r. nr 651/2014 </a:t>
            </a:r>
            <a:r>
              <a:rPr lang="pl-PL" i="0" dirty="0">
                <a:latin typeface="Calibri" pitchFamily="34" charset="0"/>
              </a:rPr>
              <a:t>uznające niektóre rodzaje pomocy za zgodne z rynkiem wewnętrznym w zastosowaniu art. 107 i 108 Traktatu (Dz. Urz. UE L 187 z 26.06.2014 r., s. 1). </a:t>
            </a:r>
          </a:p>
          <a:p>
            <a:pPr algn="just">
              <a:defRPr/>
            </a:pPr>
            <a:endParaRPr lang="pl-PL" i="0" dirty="0">
              <a:latin typeface="Calibri" pitchFamily="34" charset="0"/>
            </a:endParaRPr>
          </a:p>
          <a:p>
            <a:pPr algn="just">
              <a:defRPr/>
            </a:pPr>
            <a:r>
              <a:rPr lang="pl-PL" i="0" dirty="0">
                <a:latin typeface="Calibri" pitchFamily="34" charset="0"/>
              </a:rPr>
              <a:t>Rozporządzenie 651/2014 a krajowe programy pomocowe w formie </a:t>
            </a:r>
            <a:r>
              <a:rPr lang="pl-PL" i="0" dirty="0" err="1" smtClean="0">
                <a:latin typeface="Calibri" pitchFamily="34" charset="0"/>
              </a:rPr>
              <a:t>rozporzą</a:t>
            </a:r>
            <a:r>
              <a:rPr lang="pl-PL" i="0" dirty="0" smtClean="0">
                <a:latin typeface="Calibri" pitchFamily="34" charset="0"/>
              </a:rPr>
              <a:t>-</a:t>
            </a:r>
            <a:br>
              <a:rPr lang="pl-PL" i="0" dirty="0" smtClean="0">
                <a:latin typeface="Calibri" pitchFamily="34" charset="0"/>
              </a:rPr>
            </a:br>
            <a:r>
              <a:rPr lang="pl-PL" i="0" dirty="0" err="1" smtClean="0">
                <a:latin typeface="Calibri" pitchFamily="34" charset="0"/>
              </a:rPr>
              <a:t>dzeń</a:t>
            </a:r>
            <a:r>
              <a:rPr lang="pl-PL" i="0" dirty="0" smtClean="0">
                <a:latin typeface="Calibri" pitchFamily="34" charset="0"/>
              </a:rPr>
              <a:t> </a:t>
            </a:r>
            <a:r>
              <a:rPr lang="pl-PL" i="0" dirty="0">
                <a:latin typeface="Calibri" pitchFamily="34" charset="0"/>
              </a:rPr>
              <a:t>ministra właściwego ds. rozwoju regionalnego.</a:t>
            </a:r>
          </a:p>
          <a:p>
            <a:pPr algn="just">
              <a:defRPr/>
            </a:pPr>
            <a:endParaRPr lang="pl-PL" sz="2000" i="0" dirty="0">
              <a:latin typeface="+mn-lt"/>
            </a:endParaRPr>
          </a:p>
          <a:p>
            <a:pPr>
              <a:defRPr/>
            </a:pP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99465" y="1306914"/>
            <a:ext cx="7699642" cy="4739759"/>
          </a:xfrm>
          <a:prstGeom prst="rect">
            <a:avLst/>
          </a:prstGeom>
          <a:noFill/>
        </p:spPr>
        <p:txBody>
          <a:bodyPr wrap="square">
            <a:spAutoFit/>
          </a:bodyPr>
          <a:lstStyle/>
          <a:p>
            <a:pPr algn="ctr">
              <a:defRPr/>
            </a:pPr>
            <a:r>
              <a:rPr lang="pl-PL" sz="2000" b="1" i="0" dirty="0">
                <a:latin typeface="Calibri" pitchFamily="34" charset="0"/>
              </a:rPr>
              <a:t>Pomoc na badania, rozwój i innowacje (B+R+I)</a:t>
            </a:r>
          </a:p>
          <a:p>
            <a:pPr algn="ctr">
              <a:defRPr/>
            </a:pPr>
            <a:endParaRPr lang="pl-PL" sz="2000" b="1" i="0" dirty="0">
              <a:latin typeface="Calibri" pitchFamily="34" charset="0"/>
            </a:endParaRPr>
          </a:p>
          <a:p>
            <a:pPr algn="just">
              <a:defRPr/>
            </a:pPr>
            <a:r>
              <a:rPr lang="pl-PL" sz="2000" i="0" dirty="0">
                <a:latin typeface="Calibri" pitchFamily="34" charset="0"/>
              </a:rPr>
              <a:t>Art. 25 Rozporządzenia 651/2014.</a:t>
            </a:r>
          </a:p>
          <a:p>
            <a:pPr algn="just">
              <a:defRPr/>
            </a:pPr>
            <a:endParaRPr lang="pl-PL" sz="2000" i="0" dirty="0">
              <a:latin typeface="Calibri" pitchFamily="34" charset="0"/>
            </a:endParaRPr>
          </a:p>
          <a:p>
            <a:pPr algn="ctr">
              <a:defRPr/>
            </a:pPr>
            <a:endParaRPr lang="pl-PL" sz="2000" i="0" dirty="0">
              <a:latin typeface="Calibri" pitchFamily="34" charset="0"/>
            </a:endParaRPr>
          </a:p>
          <a:p>
            <a:pPr algn="just">
              <a:defRPr/>
            </a:pPr>
            <a:r>
              <a:rPr lang="pl-PL" sz="2000" i="0" dirty="0">
                <a:latin typeface="Calibri" pitchFamily="34" charset="0"/>
              </a:rPr>
              <a:t>Krajowy program pomocowy: rozporządzenie Ministra Infrastruktury </a:t>
            </a:r>
            <a:r>
              <a:rPr lang="pl-PL" sz="2000" i="0" dirty="0" smtClean="0">
                <a:latin typeface="Calibri" pitchFamily="34" charset="0"/>
              </a:rPr>
              <a:t/>
            </a:r>
            <a:br>
              <a:rPr lang="pl-PL" sz="2000" i="0" dirty="0" smtClean="0">
                <a:latin typeface="Calibri" pitchFamily="34" charset="0"/>
              </a:rPr>
            </a:br>
            <a:r>
              <a:rPr lang="pl-PL" sz="2000" i="0" dirty="0" smtClean="0">
                <a:latin typeface="Calibri" pitchFamily="34" charset="0"/>
              </a:rPr>
              <a:t>i </a:t>
            </a:r>
            <a:r>
              <a:rPr lang="pl-PL" sz="2000" i="0" dirty="0">
                <a:latin typeface="Calibri" pitchFamily="34" charset="0"/>
              </a:rPr>
              <a:t>Rozwoju z dnia 21 lipca 2015 r. w sprawie udzielania pomocy na badania podstawowe, badania przemysłowe, eksperymentalne prace rozwojowe oraz studia wykonalności w ramach regionalnych programów operacyjnych na lata 2014-2020 (Dz. U. poz. 1075).</a:t>
            </a:r>
          </a:p>
          <a:p>
            <a:pPr algn="just">
              <a:defRPr/>
            </a:pPr>
            <a:endParaRPr lang="pl-PL" sz="2000" i="0" dirty="0">
              <a:latin typeface="Calibri" pitchFamily="34" charset="0"/>
            </a:endParaRPr>
          </a:p>
          <a:p>
            <a:pPr algn="just">
              <a:defRPr/>
            </a:pPr>
            <a:r>
              <a:rPr lang="pl-PL" sz="2000" i="0" dirty="0">
                <a:latin typeface="Calibri" pitchFamily="34" charset="0"/>
              </a:rPr>
              <a:t>Pomocne w interpretacji: Zasady ramowe dotyczące pomocy państwa </a:t>
            </a:r>
            <a:r>
              <a:rPr lang="pl-PL" sz="2000" i="0" dirty="0" smtClean="0">
                <a:latin typeface="Calibri" pitchFamily="34" charset="0"/>
              </a:rPr>
              <a:t/>
            </a:r>
            <a:br>
              <a:rPr lang="pl-PL" sz="2000" i="0" dirty="0" smtClean="0">
                <a:latin typeface="Calibri" pitchFamily="34" charset="0"/>
              </a:rPr>
            </a:br>
            <a:r>
              <a:rPr lang="pl-PL" sz="2000" i="0" dirty="0" smtClean="0">
                <a:latin typeface="Calibri" pitchFamily="34" charset="0"/>
              </a:rPr>
              <a:t>na </a:t>
            </a:r>
            <a:r>
              <a:rPr lang="pl-PL" sz="2000" i="0" dirty="0">
                <a:latin typeface="Calibri" pitchFamily="34" charset="0"/>
              </a:rPr>
              <a:t>działalność badawczą, rozwojową i innowacyjną (Dz. Urz. UE C 198 </a:t>
            </a:r>
            <a:r>
              <a:rPr lang="pl-PL" sz="2000" i="0" dirty="0" smtClean="0">
                <a:latin typeface="Calibri" pitchFamily="34" charset="0"/>
              </a:rPr>
              <a:t/>
            </a:r>
            <a:br>
              <a:rPr lang="pl-PL" sz="2000" i="0" dirty="0" smtClean="0">
                <a:latin typeface="Calibri" pitchFamily="34" charset="0"/>
              </a:rPr>
            </a:br>
            <a:r>
              <a:rPr lang="pl-PL" sz="2000" i="0" dirty="0" smtClean="0">
                <a:latin typeface="Calibri" pitchFamily="34" charset="0"/>
              </a:rPr>
              <a:t>z </a:t>
            </a:r>
            <a:r>
              <a:rPr lang="pl-PL" sz="2000" i="0" dirty="0">
                <a:latin typeface="Calibri" pitchFamily="34" charset="0"/>
              </a:rPr>
              <a:t>27.06.2014 r., s. 1</a:t>
            </a:r>
            <a:r>
              <a:rPr lang="pl-PL" sz="2000" dirty="0">
                <a:latin typeface="Calibri" pitchFamily="34" charset="0"/>
              </a:rPr>
              <a:t>).</a:t>
            </a:r>
            <a:endParaRPr lang="pl-PL" sz="2000" i="0" dirty="0">
              <a:latin typeface="Calibri" pitchFamily="34" charset="0"/>
            </a:endParaRPr>
          </a:p>
          <a:p>
            <a:pPr>
              <a:defRPr/>
            </a:pPr>
            <a:endParaRPr lang="pl-PL" dirty="0"/>
          </a:p>
        </p:txBody>
      </p:sp>
      <p:sp>
        <p:nvSpPr>
          <p:cNvPr id="3" name="Strzałka w dół 2"/>
          <p:cNvSpPr/>
          <p:nvPr/>
        </p:nvSpPr>
        <p:spPr>
          <a:xfrm>
            <a:off x="2339974" y="2349500"/>
            <a:ext cx="229971" cy="412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14655" y="1176262"/>
            <a:ext cx="7453446" cy="4647426"/>
          </a:xfrm>
          <a:prstGeom prst="rect">
            <a:avLst/>
          </a:prstGeom>
          <a:noFill/>
        </p:spPr>
        <p:txBody>
          <a:bodyPr wrap="square">
            <a:spAutoFit/>
          </a:bodyPr>
          <a:lstStyle/>
          <a:p>
            <a:pPr algn="ctr">
              <a:defRPr/>
            </a:pPr>
            <a:r>
              <a:rPr lang="pl-PL" sz="2400" b="1" i="0" dirty="0">
                <a:latin typeface="Calibri" pitchFamily="34" charset="0"/>
              </a:rPr>
              <a:t>Badanie wystąpienia efektu zachęty</a:t>
            </a:r>
          </a:p>
          <a:p>
            <a:pPr algn="ctr">
              <a:defRPr/>
            </a:pPr>
            <a:endParaRPr lang="pl-PL" sz="800" i="0" dirty="0">
              <a:latin typeface="Calibri" pitchFamily="34" charset="0"/>
            </a:endParaRPr>
          </a:p>
          <a:p>
            <a:pPr algn="just">
              <a:defRPr/>
            </a:pPr>
            <a:r>
              <a:rPr lang="pl-PL" i="0" dirty="0">
                <a:latin typeface="Calibri" pitchFamily="34" charset="0"/>
              </a:rPr>
              <a:t>Art. 6 Rozporządzenia 651/2014:</a:t>
            </a:r>
          </a:p>
          <a:p>
            <a:pPr algn="just">
              <a:defRPr/>
            </a:pPr>
            <a:endParaRPr lang="pl-PL" sz="800" i="0" dirty="0">
              <a:latin typeface="Calibri" pitchFamily="34" charset="0"/>
            </a:endParaRPr>
          </a:p>
          <a:p>
            <a:pPr algn="just">
              <a:defRPr/>
            </a:pPr>
            <a:r>
              <a:rPr lang="pl-PL" b="1" i="0" u="sng" dirty="0">
                <a:latin typeface="Calibri" pitchFamily="34" charset="0"/>
              </a:rPr>
              <a:t>Zasada:</a:t>
            </a:r>
            <a:r>
              <a:rPr lang="pl-PL" b="1" i="0" dirty="0">
                <a:latin typeface="Calibri" pitchFamily="34" charset="0"/>
              </a:rPr>
              <a:t> </a:t>
            </a:r>
            <a:r>
              <a:rPr lang="pl-PL" i="0" dirty="0">
                <a:latin typeface="Calibri" pitchFamily="34" charset="0"/>
              </a:rPr>
              <a:t>beneficjent składa do podmiotu udzielającego pomocy pisemny wniosek o udzielenie pomocy przed </a:t>
            </a:r>
            <a:r>
              <a:rPr lang="pl-PL" i="0" u="sng" dirty="0">
                <a:latin typeface="Calibri" pitchFamily="34" charset="0"/>
              </a:rPr>
              <a:t>rozpoczęciem prac nad projektem</a:t>
            </a:r>
            <a:r>
              <a:rPr lang="pl-PL" i="0" dirty="0">
                <a:latin typeface="Calibri" pitchFamily="34" charset="0"/>
              </a:rPr>
              <a:t> lub </a:t>
            </a:r>
            <a:r>
              <a:rPr lang="pl-PL" i="0" u="sng" dirty="0">
                <a:latin typeface="Calibri" pitchFamily="34" charset="0"/>
              </a:rPr>
              <a:t>rozpoczęciem działalności.</a:t>
            </a:r>
          </a:p>
          <a:p>
            <a:pPr algn="just">
              <a:defRPr/>
            </a:pPr>
            <a:endParaRPr lang="pl-PL" i="0" u="sng" dirty="0">
              <a:latin typeface="Calibri" pitchFamily="34" charset="0"/>
            </a:endParaRPr>
          </a:p>
          <a:p>
            <a:pPr algn="just">
              <a:defRPr/>
            </a:pPr>
            <a:r>
              <a:rPr lang="pl-PL" sz="1600" b="1" i="0" dirty="0">
                <a:latin typeface="Calibri" pitchFamily="34" charset="0"/>
              </a:rPr>
              <a:t>„Rozpoczęcie prac"</a:t>
            </a:r>
            <a:r>
              <a:rPr lang="pl-PL" sz="1600" i="0" dirty="0">
                <a:latin typeface="Calibri" pitchFamily="34" charset="0"/>
              </a:rPr>
              <a:t> oznacza rozpoczęcie robót budowlanych związanych z inwestycją lub pierwsze prawnie wiążące zobowiązanie do zamówienia urządzeń lub inne </a:t>
            </a:r>
            <a:r>
              <a:rPr lang="pl-PL" sz="1600" b="1" i="0" dirty="0">
                <a:solidFill>
                  <a:srgbClr val="FF0000"/>
                </a:solidFill>
                <a:latin typeface="Calibri" pitchFamily="34" charset="0"/>
              </a:rPr>
              <a:t>zobowiązanie, które sprawia, że inwestycja staje się nieodwracalna</a:t>
            </a:r>
            <a:r>
              <a:rPr lang="pl-PL" sz="1600" i="0" dirty="0">
                <a:latin typeface="Calibri" pitchFamily="34" charset="0"/>
              </a:rPr>
              <a:t>, zależnie od tego, co nastąpi najpierw. Zakupu gruntów ani prac przygotowawczych, takich jak uzyskanie </a:t>
            </a:r>
            <a:r>
              <a:rPr lang="pl-PL" sz="1600" i="0" dirty="0" smtClean="0">
                <a:latin typeface="Calibri" pitchFamily="34" charset="0"/>
              </a:rPr>
              <a:t>zezwoleń, </a:t>
            </a:r>
            <a:r>
              <a:rPr lang="pl-PL" sz="1600" i="0" dirty="0">
                <a:latin typeface="Calibri" pitchFamily="34" charset="0"/>
              </a:rPr>
              <a:t>nie uznaje się za rozpoczęcie prac. W odniesieniu do przejęć "rozpoczęcie prac" oznacza moment nabycia aktywów bezpośrednio związanych z nabytym zakładem (art. 2 pkt 23 Rozporządzenia 651/2014).</a:t>
            </a:r>
          </a:p>
          <a:p>
            <a:pPr algn="just">
              <a:defRPr/>
            </a:pPr>
            <a:endParaRPr lang="pl-PL" i="0" dirty="0">
              <a:latin typeface="Calibri" pitchFamily="34" charset="0"/>
            </a:endParaRPr>
          </a:p>
          <a:p>
            <a:pPr algn="just">
              <a:defRPr/>
            </a:pPr>
            <a:r>
              <a:rPr lang="pl-PL" i="0" dirty="0">
                <a:latin typeface="Calibri" pitchFamily="34" charset="0"/>
              </a:rPr>
              <a:t>Wyjątek : </a:t>
            </a:r>
            <a:r>
              <a:rPr lang="pl-PL" b="1" i="0" u="sng" dirty="0">
                <a:latin typeface="Calibri" pitchFamily="34" charset="0"/>
              </a:rPr>
              <a:t>pomoc ad hoc</a:t>
            </a:r>
            <a:r>
              <a:rPr lang="pl-PL" i="0" dirty="0">
                <a:latin typeface="Calibri" pitchFamily="34" charset="0"/>
              </a:rPr>
              <a:t> dla dużych przedsiębiorstw. </a:t>
            </a:r>
          </a:p>
          <a:p>
            <a:pPr algn="just">
              <a:defRPr/>
            </a:pPr>
            <a:r>
              <a:rPr lang="pl-PL" i="0" dirty="0">
                <a:latin typeface="Calibri" pitchFamily="34" charset="0"/>
              </a:rPr>
              <a:t>Pomoc ad hoc oznacza pomoc nieprzyznaną na podstawie programu pomocy</a:t>
            </a:r>
            <a:r>
              <a:rPr lang="pl-PL" b="1" dirty="0" smtClean="0">
                <a:latin typeface="Calibri" pitchFamily="34" charset="0"/>
              </a:rPr>
              <a:t>.</a:t>
            </a:r>
            <a:endParaRPr lang="pl-PL" b="1" dirty="0">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0825" y="1250995"/>
            <a:ext cx="8713788" cy="4678204"/>
          </a:xfrm>
          <a:prstGeom prst="rect">
            <a:avLst/>
          </a:prstGeom>
          <a:noFill/>
        </p:spPr>
        <p:txBody>
          <a:bodyPr>
            <a:spAutoFit/>
          </a:bodyPr>
          <a:lstStyle/>
          <a:p>
            <a:pPr algn="just">
              <a:defRPr/>
            </a:pPr>
            <a:r>
              <a:rPr lang="pl-PL" b="1" i="0" dirty="0">
                <a:latin typeface="Calibri" pitchFamily="34" charset="0"/>
              </a:rPr>
              <a:t>Podstawowe pojęcia:</a:t>
            </a:r>
          </a:p>
          <a:p>
            <a:pPr algn="just">
              <a:defRPr/>
            </a:pPr>
            <a:endParaRPr lang="pl-PL" sz="1600" i="0" dirty="0">
              <a:latin typeface="Calibri" pitchFamily="34" charset="0"/>
            </a:endParaRPr>
          </a:p>
          <a:p>
            <a:pPr marL="285750" indent="-285750" algn="just">
              <a:buFont typeface="Arial" panose="020B0604020202020204" pitchFamily="34" charset="0"/>
              <a:buChar char="•"/>
              <a:defRPr/>
            </a:pPr>
            <a:r>
              <a:rPr lang="pl-PL" b="1" i="0" dirty="0">
                <a:latin typeface="Calibri" pitchFamily="34" charset="0"/>
              </a:rPr>
              <a:t>badania podstawowe </a:t>
            </a:r>
            <a:r>
              <a:rPr lang="pl-PL" i="0" dirty="0">
                <a:latin typeface="Calibri" pitchFamily="34" charset="0"/>
              </a:rPr>
              <a:t>– prace eksperymentalne lub teoretyczne podejmowane przede wszystkim w celu zdobycia nowej wiedzy o podstawach zjawiskach i obserwowalnych faktach bez nastawienia na bezpośrednie zastosowanie komercyjne.</a:t>
            </a:r>
          </a:p>
          <a:p>
            <a:pPr marL="266700" algn="just">
              <a:defRPr/>
            </a:pPr>
            <a:endParaRPr lang="pl-PL" sz="600" i="0" dirty="0" smtClean="0">
              <a:latin typeface="Calibri" pitchFamily="34" charset="0"/>
            </a:endParaRPr>
          </a:p>
          <a:p>
            <a:pPr marL="266700" algn="just">
              <a:defRPr/>
            </a:pPr>
            <a:r>
              <a:rPr lang="pl-PL" dirty="0">
                <a:latin typeface="Calibri" pitchFamily="34" charset="0"/>
              </a:rPr>
              <a:t> </a:t>
            </a:r>
            <a:r>
              <a:rPr lang="pl-PL" dirty="0" smtClean="0">
                <a:latin typeface="Calibri" pitchFamily="34" charset="0"/>
              </a:rPr>
              <a:t>  </a:t>
            </a:r>
            <a:r>
              <a:rPr lang="pl-PL" i="0" dirty="0" smtClean="0">
                <a:latin typeface="Calibri" pitchFamily="34" charset="0"/>
              </a:rPr>
              <a:t>W </a:t>
            </a:r>
            <a:r>
              <a:rPr lang="pl-PL" i="0" dirty="0">
                <a:latin typeface="Calibri" pitchFamily="34" charset="0"/>
              </a:rPr>
              <a:t>nomenklaturze Komisji Europejskiej: </a:t>
            </a:r>
            <a:r>
              <a:rPr lang="pl-PL" b="1" i="0" dirty="0">
                <a:latin typeface="Calibri" pitchFamily="34" charset="0"/>
              </a:rPr>
              <a:t>TRL 1</a:t>
            </a:r>
            <a:r>
              <a:rPr lang="pl-PL" i="0" dirty="0">
                <a:latin typeface="Calibri" pitchFamily="34" charset="0"/>
              </a:rPr>
              <a:t>.</a:t>
            </a:r>
          </a:p>
          <a:p>
            <a:pPr marL="285750" indent="-285750" algn="just">
              <a:buFont typeface="Arial" panose="020B0604020202020204" pitchFamily="34" charset="0"/>
              <a:buChar char="•"/>
              <a:defRPr/>
            </a:pPr>
            <a:endParaRPr lang="pl-PL" sz="1600" i="0" dirty="0">
              <a:latin typeface="Calibri" pitchFamily="34" charset="0"/>
            </a:endParaRPr>
          </a:p>
          <a:p>
            <a:pPr marL="285750" indent="-285750" algn="just">
              <a:buFont typeface="Arial" panose="020B0604020202020204" pitchFamily="34" charset="0"/>
              <a:buChar char="•"/>
              <a:defRPr/>
            </a:pPr>
            <a:r>
              <a:rPr lang="pl-PL" b="1" i="0" dirty="0">
                <a:latin typeface="Calibri" pitchFamily="34" charset="0"/>
              </a:rPr>
              <a:t>badania przemysłowe </a:t>
            </a:r>
            <a:r>
              <a:rPr lang="pl-PL" i="0" dirty="0">
                <a:latin typeface="Calibri" pitchFamily="34" charset="0"/>
              </a:rPr>
              <a:t>– badania planowane lub badania krytyczne mające na celu zdobycie nowej wiedzy oraz umiejętności celem opracowania nowych produktów, procesów lub usług, lub też wprowadzenia znaczących ulepszeń do istniejących produktów, procesów lub usług. Uwzględniają one tworzenie elementów składowych systemów złożonych i mogą obejmować budowę prototypów w środowisku laboratoryjnym lub środowisku interfejsu symulującego istniejące systemy, a także linii pilotażowych, kiedy są one konieczne do badań przemysłowych, a zwłaszcza uzyskania dowodu w przypadku technologii generycznych</a:t>
            </a:r>
            <a:r>
              <a:rPr lang="pl-PL" i="0" dirty="0" smtClean="0">
                <a:latin typeface="Calibri" pitchFamily="34" charset="0"/>
              </a:rPr>
              <a:t>.</a:t>
            </a:r>
          </a:p>
          <a:p>
            <a:pPr marL="285750" indent="-285750" algn="just">
              <a:buFont typeface="Arial" panose="020B0604020202020204" pitchFamily="34" charset="0"/>
              <a:buChar char="•"/>
              <a:defRPr/>
            </a:pPr>
            <a:endParaRPr lang="pl-PL" sz="600" i="0" dirty="0">
              <a:latin typeface="Calibri" pitchFamily="34" charset="0"/>
            </a:endParaRPr>
          </a:p>
          <a:p>
            <a:pPr marL="266700" algn="just">
              <a:defRPr/>
            </a:pPr>
            <a:r>
              <a:rPr lang="pl-PL" i="0" dirty="0" smtClean="0">
                <a:latin typeface="Calibri" pitchFamily="34" charset="0"/>
              </a:rPr>
              <a:t>   W </a:t>
            </a:r>
            <a:r>
              <a:rPr lang="pl-PL" i="0" dirty="0">
                <a:latin typeface="Calibri" pitchFamily="34" charset="0"/>
              </a:rPr>
              <a:t>nomenklaturze Komisji Europejskiej: </a:t>
            </a:r>
            <a:r>
              <a:rPr lang="pl-PL" b="1" i="0" dirty="0">
                <a:latin typeface="Calibri" pitchFamily="34" charset="0"/>
              </a:rPr>
              <a:t>TRL 2-4</a:t>
            </a:r>
            <a:r>
              <a:rPr lang="pl-PL" i="0" dirty="0" smtClean="0">
                <a:latin typeface="Calibri" pitchFamily="34" charset="0"/>
              </a:rPr>
              <a:t>.</a:t>
            </a:r>
            <a:endParaRPr lang="pl-PL" i="0" dirty="0">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0825" y="1196975"/>
            <a:ext cx="8713788" cy="4801314"/>
          </a:xfrm>
          <a:prstGeom prst="rect">
            <a:avLst/>
          </a:prstGeom>
          <a:noFill/>
        </p:spPr>
        <p:txBody>
          <a:bodyPr>
            <a:spAutoFit/>
          </a:bodyPr>
          <a:lstStyle/>
          <a:p>
            <a:pPr marL="285750" indent="-285750" algn="just">
              <a:buFont typeface="Arial" panose="020B0604020202020204" pitchFamily="34" charset="0"/>
              <a:buChar char="•"/>
              <a:defRPr/>
            </a:pPr>
            <a:r>
              <a:rPr lang="pl-PL" sz="1600" b="1" i="0" dirty="0">
                <a:latin typeface="Calibri" pitchFamily="34" charset="0"/>
              </a:rPr>
              <a:t>eksperymentalne prace rozwojowe </a:t>
            </a:r>
            <a:r>
              <a:rPr lang="pl-PL" sz="1600" i="0" dirty="0" smtClean="0">
                <a:latin typeface="Calibri" pitchFamily="34" charset="0"/>
              </a:rPr>
              <a:t>- </a:t>
            </a:r>
            <a:r>
              <a:rPr lang="pl-PL" sz="1600" i="0" dirty="0">
                <a:latin typeface="Calibri" pitchFamily="34" charset="0"/>
              </a:rPr>
              <a:t>zdobywanie, łączenie, kształtowanie i wykorzystywanie dostępnej aktualnie wiedzy i umiejętności z dziedziny nauki, technologii i biznesu oraz innej stosownej wiedzy i umiejętności w celu opracowywania nowych lub ulepszonych produktów, procesów lub usług. Mogą one także obejmować na przykład czynności mające na celu pojęciowe definiowanie, planowanie oraz dokumentowanie nowych produktów, procesów i usług.</a:t>
            </a:r>
          </a:p>
          <a:p>
            <a:pPr marL="266700" algn="just">
              <a:defRPr/>
            </a:pPr>
            <a:r>
              <a:rPr lang="pl-PL" sz="1600" i="0" dirty="0">
                <a:latin typeface="Calibri" pitchFamily="34" charset="0"/>
              </a:rPr>
              <a:t>Eksperymentalne prace rozwojowe mogą obejmować opracowanie prototypów, demonstracje, opracowanie projektów pilotażowych, testowanie i walidację nowych lub ulepszonych produktów, procesów lub usług w otoczeniu stanowiącym model warunków rzeczywistego funkcjonowania, których głównym celem jest dalsze udoskonalenie techniczne produktów, procesów lub usług, których ostateczny kształt zasadniczo nie jest jeszcze określony. Mogą obejmować opracowanie prototypów i projektów pilotażowych, które można wykorzystać do celów komercyjnych, </a:t>
            </a:r>
            <a:r>
              <a:rPr lang="pl-PL" sz="1600" i="0" dirty="0" smtClean="0">
                <a:latin typeface="Calibri" pitchFamily="34" charset="0"/>
              </a:rPr>
              <a:t/>
            </a:r>
            <a:br>
              <a:rPr lang="pl-PL" sz="1600" i="0" dirty="0" smtClean="0">
                <a:latin typeface="Calibri" pitchFamily="34" charset="0"/>
              </a:rPr>
            </a:br>
            <a:r>
              <a:rPr lang="pl-PL" sz="1600" i="0" dirty="0" smtClean="0">
                <a:latin typeface="Calibri" pitchFamily="34" charset="0"/>
              </a:rPr>
              <a:t>w </a:t>
            </a:r>
            <a:r>
              <a:rPr lang="pl-PL" sz="1600" i="0" dirty="0">
                <a:latin typeface="Calibri" pitchFamily="34" charset="0"/>
              </a:rPr>
              <a:t>przypadku gdy prototyp lub projekt pilotażowy z konieczności jest produktem końcowym do wykorzystania do celów komercyjnych, a jego produkcja jest zbyt kosztowna, aby służył on jedynie do demonstracji i walidacji.</a:t>
            </a:r>
          </a:p>
          <a:p>
            <a:pPr marL="266700" algn="just">
              <a:defRPr/>
            </a:pPr>
            <a:r>
              <a:rPr lang="pl-PL" sz="1600" i="0" dirty="0">
                <a:latin typeface="Calibri" pitchFamily="34" charset="0"/>
              </a:rPr>
              <a:t>Eksperymentalne prace rozwojowe nie obejmują rutynowych i okresowych zmian wprowadzanych do istniejących produktów, linii produkcyjnych, procesów wytwórczych, usług oraz innych operacji </a:t>
            </a:r>
            <a:r>
              <a:rPr lang="pl-PL" sz="1600" i="0" dirty="0" smtClean="0">
                <a:latin typeface="Calibri" pitchFamily="34" charset="0"/>
              </a:rPr>
              <a:t/>
            </a:r>
            <a:br>
              <a:rPr lang="pl-PL" sz="1600" i="0" dirty="0" smtClean="0">
                <a:latin typeface="Calibri" pitchFamily="34" charset="0"/>
              </a:rPr>
            </a:br>
            <a:r>
              <a:rPr lang="pl-PL" sz="1600" i="0" dirty="0" smtClean="0">
                <a:latin typeface="Calibri" pitchFamily="34" charset="0"/>
              </a:rPr>
              <a:t>w </a:t>
            </a:r>
            <a:r>
              <a:rPr lang="pl-PL" sz="1600" i="0" dirty="0">
                <a:latin typeface="Calibri" pitchFamily="34" charset="0"/>
              </a:rPr>
              <a:t>toku, nawet jeśli takie zmiany mają charakter </a:t>
            </a:r>
            <a:r>
              <a:rPr lang="pl-PL" sz="1600" dirty="0">
                <a:latin typeface="Calibri" pitchFamily="34" charset="0"/>
              </a:rPr>
              <a:t>ulepszeń.</a:t>
            </a:r>
          </a:p>
          <a:p>
            <a:pPr>
              <a:defRPr/>
            </a:pPr>
            <a:endParaRPr lang="pl-PL" sz="800" i="0" dirty="0">
              <a:latin typeface="Calibri" pitchFamily="34" charset="0"/>
            </a:endParaRPr>
          </a:p>
          <a:p>
            <a:pPr marL="266700">
              <a:defRPr/>
            </a:pPr>
            <a:r>
              <a:rPr lang="pl-PL" sz="1600" i="0" dirty="0" smtClean="0">
                <a:latin typeface="Calibri" pitchFamily="34" charset="0"/>
              </a:rPr>
              <a:t>   W </a:t>
            </a:r>
            <a:r>
              <a:rPr lang="pl-PL" sz="1600" i="0" dirty="0">
                <a:latin typeface="Calibri" pitchFamily="34" charset="0"/>
              </a:rPr>
              <a:t>nomenklaturze Komisji Europejskiej: </a:t>
            </a:r>
            <a:r>
              <a:rPr lang="pl-PL" sz="1600" b="1" i="0" dirty="0">
                <a:latin typeface="Calibri" pitchFamily="34" charset="0"/>
              </a:rPr>
              <a:t>TRL 5-8</a:t>
            </a:r>
            <a:r>
              <a:rPr lang="pl-PL" sz="1600" i="0" dirty="0">
                <a:latin typeface="Calibri"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mtwardokus\Desktop\proces-skladania-wnioskow.png"/>
          <p:cNvPicPr>
            <a:picLocks noChangeAspect="1" noChangeArrowheads="1"/>
          </p:cNvPicPr>
          <p:nvPr/>
        </p:nvPicPr>
        <p:blipFill>
          <a:blip r:embed="rId2" cstate="print"/>
          <a:srcRect/>
          <a:stretch>
            <a:fillRect/>
          </a:stretch>
        </p:blipFill>
        <p:spPr bwMode="auto">
          <a:xfrm>
            <a:off x="510140" y="1156855"/>
            <a:ext cx="7719459" cy="443655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37966" y="1495358"/>
            <a:ext cx="7478261" cy="1077218"/>
          </a:xfrm>
          <a:prstGeom prst="rect">
            <a:avLst/>
          </a:prstGeom>
          <a:noFill/>
        </p:spPr>
        <p:txBody>
          <a:bodyPr wrap="square">
            <a:spAutoFit/>
          </a:bodyPr>
          <a:lstStyle/>
          <a:p>
            <a:pPr marL="285750" indent="-285750" algn="just">
              <a:buFont typeface="Arial" panose="020B0604020202020204" pitchFamily="34" charset="0"/>
              <a:buChar char="•"/>
              <a:defRPr/>
            </a:pPr>
            <a:r>
              <a:rPr lang="pl-PL" sz="1600" b="1" dirty="0">
                <a:latin typeface="Calibri" pitchFamily="34" charset="0"/>
              </a:rPr>
              <a:t>opracowanie studium wykonalności </a:t>
            </a:r>
            <a:r>
              <a:rPr lang="pl-PL" sz="1600" dirty="0" smtClean="0">
                <a:latin typeface="Calibri" pitchFamily="34" charset="0"/>
              </a:rPr>
              <a:t>- </a:t>
            </a:r>
            <a:r>
              <a:rPr lang="pl-PL" sz="1600" dirty="0">
                <a:latin typeface="Calibri" pitchFamily="34" charset="0"/>
              </a:rPr>
              <a:t>ocena i analiza potencjału projektu, która ma wesprzeć proces decyzyjny poprzez obiektywne i racjonalne określenie jego mocnych i słabych stron oraz możliwości i zagrożeń z nim związanych, zasobów, jakie będą niezbędne do realizacji projektu, oraz ocenę szans jego powodzenia.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39529" y="1803367"/>
            <a:ext cx="7074567" cy="3385542"/>
          </a:xfrm>
          <a:prstGeom prst="rect">
            <a:avLst/>
          </a:prstGeom>
          <a:noFill/>
        </p:spPr>
        <p:txBody>
          <a:bodyPr wrap="square">
            <a:spAutoFit/>
          </a:bodyPr>
          <a:lstStyle/>
          <a:p>
            <a:pPr algn="just">
              <a:defRPr/>
            </a:pPr>
            <a:r>
              <a:rPr lang="pl-PL" sz="1600" b="1" i="0" dirty="0">
                <a:latin typeface="Calibri" pitchFamily="34" charset="0"/>
              </a:rPr>
              <a:t>Koszty kwalifikowalne </a:t>
            </a:r>
            <a:r>
              <a:rPr lang="pl-PL" sz="1600" i="0" dirty="0">
                <a:latin typeface="Calibri" pitchFamily="34" charset="0"/>
              </a:rPr>
              <a:t>przypisuje się do konkretnej kategorii działalności badawczo-rozwojowej. Obejmują one</a:t>
            </a:r>
            <a:r>
              <a:rPr lang="pl-PL" sz="1600" i="0" dirty="0" smtClean="0">
                <a:latin typeface="Calibri" pitchFamily="34" charset="0"/>
              </a:rPr>
              <a:t>:</a:t>
            </a:r>
          </a:p>
          <a:p>
            <a:pPr algn="just">
              <a:defRPr/>
            </a:pPr>
            <a:endParaRPr lang="pl-PL" sz="1600" i="0" dirty="0">
              <a:latin typeface="Calibri" pitchFamily="34" charset="0"/>
            </a:endParaRPr>
          </a:p>
          <a:p>
            <a:pPr marL="285750" indent="-285750" algn="just">
              <a:spcAft>
                <a:spcPts val="1200"/>
              </a:spcAft>
              <a:buFont typeface="Arial" panose="020B0604020202020204" pitchFamily="34" charset="0"/>
              <a:buChar char="•"/>
              <a:defRPr/>
            </a:pPr>
            <a:r>
              <a:rPr lang="pl-PL" sz="1600" b="1" i="0" dirty="0">
                <a:latin typeface="Calibri" pitchFamily="34" charset="0"/>
              </a:rPr>
              <a:t>koszty personelu: </a:t>
            </a:r>
            <a:r>
              <a:rPr lang="pl-PL" sz="1600" i="0" dirty="0">
                <a:latin typeface="Calibri" pitchFamily="34" charset="0"/>
              </a:rPr>
              <a:t>badaczy, techników i pozostałych pracowników pomocniczych w zakresie, w jakim są oni zatrudnieni przy danym projekcie;</a:t>
            </a:r>
          </a:p>
          <a:p>
            <a:pPr marL="285750" indent="-285750" algn="just">
              <a:spcAft>
                <a:spcPts val="1200"/>
              </a:spcAft>
              <a:buFont typeface="Arial" panose="020B0604020202020204" pitchFamily="34" charset="0"/>
              <a:buChar char="•"/>
              <a:defRPr/>
            </a:pPr>
            <a:r>
              <a:rPr lang="pl-PL" sz="1600" b="1" i="0" dirty="0">
                <a:latin typeface="Calibri" pitchFamily="34" charset="0"/>
              </a:rPr>
              <a:t>koszty aparatury i sprzętu </a:t>
            </a:r>
            <a:r>
              <a:rPr lang="pl-PL" sz="1600" i="0" dirty="0">
                <a:latin typeface="Calibri" pitchFamily="34" charset="0"/>
              </a:rPr>
              <a:t>w zakresie i przez okres, w jakim są one wykorzystywane na potrzeby projektu. Jeśli aparatura i sprzęt nie są wykorzystywane na potrzeby projektu przez cały okres ich użytkowania, </a:t>
            </a:r>
            <a:r>
              <a:rPr lang="pl-PL" sz="1600" i="0" dirty="0" smtClean="0">
                <a:latin typeface="Calibri" pitchFamily="34" charset="0"/>
              </a:rPr>
              <a:t/>
            </a:r>
            <a:br>
              <a:rPr lang="pl-PL" sz="1600" i="0" dirty="0" smtClean="0">
                <a:latin typeface="Calibri" pitchFamily="34" charset="0"/>
              </a:rPr>
            </a:br>
            <a:r>
              <a:rPr lang="pl-PL" sz="1600" i="0" dirty="0" smtClean="0">
                <a:latin typeface="Calibri" pitchFamily="34" charset="0"/>
              </a:rPr>
              <a:t>za </a:t>
            </a:r>
            <a:r>
              <a:rPr lang="pl-PL" sz="1600" i="0" dirty="0">
                <a:latin typeface="Calibri" pitchFamily="34" charset="0"/>
              </a:rPr>
              <a:t>koszty kwalifikowalne uznaje się tylko koszty amortyzacji odpowiadające okresowi realizacji projektu obliczone na podstawie powszechnie przyjętych zasad rachunkowości;</a:t>
            </a:r>
          </a:p>
          <a:p>
            <a:pPr>
              <a:defRPr/>
            </a:pPr>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12270" y="1562522"/>
            <a:ext cx="7680960" cy="3754874"/>
          </a:xfrm>
          <a:prstGeom prst="rect">
            <a:avLst/>
          </a:prstGeom>
        </p:spPr>
        <p:txBody>
          <a:bodyPr wrap="square">
            <a:spAutoFit/>
          </a:bodyPr>
          <a:lstStyle/>
          <a:p>
            <a:pPr marL="285750" indent="-285750" algn="just">
              <a:spcAft>
                <a:spcPts val="1200"/>
              </a:spcAft>
              <a:buFont typeface="Arial" panose="020B0604020202020204" pitchFamily="34" charset="0"/>
              <a:buChar char="•"/>
              <a:defRPr/>
            </a:pPr>
            <a:r>
              <a:rPr lang="pl-PL" sz="1600" b="1" dirty="0" smtClean="0">
                <a:latin typeface="Calibri" pitchFamily="34" charset="0"/>
              </a:rPr>
              <a:t>koszty budynków i gruntów </a:t>
            </a:r>
            <a:r>
              <a:rPr lang="pl-PL" sz="1600" dirty="0" smtClean="0">
                <a:latin typeface="Calibri" pitchFamily="34" charset="0"/>
              </a:rPr>
              <a:t>w zakresie i przez okres, w jakim są one wykorzystywane na potrzeby projektu. Jeżeli chodzi o budynki, za koszty </a:t>
            </a:r>
            <a:r>
              <a:rPr lang="pl-PL" sz="1600" dirty="0" err="1" smtClean="0">
                <a:latin typeface="Calibri" pitchFamily="34" charset="0"/>
              </a:rPr>
              <a:t>kwalifikowalne</a:t>
            </a:r>
            <a:r>
              <a:rPr lang="pl-PL" sz="1600" dirty="0" smtClean="0">
                <a:latin typeface="Calibri" pitchFamily="34" charset="0"/>
              </a:rPr>
              <a:t> uznaje się tylko koszty amortyzacji odpowiadające okresowi realizacji projektu obliczone na podstawie powszechnie przyjętych zasad rachunkowości. W przypadku gruntów kosztami </a:t>
            </a:r>
            <a:r>
              <a:rPr lang="pl-PL" sz="1600" dirty="0" err="1" smtClean="0">
                <a:latin typeface="Calibri" pitchFamily="34" charset="0"/>
              </a:rPr>
              <a:t>kwalifikowalnymi</a:t>
            </a:r>
            <a:r>
              <a:rPr lang="pl-PL" sz="1600" dirty="0" smtClean="0">
                <a:latin typeface="Calibri" pitchFamily="34" charset="0"/>
              </a:rPr>
              <a:t> są koszty przekazania na zasadach handlowych lub faktycznie poniesione koszty kapitałowe;</a:t>
            </a:r>
          </a:p>
          <a:p>
            <a:pPr marL="285750" indent="-285750" algn="just">
              <a:spcAft>
                <a:spcPts val="1200"/>
              </a:spcAft>
              <a:buFont typeface="Arial" panose="020B0604020202020204" pitchFamily="34" charset="0"/>
              <a:buChar char="•"/>
              <a:defRPr/>
            </a:pPr>
            <a:r>
              <a:rPr lang="pl-PL" sz="1600" b="1" dirty="0" smtClean="0">
                <a:latin typeface="Calibri" pitchFamily="34" charset="0"/>
              </a:rPr>
              <a:t>koszty badań </a:t>
            </a:r>
            <a:r>
              <a:rPr lang="pl-PL" sz="1600" dirty="0" smtClean="0">
                <a:latin typeface="Calibri" pitchFamily="34" charset="0"/>
              </a:rPr>
              <a:t>wykonywanych na podstawie umowy, wiedzy i patentów zakupionych lub użytkowanych na podstawie licencji udzielonej przez źródła zewnętrzne na warunkach pełnej konkurencji oraz koszty doradztwa i równorzędnych usług wykorzystywanych wyłącznie na potrzeby projektu;</a:t>
            </a:r>
          </a:p>
          <a:p>
            <a:pPr marL="285750" indent="-285750" algn="just">
              <a:spcAft>
                <a:spcPts val="1200"/>
              </a:spcAft>
              <a:buFont typeface="Arial" panose="020B0604020202020204" pitchFamily="34" charset="0"/>
              <a:buChar char="•"/>
              <a:defRPr/>
            </a:pPr>
            <a:r>
              <a:rPr lang="pl-PL" sz="1600" dirty="0" smtClean="0">
                <a:latin typeface="Calibri" pitchFamily="34" charset="0"/>
              </a:rPr>
              <a:t>dodatkowe koszty</a:t>
            </a:r>
            <a:r>
              <a:rPr lang="pl-PL" sz="1600" b="1" dirty="0" smtClean="0">
                <a:latin typeface="Calibri" pitchFamily="34" charset="0"/>
              </a:rPr>
              <a:t> ogólne i inne koszty operacyjne</a:t>
            </a:r>
            <a:r>
              <a:rPr lang="pl-PL" sz="1600" dirty="0" smtClean="0">
                <a:latin typeface="Calibri" pitchFamily="34" charset="0"/>
              </a:rPr>
              <a:t>, w tym koszty materiałów, dostaw </a:t>
            </a:r>
            <a:br>
              <a:rPr lang="pl-PL" sz="1600" dirty="0" smtClean="0">
                <a:latin typeface="Calibri" pitchFamily="34" charset="0"/>
              </a:rPr>
            </a:br>
            <a:r>
              <a:rPr lang="pl-PL" sz="1600" dirty="0" smtClean="0">
                <a:latin typeface="Calibri" pitchFamily="34" charset="0"/>
              </a:rPr>
              <a:t>i podobnych produktów, ponoszone bezpośrednio w wyniku realizacji projektu</a:t>
            </a:r>
          </a:p>
          <a:p>
            <a:pPr marL="285750" indent="-285750" algn="just">
              <a:spcAft>
                <a:spcPts val="1200"/>
              </a:spcAft>
              <a:buFont typeface="Arial" panose="020B0604020202020204" pitchFamily="34" charset="0"/>
              <a:buChar char="•"/>
              <a:defRPr/>
            </a:pPr>
            <a:r>
              <a:rPr lang="pl-PL" sz="1600" dirty="0" smtClean="0">
                <a:latin typeface="Calibri" pitchFamily="34" charset="0"/>
              </a:rPr>
              <a:t>w przypadku </a:t>
            </a:r>
            <a:r>
              <a:rPr lang="pl-PL" sz="1600" b="1" dirty="0" smtClean="0">
                <a:latin typeface="Calibri" pitchFamily="34" charset="0"/>
              </a:rPr>
              <a:t>studium wykonalności </a:t>
            </a:r>
            <a:r>
              <a:rPr lang="pl-PL" sz="1600" dirty="0" smtClean="0">
                <a:latin typeface="Calibri" pitchFamily="34" charset="0"/>
              </a:rPr>
              <a:t>- koszty jego realizacji.</a:t>
            </a:r>
            <a:endParaRPr lang="pl-PL" sz="1600"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6" descr="image00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pl-PL"/>
          </a:p>
        </p:txBody>
      </p:sp>
      <p:sp>
        <p:nvSpPr>
          <p:cNvPr id="5123" name="Text Box 6"/>
          <p:cNvSpPr txBox="1">
            <a:spLocks noChangeArrowheads="1"/>
          </p:cNvSpPr>
          <p:nvPr/>
        </p:nvSpPr>
        <p:spPr bwMode="auto">
          <a:xfrm>
            <a:off x="1042988" y="1700213"/>
            <a:ext cx="6624637" cy="366712"/>
          </a:xfrm>
          <a:prstGeom prst="rect">
            <a:avLst/>
          </a:prstGeom>
          <a:noFill/>
          <a:ln w="9525">
            <a:noFill/>
            <a:miter lim="800000"/>
            <a:headEnd/>
            <a:tailEnd/>
          </a:ln>
        </p:spPr>
        <p:txBody>
          <a:bodyPr>
            <a:spAutoFit/>
          </a:bodyPr>
          <a:lstStyle/>
          <a:p>
            <a:endParaRPr lang="pl-PL"/>
          </a:p>
        </p:txBody>
      </p:sp>
      <p:sp>
        <p:nvSpPr>
          <p:cNvPr id="5125" name="Text Box 4"/>
          <p:cNvSpPr txBox="1">
            <a:spLocks noChangeArrowheads="1"/>
          </p:cNvSpPr>
          <p:nvPr/>
        </p:nvSpPr>
        <p:spPr bwMode="auto">
          <a:xfrm>
            <a:off x="630439" y="1634340"/>
            <a:ext cx="8064500" cy="3724096"/>
          </a:xfrm>
          <a:prstGeom prst="rect">
            <a:avLst/>
          </a:prstGeom>
          <a:noFill/>
          <a:ln w="9525">
            <a:noFill/>
            <a:miter lim="800000"/>
            <a:headEnd/>
            <a:tailEnd/>
          </a:ln>
        </p:spPr>
        <p:txBody>
          <a:bodyPr>
            <a:spAutoFit/>
          </a:bodyPr>
          <a:lstStyle/>
          <a:p>
            <a:pPr algn="ctr"/>
            <a:r>
              <a:rPr lang="pl-PL" sz="2400" b="1" i="0" u="sng" dirty="0">
                <a:latin typeface="Calibri" pitchFamily="34" charset="0"/>
              </a:rPr>
              <a:t>Jaki jest cel Funduszy Europejskich?</a:t>
            </a:r>
            <a:endParaRPr lang="pl-PL" sz="2400" b="1" i="0" u="sng" dirty="0">
              <a:latin typeface="Calibri" pitchFamily="34" charset="0"/>
              <a:cs typeface="Arial" charset="0"/>
            </a:endParaRPr>
          </a:p>
          <a:p>
            <a:endParaRPr lang="pl-PL" i="0" dirty="0">
              <a:latin typeface="Calibri" pitchFamily="34" charset="0"/>
              <a:cs typeface="Arial" charset="0"/>
            </a:endParaRPr>
          </a:p>
          <a:p>
            <a:r>
              <a:rPr lang="pl-PL" i="0" dirty="0">
                <a:latin typeface="Calibri" pitchFamily="34" charset="0"/>
                <a:cs typeface="Arial" charset="0"/>
              </a:rPr>
              <a:t>Wspólnym </a:t>
            </a:r>
            <a:r>
              <a:rPr lang="pl-PL" i="0" dirty="0" smtClean="0">
                <a:latin typeface="Calibri" pitchFamily="34" charset="0"/>
                <a:cs typeface="Arial" charset="0"/>
              </a:rPr>
              <a:t>celem Funduszy Europejskich </a:t>
            </a:r>
            <a:r>
              <a:rPr lang="pl-PL" i="0" dirty="0">
                <a:latin typeface="Calibri" pitchFamily="34" charset="0"/>
                <a:cs typeface="Arial" charset="0"/>
              </a:rPr>
              <a:t>jest wzmocnienie UE w wymiarze: </a:t>
            </a:r>
          </a:p>
          <a:p>
            <a:endParaRPr lang="pl-PL" sz="1200" i="0" dirty="0">
              <a:latin typeface="Calibri" pitchFamily="34" charset="0"/>
              <a:cs typeface="Arial" charset="0"/>
            </a:endParaRPr>
          </a:p>
          <a:p>
            <a:pPr>
              <a:buFont typeface="Wingdings" pitchFamily="2" charset="2"/>
              <a:buChar char="§"/>
            </a:pPr>
            <a:r>
              <a:rPr lang="pl-PL" i="0" dirty="0">
                <a:latin typeface="Calibri" pitchFamily="34" charset="0"/>
                <a:cs typeface="Arial" charset="0"/>
              </a:rPr>
              <a:t>   </a:t>
            </a:r>
            <a:r>
              <a:rPr lang="pl-PL" b="1" i="0" dirty="0" smtClean="0">
                <a:solidFill>
                  <a:srgbClr val="3333CC"/>
                </a:solidFill>
                <a:latin typeface="Calibri" pitchFamily="34" charset="0"/>
                <a:cs typeface="Arial" charset="0"/>
              </a:rPr>
              <a:t>gospodarczym</a:t>
            </a:r>
          </a:p>
          <a:p>
            <a:pPr>
              <a:buFont typeface="Wingdings" pitchFamily="2" charset="2"/>
              <a:buChar char="§"/>
            </a:pPr>
            <a:endParaRPr lang="pl-PL" sz="400" i="0" dirty="0">
              <a:latin typeface="Calibri" pitchFamily="34" charset="0"/>
              <a:cs typeface="Arial" charset="0"/>
            </a:endParaRPr>
          </a:p>
          <a:p>
            <a:pPr>
              <a:buFont typeface="Wingdings" pitchFamily="2" charset="2"/>
              <a:buChar char="§"/>
            </a:pPr>
            <a:r>
              <a:rPr lang="pl-PL" i="0" dirty="0">
                <a:latin typeface="Calibri" pitchFamily="34" charset="0"/>
                <a:cs typeface="Arial" charset="0"/>
              </a:rPr>
              <a:t>   </a:t>
            </a:r>
            <a:r>
              <a:rPr lang="pl-PL" b="1" i="0" dirty="0" smtClean="0">
                <a:solidFill>
                  <a:srgbClr val="3333CC"/>
                </a:solidFill>
                <a:latin typeface="Calibri" pitchFamily="34" charset="0"/>
                <a:cs typeface="Arial" charset="0"/>
              </a:rPr>
              <a:t>społecznym</a:t>
            </a:r>
          </a:p>
          <a:p>
            <a:pPr>
              <a:buFont typeface="Wingdings" pitchFamily="2" charset="2"/>
              <a:buChar char="§"/>
            </a:pPr>
            <a:endParaRPr lang="pl-PL" sz="400" i="0" dirty="0">
              <a:latin typeface="Calibri" pitchFamily="34" charset="0"/>
              <a:cs typeface="Arial" charset="0"/>
            </a:endParaRPr>
          </a:p>
          <a:p>
            <a:pPr>
              <a:buFont typeface="Wingdings" pitchFamily="2" charset="2"/>
              <a:buChar char="§"/>
            </a:pPr>
            <a:r>
              <a:rPr lang="pl-PL" i="0" dirty="0">
                <a:latin typeface="Calibri" pitchFamily="34" charset="0"/>
                <a:cs typeface="Arial" charset="0"/>
              </a:rPr>
              <a:t>   </a:t>
            </a:r>
            <a:r>
              <a:rPr lang="pl-PL" b="1" i="0" dirty="0">
                <a:solidFill>
                  <a:srgbClr val="3333CC"/>
                </a:solidFill>
                <a:latin typeface="Calibri" pitchFamily="34" charset="0"/>
                <a:cs typeface="Arial" charset="0"/>
              </a:rPr>
              <a:t>obywatelskim</a:t>
            </a:r>
          </a:p>
          <a:p>
            <a:pPr>
              <a:buFont typeface="Wingdings" pitchFamily="2" charset="2"/>
              <a:buChar char="§"/>
            </a:pPr>
            <a:endParaRPr lang="pl-PL" i="0" dirty="0">
              <a:solidFill>
                <a:srgbClr val="3333CC"/>
              </a:solidFill>
              <a:latin typeface="Calibri" pitchFamily="34" charset="0"/>
              <a:cs typeface="Arial" charset="0"/>
            </a:endParaRPr>
          </a:p>
          <a:p>
            <a:r>
              <a:rPr lang="pl-PL" i="0" dirty="0">
                <a:latin typeface="Calibri" pitchFamily="34" charset="0"/>
                <a:cs typeface="Arial" charset="0"/>
              </a:rPr>
              <a:t>Aktywna polityka rozwoju regionalnego (polityka spójności lub strukturalna) prowadzi do</a:t>
            </a:r>
            <a:r>
              <a:rPr lang="pl-PL" i="0" dirty="0" smtClean="0">
                <a:latin typeface="Calibri" pitchFamily="34" charset="0"/>
                <a:cs typeface="Arial" charset="0"/>
              </a:rPr>
              <a:t>:</a:t>
            </a:r>
          </a:p>
          <a:p>
            <a:endParaRPr lang="pl-PL" sz="800" i="0" dirty="0">
              <a:latin typeface="Calibri" pitchFamily="34" charset="0"/>
              <a:cs typeface="Arial" charset="0"/>
            </a:endParaRPr>
          </a:p>
          <a:p>
            <a:pPr>
              <a:buFont typeface="Wingdings" pitchFamily="2" charset="2"/>
              <a:buChar char="ü"/>
            </a:pPr>
            <a:r>
              <a:rPr lang="pl-PL" i="0" dirty="0">
                <a:latin typeface="Calibri" pitchFamily="34" charset="0"/>
                <a:cs typeface="Arial" charset="0"/>
              </a:rPr>
              <a:t> </a:t>
            </a:r>
            <a:r>
              <a:rPr lang="pl-PL" b="1" i="0" dirty="0">
                <a:solidFill>
                  <a:srgbClr val="FF0000"/>
                </a:solidFill>
                <a:latin typeface="Calibri" pitchFamily="34" charset="0"/>
                <a:cs typeface="Arial" charset="0"/>
              </a:rPr>
              <a:t>niwelowania różnic </a:t>
            </a:r>
            <a:r>
              <a:rPr lang="pl-PL" i="0" dirty="0">
                <a:latin typeface="Calibri" pitchFamily="34" charset="0"/>
                <a:cs typeface="Arial" charset="0"/>
              </a:rPr>
              <a:t>w rozwoju krajów i </a:t>
            </a:r>
            <a:r>
              <a:rPr lang="pl-PL" i="0" dirty="0" smtClean="0">
                <a:latin typeface="Calibri" pitchFamily="34" charset="0"/>
                <a:cs typeface="Arial" charset="0"/>
              </a:rPr>
              <a:t>regionów,</a:t>
            </a:r>
          </a:p>
          <a:p>
            <a:pPr>
              <a:buFont typeface="Wingdings" pitchFamily="2" charset="2"/>
              <a:buChar char="ü"/>
            </a:pPr>
            <a:endParaRPr lang="pl-PL" sz="400" i="0" dirty="0">
              <a:latin typeface="Calibri" pitchFamily="34" charset="0"/>
              <a:cs typeface="Arial" charset="0"/>
            </a:endParaRPr>
          </a:p>
          <a:p>
            <a:pPr>
              <a:buFont typeface="Wingdings" pitchFamily="2" charset="2"/>
              <a:buChar char="ü"/>
            </a:pPr>
            <a:r>
              <a:rPr lang="pl-PL" b="1" i="0" dirty="0" smtClean="0">
                <a:latin typeface="Calibri" pitchFamily="34" charset="0"/>
                <a:cs typeface="Arial" charset="0"/>
              </a:rPr>
              <a:t> </a:t>
            </a:r>
            <a:r>
              <a:rPr lang="pl-PL" b="1" i="0" dirty="0" smtClean="0">
                <a:solidFill>
                  <a:srgbClr val="FF0000"/>
                </a:solidFill>
                <a:latin typeface="Calibri" pitchFamily="34" charset="0"/>
                <a:cs typeface="Arial" charset="0"/>
              </a:rPr>
              <a:t>wzrostu </a:t>
            </a:r>
            <a:r>
              <a:rPr lang="pl-PL" b="1" i="0" dirty="0">
                <a:solidFill>
                  <a:srgbClr val="FF0000"/>
                </a:solidFill>
                <a:latin typeface="Calibri" pitchFamily="34" charset="0"/>
                <a:cs typeface="Arial" charset="0"/>
              </a:rPr>
              <a:t>konkurencyjności </a:t>
            </a:r>
            <a:r>
              <a:rPr lang="pl-PL" i="0" dirty="0">
                <a:latin typeface="Calibri" pitchFamily="34" charset="0"/>
                <a:cs typeface="Arial" charset="0"/>
              </a:rPr>
              <a:t>całej UE na globalnym </a:t>
            </a:r>
            <a:r>
              <a:rPr lang="pl-PL" i="0" dirty="0" smtClean="0">
                <a:latin typeface="Calibri" pitchFamily="34" charset="0"/>
                <a:cs typeface="Arial" charset="0"/>
              </a:rPr>
              <a:t>rynku.</a:t>
            </a:r>
            <a:endParaRPr lang="pl-PL" i="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76467" y="1986247"/>
            <a:ext cx="6977747" cy="2192908"/>
          </a:xfrm>
          <a:prstGeom prst="rect">
            <a:avLst/>
          </a:prstGeom>
          <a:noFill/>
        </p:spPr>
        <p:txBody>
          <a:bodyPr wrap="square">
            <a:spAutoFit/>
          </a:bodyPr>
          <a:lstStyle/>
          <a:p>
            <a:pPr algn="just">
              <a:lnSpc>
                <a:spcPct val="105000"/>
              </a:lnSpc>
              <a:defRPr/>
            </a:pPr>
            <a:r>
              <a:rPr lang="pl-PL" i="0" dirty="0">
                <a:latin typeface="Calibri" pitchFamily="34" charset="0"/>
              </a:rPr>
              <a:t>Maksymalne intensywności pomocy publicznej w ramach tego przeznaczenia wynoszą</a:t>
            </a:r>
            <a:r>
              <a:rPr lang="pl-PL" i="0" dirty="0" smtClean="0">
                <a:latin typeface="Calibri" pitchFamily="34" charset="0"/>
              </a:rPr>
              <a:t>:</a:t>
            </a:r>
          </a:p>
          <a:p>
            <a:pPr algn="just">
              <a:lnSpc>
                <a:spcPct val="105000"/>
              </a:lnSpc>
              <a:defRPr/>
            </a:pPr>
            <a:endParaRPr lang="pl-PL" sz="1000" i="0" dirty="0">
              <a:latin typeface="Calibri" pitchFamily="34" charset="0"/>
            </a:endParaRPr>
          </a:p>
          <a:p>
            <a:pPr marL="285750" indent="-285750" algn="just">
              <a:lnSpc>
                <a:spcPct val="105000"/>
              </a:lnSpc>
              <a:buFont typeface="Arial" panose="020B0604020202020204" pitchFamily="34" charset="0"/>
              <a:buChar char="•"/>
              <a:defRPr/>
            </a:pPr>
            <a:r>
              <a:rPr lang="pl-PL" b="1" dirty="0">
                <a:latin typeface="Calibri" pitchFamily="34" charset="0"/>
              </a:rPr>
              <a:t>100% kosztów kwalifikowalnych </a:t>
            </a:r>
            <a:r>
              <a:rPr lang="pl-PL" dirty="0">
                <a:latin typeface="Calibri" pitchFamily="34" charset="0"/>
              </a:rPr>
              <a:t>w przypadku badań podstawowych</a:t>
            </a:r>
            <a:r>
              <a:rPr lang="pl-PL" dirty="0" smtClean="0">
                <a:latin typeface="Calibri" pitchFamily="34" charset="0"/>
              </a:rPr>
              <a:t>;</a:t>
            </a:r>
          </a:p>
          <a:p>
            <a:pPr marL="285750" indent="-285750" algn="just">
              <a:lnSpc>
                <a:spcPct val="105000"/>
              </a:lnSpc>
              <a:buFont typeface="Arial" panose="020B0604020202020204" pitchFamily="34" charset="0"/>
              <a:buChar char="•"/>
              <a:defRPr/>
            </a:pPr>
            <a:endParaRPr lang="pl-PL" sz="600" dirty="0">
              <a:latin typeface="Calibri" pitchFamily="34" charset="0"/>
            </a:endParaRPr>
          </a:p>
          <a:p>
            <a:pPr marL="285750" indent="-285750" algn="just">
              <a:lnSpc>
                <a:spcPct val="105000"/>
              </a:lnSpc>
              <a:buFont typeface="Arial" panose="020B0604020202020204" pitchFamily="34" charset="0"/>
              <a:buChar char="•"/>
              <a:defRPr/>
            </a:pPr>
            <a:r>
              <a:rPr lang="pl-PL" b="1" i="0" dirty="0">
                <a:latin typeface="Calibri" pitchFamily="34" charset="0"/>
              </a:rPr>
              <a:t>50% kosztów kwalifikowalnych </a:t>
            </a:r>
            <a:r>
              <a:rPr lang="pl-PL" i="0" dirty="0">
                <a:latin typeface="Calibri" pitchFamily="34" charset="0"/>
              </a:rPr>
              <a:t>w przypadku badań przemysłowych</a:t>
            </a:r>
            <a:r>
              <a:rPr lang="pl-PL" i="0" dirty="0" smtClean="0">
                <a:latin typeface="Calibri" pitchFamily="34" charset="0"/>
              </a:rPr>
              <a:t>;</a:t>
            </a:r>
          </a:p>
          <a:p>
            <a:pPr marL="285750" indent="-285750" algn="just">
              <a:lnSpc>
                <a:spcPct val="105000"/>
              </a:lnSpc>
              <a:buFont typeface="Arial" panose="020B0604020202020204" pitchFamily="34" charset="0"/>
              <a:buChar char="•"/>
              <a:defRPr/>
            </a:pPr>
            <a:endParaRPr lang="pl-PL" sz="600" i="0" dirty="0">
              <a:latin typeface="Calibri" pitchFamily="34" charset="0"/>
            </a:endParaRPr>
          </a:p>
          <a:p>
            <a:pPr marL="285750" indent="-285750" algn="just">
              <a:lnSpc>
                <a:spcPct val="105000"/>
              </a:lnSpc>
              <a:buFont typeface="Arial" panose="020B0604020202020204" pitchFamily="34" charset="0"/>
              <a:buChar char="•"/>
              <a:defRPr/>
            </a:pPr>
            <a:r>
              <a:rPr lang="pl-PL" b="1" i="0" dirty="0">
                <a:latin typeface="Calibri" pitchFamily="34" charset="0"/>
              </a:rPr>
              <a:t>25% kosztów kwalifikowalnych </a:t>
            </a:r>
            <a:r>
              <a:rPr lang="pl-PL" i="0" dirty="0">
                <a:latin typeface="Calibri" pitchFamily="34" charset="0"/>
              </a:rPr>
              <a:t>w przypadku eksperymentalnych prac rozwojowych</a:t>
            </a:r>
            <a:r>
              <a:rPr lang="pl-PL" i="0" dirty="0" smtClean="0">
                <a:latin typeface="Calibri" pitchFamily="34" charset="0"/>
              </a:rPr>
              <a:t>.</a:t>
            </a:r>
            <a:endParaRPr lang="pl-PL" i="0" dirty="0">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ole tekstowe 1"/>
          <p:cNvSpPr txBox="1">
            <a:spLocks noChangeArrowheads="1"/>
          </p:cNvSpPr>
          <p:nvPr/>
        </p:nvSpPr>
        <p:spPr bwMode="auto">
          <a:xfrm>
            <a:off x="192506" y="1168099"/>
            <a:ext cx="8556858" cy="5704639"/>
          </a:xfrm>
          <a:prstGeom prst="rect">
            <a:avLst/>
          </a:prstGeom>
          <a:noFill/>
          <a:ln w="9525">
            <a:noFill/>
            <a:miter lim="800000"/>
            <a:headEnd/>
            <a:tailEnd/>
          </a:ln>
        </p:spPr>
        <p:txBody>
          <a:bodyPr wrap="square">
            <a:spAutoFit/>
          </a:bodyPr>
          <a:lstStyle/>
          <a:p>
            <a:pPr algn="just">
              <a:lnSpc>
                <a:spcPct val="115000"/>
              </a:lnSpc>
              <a:spcBef>
                <a:spcPts val="600"/>
              </a:spcBef>
              <a:spcAft>
                <a:spcPts val="600"/>
              </a:spcAft>
            </a:pPr>
            <a:r>
              <a:rPr lang="pl-PL" altLang="pl-PL" sz="1600" i="0" dirty="0">
                <a:latin typeface="Calibri" pitchFamily="34" charset="0"/>
                <a:cs typeface="Times New Roman" pitchFamily="18" charset="0"/>
              </a:rPr>
              <a:t>Mogą one zostać zwiększone do </a:t>
            </a:r>
            <a:r>
              <a:rPr lang="pl-PL" altLang="pl-PL" sz="1600" b="1" i="0" dirty="0">
                <a:latin typeface="Calibri" pitchFamily="34" charset="0"/>
                <a:cs typeface="Times New Roman" pitchFamily="18" charset="0"/>
              </a:rPr>
              <a:t>maksymalnie 80% kosztów </a:t>
            </a:r>
            <a:r>
              <a:rPr lang="pl-PL" altLang="pl-PL" sz="1600" b="1" i="0" dirty="0" err="1">
                <a:latin typeface="Calibri" pitchFamily="34" charset="0"/>
                <a:cs typeface="Times New Roman" pitchFamily="18" charset="0"/>
              </a:rPr>
              <a:t>kwalifikowalnych</a:t>
            </a:r>
            <a:r>
              <a:rPr lang="pl-PL" altLang="pl-PL" sz="1600" b="1" i="0" dirty="0">
                <a:latin typeface="Calibri" pitchFamily="34" charset="0"/>
                <a:cs typeface="Times New Roman" pitchFamily="18" charset="0"/>
              </a:rPr>
              <a:t> </a:t>
            </a:r>
            <a:r>
              <a:rPr lang="pl-PL" altLang="pl-PL" sz="1600" i="0" dirty="0">
                <a:latin typeface="Calibri" pitchFamily="34" charset="0"/>
                <a:cs typeface="Times New Roman" pitchFamily="18" charset="0"/>
              </a:rPr>
              <a:t>w następujący sposób:</a:t>
            </a:r>
          </a:p>
          <a:p>
            <a:pPr algn="just">
              <a:lnSpc>
                <a:spcPct val="115000"/>
              </a:lnSpc>
              <a:spcBef>
                <a:spcPts val="300"/>
              </a:spcBef>
              <a:spcAft>
                <a:spcPts val="300"/>
              </a:spcAft>
              <a:buFont typeface="Calibri" pitchFamily="34" charset="0"/>
              <a:buAutoNum type="alphaLcParenR"/>
            </a:pPr>
            <a:r>
              <a:rPr lang="pl-PL" altLang="pl-PL" sz="1600" i="0" dirty="0">
                <a:latin typeface="Calibri" pitchFamily="34" charset="0"/>
                <a:ea typeface="Calibri" pitchFamily="34" charset="0"/>
                <a:cs typeface="Times New Roman" pitchFamily="18" charset="0"/>
              </a:rPr>
              <a:t> </a:t>
            </a:r>
            <a:r>
              <a:rPr lang="pl-PL" altLang="pl-PL" sz="1600" b="1" i="0" dirty="0">
                <a:latin typeface="Calibri" pitchFamily="34" charset="0"/>
                <a:ea typeface="Calibri" pitchFamily="34" charset="0"/>
                <a:cs typeface="Times New Roman" pitchFamily="18" charset="0"/>
              </a:rPr>
              <a:t>o 10 punktów procentowych</a:t>
            </a:r>
            <a:r>
              <a:rPr lang="pl-PL" altLang="pl-PL" sz="1600" i="0" dirty="0">
                <a:latin typeface="Calibri" pitchFamily="34" charset="0"/>
                <a:ea typeface="Calibri" pitchFamily="34" charset="0"/>
                <a:cs typeface="Times New Roman" pitchFamily="18" charset="0"/>
              </a:rPr>
              <a:t> w przypadku średnich przedsiębiorstw oraz o 20 punktów procentowych w przypadku małych przedsiębiorstw;</a:t>
            </a:r>
          </a:p>
          <a:p>
            <a:pPr algn="just">
              <a:lnSpc>
                <a:spcPct val="115000"/>
              </a:lnSpc>
              <a:spcBef>
                <a:spcPts val="300"/>
              </a:spcBef>
              <a:spcAft>
                <a:spcPts val="300"/>
              </a:spcAft>
              <a:buFont typeface="Calibri" pitchFamily="34" charset="0"/>
              <a:buAutoNum type="alphaLcParenR"/>
            </a:pPr>
            <a:r>
              <a:rPr lang="pl-PL" altLang="pl-PL" sz="1600" i="0" dirty="0">
                <a:latin typeface="Calibri" pitchFamily="34" charset="0"/>
                <a:ea typeface="Calibri" pitchFamily="34" charset="0"/>
                <a:cs typeface="Times New Roman" pitchFamily="18" charset="0"/>
              </a:rPr>
              <a:t> </a:t>
            </a:r>
            <a:r>
              <a:rPr lang="pl-PL" altLang="pl-PL" sz="1600" b="1" i="0" dirty="0">
                <a:latin typeface="Calibri" pitchFamily="34" charset="0"/>
                <a:ea typeface="Calibri" pitchFamily="34" charset="0"/>
                <a:cs typeface="Times New Roman" pitchFamily="18" charset="0"/>
              </a:rPr>
              <a:t>o 15 punktów procentowych</a:t>
            </a:r>
            <a:r>
              <a:rPr lang="pl-PL" altLang="pl-PL" sz="1600" i="0" dirty="0">
                <a:latin typeface="Calibri" pitchFamily="34" charset="0"/>
                <a:ea typeface="Calibri" pitchFamily="34" charset="0"/>
                <a:cs typeface="Times New Roman" pitchFamily="18" charset="0"/>
              </a:rPr>
              <a:t>, jeżeli spełniony jest jeden z następujących warunków:</a:t>
            </a:r>
          </a:p>
          <a:p>
            <a:pPr marL="1143000" lvl="2" indent="-228600" algn="just">
              <a:lnSpc>
                <a:spcPct val="115000"/>
              </a:lnSpc>
              <a:spcBef>
                <a:spcPts val="300"/>
              </a:spcBef>
              <a:spcAft>
                <a:spcPts val="300"/>
              </a:spcAft>
              <a:buFont typeface="Calibri" pitchFamily="34" charset="0"/>
              <a:buAutoNum type="romanLcPeriod"/>
            </a:pPr>
            <a:r>
              <a:rPr lang="pl-PL" altLang="pl-PL" sz="1600" b="1" i="0" dirty="0">
                <a:latin typeface="Calibri" pitchFamily="34" charset="0"/>
                <a:ea typeface="Calibri" pitchFamily="34" charset="0"/>
                <a:cs typeface="Times New Roman" pitchFamily="18" charset="0"/>
              </a:rPr>
              <a:t>projekt zakłada skuteczną współpracę</a:t>
            </a:r>
            <a:r>
              <a:rPr lang="pl-PL" altLang="pl-PL" sz="1600" i="0" dirty="0">
                <a:latin typeface="Calibri" pitchFamily="34" charset="0"/>
                <a:ea typeface="Calibri" pitchFamily="34" charset="0"/>
                <a:cs typeface="Times New Roman" pitchFamily="18" charset="0"/>
              </a:rPr>
              <a:t>:</a:t>
            </a:r>
          </a:p>
          <a:p>
            <a:pPr algn="just">
              <a:lnSpc>
                <a:spcPct val="115000"/>
              </a:lnSpc>
              <a:spcBef>
                <a:spcPts val="300"/>
              </a:spcBef>
              <a:spcAft>
                <a:spcPts val="300"/>
              </a:spcAft>
              <a:buFont typeface="Symbol" pitchFamily="18" charset="2"/>
              <a:buChar char=""/>
            </a:pPr>
            <a:r>
              <a:rPr lang="pl-PL" altLang="pl-PL" sz="1600" i="0" dirty="0">
                <a:latin typeface="Calibri" pitchFamily="34" charset="0"/>
                <a:ea typeface="Calibri" pitchFamily="34" charset="0"/>
                <a:cs typeface="Times New Roman" pitchFamily="18" charset="0"/>
              </a:rPr>
              <a:t> </a:t>
            </a:r>
            <a:r>
              <a:rPr lang="pl-PL" altLang="pl-PL" sz="1600" i="0" dirty="0" smtClean="0">
                <a:latin typeface="Calibri" pitchFamily="34" charset="0"/>
                <a:ea typeface="Calibri" pitchFamily="34" charset="0"/>
                <a:cs typeface="Times New Roman" pitchFamily="18" charset="0"/>
              </a:rPr>
              <a:t> między </a:t>
            </a:r>
            <a:r>
              <a:rPr lang="pl-PL" altLang="pl-PL" sz="1600" i="0" dirty="0">
                <a:latin typeface="Calibri" pitchFamily="34" charset="0"/>
                <a:ea typeface="Calibri" pitchFamily="34" charset="0"/>
                <a:cs typeface="Times New Roman" pitchFamily="18" charset="0"/>
              </a:rPr>
              <a:t>przedsiębiorstwami, wśród których przynajmniej jedno jest MŚP, lub jest realizowany </a:t>
            </a:r>
            <a:r>
              <a:rPr lang="pl-PL" altLang="pl-PL" sz="1600" i="0" dirty="0" smtClean="0">
                <a:latin typeface="Calibri" pitchFamily="34" charset="0"/>
                <a:ea typeface="Calibri" pitchFamily="34" charset="0"/>
                <a:cs typeface="Times New Roman" pitchFamily="18" charset="0"/>
              </a:rPr>
              <a:t/>
            </a:r>
            <a:br>
              <a:rPr lang="pl-PL" altLang="pl-PL" sz="1600" i="0" dirty="0" smtClean="0">
                <a:latin typeface="Calibri" pitchFamily="34" charset="0"/>
                <a:ea typeface="Calibri" pitchFamily="34" charset="0"/>
                <a:cs typeface="Times New Roman" pitchFamily="18" charset="0"/>
              </a:rPr>
            </a:br>
            <a:r>
              <a:rPr lang="pl-PL" altLang="pl-PL" sz="1600" i="0" dirty="0" smtClean="0">
                <a:latin typeface="Calibri" pitchFamily="34" charset="0"/>
                <a:ea typeface="Calibri" pitchFamily="34" charset="0"/>
                <a:cs typeface="Times New Roman" pitchFamily="18" charset="0"/>
              </a:rPr>
              <a:t>w </a:t>
            </a:r>
            <a:r>
              <a:rPr lang="pl-PL" altLang="pl-PL" sz="1600" i="0" dirty="0">
                <a:latin typeface="Calibri" pitchFamily="34" charset="0"/>
                <a:ea typeface="Calibri" pitchFamily="34" charset="0"/>
                <a:cs typeface="Times New Roman" pitchFamily="18" charset="0"/>
              </a:rPr>
              <a:t>co najmniej dwóch państwach członkowskich UE lub w państwie członkowskim i w państwie umawiającej się strony Porozumienia EOG, przy czym żadne pojedyncze przedsiębiorstwo nie ponosi więcej niż 70% kosztów kwalifikowalnych, lub</a:t>
            </a:r>
          </a:p>
          <a:p>
            <a:pPr algn="just">
              <a:lnSpc>
                <a:spcPct val="115000"/>
              </a:lnSpc>
              <a:spcBef>
                <a:spcPts val="300"/>
              </a:spcBef>
              <a:spcAft>
                <a:spcPts val="300"/>
              </a:spcAft>
              <a:buFont typeface="Symbol" pitchFamily="18" charset="2"/>
              <a:buChar char=""/>
            </a:pPr>
            <a:r>
              <a:rPr lang="pl-PL" altLang="pl-PL" sz="1600" i="0" dirty="0">
                <a:latin typeface="Calibri" pitchFamily="34" charset="0"/>
                <a:ea typeface="Calibri" pitchFamily="34" charset="0"/>
                <a:cs typeface="Times New Roman" pitchFamily="18" charset="0"/>
              </a:rPr>
              <a:t> </a:t>
            </a:r>
            <a:r>
              <a:rPr lang="pl-PL" altLang="pl-PL" sz="1600" i="0" dirty="0" smtClean="0">
                <a:latin typeface="Calibri" pitchFamily="34" charset="0"/>
                <a:ea typeface="Calibri" pitchFamily="34" charset="0"/>
                <a:cs typeface="Times New Roman" pitchFamily="18" charset="0"/>
              </a:rPr>
              <a:t> między </a:t>
            </a:r>
            <a:r>
              <a:rPr lang="pl-PL" altLang="pl-PL" sz="1600" i="0" dirty="0">
                <a:latin typeface="Calibri" pitchFamily="34" charset="0"/>
                <a:ea typeface="Calibri" pitchFamily="34" charset="0"/>
                <a:cs typeface="Times New Roman" pitchFamily="18" charset="0"/>
              </a:rPr>
              <a:t>przedsiębiorstwem i co najmniej jedną organizacją prowadzącą badania i upowszechniającą wiedzę, jeżeli ta ostatnia ponosi co najmniej 10% kosztów kwalifikowalnych i ma prawo do publikowania własnych wyników badań;</a:t>
            </a:r>
          </a:p>
          <a:p>
            <a:pPr marL="1301750" lvl="1" indent="-400050" algn="just">
              <a:lnSpc>
                <a:spcPct val="115000"/>
              </a:lnSpc>
              <a:spcBef>
                <a:spcPts val="300"/>
              </a:spcBef>
              <a:spcAft>
                <a:spcPts val="300"/>
              </a:spcAft>
              <a:buFont typeface="Calibri" pitchFamily="34" charset="0"/>
              <a:buAutoNum type="romanLcPeriod" startAt="2"/>
            </a:pPr>
            <a:r>
              <a:rPr lang="pl-PL" altLang="pl-PL" sz="1600" b="1" i="0" dirty="0">
                <a:latin typeface="Calibri" pitchFamily="34" charset="0"/>
                <a:ea typeface="Calibri" pitchFamily="34" charset="0"/>
                <a:cs typeface="Times New Roman" pitchFamily="18" charset="0"/>
              </a:rPr>
              <a:t>wyniki projektu są szeroko rozpowszechniane </a:t>
            </a:r>
            <a:r>
              <a:rPr lang="pl-PL" altLang="pl-PL" sz="1600" i="0" dirty="0">
                <a:latin typeface="Calibri" pitchFamily="34" charset="0"/>
                <a:ea typeface="Calibri" pitchFamily="34" charset="0"/>
                <a:cs typeface="Times New Roman" pitchFamily="18" charset="0"/>
              </a:rPr>
              <a:t>podczas konferencji, </a:t>
            </a:r>
            <a:r>
              <a:rPr lang="pl-PL" altLang="pl-PL" sz="1600" i="0" dirty="0" smtClean="0">
                <a:latin typeface="Calibri" pitchFamily="34" charset="0"/>
                <a:ea typeface="Calibri" pitchFamily="34" charset="0"/>
                <a:cs typeface="Times New Roman" pitchFamily="18" charset="0"/>
              </a:rPr>
              <a:t/>
            </a:r>
            <a:br>
              <a:rPr lang="pl-PL" altLang="pl-PL" sz="1600" i="0" dirty="0" smtClean="0">
                <a:latin typeface="Calibri" pitchFamily="34" charset="0"/>
                <a:ea typeface="Calibri" pitchFamily="34" charset="0"/>
                <a:cs typeface="Times New Roman" pitchFamily="18" charset="0"/>
              </a:rPr>
            </a:br>
            <a:r>
              <a:rPr lang="pl-PL" altLang="pl-PL" sz="1600" i="0" dirty="0" smtClean="0">
                <a:latin typeface="Calibri" pitchFamily="34" charset="0"/>
                <a:ea typeface="Calibri" pitchFamily="34" charset="0"/>
                <a:cs typeface="Times New Roman" pitchFamily="18" charset="0"/>
              </a:rPr>
              <a:t>za </a:t>
            </a:r>
            <a:r>
              <a:rPr lang="pl-PL" altLang="pl-PL" sz="1600" i="0" dirty="0">
                <a:latin typeface="Calibri" pitchFamily="34" charset="0"/>
                <a:ea typeface="Calibri" pitchFamily="34" charset="0"/>
                <a:cs typeface="Times New Roman" pitchFamily="18" charset="0"/>
              </a:rPr>
              <a:t>pośrednictwem publikacji, ogólnodostępnych baz bądź oprogramowania bezpłatnego lub otwartego.</a:t>
            </a:r>
          </a:p>
          <a:p>
            <a:pPr algn="just">
              <a:lnSpc>
                <a:spcPct val="115000"/>
              </a:lnSpc>
              <a:spcBef>
                <a:spcPts val="300"/>
              </a:spcBef>
              <a:spcAft>
                <a:spcPts val="300"/>
              </a:spcAft>
              <a:buFont typeface="Symbol" pitchFamily="18" charset="2"/>
              <a:buChar char=""/>
            </a:pPr>
            <a:endParaRPr lang="pl-PL" altLang="pl-PL" i="0" dirty="0">
              <a:latin typeface="Calibri" pitchFamily="34" charset="0"/>
              <a:ea typeface="Calibri" pitchFamily="34" charset="0"/>
              <a:cs typeface="Times New Roman" pitchFamily="18" charset="0"/>
            </a:endParaRPr>
          </a:p>
          <a:p>
            <a:pPr algn="just"/>
            <a:endParaRPr lang="pl-PL" altLang="pl-PL" sz="28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00025" y="1227862"/>
            <a:ext cx="3371850" cy="830997"/>
          </a:xfrm>
          <a:prstGeom prst="rect">
            <a:avLst/>
          </a:prstGeom>
        </p:spPr>
        <p:txBody>
          <a:bodyPr wrap="square">
            <a:spAutoFit/>
          </a:bodyPr>
          <a:lstStyle/>
          <a:p>
            <a:pPr algn="ctr"/>
            <a:r>
              <a:rPr lang="pl-PL" sz="2400" b="1" dirty="0" smtClean="0">
                <a:latin typeface="Calibri" pitchFamily="34" charset="0"/>
              </a:rPr>
              <a:t>Regionalna  pomoc inwestycyjna</a:t>
            </a:r>
            <a:endParaRPr lang="pl-PL" sz="2400" b="1" dirty="0"/>
          </a:p>
        </p:txBody>
      </p:sp>
      <p:sp>
        <p:nvSpPr>
          <p:cNvPr id="5" name="pole tekstowe 4"/>
          <p:cNvSpPr txBox="1"/>
          <p:nvPr/>
        </p:nvSpPr>
        <p:spPr>
          <a:xfrm>
            <a:off x="381001" y="2143125"/>
            <a:ext cx="3505199" cy="2092881"/>
          </a:xfrm>
          <a:prstGeom prst="rect">
            <a:avLst/>
          </a:prstGeom>
          <a:noFill/>
        </p:spPr>
        <p:txBody>
          <a:bodyPr wrap="square" rtlCol="0">
            <a:spAutoFit/>
          </a:bodyPr>
          <a:lstStyle/>
          <a:p>
            <a:pPr marL="180975" indent="-180975">
              <a:spcAft>
                <a:spcPts val="600"/>
              </a:spcAft>
              <a:buFont typeface="Arial" pitchFamily="34" charset="0"/>
              <a:buChar char="•"/>
            </a:pPr>
            <a:r>
              <a:rPr lang="pl-PL" sz="2000" dirty="0" smtClean="0">
                <a:latin typeface="Calibri" pitchFamily="34" charset="0"/>
              </a:rPr>
              <a:t>Badanie „efekt zachęty”;</a:t>
            </a:r>
          </a:p>
          <a:p>
            <a:pPr marL="180975" indent="-180975">
              <a:spcAft>
                <a:spcPts val="600"/>
              </a:spcAft>
              <a:buFont typeface="Arial" pitchFamily="34" charset="0"/>
              <a:buChar char="•"/>
            </a:pPr>
            <a:r>
              <a:rPr lang="pl-PL" sz="2000" dirty="0" smtClean="0">
                <a:latin typeface="Calibri" pitchFamily="34" charset="0"/>
              </a:rPr>
              <a:t>całkowite wykluczenie </a:t>
            </a:r>
            <a:br>
              <a:rPr lang="pl-PL" sz="2000" dirty="0" smtClean="0">
                <a:latin typeface="Calibri" pitchFamily="34" charset="0"/>
              </a:rPr>
            </a:br>
            <a:r>
              <a:rPr lang="pl-PL" sz="2000" dirty="0" smtClean="0">
                <a:latin typeface="Calibri" pitchFamily="34" charset="0"/>
              </a:rPr>
              <a:t>m.in. sektora transportowego; </a:t>
            </a:r>
          </a:p>
          <a:p>
            <a:pPr marL="180975" indent="-180975">
              <a:spcAft>
                <a:spcPts val="600"/>
              </a:spcAft>
              <a:buFont typeface="Arial" pitchFamily="34" charset="0"/>
              <a:buChar char="•"/>
            </a:pPr>
            <a:r>
              <a:rPr lang="pl-PL" sz="2000" dirty="0" smtClean="0">
                <a:latin typeface="Calibri" pitchFamily="34" charset="0"/>
              </a:rPr>
              <a:t>poziom dofinansowania zgodny z mapą pomocy regionalnej</a:t>
            </a:r>
            <a:endParaRPr lang="pl-PL" sz="2000" dirty="0">
              <a:latin typeface="Calibri" pitchFamily="34" charset="0"/>
            </a:endParaRPr>
          </a:p>
        </p:txBody>
      </p:sp>
      <p:pic>
        <p:nvPicPr>
          <p:cNvPr id="103426" name="Picture 2" descr="obraz"/>
          <p:cNvPicPr>
            <a:picLocks noChangeAspect="1" noChangeArrowheads="1"/>
          </p:cNvPicPr>
          <p:nvPr/>
        </p:nvPicPr>
        <p:blipFill>
          <a:blip r:embed="rId2" cstate="print"/>
          <a:srcRect/>
          <a:stretch>
            <a:fillRect/>
          </a:stretch>
        </p:blipFill>
        <p:spPr bwMode="auto">
          <a:xfrm>
            <a:off x="3761370" y="1078353"/>
            <a:ext cx="5115930" cy="4750948"/>
          </a:xfrm>
          <a:prstGeom prst="rect">
            <a:avLst/>
          </a:prstGeom>
          <a:noFill/>
        </p:spPr>
      </p:pic>
      <p:sp>
        <p:nvSpPr>
          <p:cNvPr id="7" name="pole tekstowe 6"/>
          <p:cNvSpPr txBox="1"/>
          <p:nvPr/>
        </p:nvSpPr>
        <p:spPr>
          <a:xfrm>
            <a:off x="476250" y="4600575"/>
            <a:ext cx="3409459" cy="584775"/>
          </a:xfrm>
          <a:prstGeom prst="rect">
            <a:avLst/>
          </a:prstGeom>
          <a:noFill/>
        </p:spPr>
        <p:txBody>
          <a:bodyPr wrap="none" rtlCol="0">
            <a:spAutoFit/>
          </a:bodyPr>
          <a:lstStyle/>
          <a:p>
            <a:r>
              <a:rPr lang="pl-PL" sz="1600" b="1" dirty="0" smtClean="0">
                <a:solidFill>
                  <a:srgbClr val="FF0000"/>
                </a:solidFill>
                <a:latin typeface="Calibri" pitchFamily="34" charset="0"/>
              </a:rPr>
              <a:t>+20 % - mikro i małe przedsiębiorstwa</a:t>
            </a:r>
          </a:p>
          <a:p>
            <a:r>
              <a:rPr lang="pl-PL" sz="1600" b="1" dirty="0" smtClean="0">
                <a:solidFill>
                  <a:srgbClr val="FF0000"/>
                </a:solidFill>
                <a:latin typeface="Calibri" pitchFamily="34" charset="0"/>
              </a:rPr>
              <a:t>+10 % - średnie przedsiębiorstwa</a:t>
            </a:r>
            <a:endParaRPr lang="pl-PL" sz="1600" b="1" dirty="0">
              <a:solidFill>
                <a:srgbClr val="FF0000"/>
              </a:solidFill>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61949" y="1332637"/>
            <a:ext cx="8296275" cy="738664"/>
          </a:xfrm>
          <a:prstGeom prst="rect">
            <a:avLst/>
          </a:prstGeom>
        </p:spPr>
        <p:txBody>
          <a:bodyPr wrap="square">
            <a:spAutoFit/>
          </a:bodyPr>
          <a:lstStyle/>
          <a:p>
            <a:pPr algn="ctr"/>
            <a:r>
              <a:rPr lang="pl-PL" sz="2400" b="1" dirty="0" smtClean="0">
                <a:solidFill>
                  <a:srgbClr val="FF0000"/>
                </a:solidFill>
                <a:latin typeface="Calibri" pitchFamily="34" charset="0"/>
              </a:rPr>
              <a:t>Pomoc de </a:t>
            </a:r>
            <a:r>
              <a:rPr lang="pl-PL" sz="2400" b="1" dirty="0" err="1" smtClean="0">
                <a:solidFill>
                  <a:srgbClr val="FF0000"/>
                </a:solidFill>
                <a:latin typeface="Calibri" pitchFamily="34" charset="0"/>
              </a:rPr>
              <a:t>minimis</a:t>
            </a:r>
            <a:r>
              <a:rPr lang="pl-PL" sz="2400" b="1" dirty="0" smtClean="0">
                <a:solidFill>
                  <a:srgbClr val="FF0000"/>
                </a:solidFill>
                <a:latin typeface="Calibri" pitchFamily="34" charset="0"/>
              </a:rPr>
              <a:t> </a:t>
            </a:r>
            <a:r>
              <a:rPr lang="pl-PL" sz="2400" b="1" dirty="0" smtClean="0">
                <a:latin typeface="Calibri" pitchFamily="34" charset="0"/>
              </a:rPr>
              <a:t>- </a:t>
            </a:r>
            <a:r>
              <a:rPr lang="pl-PL" dirty="0" smtClean="0">
                <a:latin typeface="Calibri" pitchFamily="34" charset="0"/>
              </a:rPr>
              <a:t>to wsparcie o niewielkich rozmiarach, które nie powoduje naruszenia konkurencji na rynku.</a:t>
            </a:r>
          </a:p>
        </p:txBody>
      </p:sp>
      <p:sp>
        <p:nvSpPr>
          <p:cNvPr id="9" name="Symbol zastępczy zawartości 5"/>
          <p:cNvSpPr txBox="1">
            <a:spLocks/>
          </p:cNvSpPr>
          <p:nvPr/>
        </p:nvSpPr>
        <p:spPr bwMode="auto">
          <a:xfrm>
            <a:off x="539749" y="2346325"/>
            <a:ext cx="7908925" cy="3082925"/>
          </a:xfrm>
          <a:prstGeom prst="rect">
            <a:avLst/>
          </a:prstGeom>
          <a:noFill/>
          <a:ln w="9525">
            <a:noFill/>
            <a:miter lim="800000"/>
            <a:headEnd/>
            <a:tailEnd/>
          </a:ln>
        </p:spPr>
        <p:txBody>
          <a:bodyPr/>
          <a:lstStyle/>
          <a:p>
            <a:pPr marL="180975" indent="-180975" eaLnBrk="0" hangingPunct="0">
              <a:spcBef>
                <a:spcPct val="20000"/>
              </a:spcBef>
              <a:buFontTx/>
              <a:buChar char="•"/>
              <a:defRPr/>
            </a:pPr>
            <a:r>
              <a:rPr lang="pl-PL" i="0" dirty="0">
                <a:latin typeface="Calibri" pitchFamily="34" charset="0"/>
                <a:cs typeface="Tahoma" pitchFamily="34" charset="0"/>
              </a:rPr>
              <a:t>brak „efektu zachęty”;</a:t>
            </a:r>
          </a:p>
          <a:p>
            <a:pPr marL="180975" indent="-180975" eaLnBrk="0" hangingPunct="0">
              <a:spcBef>
                <a:spcPct val="20000"/>
              </a:spcBef>
              <a:buFontTx/>
              <a:buChar char="•"/>
              <a:defRPr/>
            </a:pPr>
            <a:r>
              <a:rPr lang="pl-PL" i="0" dirty="0">
                <a:latin typeface="Calibri" pitchFamily="34" charset="0"/>
                <a:cs typeface="Tahoma" pitchFamily="34" charset="0"/>
              </a:rPr>
              <a:t>możliwość ubiegania się </a:t>
            </a:r>
            <a:r>
              <a:rPr lang="pl-PL" i="0" dirty="0" smtClean="0">
                <a:latin typeface="Calibri" pitchFamily="34" charset="0"/>
                <a:cs typeface="Tahoma" pitchFamily="34" charset="0"/>
              </a:rPr>
              <a:t>o </a:t>
            </a:r>
            <a:r>
              <a:rPr lang="pl-PL" i="0" dirty="0">
                <a:latin typeface="Calibri" pitchFamily="34" charset="0"/>
                <a:cs typeface="Tahoma" pitchFamily="34" charset="0"/>
              </a:rPr>
              <a:t>wsparcie firm z sektora transportowego </a:t>
            </a:r>
            <a:r>
              <a:rPr lang="pl-PL" i="0" dirty="0" smtClean="0">
                <a:latin typeface="Calibri" pitchFamily="34" charset="0"/>
                <a:cs typeface="Tahoma" pitchFamily="34" charset="0"/>
              </a:rPr>
              <a:t/>
            </a:r>
            <a:br>
              <a:rPr lang="pl-PL" i="0" dirty="0" smtClean="0">
                <a:latin typeface="Calibri" pitchFamily="34" charset="0"/>
                <a:cs typeface="Tahoma" pitchFamily="34" charset="0"/>
              </a:rPr>
            </a:br>
            <a:r>
              <a:rPr lang="pl-PL" i="0" dirty="0" smtClean="0">
                <a:latin typeface="Calibri" pitchFamily="34" charset="0"/>
                <a:cs typeface="Tahoma" pitchFamily="34" charset="0"/>
              </a:rPr>
              <a:t>(</a:t>
            </a:r>
            <a:r>
              <a:rPr lang="pl-PL" i="0" dirty="0">
                <a:latin typeface="Calibri" pitchFamily="34" charset="0"/>
                <a:cs typeface="Tahoma" pitchFamily="34" charset="0"/>
              </a:rPr>
              <a:t>z wyłączeniem zakupu środka transportu);</a:t>
            </a:r>
          </a:p>
          <a:p>
            <a:pPr marL="180975" indent="-180975" eaLnBrk="0" hangingPunct="0">
              <a:spcBef>
                <a:spcPct val="20000"/>
              </a:spcBef>
              <a:buFontTx/>
              <a:buChar char="•"/>
              <a:defRPr/>
            </a:pPr>
            <a:r>
              <a:rPr lang="pl-PL" i="0" dirty="0">
                <a:latin typeface="Calibri" pitchFamily="34" charset="0"/>
                <a:cs typeface="Tahoma" pitchFamily="34" charset="0"/>
              </a:rPr>
              <a:t>limit pomocy de </a:t>
            </a:r>
            <a:r>
              <a:rPr lang="pl-PL" i="0" dirty="0" err="1" smtClean="0">
                <a:latin typeface="Calibri" pitchFamily="34" charset="0"/>
                <a:cs typeface="Tahoma" pitchFamily="34" charset="0"/>
              </a:rPr>
              <a:t>minimis</a:t>
            </a:r>
            <a:r>
              <a:rPr lang="pl-PL" i="0" dirty="0" smtClean="0">
                <a:latin typeface="Calibri" pitchFamily="34" charset="0"/>
                <a:cs typeface="Tahoma" pitchFamily="34" charset="0"/>
              </a:rPr>
              <a:t> – </a:t>
            </a:r>
            <a:r>
              <a:rPr lang="pl-PL" dirty="0" smtClean="0">
                <a:latin typeface="Calibri" pitchFamily="34" charset="0"/>
              </a:rPr>
              <a:t>kwota pomocy de </a:t>
            </a:r>
            <a:r>
              <a:rPr lang="pl-PL" dirty="0" err="1" smtClean="0">
                <a:latin typeface="Calibri" pitchFamily="34" charset="0"/>
              </a:rPr>
              <a:t>minimis</a:t>
            </a:r>
            <a:r>
              <a:rPr lang="pl-PL" dirty="0" smtClean="0">
                <a:latin typeface="Calibri" pitchFamily="34" charset="0"/>
              </a:rPr>
              <a:t> przyznana dowolnemu podmiotowi gospodarczemu nie może przekroczyć 200.000 euro w dowolnie ustalonym okresie trzech lat budżetowych. Wyjątkiem w tym zakresie jest sektor transportowy, gdzie całkowita wartość pomocy de </a:t>
            </a:r>
            <a:r>
              <a:rPr lang="pl-PL" dirty="0" err="1" smtClean="0">
                <a:latin typeface="Calibri" pitchFamily="34" charset="0"/>
              </a:rPr>
              <a:t>minimis</a:t>
            </a:r>
            <a:r>
              <a:rPr lang="pl-PL" dirty="0" smtClean="0">
                <a:latin typeface="Calibri" pitchFamily="34" charset="0"/>
              </a:rPr>
              <a:t> przyznanej jednemu podmiotowi gospodarczemu działającemu w sektorze </a:t>
            </a:r>
            <a:r>
              <a:rPr lang="pl-PL" b="1" u="sng" dirty="0" smtClean="0">
                <a:latin typeface="Calibri" pitchFamily="34" charset="0"/>
              </a:rPr>
              <a:t>transportu</a:t>
            </a:r>
            <a:r>
              <a:rPr lang="pl-PL" dirty="0" smtClean="0">
                <a:latin typeface="Calibri" pitchFamily="34" charset="0"/>
              </a:rPr>
              <a:t> drogowego przez dowolny okres trzech lat budżetowych nie może przekroczyć 100.000 euro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943279" y="1761424"/>
            <a:ext cx="7315197" cy="3647152"/>
          </a:xfrm>
          <a:prstGeom prst="rect">
            <a:avLst/>
          </a:prstGeom>
          <a:noFill/>
        </p:spPr>
        <p:txBody>
          <a:bodyPr wrap="square" rtlCol="0">
            <a:spAutoFit/>
          </a:bodyPr>
          <a:lstStyle/>
          <a:p>
            <a:pPr algn="ctr"/>
            <a:r>
              <a:rPr lang="pl-PL" sz="2800" b="1" dirty="0" smtClean="0">
                <a:latin typeface="Calibri" pitchFamily="34" charset="0"/>
              </a:rPr>
              <a:t>Formy wsparcia</a:t>
            </a:r>
          </a:p>
          <a:p>
            <a:endParaRPr lang="pl-PL" dirty="0" smtClean="0">
              <a:latin typeface="Calibri" pitchFamily="34" charset="0"/>
            </a:endParaRPr>
          </a:p>
          <a:p>
            <a:pPr algn="just"/>
            <a:r>
              <a:rPr lang="pl-PL" b="1" dirty="0" smtClean="0">
                <a:latin typeface="Calibri" pitchFamily="34" charset="0"/>
              </a:rPr>
              <a:t>Refundacja </a:t>
            </a:r>
            <a:r>
              <a:rPr lang="pl-PL" dirty="0" smtClean="0">
                <a:latin typeface="Calibri" pitchFamily="34" charset="0"/>
              </a:rPr>
              <a:t>- czyli </a:t>
            </a:r>
            <a:r>
              <a:rPr lang="pl-PL" b="1" dirty="0" smtClean="0">
                <a:solidFill>
                  <a:srgbClr val="FF0000"/>
                </a:solidFill>
                <a:latin typeface="Calibri" pitchFamily="34" charset="0"/>
              </a:rPr>
              <a:t>zwrot części poniesionych, udokumentowanych wydatków </a:t>
            </a:r>
            <a:r>
              <a:rPr lang="pl-PL" dirty="0" smtClean="0">
                <a:latin typeface="Calibri" pitchFamily="34" charset="0"/>
              </a:rPr>
              <a:t>kwalifikowalnych, które zostały wcześniej sfinansowane przez beneficjenta z jego środków własnych; </a:t>
            </a:r>
          </a:p>
          <a:p>
            <a:pPr algn="just"/>
            <a:endParaRPr lang="pl-PL" dirty="0" smtClean="0">
              <a:latin typeface="Calibri" pitchFamily="34" charset="0"/>
            </a:endParaRPr>
          </a:p>
          <a:p>
            <a:pPr algn="just"/>
            <a:r>
              <a:rPr lang="pl-PL" dirty="0" smtClean="0">
                <a:latin typeface="Calibri" pitchFamily="34" charset="0"/>
              </a:rPr>
              <a:t>Wymogiem koniecznym do spełnienia w celu zrefundowania wydatków </a:t>
            </a:r>
            <a:br>
              <a:rPr lang="pl-PL" dirty="0" smtClean="0">
                <a:latin typeface="Calibri" pitchFamily="34" charset="0"/>
              </a:rPr>
            </a:br>
            <a:r>
              <a:rPr lang="pl-PL" dirty="0" smtClean="0">
                <a:latin typeface="Calibri" pitchFamily="34" charset="0"/>
              </a:rPr>
              <a:t>na rzecz beneficjenta będzie pozytywnie i całkowicie zweryfikowany wniosek o płatność zarówno w części finansowej, jak i części dotyczącej przebiegu realizacji projektu. </a:t>
            </a:r>
          </a:p>
          <a:p>
            <a:pPr marL="342900" indent="-342900" algn="just">
              <a:spcAft>
                <a:spcPts val="600"/>
              </a:spcAft>
              <a:buAutoNum type="arabicPeriod"/>
            </a:pPr>
            <a:endParaRPr lang="pl-PL" dirty="0" smtClean="0">
              <a:latin typeface="Calibri" pitchFamily="34" charset="0"/>
            </a:endParaRPr>
          </a:p>
          <a:p>
            <a:pPr marL="342900" indent="-342900">
              <a:spcAft>
                <a:spcPts val="600"/>
              </a:spcAft>
              <a:buAutoNum type="arabicPeriod"/>
            </a:pPr>
            <a:endParaRPr lang="pl-PL" dirty="0">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904775" y="1861474"/>
            <a:ext cx="7199697" cy="3139321"/>
          </a:xfrm>
          <a:prstGeom prst="rect">
            <a:avLst/>
          </a:prstGeom>
        </p:spPr>
        <p:txBody>
          <a:bodyPr wrap="square">
            <a:spAutoFit/>
          </a:bodyPr>
          <a:lstStyle/>
          <a:p>
            <a:pPr algn="just"/>
            <a:r>
              <a:rPr lang="pl-PL" b="1" dirty="0" smtClean="0">
                <a:latin typeface="Calibri" pitchFamily="34" charset="0"/>
              </a:rPr>
              <a:t>Zaliczka</a:t>
            </a:r>
            <a:r>
              <a:rPr lang="pl-PL" dirty="0" smtClean="0">
                <a:latin typeface="Calibri" pitchFamily="34" charset="0"/>
              </a:rPr>
              <a:t> - </a:t>
            </a:r>
            <a:r>
              <a:rPr lang="pl-PL" b="1" dirty="0" smtClean="0">
                <a:solidFill>
                  <a:srgbClr val="FF0000"/>
                </a:solidFill>
                <a:latin typeface="Calibri" pitchFamily="34" charset="0"/>
              </a:rPr>
              <a:t>przekazanie części przyznanego dofinansowania w formie zaliczki</a:t>
            </a:r>
            <a:r>
              <a:rPr lang="pl-PL" dirty="0" smtClean="0">
                <a:latin typeface="Calibri" pitchFamily="34" charset="0"/>
              </a:rPr>
              <a:t>, przy czym pozostała część dofinansowania będzie stanowić refundację poniesionych, udokumentowanych wydatków kwalifikowalnych, sfinansowanych ze środków własnych beneficjenta; </a:t>
            </a:r>
          </a:p>
          <a:p>
            <a:pPr algn="just"/>
            <a:endParaRPr lang="pl-PL" dirty="0" smtClean="0">
              <a:latin typeface="Calibri" pitchFamily="34" charset="0"/>
            </a:endParaRPr>
          </a:p>
          <a:p>
            <a:pPr algn="just"/>
            <a:r>
              <a:rPr lang="pl-PL" dirty="0" smtClean="0">
                <a:latin typeface="Calibri" pitchFamily="34" charset="0"/>
              </a:rPr>
              <a:t>Warunkiem udzielenia zaliczki będzie złożenie przez beneficjenta </a:t>
            </a:r>
            <a:br>
              <a:rPr lang="pl-PL" dirty="0" smtClean="0">
                <a:latin typeface="Calibri" pitchFamily="34" charset="0"/>
              </a:rPr>
            </a:br>
            <a:r>
              <a:rPr lang="pl-PL" dirty="0" smtClean="0">
                <a:latin typeface="Calibri" pitchFamily="34" charset="0"/>
              </a:rPr>
              <a:t>w odpowiednim terminie przed planowanym wykorzystaniem zaliczki wniosku o zaliczkę, którą następnie beneficjent jest zobowiązany prawidłowo wydatkować oraz rozliczyć we wniosku o płatność w terminie określonym w umowie/decyzji o dofinansowaniu.</a:t>
            </a:r>
          </a:p>
          <a:p>
            <a:endParaRPr lang="pl-P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Prostokąt 2"/>
          <p:cNvSpPr>
            <a:spLocks noChangeArrowheads="1"/>
          </p:cNvSpPr>
          <p:nvPr/>
        </p:nvSpPr>
        <p:spPr bwMode="auto">
          <a:xfrm>
            <a:off x="468313" y="1773238"/>
            <a:ext cx="8064500" cy="2862262"/>
          </a:xfrm>
          <a:prstGeom prst="rect">
            <a:avLst/>
          </a:prstGeom>
          <a:noFill/>
          <a:ln w="9525">
            <a:noFill/>
            <a:miter lim="800000"/>
            <a:headEnd/>
            <a:tailEnd/>
          </a:ln>
        </p:spPr>
        <p:txBody>
          <a:bodyPr>
            <a:spAutoFit/>
          </a:bodyPr>
          <a:lstStyle/>
          <a:p>
            <a:pPr algn="just"/>
            <a:r>
              <a:rPr lang="pl-PL" b="1" i="0" dirty="0">
                <a:solidFill>
                  <a:srgbClr val="FF0000"/>
                </a:solidFill>
                <a:latin typeface="Calibri" pitchFamily="34" charset="0"/>
                <a:cs typeface="Arial" pitchFamily="34" charset="0"/>
              </a:rPr>
              <a:t>Szersze zastosowanie instrumentów finansowych</a:t>
            </a:r>
            <a:r>
              <a:rPr lang="pl-PL" i="0" dirty="0">
                <a:solidFill>
                  <a:srgbClr val="FF0000"/>
                </a:solidFill>
                <a:latin typeface="Calibri" pitchFamily="34" charset="0"/>
                <a:cs typeface="Arial" pitchFamily="34" charset="0"/>
              </a:rPr>
              <a:t> </a:t>
            </a:r>
            <a:r>
              <a:rPr lang="pl-PL" i="0" dirty="0" smtClean="0">
                <a:latin typeface="Calibri" pitchFamily="34" charset="0"/>
                <a:cs typeface="Arial" pitchFamily="34" charset="0"/>
              </a:rPr>
              <a:t>- </a:t>
            </a:r>
            <a:r>
              <a:rPr lang="pl-PL" i="0" dirty="0">
                <a:latin typeface="Calibri" pitchFamily="34" charset="0"/>
                <a:cs typeface="Arial" pitchFamily="34" charset="0"/>
              </a:rPr>
              <a:t>np. preferencyjnych pożyczek, kredytów i poręczeń, ale także instrumentów kapitałowych typu </a:t>
            </a:r>
            <a:r>
              <a:rPr lang="pl-PL" i="0" dirty="0" err="1">
                <a:latin typeface="Calibri" pitchFamily="34" charset="0"/>
                <a:cs typeface="Arial" pitchFamily="34" charset="0"/>
              </a:rPr>
              <a:t>seed</a:t>
            </a:r>
            <a:r>
              <a:rPr lang="pl-PL" i="0" dirty="0">
                <a:latin typeface="Calibri" pitchFamily="34" charset="0"/>
                <a:cs typeface="Arial" pitchFamily="34" charset="0"/>
              </a:rPr>
              <a:t> capital, </a:t>
            </a:r>
            <a:r>
              <a:rPr lang="pl-PL" i="0" dirty="0" err="1">
                <a:latin typeface="Calibri" pitchFamily="34" charset="0"/>
                <a:cs typeface="Arial" pitchFamily="34" charset="0"/>
              </a:rPr>
              <a:t>venture</a:t>
            </a:r>
            <a:r>
              <a:rPr lang="pl-PL" i="0" dirty="0">
                <a:latin typeface="Calibri" pitchFamily="34" charset="0"/>
                <a:cs typeface="Arial" pitchFamily="34" charset="0"/>
              </a:rPr>
              <a:t> capital. </a:t>
            </a:r>
          </a:p>
          <a:p>
            <a:pPr algn="just"/>
            <a:endParaRPr lang="pl-PL" i="0" dirty="0">
              <a:latin typeface="Calibri" pitchFamily="34" charset="0"/>
              <a:cs typeface="Arial" pitchFamily="34" charset="0"/>
            </a:endParaRPr>
          </a:p>
          <a:p>
            <a:pPr algn="just"/>
            <a:r>
              <a:rPr lang="pl-PL" i="0" dirty="0">
                <a:latin typeface="Calibri" pitchFamily="34" charset="0"/>
                <a:cs typeface="Arial" pitchFamily="34" charset="0"/>
              </a:rPr>
              <a:t>Stosowane będą także </a:t>
            </a:r>
            <a:r>
              <a:rPr lang="pl-PL" b="1" dirty="0">
                <a:solidFill>
                  <a:srgbClr val="0033CC"/>
                </a:solidFill>
                <a:latin typeface="Calibri" pitchFamily="34" charset="0"/>
              </a:rPr>
              <a:t>formy mieszane</a:t>
            </a:r>
            <a:r>
              <a:rPr lang="pl-PL" i="0" dirty="0">
                <a:latin typeface="Calibri" pitchFamily="34" charset="0"/>
                <a:cs typeface="Arial" pitchFamily="34" charset="0"/>
              </a:rPr>
              <a:t>, typu kredyt technologiczny (preferencyjna pożyczka z elementem umorzenia części kapitału kredytu).</a:t>
            </a:r>
          </a:p>
          <a:p>
            <a:pPr algn="just"/>
            <a:endParaRPr lang="pl-PL" i="0" dirty="0">
              <a:latin typeface="Calibri" pitchFamily="34" charset="0"/>
              <a:cs typeface="Arial" pitchFamily="34" charset="0"/>
            </a:endParaRPr>
          </a:p>
          <a:p>
            <a:pPr algn="just"/>
            <a:r>
              <a:rPr lang="pl-PL" dirty="0">
                <a:latin typeface="Calibri" pitchFamily="34" charset="0"/>
              </a:rPr>
              <a:t>Szczegółowe zasady, alokacja i zakres wykorzystania instrumentów finansowych będą oparte na ocenie </a:t>
            </a:r>
            <a:r>
              <a:rPr lang="pl-PL" i="1" dirty="0" err="1">
                <a:latin typeface="Calibri" pitchFamily="34" charset="0"/>
              </a:rPr>
              <a:t>ex-ante</a:t>
            </a:r>
            <a:r>
              <a:rPr lang="pl-PL" dirty="0">
                <a:latin typeface="Calibri" pitchFamily="34" charset="0"/>
              </a:rPr>
              <a:t> zrealizowanej zgodnie z artykułem 37 ust. 2 i 3 rozporządzenia ogólnego</a:t>
            </a:r>
            <a:endParaRPr lang="pl-PL" i="0" dirty="0">
              <a:latin typeface="Calibri"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idx="4294967295"/>
          </p:nvPr>
        </p:nvSpPr>
        <p:spPr>
          <a:xfrm>
            <a:off x="670565" y="1330988"/>
            <a:ext cx="7775575" cy="863600"/>
          </a:xfrm>
        </p:spPr>
        <p:txBody>
          <a:bodyPr/>
          <a:lstStyle/>
          <a:p>
            <a:pPr algn="ctr" eaLnBrk="1" hangingPunct="1"/>
            <a:r>
              <a:rPr lang="pl-PL" altLang="pl-PL" sz="3200" b="1" dirty="0" smtClean="0">
                <a:solidFill>
                  <a:schemeClr val="tx1"/>
                </a:solidFill>
                <a:latin typeface="Calibri" pitchFamily="34" charset="0"/>
              </a:rPr>
              <a:t>Dziękuję za uwagę</a:t>
            </a:r>
          </a:p>
        </p:txBody>
      </p:sp>
      <p:sp>
        <p:nvSpPr>
          <p:cNvPr id="54275" name="Rectangle 5"/>
          <p:cNvSpPr>
            <a:spLocks noGrp="1" noChangeArrowheads="1"/>
          </p:cNvSpPr>
          <p:nvPr>
            <p:ph idx="4294967295"/>
          </p:nvPr>
        </p:nvSpPr>
        <p:spPr>
          <a:xfrm>
            <a:off x="509256" y="2336587"/>
            <a:ext cx="8208962" cy="3384550"/>
          </a:xfrm>
          <a:prstGeom prst="rect">
            <a:avLst/>
          </a:prstGeom>
        </p:spPr>
        <p:txBody>
          <a:bodyPr/>
          <a:lstStyle/>
          <a:p>
            <a:pPr marL="0" indent="0" algn="ctr" eaLnBrk="1" hangingPunct="1">
              <a:lnSpc>
                <a:spcPct val="80000"/>
              </a:lnSpc>
              <a:buFontTx/>
              <a:buNone/>
            </a:pPr>
            <a:r>
              <a:rPr lang="pl-PL" altLang="pl-PL" sz="1800" b="1" dirty="0" smtClean="0">
                <a:latin typeface="Calibri" pitchFamily="34" charset="0"/>
              </a:rPr>
              <a:t>Główny Punkt Informacyjny </a:t>
            </a:r>
            <a:br>
              <a:rPr lang="pl-PL" altLang="pl-PL" sz="1800" b="1" dirty="0" smtClean="0">
                <a:latin typeface="Calibri" pitchFamily="34" charset="0"/>
              </a:rPr>
            </a:br>
            <a:r>
              <a:rPr lang="pl-PL" altLang="pl-PL" sz="1800" b="1" dirty="0" smtClean="0">
                <a:latin typeface="Calibri" pitchFamily="34" charset="0"/>
              </a:rPr>
              <a:t>Funduszy Europejskich</a:t>
            </a:r>
          </a:p>
          <a:p>
            <a:pPr marL="0" indent="0" algn="ctr" eaLnBrk="1" hangingPunct="1">
              <a:lnSpc>
                <a:spcPct val="80000"/>
              </a:lnSpc>
              <a:buFontTx/>
              <a:buNone/>
            </a:pPr>
            <a:endParaRPr lang="pl-PL" altLang="pl-PL" sz="1800" dirty="0" smtClean="0">
              <a:latin typeface="Calibri" pitchFamily="34" charset="0"/>
            </a:endParaRPr>
          </a:p>
          <a:p>
            <a:pPr marL="0" indent="0" algn="ctr" eaLnBrk="1" hangingPunct="1">
              <a:lnSpc>
                <a:spcPct val="80000"/>
              </a:lnSpc>
              <a:buFontTx/>
              <a:buNone/>
            </a:pPr>
            <a:r>
              <a:rPr lang="pl-PL" altLang="pl-PL" sz="1800" dirty="0" smtClean="0">
                <a:latin typeface="Calibri" pitchFamily="34" charset="0"/>
              </a:rPr>
              <a:t>ul. Augustyńskiego 2, 80-819 Gdańsk</a:t>
            </a:r>
          </a:p>
          <a:p>
            <a:pPr marL="0" indent="0" algn="ctr" eaLnBrk="1" hangingPunct="1">
              <a:lnSpc>
                <a:spcPct val="80000"/>
              </a:lnSpc>
              <a:buFontTx/>
              <a:buNone/>
            </a:pPr>
            <a:r>
              <a:rPr lang="pt-BR" altLang="pl-PL" sz="1800" dirty="0" smtClean="0">
                <a:latin typeface="Calibri" pitchFamily="34" charset="0"/>
              </a:rPr>
              <a:t>tel. 58 326 81 </a:t>
            </a:r>
            <a:r>
              <a:rPr lang="pl-PL" altLang="pl-PL" sz="1800" dirty="0" smtClean="0">
                <a:latin typeface="Calibri" pitchFamily="34" charset="0"/>
              </a:rPr>
              <a:t>47,</a:t>
            </a:r>
            <a:r>
              <a:rPr lang="pt-BR" altLang="pl-PL" sz="1800" dirty="0" smtClean="0">
                <a:latin typeface="Calibri" pitchFamily="34" charset="0"/>
              </a:rPr>
              <a:t> 58 326 81 48, 58 326 81 </a:t>
            </a:r>
            <a:r>
              <a:rPr lang="pl-PL" altLang="pl-PL" sz="1800" dirty="0" smtClean="0">
                <a:latin typeface="Calibri" pitchFamily="34" charset="0"/>
              </a:rPr>
              <a:t>52</a:t>
            </a:r>
            <a:endParaRPr lang="pt-BR" altLang="pl-PL" sz="1800" dirty="0" smtClean="0">
              <a:latin typeface="Calibri" pitchFamily="34" charset="0"/>
            </a:endParaRPr>
          </a:p>
          <a:p>
            <a:pPr marL="0" indent="0" algn="ctr" eaLnBrk="1" hangingPunct="1">
              <a:lnSpc>
                <a:spcPct val="80000"/>
              </a:lnSpc>
              <a:buFontTx/>
              <a:buNone/>
            </a:pPr>
            <a:r>
              <a:rPr lang="pt-BR" altLang="pl-PL" sz="1800" dirty="0" smtClean="0">
                <a:latin typeface="Calibri" pitchFamily="34" charset="0"/>
              </a:rPr>
              <a:t>e-mail: </a:t>
            </a:r>
            <a:r>
              <a:rPr lang="pt-BR" altLang="pl-PL" sz="1800" u="sng" dirty="0" smtClean="0">
                <a:solidFill>
                  <a:srgbClr val="3399FF"/>
                </a:solidFill>
                <a:latin typeface="Calibri" pitchFamily="34" charset="0"/>
                <a:hlinkClick r:id="rId3"/>
              </a:rPr>
              <a:t>punktinformacyjny@pomorskie.</a:t>
            </a:r>
            <a:r>
              <a:rPr lang="pl-PL" altLang="pl-PL" sz="1800" u="sng" dirty="0" err="1" smtClean="0">
                <a:solidFill>
                  <a:srgbClr val="3399FF"/>
                </a:solidFill>
                <a:latin typeface="Calibri" pitchFamily="34" charset="0"/>
                <a:hlinkClick r:id="rId3"/>
              </a:rPr>
              <a:t>eu</a:t>
            </a:r>
            <a:endParaRPr lang="pl-PL" altLang="pl-PL" sz="1800" u="sng" dirty="0" smtClean="0">
              <a:solidFill>
                <a:srgbClr val="3399FF"/>
              </a:solidFill>
              <a:latin typeface="Calibri" pitchFamily="34" charset="0"/>
            </a:endParaRPr>
          </a:p>
          <a:p>
            <a:pPr marL="0" indent="0" algn="ctr" eaLnBrk="1" hangingPunct="1">
              <a:lnSpc>
                <a:spcPct val="80000"/>
              </a:lnSpc>
              <a:buFontTx/>
              <a:buNone/>
            </a:pPr>
            <a:endParaRPr lang="pl-PL" altLang="pl-PL" sz="1800" u="sng" dirty="0" smtClean="0">
              <a:solidFill>
                <a:srgbClr val="3399FF"/>
              </a:solidFill>
              <a:latin typeface="Calibri" pitchFamily="34" charset="0"/>
            </a:endParaRPr>
          </a:p>
          <a:p>
            <a:pPr marL="0" indent="0" algn="ctr" eaLnBrk="1" hangingPunct="1">
              <a:lnSpc>
                <a:spcPct val="80000"/>
              </a:lnSpc>
              <a:buFontTx/>
              <a:buNone/>
            </a:pPr>
            <a:r>
              <a:rPr lang="pl-PL" altLang="pl-PL" sz="1800" u="sng" dirty="0" err="1" smtClean="0">
                <a:solidFill>
                  <a:srgbClr val="3399FF"/>
                </a:solidFill>
                <a:latin typeface="Calibri" pitchFamily="34" charset="0"/>
                <a:hlinkClick r:id="rId4"/>
              </a:rPr>
              <a:t>www</a:t>
            </a:r>
            <a:r>
              <a:rPr lang="pl-PL" altLang="pl-PL" sz="1800" u="sng" dirty="0" smtClean="0">
                <a:solidFill>
                  <a:srgbClr val="3399FF"/>
                </a:solidFill>
                <a:latin typeface="Calibri" pitchFamily="34" charset="0"/>
                <a:hlinkClick r:id="rId4"/>
              </a:rPr>
              <a:t>.</a:t>
            </a:r>
            <a:r>
              <a:rPr lang="pt-BR" altLang="pl-PL" sz="1800" u="sng" dirty="0" smtClean="0">
                <a:solidFill>
                  <a:srgbClr val="3399FF"/>
                </a:solidFill>
                <a:latin typeface="Calibri" pitchFamily="34" charset="0"/>
                <a:hlinkClick r:id="rId4"/>
              </a:rPr>
              <a:t>pomorskiewunii.</a:t>
            </a:r>
            <a:r>
              <a:rPr lang="pl-PL" altLang="pl-PL" sz="1800" u="sng" dirty="0" err="1" smtClean="0">
                <a:solidFill>
                  <a:srgbClr val="3399FF"/>
                </a:solidFill>
                <a:latin typeface="Calibri" pitchFamily="34" charset="0"/>
                <a:hlinkClick r:id="rId4"/>
              </a:rPr>
              <a:t>pomorskie.eu</a:t>
            </a:r>
            <a:r>
              <a:rPr lang="pl-PL" altLang="pl-PL" sz="1800" u="sng" dirty="0" smtClean="0">
                <a:solidFill>
                  <a:srgbClr val="3399FF"/>
                </a:solidFill>
                <a:latin typeface="Calibri" pitchFamily="34" charset="0"/>
              </a:rPr>
              <a:t> </a:t>
            </a:r>
          </a:p>
          <a:p>
            <a:pPr marL="0" indent="0" algn="ctr" eaLnBrk="1" hangingPunct="1">
              <a:lnSpc>
                <a:spcPct val="80000"/>
              </a:lnSpc>
              <a:buFontTx/>
              <a:buNone/>
            </a:pPr>
            <a:endParaRPr lang="pl-PL" altLang="pl-PL" sz="1800" u="sng" dirty="0" smtClean="0"/>
          </a:p>
        </p:txBody>
      </p:sp>
      <p:sp>
        <p:nvSpPr>
          <p:cNvPr id="54277" name="AutoShape 6" descr="image00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pl-PL" altLang="pl-PL" i="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11188" y="1243681"/>
            <a:ext cx="7848600" cy="4616648"/>
          </a:xfrm>
          <a:prstGeom prst="rect">
            <a:avLst/>
          </a:prstGeom>
        </p:spPr>
        <p:txBody>
          <a:bodyPr wrap="square">
            <a:spAutoFit/>
          </a:bodyPr>
          <a:lstStyle/>
          <a:p>
            <a:pPr marL="180975" indent="-180975" algn="ctr">
              <a:defRPr/>
            </a:pPr>
            <a:r>
              <a:rPr lang="pl-PL" sz="2400" b="1" i="0" u="sng" dirty="0">
                <a:latin typeface="Calibri" pitchFamily="34" charset="0"/>
                <a:cs typeface="Arial" charset="0"/>
              </a:rPr>
              <a:t>Podział środków finansowych UE na kraje </a:t>
            </a:r>
            <a:r>
              <a:rPr lang="pl-PL" sz="2400" b="1" i="0" u="sng" dirty="0" smtClean="0">
                <a:latin typeface="Calibri" pitchFamily="34" charset="0"/>
                <a:cs typeface="Arial" charset="0"/>
              </a:rPr>
              <a:t>członkowskie</a:t>
            </a:r>
            <a:endParaRPr lang="pl-PL" sz="2400" i="0" dirty="0">
              <a:latin typeface="Calibri" pitchFamily="34" charset="0"/>
              <a:cs typeface="Arial" charset="0"/>
            </a:endParaRPr>
          </a:p>
          <a:p>
            <a:pPr marL="265113" indent="-265113" algn="just">
              <a:buFontTx/>
              <a:buAutoNum type="arabicPeriod"/>
              <a:defRPr/>
            </a:pPr>
            <a:endParaRPr lang="pl-PL" i="0" dirty="0" smtClean="0">
              <a:latin typeface="Calibri" pitchFamily="34" charset="0"/>
              <a:cs typeface="Arial" charset="0"/>
            </a:endParaRPr>
          </a:p>
          <a:p>
            <a:pPr algn="just">
              <a:defRPr/>
            </a:pPr>
            <a:r>
              <a:rPr lang="pl-PL" i="0" dirty="0" smtClean="0">
                <a:latin typeface="Calibri" pitchFamily="34" charset="0"/>
                <a:cs typeface="Arial" charset="0"/>
              </a:rPr>
              <a:t>Główne </a:t>
            </a:r>
            <a:r>
              <a:rPr lang="pl-PL" i="0" dirty="0">
                <a:latin typeface="Calibri" pitchFamily="34" charset="0"/>
                <a:cs typeface="Arial" charset="0"/>
              </a:rPr>
              <a:t>kryterium podziału środków finansowych UE na poszczególne państwa członkowskie </a:t>
            </a:r>
            <a:r>
              <a:rPr lang="pl-PL" i="0" dirty="0" smtClean="0">
                <a:latin typeface="Calibri" pitchFamily="34" charset="0"/>
                <a:cs typeface="Arial" charset="0"/>
              </a:rPr>
              <a:t>- </a:t>
            </a:r>
            <a:r>
              <a:rPr lang="pl-PL" b="1" i="0" dirty="0">
                <a:solidFill>
                  <a:srgbClr val="FF0000"/>
                </a:solidFill>
                <a:latin typeface="Calibri" pitchFamily="34" charset="0"/>
                <a:cs typeface="Arial" charset="0"/>
              </a:rPr>
              <a:t>poziom dochodu narodowego brutto (DNM) na mieszkańca</a:t>
            </a:r>
            <a:r>
              <a:rPr lang="pl-PL" i="0" dirty="0">
                <a:latin typeface="Calibri" pitchFamily="34" charset="0"/>
                <a:cs typeface="Arial" charset="0"/>
              </a:rPr>
              <a:t>. </a:t>
            </a:r>
            <a:endParaRPr lang="pl-PL" i="0" dirty="0" smtClean="0">
              <a:latin typeface="Calibri" pitchFamily="34" charset="0"/>
              <a:cs typeface="Arial" charset="0"/>
            </a:endParaRPr>
          </a:p>
          <a:p>
            <a:pPr algn="just">
              <a:defRPr/>
            </a:pPr>
            <a:endParaRPr lang="pl-PL" i="0" dirty="0" smtClean="0">
              <a:latin typeface="Calibri" pitchFamily="34" charset="0"/>
              <a:cs typeface="Arial" charset="0"/>
            </a:endParaRPr>
          </a:p>
          <a:p>
            <a:pPr algn="just">
              <a:defRPr/>
            </a:pPr>
            <a:r>
              <a:rPr lang="pl-PL" b="1" dirty="0" smtClean="0">
                <a:latin typeface="Calibri" pitchFamily="34" charset="0"/>
                <a:cs typeface="Arial" charset="0"/>
              </a:rPr>
              <a:t>Trzy kategorie regionów:</a:t>
            </a:r>
          </a:p>
          <a:p>
            <a:pPr algn="just">
              <a:defRPr/>
            </a:pPr>
            <a:endParaRPr lang="pl-PL" sz="600" b="1" i="0" dirty="0" smtClean="0">
              <a:latin typeface="Calibri" pitchFamily="34" charset="0"/>
              <a:cs typeface="Arial" charset="0"/>
            </a:endParaRPr>
          </a:p>
          <a:p>
            <a:pPr marL="284400" indent="-284400" algn="just">
              <a:buFont typeface="+mj-lt"/>
              <a:buAutoNum type="arabicPeriod"/>
              <a:defRPr/>
            </a:pPr>
            <a:r>
              <a:rPr lang="pl-PL" b="1" dirty="0" smtClean="0">
                <a:solidFill>
                  <a:srgbClr val="0033CC"/>
                </a:solidFill>
                <a:latin typeface="Calibri" pitchFamily="34" charset="0"/>
                <a:cs typeface="Arial" charset="0"/>
              </a:rPr>
              <a:t>Regiony mniej rozwinięte </a:t>
            </a:r>
            <a:r>
              <a:rPr lang="pl-PL" dirty="0" smtClean="0">
                <a:latin typeface="Calibri" pitchFamily="34" charset="0"/>
                <a:cs typeface="Arial" charset="0"/>
              </a:rPr>
              <a:t>(mniej niż 75% średniej unijnej DNM): </a:t>
            </a:r>
            <a:r>
              <a:rPr lang="pl-PL" dirty="0" smtClean="0">
                <a:latin typeface="Calibri" pitchFamily="34" charset="0"/>
              </a:rPr>
              <a:t>Estonia, Łotwa, Litwa, Polska bez województwa mazowieckiego, Czechy bez Pragi, Słowacja, Węgry bez rejonu </a:t>
            </a:r>
            <a:r>
              <a:rPr lang="pl-PL" dirty="0" err="1" smtClean="0">
                <a:latin typeface="Calibri" pitchFamily="34" charset="0"/>
              </a:rPr>
              <a:t>Kozep</a:t>
            </a:r>
            <a:r>
              <a:rPr lang="pl-PL" dirty="0" smtClean="0">
                <a:latin typeface="Calibri" pitchFamily="34" charset="0"/>
              </a:rPr>
              <a:t>, Rumunia bez Bukaresztu, Bułgaria, znaczna część Grecji, południowe Włochy z Sycylią, Malta, Portugalia bez Lizbony </a:t>
            </a:r>
            <a:br>
              <a:rPr lang="pl-PL" dirty="0" smtClean="0">
                <a:latin typeface="Calibri" pitchFamily="34" charset="0"/>
              </a:rPr>
            </a:br>
            <a:r>
              <a:rPr lang="pl-PL" dirty="0" smtClean="0">
                <a:latin typeface="Calibri" pitchFamily="34" charset="0"/>
              </a:rPr>
              <a:t>i </a:t>
            </a:r>
            <a:r>
              <a:rPr lang="pl-PL" dirty="0" err="1" smtClean="0">
                <a:latin typeface="Calibri" pitchFamily="34" charset="0"/>
              </a:rPr>
              <a:t>Algavre</a:t>
            </a:r>
            <a:r>
              <a:rPr lang="pl-PL" dirty="0" smtClean="0">
                <a:latin typeface="Calibri" pitchFamily="34" charset="0"/>
              </a:rPr>
              <a:t>, Hiszpania bez </a:t>
            </a:r>
            <a:r>
              <a:rPr lang="pl-PL" dirty="0" err="1" smtClean="0">
                <a:latin typeface="Calibri" pitchFamily="34" charset="0"/>
              </a:rPr>
              <a:t>Extremadui</a:t>
            </a:r>
            <a:r>
              <a:rPr lang="pl-PL" dirty="0" smtClean="0">
                <a:latin typeface="Calibri" pitchFamily="34" charset="0"/>
              </a:rPr>
              <a:t> oraz zachodnia część Wielkiej Brytanii.</a:t>
            </a:r>
          </a:p>
          <a:p>
            <a:pPr marL="284400" indent="-284400" algn="just">
              <a:buFont typeface="+mj-lt"/>
              <a:buAutoNum type="arabicPeriod"/>
              <a:defRPr/>
            </a:pPr>
            <a:endParaRPr lang="pl-PL" sz="600" dirty="0">
              <a:latin typeface="Calibri" pitchFamily="34" charset="0"/>
              <a:cs typeface="Arial" charset="0"/>
            </a:endParaRPr>
          </a:p>
          <a:p>
            <a:pPr marL="284400" indent="-284400" algn="just">
              <a:buFont typeface="+mj-lt"/>
              <a:buAutoNum type="arabicPeriod"/>
              <a:defRPr/>
            </a:pPr>
            <a:r>
              <a:rPr lang="pl-PL" b="1" dirty="0" smtClean="0">
                <a:solidFill>
                  <a:srgbClr val="0033CC"/>
                </a:solidFill>
                <a:latin typeface="Calibri" pitchFamily="34" charset="0"/>
                <a:cs typeface="Arial" charset="0"/>
              </a:rPr>
              <a:t>Regiony w okresie przejściowym </a:t>
            </a:r>
            <a:r>
              <a:rPr lang="pl-PL" dirty="0" smtClean="0">
                <a:latin typeface="Calibri" pitchFamily="34" charset="0"/>
                <a:cs typeface="Arial" charset="0"/>
              </a:rPr>
              <a:t>- regiony, </a:t>
            </a:r>
            <a:r>
              <a:rPr lang="pl-PL" i="0" dirty="0">
                <a:latin typeface="Calibri" pitchFamily="34" charset="0"/>
                <a:cs typeface="Arial" charset="0"/>
              </a:rPr>
              <a:t>gdzie poziom DNM jest w graniach 75-90</a:t>
            </a:r>
            <a:r>
              <a:rPr lang="pl-PL" i="0" dirty="0" smtClean="0">
                <a:latin typeface="Calibri" pitchFamily="34" charset="0"/>
                <a:cs typeface="Arial" charset="0"/>
              </a:rPr>
              <a:t>%.</a:t>
            </a:r>
          </a:p>
          <a:p>
            <a:pPr marL="284400" indent="-284400" algn="just">
              <a:buFont typeface="+mj-lt"/>
              <a:buAutoNum type="arabicPeriod"/>
              <a:defRPr/>
            </a:pPr>
            <a:endParaRPr lang="pl-PL" sz="600" dirty="0">
              <a:latin typeface="Calibri" pitchFamily="34" charset="0"/>
              <a:cs typeface="Arial" charset="0"/>
            </a:endParaRPr>
          </a:p>
          <a:p>
            <a:pPr marL="284400" indent="-284400" algn="just">
              <a:buFont typeface="+mj-lt"/>
              <a:buAutoNum type="arabicPeriod"/>
              <a:defRPr/>
            </a:pPr>
            <a:r>
              <a:rPr lang="pl-PL" b="1" dirty="0" smtClean="0">
                <a:solidFill>
                  <a:srgbClr val="0033CC"/>
                </a:solidFill>
                <a:latin typeface="Calibri" pitchFamily="34" charset="0"/>
                <a:cs typeface="Arial" charset="0"/>
              </a:rPr>
              <a:t>Region rozwinięty </a:t>
            </a:r>
            <a:r>
              <a:rPr lang="pl-PL" dirty="0" smtClean="0">
                <a:latin typeface="Calibri" pitchFamily="34" charset="0"/>
                <a:cs typeface="Arial" charset="0"/>
              </a:rPr>
              <a:t>- region, </a:t>
            </a:r>
            <a:r>
              <a:rPr lang="pl-PL" i="0" dirty="0">
                <a:latin typeface="Calibri" pitchFamily="34" charset="0"/>
                <a:cs typeface="Arial" charset="0"/>
              </a:rPr>
              <a:t>gdzie DNM przekracza ponad </a:t>
            </a:r>
            <a:r>
              <a:rPr lang="pl-PL" i="0" dirty="0" smtClean="0">
                <a:latin typeface="Calibri" pitchFamily="34" charset="0"/>
                <a:cs typeface="Arial" charset="0"/>
              </a:rPr>
              <a:t>90</a:t>
            </a:r>
            <a:r>
              <a:rPr lang="pl-PL" dirty="0" smtClean="0">
                <a:latin typeface="Calibri" pitchFamily="34" charset="0"/>
                <a:cs typeface="Arial" charset="0"/>
              </a:rPr>
              <a:t>% (m.in. województwo mazowieckie)</a:t>
            </a:r>
            <a:endParaRPr lang="pl-PL" i="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Symbol zastępczy zawartości 3" descr="mapa.png"/>
          <p:cNvPicPr>
            <a:picLocks noChangeAspect="1"/>
          </p:cNvPicPr>
          <p:nvPr/>
        </p:nvPicPr>
        <p:blipFill>
          <a:blip r:embed="rId2" cstate="print"/>
          <a:srcRect/>
          <a:stretch>
            <a:fillRect/>
          </a:stretch>
        </p:blipFill>
        <p:spPr bwMode="auto">
          <a:xfrm>
            <a:off x="1863991" y="1171302"/>
            <a:ext cx="5411276" cy="4572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6"/>
          <p:cNvSpPr>
            <a:spLocks noChangeArrowheads="1"/>
          </p:cNvSpPr>
          <p:nvPr/>
        </p:nvSpPr>
        <p:spPr bwMode="auto">
          <a:xfrm>
            <a:off x="626294" y="1288382"/>
            <a:ext cx="7622556" cy="706437"/>
          </a:xfrm>
          <a:prstGeom prst="rect">
            <a:avLst/>
          </a:prstGeom>
          <a:noFill/>
          <a:ln w="9525">
            <a:noFill/>
            <a:miter lim="800000"/>
            <a:headEnd/>
            <a:tailEnd/>
          </a:ln>
        </p:spPr>
        <p:txBody>
          <a:bodyPr wrap="square" anchor="ctr">
            <a:spAutoFit/>
          </a:bodyPr>
          <a:lstStyle/>
          <a:p>
            <a:pPr marL="85725" algn="ctr">
              <a:buSzPct val="100000"/>
              <a:buFont typeface="Arial" charset="0"/>
              <a:buNone/>
            </a:pPr>
            <a:r>
              <a:rPr lang="pl-PL" altLang="pl-PL" b="1" i="0" u="sng" dirty="0">
                <a:solidFill>
                  <a:srgbClr val="000000"/>
                </a:solidFill>
                <a:latin typeface="Calibri" pitchFamily="34" charset="0"/>
              </a:rPr>
              <a:t>Podział </a:t>
            </a:r>
            <a:r>
              <a:rPr lang="pl-PL" altLang="pl-PL" b="1" i="0" u="sng" dirty="0" err="1">
                <a:solidFill>
                  <a:srgbClr val="000000"/>
                </a:solidFill>
                <a:latin typeface="Calibri" pitchFamily="34" charset="0"/>
              </a:rPr>
              <a:t>funduszy</a:t>
            </a:r>
            <a:r>
              <a:rPr lang="pl-PL" altLang="pl-PL" b="1" i="0" u="sng" dirty="0">
                <a:solidFill>
                  <a:srgbClr val="000000"/>
                </a:solidFill>
                <a:latin typeface="Calibri" pitchFamily="34" charset="0"/>
              </a:rPr>
              <a:t> unijnych na kraje członkowskie</a:t>
            </a:r>
            <a:endParaRPr lang="pl-PL" altLang="pl-PL" i="0" dirty="0">
              <a:solidFill>
                <a:srgbClr val="000000"/>
              </a:solidFill>
              <a:latin typeface="Calibri" pitchFamily="34" charset="0"/>
            </a:endParaRPr>
          </a:p>
          <a:p>
            <a:pPr marL="85725">
              <a:buSzPct val="100000"/>
            </a:pPr>
            <a:r>
              <a:rPr lang="pl-PL" altLang="pl-PL" i="0" dirty="0">
                <a:solidFill>
                  <a:srgbClr val="000000"/>
                </a:solidFill>
                <a:latin typeface="Calibri" pitchFamily="34" charset="0"/>
              </a:rPr>
              <a:t>Łączna kwota przeznaczona na politykę regionalną przekroczy 351 mld euro</a:t>
            </a:r>
          </a:p>
          <a:p>
            <a:pPr marL="85725">
              <a:buSzPct val="100000"/>
              <a:buFontTx/>
              <a:buChar char="-"/>
            </a:pPr>
            <a:endParaRPr lang="pl-PL" sz="400" i="0" dirty="0">
              <a:cs typeface="Arial" charset="0"/>
            </a:endParaRPr>
          </a:p>
        </p:txBody>
      </p:sp>
      <p:graphicFrame>
        <p:nvGraphicFramePr>
          <p:cNvPr id="1026" name="Wykres 3"/>
          <p:cNvGraphicFramePr>
            <a:graphicFrameLocks/>
          </p:cNvGraphicFramePr>
          <p:nvPr/>
        </p:nvGraphicFramePr>
        <p:xfrm>
          <a:off x="722313" y="2081213"/>
          <a:ext cx="7442200" cy="3730625"/>
        </p:xfrm>
        <a:graphic>
          <a:graphicData uri="http://schemas.openxmlformats.org/presentationml/2006/ole">
            <p:oleObj spid="_x0000_s66569" name="Worksheet" r:id="rId3" imgW="9248657" imgH="4514755"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6" descr="image00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pl-PL"/>
          </a:p>
        </p:txBody>
      </p:sp>
      <p:sp>
        <p:nvSpPr>
          <p:cNvPr id="3075" name="Text Box 6"/>
          <p:cNvSpPr txBox="1">
            <a:spLocks noChangeArrowheads="1"/>
          </p:cNvSpPr>
          <p:nvPr/>
        </p:nvSpPr>
        <p:spPr bwMode="auto">
          <a:xfrm>
            <a:off x="1042988" y="1700213"/>
            <a:ext cx="6624637" cy="366712"/>
          </a:xfrm>
          <a:prstGeom prst="rect">
            <a:avLst/>
          </a:prstGeom>
          <a:noFill/>
          <a:ln w="9525">
            <a:noFill/>
            <a:miter lim="800000"/>
            <a:headEnd/>
            <a:tailEnd/>
          </a:ln>
        </p:spPr>
        <p:txBody>
          <a:bodyPr>
            <a:spAutoFit/>
          </a:bodyPr>
          <a:lstStyle/>
          <a:p>
            <a:endParaRPr lang="pl-PL"/>
          </a:p>
        </p:txBody>
      </p:sp>
      <p:sp>
        <p:nvSpPr>
          <p:cNvPr id="3077" name="Text Box 4"/>
          <p:cNvSpPr txBox="1">
            <a:spLocks noChangeArrowheads="1"/>
          </p:cNvSpPr>
          <p:nvPr/>
        </p:nvSpPr>
        <p:spPr bwMode="auto">
          <a:xfrm>
            <a:off x="611188" y="1557338"/>
            <a:ext cx="8064500" cy="3938587"/>
          </a:xfrm>
          <a:prstGeom prst="rect">
            <a:avLst/>
          </a:prstGeom>
          <a:noFill/>
          <a:ln w="9525">
            <a:noFill/>
            <a:miter lim="800000"/>
            <a:headEnd/>
            <a:tailEnd/>
          </a:ln>
        </p:spPr>
        <p:txBody>
          <a:bodyPr>
            <a:spAutoFit/>
          </a:bodyPr>
          <a:lstStyle/>
          <a:p>
            <a:pPr algn="ctr">
              <a:defRPr/>
            </a:pPr>
            <a:r>
              <a:rPr lang="pl-PL" sz="2400" b="1" i="0" u="sng" dirty="0">
                <a:latin typeface="Calibri" pitchFamily="34" charset="0"/>
              </a:rPr>
              <a:t>Strategia Europa 2020</a:t>
            </a:r>
            <a:endParaRPr lang="pl-PL" sz="2400" b="1" i="0" u="sng" dirty="0">
              <a:latin typeface="Calibri" pitchFamily="34" charset="0"/>
              <a:cs typeface="Arial" charset="0"/>
            </a:endParaRPr>
          </a:p>
          <a:p>
            <a:pPr>
              <a:defRPr/>
            </a:pPr>
            <a:endParaRPr lang="pl-PL" i="0" dirty="0">
              <a:latin typeface="Calibri" pitchFamily="34" charset="0"/>
              <a:cs typeface="Arial" charset="0"/>
            </a:endParaRPr>
          </a:p>
          <a:p>
            <a:pPr>
              <a:defRPr/>
            </a:pPr>
            <a:r>
              <a:rPr lang="pl-PL" i="0" dirty="0">
                <a:latin typeface="Calibri" pitchFamily="34" charset="0"/>
                <a:cs typeface="Arial" charset="0"/>
              </a:rPr>
              <a:t>Trzy główne priorytety: </a:t>
            </a:r>
          </a:p>
          <a:p>
            <a:pPr>
              <a:defRPr/>
            </a:pPr>
            <a:endParaRPr lang="pl-PL" sz="1200" i="0" dirty="0">
              <a:latin typeface="Calibri" pitchFamily="34" charset="0"/>
              <a:cs typeface="Arial" charset="0"/>
            </a:endParaRPr>
          </a:p>
          <a:p>
            <a:pPr>
              <a:buFont typeface="Wingdings" pitchFamily="2" charset="2"/>
              <a:buChar char="§"/>
              <a:defRPr/>
            </a:pPr>
            <a:r>
              <a:rPr lang="pl-PL" i="0" dirty="0">
                <a:latin typeface="Calibri" pitchFamily="34" charset="0"/>
                <a:cs typeface="Arial" charset="0"/>
              </a:rPr>
              <a:t>   </a:t>
            </a:r>
            <a:r>
              <a:rPr lang="pl-PL" b="1" i="0" dirty="0">
                <a:solidFill>
                  <a:srgbClr val="3333CC"/>
                </a:solidFill>
                <a:latin typeface="Calibri" pitchFamily="34" charset="0"/>
                <a:cs typeface="Arial" charset="0"/>
              </a:rPr>
              <a:t>Rozwój inteligentny</a:t>
            </a:r>
            <a:r>
              <a:rPr lang="pl-PL" i="0" dirty="0">
                <a:latin typeface="Calibri" pitchFamily="34" charset="0"/>
                <a:cs typeface="Arial" charset="0"/>
              </a:rPr>
              <a:t> - zwiększenie roli wiedzy, innowacji, kształcenia </a:t>
            </a:r>
          </a:p>
          <a:p>
            <a:pPr>
              <a:defRPr/>
            </a:pPr>
            <a:r>
              <a:rPr lang="pl-PL" sz="1750" i="0" dirty="0">
                <a:latin typeface="Calibri" pitchFamily="34" charset="0"/>
                <a:cs typeface="Arial" charset="0"/>
              </a:rPr>
              <a:t>     </a:t>
            </a:r>
            <a:r>
              <a:rPr lang="pl-PL" i="0" dirty="0">
                <a:latin typeface="Calibri" pitchFamily="34" charset="0"/>
                <a:cs typeface="Arial" charset="0"/>
              </a:rPr>
              <a:t>i technologii cyfrowych.</a:t>
            </a:r>
          </a:p>
          <a:p>
            <a:pPr>
              <a:buFont typeface="Wingdings" pitchFamily="2" charset="2"/>
              <a:buChar char="§"/>
              <a:defRPr/>
            </a:pPr>
            <a:endParaRPr lang="pl-PL" sz="1200" i="0" dirty="0">
              <a:latin typeface="Calibri" pitchFamily="34" charset="0"/>
              <a:cs typeface="Arial" charset="0"/>
            </a:endParaRPr>
          </a:p>
          <a:p>
            <a:pPr>
              <a:buFont typeface="Wingdings" pitchFamily="2" charset="2"/>
              <a:buChar char="§"/>
              <a:defRPr/>
            </a:pPr>
            <a:r>
              <a:rPr lang="pl-PL" i="0" dirty="0">
                <a:latin typeface="Calibri" pitchFamily="34" charset="0"/>
                <a:cs typeface="Arial" charset="0"/>
              </a:rPr>
              <a:t>   </a:t>
            </a:r>
            <a:r>
              <a:rPr lang="pl-PL" b="1" i="0" dirty="0">
                <a:solidFill>
                  <a:srgbClr val="3333CC"/>
                </a:solidFill>
                <a:latin typeface="Calibri" pitchFamily="34" charset="0"/>
                <a:cs typeface="Arial" charset="0"/>
              </a:rPr>
              <a:t>Rozwój zrównoważony</a:t>
            </a:r>
            <a:r>
              <a:rPr lang="pl-PL" b="1" i="0" dirty="0">
                <a:latin typeface="Calibri" pitchFamily="34" charset="0"/>
                <a:cs typeface="Arial" charset="0"/>
              </a:rPr>
              <a:t> </a:t>
            </a:r>
            <a:r>
              <a:rPr lang="pl-PL" i="0" dirty="0">
                <a:latin typeface="Calibri" pitchFamily="34" charset="0"/>
                <a:cs typeface="Arial" charset="0"/>
              </a:rPr>
              <a:t>- bardziej efektywne wykorzystywanie zasobów </a:t>
            </a:r>
          </a:p>
          <a:p>
            <a:pPr>
              <a:defRPr/>
            </a:pPr>
            <a:r>
              <a:rPr lang="pl-PL" sz="1750" i="0" dirty="0">
                <a:latin typeface="Calibri" pitchFamily="34" charset="0"/>
                <a:cs typeface="Arial" charset="0"/>
              </a:rPr>
              <a:t>     </a:t>
            </a:r>
            <a:r>
              <a:rPr lang="pl-PL" i="0" dirty="0">
                <a:latin typeface="Calibri" pitchFamily="34" charset="0"/>
                <a:cs typeface="Arial" charset="0"/>
              </a:rPr>
              <a:t>przy jednoczesnym zwiększeniu konkurencyjności.</a:t>
            </a:r>
          </a:p>
          <a:p>
            <a:pPr>
              <a:buFont typeface="Wingdings" pitchFamily="2" charset="2"/>
              <a:buChar char="§"/>
              <a:defRPr/>
            </a:pPr>
            <a:endParaRPr lang="pl-PL" sz="1200" i="0" dirty="0">
              <a:latin typeface="Calibri" pitchFamily="34" charset="0"/>
              <a:cs typeface="Arial" charset="0"/>
            </a:endParaRPr>
          </a:p>
          <a:p>
            <a:pPr>
              <a:buFont typeface="Wingdings" pitchFamily="2" charset="2"/>
              <a:buChar char="§"/>
              <a:defRPr/>
            </a:pPr>
            <a:r>
              <a:rPr lang="pl-PL" i="0" dirty="0">
                <a:latin typeface="Calibri" pitchFamily="34" charset="0"/>
                <a:cs typeface="Arial" charset="0"/>
              </a:rPr>
              <a:t>   </a:t>
            </a:r>
            <a:r>
              <a:rPr lang="pl-PL" b="1" i="0" dirty="0">
                <a:solidFill>
                  <a:srgbClr val="3333CC"/>
                </a:solidFill>
                <a:latin typeface="Calibri" pitchFamily="34" charset="0"/>
                <a:cs typeface="Arial" charset="0"/>
              </a:rPr>
              <a:t>Rozwój sprzyjający włączeniu społecznemu</a:t>
            </a:r>
            <a:r>
              <a:rPr lang="pl-PL" b="1" i="0" dirty="0">
                <a:latin typeface="Calibri" pitchFamily="34" charset="0"/>
                <a:cs typeface="Arial" charset="0"/>
              </a:rPr>
              <a:t> </a:t>
            </a:r>
            <a:r>
              <a:rPr lang="pl-PL" i="0" dirty="0">
                <a:latin typeface="Calibri" pitchFamily="34" charset="0"/>
                <a:cs typeface="Arial" charset="0"/>
              </a:rPr>
              <a:t>- zwiększenie aktywności </a:t>
            </a:r>
          </a:p>
          <a:p>
            <a:pPr>
              <a:defRPr/>
            </a:pPr>
            <a:r>
              <a:rPr lang="pl-PL" sz="1750" i="0" dirty="0">
                <a:latin typeface="Calibri" pitchFamily="34" charset="0"/>
                <a:cs typeface="Arial" charset="0"/>
              </a:rPr>
              <a:t>     </a:t>
            </a:r>
            <a:r>
              <a:rPr lang="pl-PL" i="0" dirty="0">
                <a:latin typeface="Calibri" pitchFamily="34" charset="0"/>
                <a:cs typeface="Arial" charset="0"/>
              </a:rPr>
              <a:t>zawodowej społeczeństw UE, podnoszenie kwalifikacji obywateli oraz </a:t>
            </a:r>
          </a:p>
          <a:p>
            <a:pPr>
              <a:defRPr/>
            </a:pPr>
            <a:r>
              <a:rPr lang="pl-PL" sz="1750" i="0" dirty="0">
                <a:latin typeface="Calibri" pitchFamily="34" charset="0"/>
                <a:cs typeface="Arial" charset="0"/>
              </a:rPr>
              <a:t>     </a:t>
            </a:r>
            <a:r>
              <a:rPr lang="pl-PL" i="0" dirty="0">
                <a:latin typeface="Calibri" pitchFamily="34" charset="0"/>
                <a:cs typeface="Arial" charset="0"/>
              </a:rPr>
              <a:t>walka z ubóstwem.</a:t>
            </a:r>
          </a:p>
          <a:p>
            <a:pPr>
              <a:defRPr/>
            </a:pPr>
            <a:endParaRPr lang="pl-PL" sz="1200" i="0" dirty="0">
              <a:latin typeface="Calibri" pitchFamily="34" charset="0"/>
              <a:cs typeface="Arial" charset="0"/>
            </a:endParaRPr>
          </a:p>
          <a:p>
            <a:pPr algn="r">
              <a:defRPr/>
            </a:pPr>
            <a:r>
              <a:rPr lang="pl-PL" sz="1600" b="1" i="0" dirty="0">
                <a:solidFill>
                  <a:srgbClr val="FF0000"/>
                </a:solidFill>
                <a:latin typeface="Calibri" pitchFamily="34" charset="0"/>
                <a:cs typeface="Arial" charset="0"/>
              </a:rPr>
              <a:t>Przyjęta przez Radę Europejską 17 czerwca 2010 </a:t>
            </a:r>
            <a:r>
              <a:rPr lang="pl-PL" sz="1600" b="1" i="0" dirty="0" err="1">
                <a:solidFill>
                  <a:srgbClr val="FF0000"/>
                </a:solidFill>
                <a:latin typeface="Calibri" pitchFamily="34" charset="0"/>
                <a:cs typeface="Arial" charset="0"/>
              </a:rPr>
              <a:t>r</a:t>
            </a:r>
            <a:r>
              <a:rPr lang="pl-PL" sz="1600" b="1" i="0" dirty="0">
                <a:solidFill>
                  <a:srgbClr val="FF0000"/>
                </a:solidFill>
                <a:cs typeface="Arial"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71500" y="1357313"/>
            <a:ext cx="8215313" cy="3970337"/>
          </a:xfrm>
          <a:prstGeom prst="rect">
            <a:avLst/>
          </a:prstGeom>
        </p:spPr>
        <p:txBody>
          <a:bodyPr>
            <a:spAutoFit/>
          </a:bodyPr>
          <a:lstStyle/>
          <a:p>
            <a:pPr algn="just">
              <a:defRPr/>
            </a:pPr>
            <a:r>
              <a:rPr lang="pl-PL" i="0" dirty="0">
                <a:latin typeface="Calibri" pitchFamily="34" charset="0"/>
              </a:rPr>
              <a:t>Pięć głównych funduszy wspiera rozwój gospodarczy wszystkich krajów Unii zgodnie </a:t>
            </a:r>
            <a:br>
              <a:rPr lang="pl-PL" i="0" dirty="0">
                <a:latin typeface="Calibri" pitchFamily="34" charset="0"/>
              </a:rPr>
            </a:br>
            <a:r>
              <a:rPr lang="pl-PL" i="0" dirty="0">
                <a:latin typeface="Calibri" pitchFamily="34" charset="0"/>
              </a:rPr>
              <a:t>z celami strategii Europa 2020. Są to:</a:t>
            </a:r>
          </a:p>
          <a:p>
            <a:pPr algn="just">
              <a:defRPr/>
            </a:pPr>
            <a:endParaRPr lang="pl-PL" i="0" dirty="0">
              <a:latin typeface="Calibri" pitchFamily="34" charset="0"/>
            </a:endParaRPr>
          </a:p>
          <a:p>
            <a:pPr algn="just">
              <a:defRPr/>
            </a:pPr>
            <a:r>
              <a:rPr lang="pl-PL" b="1" i="0" dirty="0">
                <a:solidFill>
                  <a:srgbClr val="0033CC"/>
                </a:solidFill>
                <a:latin typeface="Calibri" pitchFamily="34" charset="0"/>
              </a:rPr>
              <a:t>Europejski Fundusz Rozwoju Regionalnego</a:t>
            </a:r>
            <a:r>
              <a:rPr lang="pl-PL" i="0" dirty="0">
                <a:solidFill>
                  <a:srgbClr val="0033CC"/>
                </a:solidFill>
                <a:latin typeface="Calibri" pitchFamily="34" charset="0"/>
              </a:rPr>
              <a:t> </a:t>
            </a:r>
            <a:r>
              <a:rPr lang="pl-PL" i="0" dirty="0">
                <a:latin typeface="Calibri" pitchFamily="34" charset="0"/>
              </a:rPr>
              <a:t>- jego celem jest zmniejszanie różnic </a:t>
            </a:r>
            <a:br>
              <a:rPr lang="pl-PL" i="0" dirty="0">
                <a:latin typeface="Calibri" pitchFamily="34" charset="0"/>
              </a:rPr>
            </a:br>
            <a:r>
              <a:rPr lang="pl-PL" i="0" dirty="0">
                <a:latin typeface="Calibri" pitchFamily="34" charset="0"/>
              </a:rPr>
              <a:t>w poziomie rozwoju regionów w Unii i wzmacnianie spójności gospodarczej, społecznej i terytorialnej UE jako całości. Z funduszu pochodzi m.in. wsparcie inwestycji produkcyjnych i infrastrukturalnych oraz wsparcie udzielane małym </a:t>
            </a:r>
            <a:br>
              <a:rPr lang="pl-PL" i="0" dirty="0">
                <a:latin typeface="Calibri" pitchFamily="34" charset="0"/>
              </a:rPr>
            </a:br>
            <a:r>
              <a:rPr lang="pl-PL" i="0" dirty="0">
                <a:latin typeface="Calibri" pitchFamily="34" charset="0"/>
              </a:rPr>
              <a:t>i średnim przedsiębiorcom. </a:t>
            </a:r>
          </a:p>
          <a:p>
            <a:pPr algn="just">
              <a:defRPr/>
            </a:pPr>
            <a:endParaRPr lang="pl-PL" i="0" dirty="0">
              <a:latin typeface="Calibri" pitchFamily="34" charset="0"/>
            </a:endParaRPr>
          </a:p>
          <a:p>
            <a:pPr algn="just">
              <a:defRPr/>
            </a:pPr>
            <a:r>
              <a:rPr lang="pl-PL" b="1" i="0" dirty="0">
                <a:solidFill>
                  <a:srgbClr val="0033CC"/>
                </a:solidFill>
                <a:latin typeface="Calibri" pitchFamily="34" charset="0"/>
              </a:rPr>
              <a:t>Europejski Fundusz Społeczny </a:t>
            </a:r>
            <a:r>
              <a:rPr lang="pl-PL" i="0" dirty="0">
                <a:latin typeface="Calibri" pitchFamily="34" charset="0"/>
              </a:rPr>
              <a:t>- głównym celem funduszu jest walka z bezrobociem </a:t>
            </a:r>
            <a:br>
              <a:rPr lang="pl-PL" i="0" dirty="0">
                <a:latin typeface="Calibri" pitchFamily="34" charset="0"/>
              </a:rPr>
            </a:br>
            <a:r>
              <a:rPr lang="pl-PL" i="0" dirty="0">
                <a:latin typeface="Calibri" pitchFamily="34" charset="0"/>
              </a:rPr>
              <a:t>w krajach członkowskich. Pieniądze z Europejskiego Funduszu Społecznego zwiększają możliwość zatrudnienia i kształcenia. Z jego środków współfinansowana jest pomoc dla różnych regionów i grup społecznych, w szczególności dla osób zagrożonych ubóstwem oraz dla ludzi młodych wchodzących na rynek pracy.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2534</TotalTime>
  <Words>2267</Words>
  <Application>Microsoft Office PowerPoint</Application>
  <PresentationFormat>Pokaz na ekranie (4:3)</PresentationFormat>
  <Paragraphs>336</Paragraphs>
  <Slides>47</Slides>
  <Notes>11</Notes>
  <HiddenSlides>0</HiddenSlides>
  <MMClips>0</MMClips>
  <ScaleCrop>false</ScaleCrop>
  <HeadingPairs>
    <vt:vector size="6" baseType="variant">
      <vt:variant>
        <vt:lpstr>Motyw</vt:lpstr>
      </vt:variant>
      <vt:variant>
        <vt:i4>2</vt:i4>
      </vt:variant>
      <vt:variant>
        <vt:lpstr>Osadzone serwery OLE</vt:lpstr>
      </vt:variant>
      <vt:variant>
        <vt:i4>1</vt:i4>
      </vt:variant>
      <vt:variant>
        <vt:lpstr>Tytuły slajdów</vt:lpstr>
      </vt:variant>
      <vt:variant>
        <vt:i4>47</vt:i4>
      </vt:variant>
    </vt:vector>
  </HeadingPairs>
  <TitlesOfParts>
    <vt:vector size="50" baseType="lpstr">
      <vt:lpstr>Office Theme</vt:lpstr>
      <vt:lpstr>Projekt niestandardowy</vt:lpstr>
      <vt:lpstr>Worksheet</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Acer</dc:creator>
  <cp:lastModifiedBy>mtwardokus</cp:lastModifiedBy>
  <cp:revision>282</cp:revision>
  <cp:lastPrinted>2015-11-16T14:15:31Z</cp:lastPrinted>
  <dcterms:modified xsi:type="dcterms:W3CDTF">2016-03-02T07:17:44Z</dcterms:modified>
</cp:coreProperties>
</file>