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84" r:id="rId2"/>
    <p:sldId id="485" r:id="rId3"/>
    <p:sldId id="486" r:id="rId4"/>
    <p:sldId id="487" r:id="rId5"/>
    <p:sldId id="488" r:id="rId6"/>
    <p:sldId id="522" r:id="rId7"/>
    <p:sldId id="523" r:id="rId8"/>
    <p:sldId id="524" r:id="rId9"/>
    <p:sldId id="536" r:id="rId10"/>
    <p:sldId id="489" r:id="rId11"/>
    <p:sldId id="490" r:id="rId12"/>
    <p:sldId id="491" r:id="rId13"/>
    <p:sldId id="492" r:id="rId14"/>
    <p:sldId id="493" r:id="rId15"/>
    <p:sldId id="528" r:id="rId16"/>
    <p:sldId id="527" r:id="rId17"/>
    <p:sldId id="494" r:id="rId18"/>
    <p:sldId id="495" r:id="rId19"/>
    <p:sldId id="496" r:id="rId20"/>
    <p:sldId id="497" r:id="rId21"/>
    <p:sldId id="498" r:id="rId22"/>
    <p:sldId id="529" r:id="rId23"/>
    <p:sldId id="499" r:id="rId24"/>
    <p:sldId id="530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31" r:id="rId33"/>
    <p:sldId id="507" r:id="rId34"/>
    <p:sldId id="516" r:id="rId35"/>
    <p:sldId id="378" r:id="rId36"/>
  </p:sldIdLst>
  <p:sldSz cx="13004800" cy="9753600"/>
  <p:notesSz cx="9926638" cy="6797675"/>
  <p:embeddedFontLst>
    <p:embeddedFont>
      <p:font typeface="Lato Bold" panose="020F0502020204030203" pitchFamily="34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Lato" panose="020F0502020204030203" pitchFamily="34" charset="0"/>
      <p:regular r:id="rId44"/>
      <p:bold r:id="rId45"/>
      <p:italic r:id="rId46"/>
      <p:boldItalic r:id="rId47"/>
    </p:embeddedFont>
    <p:embeddedFont>
      <p:font typeface="Lato Light" panose="020F0502020204030203" pitchFamily="34" charset="0"/>
      <p:regular r:id="rId48"/>
      <p:italic r:id="rId49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EE"/>
    <a:srgbClr val="E1FFEA"/>
    <a:srgbClr val="D5FFE2"/>
    <a:srgbClr val="C9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76" autoAdjust="0"/>
  </p:normalViewPr>
  <p:slideViewPr>
    <p:cSldViewPr>
      <p:cViewPr>
        <p:scale>
          <a:sx n="70" d="100"/>
          <a:sy n="70" d="100"/>
        </p:scale>
        <p:origin x="-498" y="3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29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1386" y="-102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B3D0-A01A-42C5-9126-915AF02A1166}" type="datetimeFigureOut">
              <a:rPr lang="pl-PL" smtClean="0"/>
              <a:t>2016-03-10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8BE07-5307-446C-A4ED-E13EA0D70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06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323552" y="3228896"/>
            <a:ext cx="7279535" cy="30589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05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Treść - poziom 1</a:t>
            </a:r>
          </a:p>
          <a:p>
            <a:pPr lvl="1">
              <a:defRPr sz="1800"/>
            </a:pPr>
            <a:r>
              <a:rPr sz="2800"/>
              <a:t>Treść - poziom 2</a:t>
            </a:r>
          </a:p>
          <a:p>
            <a:pPr lvl="2">
              <a:defRPr sz="1800"/>
            </a:pPr>
            <a:r>
              <a:rPr sz="2800"/>
              <a:t>Treść - poziom 3</a:t>
            </a:r>
          </a:p>
          <a:p>
            <a:pPr lvl="3">
              <a:defRPr sz="1800"/>
            </a:pPr>
            <a:r>
              <a:rPr sz="2800"/>
              <a:t>Treść - poziom 4</a:t>
            </a:r>
          </a:p>
          <a:p>
            <a:pPr lvl="4">
              <a:defRPr sz="1800"/>
            </a:pPr>
            <a:r>
              <a:rPr sz="28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</p:sldLayoutIdLst>
  <p:transition spd="med"/>
  <p:hf hdr="0" ftr="0" dt="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Relationship Id="rId4" Type="http://schemas.openxmlformats.org/officeDocument/2006/relationships/hyperlink" Target="http://www.pue.zus.pl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115597" y="1204392"/>
            <a:ext cx="5269359" cy="4360664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6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6000" dirty="0" smtClean="0">
                <a:solidFill>
                  <a:srgbClr val="FFFFFF"/>
                </a:solidFill>
              </a:rPr>
              <a:t>Platforma Usług Elektronicznych (PUE), e-płatnik,</a:t>
            </a:r>
            <a:br>
              <a:rPr lang="pl-PL" sz="6000" dirty="0" smtClean="0">
                <a:solidFill>
                  <a:srgbClr val="FFFFFF"/>
                </a:solidFill>
              </a:rPr>
            </a:br>
            <a:r>
              <a:rPr lang="pl-PL" sz="6000" dirty="0" smtClean="0">
                <a:solidFill>
                  <a:srgbClr val="FFFFFF"/>
                </a:solidFill>
              </a:rPr>
              <a:t>- korzyści</a:t>
            </a:r>
            <a:endParaRPr lang="pl-PL" sz="6000" dirty="0">
              <a:solidFill>
                <a:srgbClr val="FFFFFF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6465441" y="4588768"/>
            <a:ext cx="5269359" cy="4571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549148">
              <a:defRPr sz="3384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pl-PL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3384" dirty="0">
              <a:solidFill>
                <a:srgbClr val="FFFFFF"/>
              </a:solidFill>
            </a:endParaRPr>
          </a:p>
        </p:txBody>
      </p:sp>
      <p:sp>
        <p:nvSpPr>
          <p:cNvPr id="34" name="Shape 34"/>
          <p:cNvSpPr/>
          <p:nvPr/>
        </p:nvSpPr>
        <p:spPr>
          <a:xfrm>
            <a:off x="6465441" y="6248400"/>
            <a:ext cx="5269359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6115597" y="4588768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3604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 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800487" y="3436640"/>
            <a:ext cx="11428078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alt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Osoby, które posiadają</a:t>
            </a:r>
            <a:r>
              <a:rPr lang="pl-PL" altLang="pl-PL" sz="25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altLang="pl-PL" sz="2500" b="1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profil </a:t>
            </a:r>
            <a:r>
              <a:rPr lang="pl-PL" altLang="pl-PL" sz="2500" b="1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zaufany </a:t>
            </a:r>
            <a:r>
              <a:rPr lang="pl-PL" altLang="pl-PL" sz="2500" b="1" dirty="0" err="1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ePUAP</a:t>
            </a:r>
            <a:r>
              <a:rPr lang="pl-PL" altLang="pl-PL" sz="2500" b="1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, </a:t>
            </a:r>
            <a:endParaRPr lang="pl-PL" altLang="pl-PL" sz="2500" b="1" dirty="0" smtClean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altLang="pl-PL" sz="2500" b="1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certyfikat </a:t>
            </a:r>
            <a:r>
              <a:rPr lang="pl-PL" altLang="pl-PL" sz="2500" b="1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kwalifikowany, </a:t>
            </a:r>
            <a:endParaRPr lang="pl-PL" altLang="pl-PL" sz="2500" b="1" dirty="0" smtClean="0">
              <a:solidFill>
                <a:schemeClr val="tx1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altLang="pl-PL" sz="2500" dirty="0" smtClean="0">
              <a:solidFill>
                <a:schemeClr val="tx1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mogą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dokonać potwierdzenia tożsamości (zaufania 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profilu) samodzielnie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, podczas rejestracji na portalu pue.zus.pl. 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Rejestracja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profilu zaufanego PUE w takim wypadku 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nie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wymaga 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żadnego dodatkowego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potwierdzania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.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altLang="pl-PL" sz="2500" dirty="0" smtClean="0">
              <a:solidFill>
                <a:schemeClr val="tx1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2500" dirty="0"/>
              <a:t>W przypadku rejestracji osoby prawnej lub jednostki organizacyjnej nie posiadającej osobowości prawnej nie można posłużyć się podpisem kwalifikowanym ani zaufanym profilem </a:t>
            </a:r>
            <a:r>
              <a:rPr lang="pl-PL" sz="2500" dirty="0" err="1"/>
              <a:t>ePUAP</a:t>
            </a:r>
            <a:r>
              <a:rPr lang="pl-PL" sz="2500" dirty="0"/>
              <a:t>. Zaufanie profilu dokonywane jest przez pracownika ZUS po stawieniu się osoby uprawnionej w dowolnej </a:t>
            </a:r>
            <a:r>
              <a:rPr lang="pl-PL" sz="2500" dirty="0" smtClean="0"/>
              <a:t>TJO, oraz po przedłożeniu pełnomocnictwa do korzystania z NPI w imieniu płatnika.</a:t>
            </a:r>
            <a:endParaRPr lang="pl-PL" sz="2500" dirty="0"/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500" dirty="0">
              <a:solidFill>
                <a:srgbClr val="2C3C58"/>
              </a:solidFill>
              <a:latin typeface="Lato Light" panose="020F0302020204030203" charset="-18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00487" y="293258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8629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30250" y="819869"/>
            <a:ext cx="10464800" cy="1824683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51834" y="3292624"/>
            <a:ext cx="11428078" cy="42600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pl-PL" altLang="pl-PL" sz="2000" b="1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Osoby posiadające profil PUE mogą mieć przypisane różne role:</a:t>
            </a:r>
            <a:endParaRPr lang="pl-PL" altLang="pl-PL" sz="2000" b="1" dirty="0" smtClean="0">
              <a:solidFill>
                <a:srgbClr val="00B05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altLang="pl-PL" sz="20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Profile </a:t>
            </a:r>
            <a:r>
              <a:rPr lang="pl-PL" altLang="pl-PL" sz="20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użytkowników: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profil </a:t>
            </a:r>
            <a:r>
              <a:rPr lang="pl-PL" altLang="pl-PL" sz="20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ogólny (funkcje ogólne po zalogowaniu),</a:t>
            </a:r>
          </a:p>
          <a:p>
            <a:pPr marL="457200" lvl="1" indent="-4572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profil </a:t>
            </a:r>
            <a:r>
              <a:rPr lang="pl-PL" altLang="pl-PL" sz="20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płatnika + aplikacja </a:t>
            </a:r>
            <a:r>
              <a:rPr lang="pl-PL" altLang="pl-PL" sz="2000" dirty="0" err="1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ePłatnik</a:t>
            </a:r>
            <a:r>
              <a:rPr lang="pl-PL" altLang="pl-PL" sz="20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 + </a:t>
            </a:r>
            <a:r>
              <a:rPr lang="pl-PL" altLang="pl-PL" sz="2000" dirty="0" err="1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ePłatności</a:t>
            </a:r>
            <a:r>
              <a:rPr lang="pl-PL" altLang="pl-PL" sz="20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,</a:t>
            </a:r>
          </a:p>
          <a:p>
            <a:pPr marL="457200" lvl="1" indent="-4572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profil </a:t>
            </a:r>
            <a:r>
              <a:rPr lang="pl-PL" altLang="pl-PL" sz="20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ubezpieczonego,</a:t>
            </a:r>
          </a:p>
          <a:p>
            <a:pPr marL="457200" lvl="1" indent="-4572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profil świadczeniobiorcy</a:t>
            </a:r>
            <a:r>
              <a:rPr lang="pl-PL" altLang="pl-PL" sz="20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,</a:t>
            </a:r>
            <a:endParaRPr lang="pl-PL" altLang="pl-PL" sz="2000" dirty="0" smtClean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lvl="1" indent="-4572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</a:t>
            </a:r>
            <a:r>
              <a:rPr lang="pl-PL" sz="20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rofil członek rodziny.</a:t>
            </a:r>
          </a:p>
          <a:p>
            <a:pPr lvl="1" indent="0" algn="just" eaLnBrk="1" hangingPunct="1">
              <a:spcBef>
                <a:spcPts val="1200"/>
              </a:spcBef>
            </a:pPr>
            <a:r>
              <a:rPr lang="pl-PL" sz="20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Profile specjalistów:</a:t>
            </a:r>
          </a:p>
          <a:p>
            <a:pPr marL="457200" lvl="1" indent="-4572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</a:t>
            </a:r>
            <a:r>
              <a:rPr lang="pl-PL" sz="20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rofil lekarz,</a:t>
            </a:r>
          </a:p>
          <a:p>
            <a:pPr marL="457200" lvl="1" indent="-4572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</a:t>
            </a:r>
            <a:r>
              <a:rPr lang="pl-PL" sz="20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rofil komornik.</a:t>
            </a:r>
          </a:p>
          <a:p>
            <a:pPr lvl="1" indent="0" algn="just" eaLnBrk="1" hangingPunct="1">
              <a:spcBef>
                <a:spcPts val="1200"/>
              </a:spcBef>
            </a:pPr>
            <a:endParaRPr lang="pl-PL" sz="3000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5" y="700336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67700" y="2664053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3183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55" y="1072562"/>
            <a:ext cx="10887262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62361" y="627739"/>
            <a:ext cx="101966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rgbClr val="00B050"/>
                </a:solidFill>
                <a:latin typeface="Lato Light" panose="020F0302020204030203" charset="-18"/>
              </a:rPr>
              <a:t>Profil: Ogólny,  Ubezpieczony,  Świadczeniobiorca, Płatnik oraz  </a:t>
            </a:r>
            <a:r>
              <a:rPr lang="pl-PL" sz="2000" b="1" dirty="0" err="1" smtClean="0">
                <a:solidFill>
                  <a:srgbClr val="00B050"/>
                </a:solidFill>
                <a:latin typeface="Lato Light" panose="020F0302020204030203" charset="-18"/>
              </a:rPr>
              <a:t>ePłatnik</a:t>
            </a:r>
            <a:r>
              <a:rPr lang="pl-PL" sz="2000" b="1" dirty="0" smtClean="0">
                <a:solidFill>
                  <a:srgbClr val="00B050"/>
                </a:solidFill>
                <a:latin typeface="Lato Light" panose="020F0302020204030203" charset="-18"/>
              </a:rPr>
              <a:t> 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6758129" y="1038108"/>
            <a:ext cx="5229150" cy="1008112"/>
          </a:xfrm>
          <a:prstGeom prst="ellipse">
            <a:avLst/>
          </a:prstGeom>
          <a:noFill/>
          <a:ln w="762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>
            <a:outerShdw blurRad="38100" dist="2540000" dir="5400000" rotWithShape="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70152" y="5967726"/>
            <a:ext cx="7056784" cy="12105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chemeClr val="bg1"/>
                </a:solidFill>
                <a:latin typeface="Lato Light" panose="020F0302020204030203" charset="-18"/>
              </a:rPr>
              <a:t>W zależności od tego w jakich rolach dane osoby </a:t>
            </a:r>
            <a:br>
              <a:rPr lang="pl-PL" sz="2400" b="1" dirty="0" smtClean="0">
                <a:solidFill>
                  <a:schemeClr val="bg1"/>
                </a:solidFill>
                <a:latin typeface="Lato Light" panose="020F0302020204030203" charset="-18"/>
              </a:rPr>
            </a:br>
            <a:r>
              <a:rPr lang="pl-PL" sz="2400" b="1" dirty="0" smtClean="0">
                <a:solidFill>
                  <a:schemeClr val="bg1"/>
                </a:solidFill>
                <a:latin typeface="Lato Light" panose="020F0302020204030203" charset="-18"/>
              </a:rPr>
              <a:t>występują w ZUS, takie role będą miały przypisane  w PUE:</a:t>
            </a:r>
            <a:endParaRPr kumimoji="0" lang="pl-PL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8673784" y="1780456"/>
            <a:ext cx="720080" cy="409008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7798544" y="1780456"/>
            <a:ext cx="432048" cy="432048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9393864" y="1780456"/>
            <a:ext cx="1140984" cy="432048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7819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652664"/>
            <a:ext cx="11428078" cy="44760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>
              <a:spcBef>
                <a:spcPct val="0"/>
              </a:spcBef>
            </a:pPr>
            <a:r>
              <a:rPr lang="pl-PL" altLang="pl-PL" sz="3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Profil Płatnika: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przedsiębiorca będący płatnikiem składek,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po zalogowaniu się na swój profil PUE uzyskuje dostęp do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informacji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zgromadzonych na koncie płatnika. </a:t>
            </a:r>
          </a:p>
          <a:p>
            <a:pPr algn="just">
              <a:spcBef>
                <a:spcPct val="0"/>
              </a:spcBef>
            </a:pPr>
            <a:endParaRPr lang="pl-PL" altLang="pl-PL" sz="2500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l-PL" altLang="pl-PL" sz="3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Może sprawdzić m.in.:</a:t>
            </a:r>
          </a:p>
          <a:p>
            <a:pPr marL="342900" lvl="1" indent="-3429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dane identyfikacyjne, ewidencyjne, adresowe, dane dotyczące biura rachunkowego, rachunków bankowych płatnika składek,</a:t>
            </a:r>
          </a:p>
          <a:p>
            <a:pPr marL="342900" lvl="1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dane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dotyczące wysokości stopy procentowej składki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na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ubezpieczenie wypadkowe, opłacanej aktualnie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przez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płatnika składek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,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 </a:t>
            </a:r>
            <a:endParaRPr lang="pl-PL" altLang="pl-PL" sz="2500" dirty="0" smtClean="0">
              <a:latin typeface="Lato Light" panose="020F0302020204030203" charset="-18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dane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z deklaracji rozliczeniowych o podstawach wymiaru składek na ubezpieczenia społeczne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i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ubezpieczenie zdrowotne,</a:t>
            </a:r>
          </a:p>
          <a:p>
            <a:pPr marL="342900" lvl="1" indent="-3429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l-PL" altLang="pl-PL" sz="2500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00487" y="293258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867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868688"/>
            <a:ext cx="11428078" cy="42600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342900" lvl="1" indent="-3429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informacje o należnych składkach oraz o wpłatach dokonanych przez płatnika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/>
            </a:r>
            <a:b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w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podziale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na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poszczególne fundusze,</a:t>
            </a:r>
          </a:p>
          <a:p>
            <a:pPr marL="342900" lvl="1" indent="-3429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dane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dotyczące osób zgłoszonych do ubezpieczeń przez płatnika składek,</a:t>
            </a:r>
          </a:p>
          <a:p>
            <a:pPr marL="358775" lvl="1" indent="-358775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informacje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o zawiadomieniach i ponagleniach wysłanych do płatnika składek,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/>
            </a:r>
            <a:b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w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związku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z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nieprawidłowościami w dokumentach złożonych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do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ZUS i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brakującymi</a:t>
            </a:r>
          </a:p>
          <a:p>
            <a:pPr marL="358775" lvl="1" indent="-358775" algn="just" eaLnBrk="1" hangingPunct="1">
              <a:spcBef>
                <a:spcPct val="0"/>
              </a:spcBef>
            </a:pP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	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dokumentami </a:t>
            </a: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oraz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wpłatami,</a:t>
            </a:r>
          </a:p>
          <a:p>
            <a:pPr marL="358775" lvl="1" indent="-358775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500" dirty="0">
                <a:latin typeface="Lato Light" panose="020F0302020204030203" charset="-18"/>
                <a:cs typeface="Arial" panose="020B0604020202020204" pitchFamily="34" charset="0"/>
              </a:rPr>
              <a:t>i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nformacje o saldzie płatnika w sekcji </a:t>
            </a:r>
            <a:r>
              <a:rPr lang="pl-PL" altLang="pl-PL" sz="25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„Salda na koncie”, </a:t>
            </a:r>
            <a:r>
              <a:rPr lang="pl-PL" altLang="pl-PL" sz="2500" dirty="0" smtClean="0">
                <a:latin typeface="Lato Light" panose="020F0302020204030203" charset="-18"/>
                <a:cs typeface="Arial" panose="020B0604020202020204" pitchFamily="34" charset="0"/>
              </a:rPr>
              <a:t>zakładka ta widoczna jest w menu u tych płatników, którzy mają saldo uzgodnione w SEKIF. Salda prezentowane są na koniec zamkniętych okresów sprawozdawczych od miesiąca w którym została udostępniona ta funkcjonalność dla danego płatnika (salda prezentowane są na dany fundusz, za ostatnie 12 miesięcy).</a:t>
            </a:r>
            <a:endParaRPr lang="pl-PL" altLang="pl-PL" sz="2500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9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747169" y="3034443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128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868688"/>
            <a:ext cx="11428078" cy="42600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190032" y="364483"/>
            <a:ext cx="84249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Informacje dostępne na profilu</a:t>
            </a:r>
            <a:r>
              <a:rPr kumimoji="0" lang="pl-PL" sz="3600" b="1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 płatnika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pic>
        <p:nvPicPr>
          <p:cNvPr id="2050" name="Picture 2" descr="C:\Users\agnieszka.marcinia01\Desktop\iiii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5" y="1204392"/>
            <a:ext cx="11516133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 w lewo 3"/>
          <p:cNvSpPr/>
          <p:nvPr/>
        </p:nvSpPr>
        <p:spPr>
          <a:xfrm>
            <a:off x="3334048" y="4588768"/>
            <a:ext cx="1080120" cy="230425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Strzałka w górę 4"/>
          <p:cNvSpPr/>
          <p:nvPr/>
        </p:nvSpPr>
        <p:spPr>
          <a:xfrm>
            <a:off x="10606856" y="1924472"/>
            <a:ext cx="360040" cy="864096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3170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868688"/>
            <a:ext cx="11428078" cy="42600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190032" y="364483"/>
            <a:ext cx="84249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Informacje dostępne na profilu</a:t>
            </a:r>
            <a:r>
              <a:rPr kumimoji="0" lang="pl-PL" sz="3600" b="1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 płatnika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pic>
        <p:nvPicPr>
          <p:cNvPr id="1026" name="Picture 2" descr="C:\Users\agnieszka.marcinia01\Desktop\kkkk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132384"/>
            <a:ext cx="1117274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załka w lewo 1"/>
          <p:cNvSpPr/>
          <p:nvPr/>
        </p:nvSpPr>
        <p:spPr>
          <a:xfrm>
            <a:off x="3334048" y="4156720"/>
            <a:ext cx="864096" cy="18002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trzałka w górę 2"/>
          <p:cNvSpPr/>
          <p:nvPr/>
        </p:nvSpPr>
        <p:spPr>
          <a:xfrm>
            <a:off x="10174808" y="1996480"/>
            <a:ext cx="360040" cy="792088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Strzałka w lewo 3"/>
          <p:cNvSpPr/>
          <p:nvPr/>
        </p:nvSpPr>
        <p:spPr>
          <a:xfrm>
            <a:off x="5350272" y="2706167"/>
            <a:ext cx="1035546" cy="36004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7006456" y="3066207"/>
            <a:ext cx="396044" cy="65846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33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652664"/>
            <a:ext cx="11428078" cy="447607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 rtl="0" latinLnBrk="1" hangingPunct="0"/>
            <a:r>
              <a:rPr lang="pl-PL" sz="36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Ponadto płatnik może :</a:t>
            </a:r>
            <a:endParaRPr lang="pl-PL" sz="3600" b="1" dirty="0">
              <a:solidFill>
                <a:srgbClr val="00B05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 rtl="0" latinLnBrk="1" hangingPunct="0"/>
            <a:endParaRPr lang="pl-PL" sz="2700" dirty="0" smtClean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s</a:t>
            </a:r>
            <a: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kładać </a:t>
            </a: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wnioski zadawać pytania i otrzymywać odpowiedzi z ZUS,</a:t>
            </a:r>
          </a:p>
          <a:p>
            <a:pPr algn="just" rtl="0" latinLnBrk="1" hangingPunct="0"/>
            <a:endParaRPr lang="pl-PL" sz="27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z</a:t>
            </a: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arezerwować wizytę w wybranej placówce ZUS,</a:t>
            </a:r>
          </a:p>
          <a:p>
            <a:pPr algn="just" rtl="0" latinLnBrk="1" hangingPunct="0"/>
            <a:endParaRPr lang="pl-PL" sz="27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  <a:tabLst>
                <a:tab pos="4213225" algn="l"/>
              </a:tabLst>
            </a:pP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k</a:t>
            </a: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orzystać z aplikacji </a:t>
            </a:r>
            <a:r>
              <a:rPr lang="pl-PL" sz="2700" dirty="0" err="1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ePłatnik</a:t>
            </a: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, czyli aplikacji powiązanej </a:t>
            </a:r>
            <a: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z </a:t>
            </a: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profilem płatnika </a:t>
            </a:r>
            <a: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/>
            </a:r>
            <a:b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</a:br>
            <a: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na </a:t>
            </a: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portalu PUE, stworzonej dla małych </a:t>
            </a:r>
            <a: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i </a:t>
            </a: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średnich przedsiębiorców rozliczających </a:t>
            </a:r>
            <a: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/>
            </a:r>
            <a:b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</a:br>
            <a:r>
              <a:rPr lang="pl-PL" sz="27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składki za </a:t>
            </a:r>
            <a:r>
              <a:rPr lang="pl-PL" sz="27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maksymalnie 100 ubezpieczonych.</a:t>
            </a:r>
          </a:p>
          <a:p>
            <a:pPr algn="just" rtl="0" latinLnBrk="1" hangingPunct="0">
              <a:tabLst>
                <a:tab pos="4213225" algn="l"/>
              </a:tabLst>
            </a:pPr>
            <a:endParaRPr lang="pl-PL" sz="2700" b="1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 rtl="0" latinLnBrk="1" hangingPunct="0">
              <a:tabLst>
                <a:tab pos="4213225" algn="l"/>
              </a:tabLst>
            </a:pPr>
            <a:r>
              <a:rPr lang="pl-PL" sz="27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Ponadto od </a:t>
            </a: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1 </a:t>
            </a:r>
            <a:r>
              <a:rPr lang="pl-PL" sz="27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stycznia 2016r. będą mogły być </a:t>
            </a: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wystawiane </a:t>
            </a:r>
            <a:r>
              <a:rPr lang="pl-PL" sz="27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przez lekarzy </a:t>
            </a: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/>
            </a:r>
            <a:b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</a:b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elektroniczne </a:t>
            </a:r>
            <a:r>
              <a:rPr lang="pl-PL" sz="27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zwolnienia </a:t>
            </a: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lekarskie </a:t>
            </a:r>
            <a:r>
              <a:rPr lang="pl-PL" sz="27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(e-ZLA), a każdy z płatników składek aby móc </a:t>
            </a: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/>
            </a:r>
            <a:b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</a:b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otrzymać </a:t>
            </a:r>
            <a:r>
              <a:rPr lang="pl-PL" sz="27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w tej formie zwolnienie zatrudnionego </a:t>
            </a: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pracownika </a:t>
            </a:r>
            <a:r>
              <a:rPr lang="pl-PL" sz="27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będzie zobowiązany </a:t>
            </a: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/>
            </a:r>
            <a:b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</a:b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do </a:t>
            </a:r>
            <a:r>
              <a:rPr lang="pl-PL" sz="27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założenia profilu </a:t>
            </a:r>
            <a:r>
              <a:rPr lang="pl-PL" sz="27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na </a:t>
            </a:r>
            <a:r>
              <a:rPr lang="pl-PL" sz="27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PUE.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00487" y="293258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69021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015738" y="4012704"/>
            <a:ext cx="11098140" cy="28083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altLang="pl-PL" sz="4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Przedsiębiorca korzystając </a:t>
            </a:r>
            <a:r>
              <a:rPr lang="pl-PL" altLang="pl-PL" sz="43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z </a:t>
            </a:r>
            <a:r>
              <a:rPr lang="pl-PL" altLang="pl-PL" sz="4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portalu, może </a:t>
            </a:r>
            <a:r>
              <a:rPr lang="pl-PL" altLang="pl-PL" sz="43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załatwić sprawy związane z </a:t>
            </a:r>
            <a:r>
              <a:rPr lang="pl-PL" altLang="pl-PL" sz="4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ubezpieczeniami społecznymi, bez potrzeby osobistej wizyty </a:t>
            </a:r>
            <a:r>
              <a:rPr lang="pl-PL" altLang="pl-PL" sz="43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w </a:t>
            </a:r>
            <a:r>
              <a:rPr lang="pl-PL" altLang="pl-PL" sz="4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placówce ZUS.</a:t>
            </a:r>
            <a:endParaRPr lang="pl-PL" sz="4300" b="1" dirty="0">
              <a:solidFill>
                <a:srgbClr val="2C3C58"/>
              </a:solidFill>
              <a:latin typeface="Lato Light" panose="020F0302020204030203" charset="-18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800487" y="293258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2181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30250" y="3796680"/>
            <a:ext cx="11428078" cy="4332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/>
            <a:r>
              <a:rPr lang="pl-PL" altLang="pl-PL" sz="2600" b="1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Za pomocą PUE można wysłać do ZUS m.in. następujące wnioski i </a:t>
            </a:r>
            <a:r>
              <a:rPr lang="pl-PL" altLang="pl-PL" sz="2600" b="1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formularze:</a:t>
            </a:r>
          </a:p>
          <a:p>
            <a:pPr algn="just"/>
            <a:endParaRPr lang="pl-PL" altLang="pl-PL" sz="2600" dirty="0" smtClean="0">
              <a:solidFill>
                <a:schemeClr val="tx1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wniosek </a:t>
            </a:r>
            <a:r>
              <a:rPr lang="pl-PL" altLang="pl-PL" sz="26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o wydanie zaświadczenia o niezaleganiu </a:t>
            </a:r>
            <a:r>
              <a:rPr lang="pl-PL" altLang="pl-PL" sz="26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w </a:t>
            </a:r>
            <a:r>
              <a:rPr lang="pl-PL" altLang="pl-PL" sz="26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opłacaniu </a:t>
            </a:r>
            <a:r>
              <a:rPr lang="pl-PL" altLang="pl-PL" sz="26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składek,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wniosek </a:t>
            </a:r>
            <a:r>
              <a:rPr lang="pl-PL" altLang="pl-PL" sz="26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o rozliczenie konta płatnika </a:t>
            </a:r>
            <a:r>
              <a:rPr lang="pl-PL" altLang="pl-PL" sz="26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składek,</a:t>
            </a:r>
            <a:r>
              <a:rPr lang="pl-PL" altLang="pl-PL" sz="2600" dirty="0" smtClean="0">
                <a:latin typeface="Lato Light" panose="020F0302020204030203" charset="-18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Lato Light" panose="020F0302020204030203" charset="-18"/>
                <a:cs typeface="Arial" panose="020B0604020202020204" pitchFamily="34" charset="0"/>
              </a:rPr>
              <a:t>wniosek </a:t>
            </a:r>
            <a:r>
              <a:rPr lang="pl-PL" altLang="pl-PL" sz="2600" dirty="0">
                <a:latin typeface="Lato Light" panose="020F0302020204030203" charset="-18"/>
                <a:cs typeface="Arial" panose="020B0604020202020204" pitchFamily="34" charset="0"/>
              </a:rPr>
              <a:t>o przeksięgowanie wpłaty pomiędzy kontami płatników, </a:t>
            </a:r>
            <a:endParaRPr lang="pl-PL" altLang="pl-PL" sz="2600" dirty="0" smtClean="0"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Lato Light" panose="020F0302020204030203" charset="-18"/>
                <a:cs typeface="Arial" panose="020B0604020202020204" pitchFamily="34" charset="0"/>
              </a:rPr>
              <a:t>wniosek </a:t>
            </a:r>
            <a:r>
              <a:rPr lang="pl-PL" altLang="pl-PL" sz="2600" dirty="0">
                <a:latin typeface="Lato Light" panose="020F0302020204030203" charset="-18"/>
                <a:cs typeface="Arial" panose="020B0604020202020204" pitchFamily="34" charset="0"/>
              </a:rPr>
              <a:t>o kontrolę prawidłowości wystawienia zaświadczenia </a:t>
            </a:r>
            <a:r>
              <a:rPr lang="pl-PL" altLang="pl-PL" sz="2600" dirty="0" smtClean="0">
                <a:latin typeface="Lato Light" panose="020F0302020204030203" charset="-18"/>
                <a:cs typeface="Arial" panose="020B0604020202020204" pitchFamily="34" charset="0"/>
              </a:rPr>
              <a:t>lekarskiego,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Lato Light" panose="020F0302020204030203" charset="-18"/>
                <a:cs typeface="Arial" panose="020B0604020202020204" pitchFamily="34" charset="0"/>
              </a:rPr>
              <a:t>wniosek </a:t>
            </a:r>
            <a:r>
              <a:rPr lang="pl-PL" altLang="pl-PL" sz="2600" dirty="0">
                <a:latin typeface="Lato Light" panose="020F0302020204030203" charset="-18"/>
                <a:cs typeface="Arial" panose="020B0604020202020204" pitchFamily="34" charset="0"/>
              </a:rPr>
              <a:t>w sprawie postępowania egzekucyjnego,</a:t>
            </a:r>
          </a:p>
          <a:p>
            <a:pPr lvl="2" indent="0" algn="just" eaLnBrk="1" hangingPunct="1">
              <a:spcBef>
                <a:spcPct val="0"/>
              </a:spcBef>
            </a:pPr>
            <a:endParaRPr lang="pl-PL" altLang="pl-PL" sz="2600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lvl="2" indent="0" algn="just" eaLnBrk="1" hangingPunct="1">
              <a:spcBef>
                <a:spcPct val="0"/>
              </a:spcBef>
            </a:pPr>
            <a:r>
              <a:rPr lang="pl-PL" altLang="pl-PL" sz="2600" dirty="0">
                <a:latin typeface="Lato Light" panose="020F0302020204030203" charset="-18"/>
                <a:cs typeface="Arial" panose="020B0604020202020204" pitchFamily="34" charset="0"/>
              </a:rPr>
              <a:t>w sumie </a:t>
            </a:r>
            <a:r>
              <a:rPr lang="pl-PL" altLang="pl-PL" sz="26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ponad </a:t>
            </a:r>
            <a:r>
              <a:rPr lang="pl-PL" altLang="pl-PL" sz="26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100  </a:t>
            </a:r>
            <a:r>
              <a:rPr lang="pl-PL" altLang="pl-PL" sz="2600" dirty="0" smtClean="0">
                <a:latin typeface="Lato Light" panose="020F0302020204030203" charset="-18"/>
                <a:cs typeface="Arial" panose="020B0604020202020204" pitchFamily="34" charset="0"/>
              </a:rPr>
              <a:t>różnych </a:t>
            </a:r>
            <a:r>
              <a:rPr lang="pl-PL" altLang="pl-PL" sz="2600" dirty="0">
                <a:latin typeface="Lato Light" panose="020F0302020204030203" charset="-18"/>
                <a:cs typeface="Arial" panose="020B0604020202020204" pitchFamily="34" charset="0"/>
              </a:rPr>
              <a:t>dokumentów elektronicznych.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00487" y="293258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2172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63" y="2140496"/>
            <a:ext cx="998059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4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652664"/>
            <a:ext cx="11577240" cy="44760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spcBef>
                <a:spcPct val="0"/>
              </a:spcBef>
            </a:pPr>
            <a:r>
              <a:rPr lang="pl-PL" altLang="pl-PL" sz="3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Profil ubezpieczonego: </a:t>
            </a:r>
            <a:r>
              <a:rPr lang="pl-PL" altLang="pl-PL" sz="33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 </a:t>
            </a:r>
            <a:r>
              <a:rPr lang="pl-PL" altLang="pl-PL" sz="2600" dirty="0" smtClean="0">
                <a:latin typeface="Lato Light" panose="020F0302020204030203" charset="-18"/>
                <a:cs typeface="Arial" panose="020B0604020202020204" pitchFamily="34" charset="0"/>
              </a:rPr>
              <a:t>umożliwia </a:t>
            </a:r>
            <a:r>
              <a:rPr lang="pl-PL" altLang="pl-PL" sz="2600" dirty="0">
                <a:latin typeface="Lato Light" panose="020F0302020204030203" charset="-18"/>
                <a:cs typeface="Arial" panose="020B0604020202020204" pitchFamily="34" charset="0"/>
              </a:rPr>
              <a:t>dostęp do danych zapisanych na </a:t>
            </a:r>
            <a:r>
              <a:rPr lang="pl-PL" altLang="pl-PL" sz="2600" dirty="0" smtClean="0">
                <a:latin typeface="Lato Light" panose="020F0302020204030203" charset="-18"/>
                <a:cs typeface="Arial" panose="020B0604020202020204" pitchFamily="34" charset="0"/>
              </a:rPr>
              <a:t>indywidualnym koncie </a:t>
            </a:r>
            <a:r>
              <a:rPr lang="pl-PL" altLang="pl-PL" sz="2600" dirty="0">
                <a:latin typeface="Lato Light" panose="020F0302020204030203" charset="-18"/>
                <a:cs typeface="Arial" panose="020B0604020202020204" pitchFamily="34" charset="0"/>
              </a:rPr>
              <a:t>w ZUS m.in.: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dotyczących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okresów i rodzajów ubezpieczeń, do których został 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zgłoszony ubezpieczony,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l-PL" altLang="pl-PL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informacji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na temat kapitału początkowego oraz informacje o stanie konta po ostatniej waloryzacji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,</a:t>
            </a:r>
          </a:p>
          <a:p>
            <a:pPr>
              <a:spcBef>
                <a:spcPct val="0"/>
              </a:spcBef>
            </a:pPr>
            <a:endParaRPr lang="pl-PL" altLang="pl-PL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składek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przekazanych na indywidualny rachunek ubezpieczonego 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w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Otwartym Funduszu Emerytalnym oraz 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zaksięgowanych na Subkoncie,</a:t>
            </a:r>
            <a:endParaRPr lang="pl-PL" altLang="pl-PL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00487" y="293258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5684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65908" y="3436640"/>
            <a:ext cx="11428078" cy="4332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altLang="pl-PL" dirty="0" smtClean="0">
              <a:latin typeface="Lato Light" panose="020F0302020204030203" charset="-18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przeglądać informacje na temat aktualnej przynależności ubezpieczonego do NFZ oraz danych o członkach rodziny zgłoszonych do ubezpieczenia 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zdrowotnego.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dostęp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do Kalkulatora emerytalnego służącego do obliczania 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prognozowanej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wysokości 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emerytury wypłacanej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z Funduszu Ubezpieczeń Społecznych według dotychczasowych zasad, nowych zasad oraz do wyliczania 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nauczycielskiego świadczenia kompensacyjnego, 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tworzenie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oraz wysyłanie dokumentów (w formie formularzy elektronicznych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), 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zadawanie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pytań przez Internet i otrzymywanie odpowiedzi.</a:t>
            </a:r>
            <a:endParaRPr lang="pl-PL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9638" y="313241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8125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65908" y="3436640"/>
            <a:ext cx="11428078" cy="4332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altLang="pl-PL" dirty="0" smtClean="0"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276401"/>
            <a:ext cx="11244757" cy="684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załka w górę 1"/>
          <p:cNvSpPr/>
          <p:nvPr/>
        </p:nvSpPr>
        <p:spPr>
          <a:xfrm>
            <a:off x="8014568" y="1996480"/>
            <a:ext cx="576064" cy="576064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trzałka w lewo 2"/>
          <p:cNvSpPr/>
          <p:nvPr/>
        </p:nvSpPr>
        <p:spPr>
          <a:xfrm>
            <a:off x="2471088" y="3004592"/>
            <a:ext cx="790952" cy="576064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6862440" y="4156720"/>
            <a:ext cx="620638" cy="43204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Strzałka w lewo 4"/>
          <p:cNvSpPr/>
          <p:nvPr/>
        </p:nvSpPr>
        <p:spPr>
          <a:xfrm>
            <a:off x="4558184" y="2572544"/>
            <a:ext cx="720080" cy="432048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18024" y="374645"/>
            <a:ext cx="856895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Dane dostępne na profilu ubezpieczonego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53906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28233" y="3580656"/>
            <a:ext cx="11428078" cy="433205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>
              <a:spcBef>
                <a:spcPct val="50000"/>
              </a:spcBef>
            </a:pPr>
            <a:r>
              <a:rPr lang="pl-PL" altLang="pl-PL" sz="3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Profil świadczeniobiorcy: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umożliwia wgląd do informacji zgromadzonych na koncie w ZUS, m.in. takich 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jak: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danych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dotyczących decyzji emerytalno-rentowych, wypłat i potrąceń ze świadczeń emerytalno- rentowych,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uprawnień do zasiłków,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wypłat i zwrotów oraz nadpłat i potrąceń związanych 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z </a:t>
            </a: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zasiłkami,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Lato Light" panose="020F0302020204030203" charset="-18"/>
                <a:cs typeface="Arial" panose="020B0604020202020204" pitchFamily="34" charset="0"/>
              </a:rPr>
              <a:t>danych zawartych w wystawionych przez ZUS formularzach PIT</a:t>
            </a:r>
            <a:r>
              <a:rPr lang="pl-PL" altLang="pl-PL" dirty="0" smtClean="0">
                <a:latin typeface="Lato Light" panose="020F0302020204030203" charset="-18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dirty="0"/>
              <a:t>Informacja o przyznanych i wypłacanych emeryturach jest dostępna dla tych klientów ZUS, których świadczenia </a:t>
            </a:r>
            <a:r>
              <a:rPr lang="pl-PL" b="1" dirty="0">
                <a:solidFill>
                  <a:srgbClr val="00B050"/>
                </a:solidFill>
              </a:rPr>
              <a:t>od 1 stycznia 2009 są obsługiwane przez Kompleksowy System Informatyczny (KSI)</a:t>
            </a:r>
            <a:r>
              <a:rPr lang="pl-PL" dirty="0"/>
              <a:t>. Pozostali klienci, którym świadczenia przyznano przed wskazaną datą i obsługa ich świadczeń nie została przeniesiona do KSI, mogą uzyskać informację w Inspektoracie/Oddziale ZUS, który przyznał lub wypłaca </a:t>
            </a:r>
            <a:r>
              <a:rPr lang="pl-PL" dirty="0" smtClean="0"/>
              <a:t>świadczenie.</a:t>
            </a:r>
            <a:endParaRPr lang="pl-PL" altLang="pl-PL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00487" y="293258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20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796680"/>
            <a:ext cx="11428078" cy="4332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0" y="1276400"/>
            <a:ext cx="11516134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górę 1"/>
          <p:cNvSpPr/>
          <p:nvPr/>
        </p:nvSpPr>
        <p:spPr>
          <a:xfrm>
            <a:off x="11038904" y="2068488"/>
            <a:ext cx="432048" cy="720080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trzałka w lewo 2"/>
          <p:cNvSpPr/>
          <p:nvPr/>
        </p:nvSpPr>
        <p:spPr>
          <a:xfrm>
            <a:off x="3046016" y="4444752"/>
            <a:ext cx="936104" cy="1857841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Strzałka w lewo 4"/>
          <p:cNvSpPr/>
          <p:nvPr/>
        </p:nvSpPr>
        <p:spPr>
          <a:xfrm>
            <a:off x="5206256" y="2932584"/>
            <a:ext cx="864096" cy="36004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7150472" y="5373672"/>
            <a:ext cx="504056" cy="51124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046016" y="243743"/>
            <a:ext cx="777686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Dane dostępne na profilu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 świadczeniobiorcy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167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800" i="1" dirty="0" smtClean="0">
                <a:solidFill>
                  <a:srgbClr val="00B050"/>
                </a:solidFill>
              </a:rPr>
              <a:t>Aplikacja </a:t>
            </a:r>
            <a:r>
              <a:rPr lang="pl-PL" sz="4800" i="1" dirty="0" err="1" smtClean="0">
                <a:solidFill>
                  <a:srgbClr val="00B050"/>
                </a:solidFill>
              </a:rPr>
              <a:t>ePłatnik</a:t>
            </a:r>
            <a:r>
              <a:rPr lang="pl-PL" sz="4800" i="1" dirty="0" smtClean="0">
                <a:solidFill>
                  <a:srgbClr val="00B050"/>
                </a:solidFill>
              </a:rPr>
              <a:t> </a:t>
            </a: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2788568"/>
            <a:ext cx="11428078" cy="53401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500" b="1" dirty="0" smtClean="0">
                <a:solidFill>
                  <a:srgbClr val="00B050"/>
                </a:solidFill>
                <a:latin typeface="Lato Light" panose="020F0302020204030203" charset="-18"/>
              </a:rPr>
              <a:t>Profil płatnika udostępnia aplikację  </a:t>
            </a:r>
            <a:r>
              <a:rPr lang="pl-PL" sz="2500" b="1" i="1" dirty="0" err="1" smtClean="0">
                <a:solidFill>
                  <a:srgbClr val="00B050"/>
                </a:solidFill>
                <a:latin typeface="Lato Light" panose="020F0302020204030203" charset="-18"/>
              </a:rPr>
              <a:t>ePłatnik</a:t>
            </a:r>
            <a:r>
              <a:rPr lang="pl-PL" sz="2500" b="1" i="1" dirty="0" smtClean="0">
                <a:solidFill>
                  <a:srgbClr val="00B050"/>
                </a:solidFill>
                <a:latin typeface="Lato Light" panose="020F0302020204030203" charset="-18"/>
              </a:rPr>
              <a:t>.</a:t>
            </a:r>
          </a:p>
          <a:p>
            <a:pPr algn="just" rtl="0" latinLnBrk="1" hangingPunct="0"/>
            <a: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Aplikacja </a:t>
            </a:r>
            <a:r>
              <a:rPr lang="pl-PL" sz="2500" b="1" i="1" dirty="0" err="1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ePłatnik</a:t>
            </a:r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 </a:t>
            </a:r>
            <a: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 </a:t>
            </a:r>
            <a:r>
              <a:rPr 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ma wiele funkcji. Jedną z nich  jest możliwość sporządzania </a:t>
            </a:r>
          </a:p>
          <a:p>
            <a:pPr algn="just" rtl="0" latinLnBrk="1" hangingPunct="0"/>
            <a:r>
              <a:rPr 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dokumentów ubezpieczeniowych</a:t>
            </a:r>
            <a:r>
              <a:rPr 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 </a:t>
            </a:r>
            <a:r>
              <a:rPr 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np. zgłoszeniowych i rozliczeniowych oraz </a:t>
            </a:r>
          </a:p>
          <a:p>
            <a:pPr algn="just" rtl="0" latinLnBrk="1" hangingPunct="0"/>
            <a:r>
              <a:rPr 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dokonywanie płatności.</a:t>
            </a:r>
          </a:p>
          <a:p>
            <a:pPr algn="just" rtl="0" latinLnBrk="1" hangingPunct="0"/>
            <a:endParaRPr lang="pl-PL" sz="2500" dirty="0" smtClean="0">
              <a:solidFill>
                <a:schemeClr val="tx1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 rtl="0" latinLnBrk="1" hangingPunct="0"/>
            <a:r>
              <a:rPr 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Do wysyłania oraz odbierania dokumentów za pośrednictwem PUE płatnik musi </a:t>
            </a:r>
          </a:p>
          <a:p>
            <a:pPr algn="just" rtl="0" latinLnBrk="1" hangingPunct="0"/>
            <a:r>
              <a:rPr 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posiadać podpis elektroniczny weryfikowany przy pomocy profilu zaufanego </a:t>
            </a:r>
            <a:r>
              <a:rPr lang="pl-PL" sz="2500" dirty="0" err="1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ePUAP</a:t>
            </a:r>
            <a:r>
              <a:rPr 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,</a:t>
            </a:r>
            <a:r>
              <a:rPr 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 oczywiście jeśli posiada certyfikat kwalifikowany może podpisywać te dokumenty</a:t>
            </a:r>
          </a:p>
          <a:p>
            <a:pPr algn="just" rtl="0" latinLnBrk="1" hangingPunct="0"/>
            <a:r>
              <a:rPr 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bezpiecznym podpisem elektronicznym weryfikowanym przy użyciu certyfikatu </a:t>
            </a:r>
          </a:p>
          <a:p>
            <a:pPr algn="just" rtl="0" latinLnBrk="1" hangingPunct="0"/>
            <a:r>
              <a:rPr 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kwalifikowanego.</a:t>
            </a:r>
          </a:p>
          <a:p>
            <a:pPr algn="just" rtl="0" latinLnBrk="1" hangingPunct="0"/>
            <a:endParaRPr lang="pl-PL" sz="2500" dirty="0" smtClean="0">
              <a:solidFill>
                <a:schemeClr val="tx1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 rtl="0" latinLnBrk="1" hangingPunct="0"/>
            <a: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ZUS </a:t>
            </a:r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udostępnił aplikację specjalnie dla </a:t>
            </a:r>
            <a: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małych </a:t>
            </a:r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i średnich płatników </a:t>
            </a:r>
            <a: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/>
            </a:r>
            <a:b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składek rozliczających </a:t>
            </a:r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do 100 ubezpieczonych.</a:t>
            </a:r>
            <a:endParaRPr lang="pl-PL" sz="25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500" i="1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90757" y="89604"/>
            <a:ext cx="159659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chemeClr val="bg1"/>
                </a:solidFill>
              </a:rPr>
              <a:t>PUE - </a:t>
            </a:r>
            <a:r>
              <a:rPr lang="pl-PL" dirty="0" err="1" smtClean="0">
                <a:solidFill>
                  <a:schemeClr val="bg1"/>
                </a:solidFill>
              </a:rPr>
              <a:t>ePłatnik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30250" y="2223038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6353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700" i="1" dirty="0" smtClean="0">
                <a:solidFill>
                  <a:srgbClr val="00B050"/>
                </a:solidFill>
              </a:rPr>
              <a:t>Aplikacja </a:t>
            </a:r>
            <a:r>
              <a:rPr lang="pl-PL" sz="4700" i="1" dirty="0" err="1">
                <a:solidFill>
                  <a:srgbClr val="00B050"/>
                </a:solidFill>
              </a:rPr>
              <a:t>ePłatnik</a:t>
            </a:r>
            <a:r>
              <a:rPr lang="pl-PL" sz="4700" i="1" dirty="0">
                <a:solidFill>
                  <a:srgbClr val="00B050"/>
                </a:solidFill>
              </a:rPr>
              <a:t> </a:t>
            </a:r>
            <a:r>
              <a:rPr lang="pl-PL" sz="4700" dirty="0"/>
              <a:t>- korzyści</a:t>
            </a:r>
            <a:endParaRPr lang="pl-PL" sz="47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436640"/>
            <a:ext cx="11428078" cy="46920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>
              <a:spcBef>
                <a:spcPct val="0"/>
              </a:spcBef>
            </a:pPr>
            <a:r>
              <a:rPr lang="pl-PL" altLang="pl-PL" sz="3300" b="1" i="1" dirty="0" err="1">
                <a:latin typeface="Lato Light" panose="020F0302020204030203" charset="-18"/>
                <a:cs typeface="Arial" panose="020B0604020202020204" pitchFamily="34" charset="0"/>
              </a:rPr>
              <a:t>ePłatnik</a:t>
            </a:r>
            <a:r>
              <a:rPr lang="pl-PL" altLang="pl-PL" sz="3300" dirty="0">
                <a:latin typeface="Lato Light" panose="020F0302020204030203" charset="-18"/>
                <a:cs typeface="Arial" panose="020B0604020202020204" pitchFamily="34" charset="0"/>
              </a:rPr>
              <a:t> jest powiązany </a:t>
            </a:r>
            <a:r>
              <a:rPr lang="pl-PL" altLang="pl-PL" sz="3300" dirty="0" smtClean="0">
                <a:latin typeface="Lato Light" panose="020F0302020204030203" charset="-18"/>
                <a:cs typeface="Arial" panose="020B0604020202020204" pitchFamily="34" charset="0"/>
              </a:rPr>
              <a:t>z </a:t>
            </a:r>
            <a:r>
              <a:rPr lang="pl-PL" altLang="pl-PL" sz="3300" dirty="0">
                <a:latin typeface="Lato Light" panose="020F0302020204030203" charset="-18"/>
                <a:cs typeface="Arial" panose="020B0604020202020204" pitchFamily="34" charset="0"/>
              </a:rPr>
              <a:t>profilem </a:t>
            </a:r>
            <a:r>
              <a:rPr lang="pl-PL" altLang="pl-PL" sz="3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płatnika </a:t>
            </a:r>
            <a:r>
              <a:rPr lang="pl-PL" altLang="pl-PL" sz="3300" dirty="0">
                <a:latin typeface="Lato Light" panose="020F0302020204030203" charset="-18"/>
                <a:cs typeface="Arial" panose="020B0604020202020204" pitchFamily="34" charset="0"/>
              </a:rPr>
              <a:t>na </a:t>
            </a:r>
            <a:r>
              <a:rPr lang="pl-PL" altLang="pl-PL" sz="3300" b="1" dirty="0">
                <a:latin typeface="Lato Light" panose="020F0302020204030203" charset="-18"/>
                <a:cs typeface="Arial" panose="020B0604020202020204" pitchFamily="34" charset="0"/>
              </a:rPr>
              <a:t>Platformie Usług Elektronicznych (PUE). </a:t>
            </a:r>
            <a:r>
              <a:rPr lang="pl-PL" altLang="pl-PL" sz="3300" dirty="0" smtClean="0">
                <a:latin typeface="Lato Light" panose="020F0302020204030203" charset="-18"/>
                <a:cs typeface="Arial" panose="020B0604020202020204" pitchFamily="34" charset="0"/>
              </a:rPr>
              <a:t>Aby </a:t>
            </a:r>
            <a:r>
              <a:rPr lang="pl-PL" altLang="pl-PL" sz="3300" dirty="0">
                <a:latin typeface="Lato Light" panose="020F0302020204030203" charset="-18"/>
                <a:cs typeface="Arial" panose="020B0604020202020204" pitchFamily="34" charset="0"/>
              </a:rPr>
              <a:t>korzystać z aplikacji, należy mieć nadane uprawnienia do roli płatnika </a:t>
            </a:r>
            <a:r>
              <a:rPr lang="pl-PL" altLang="pl-PL" sz="3300" dirty="0" smtClean="0">
                <a:latin typeface="Lato Light" panose="020F0302020204030203" charset="-18"/>
                <a:cs typeface="Arial" panose="020B0604020202020204" pitchFamily="34" charset="0"/>
              </a:rPr>
              <a:t>oraz aktywować </a:t>
            </a:r>
            <a:r>
              <a:rPr lang="pl-PL" altLang="pl-PL" sz="3300" dirty="0">
                <a:latin typeface="Lato Light" panose="020F0302020204030203" charset="-18"/>
                <a:cs typeface="Arial" panose="020B0604020202020204" pitchFamily="34" charset="0"/>
              </a:rPr>
              <a:t>aplikację dla tego płatnika.</a:t>
            </a:r>
            <a:endParaRPr lang="pl-PL" sz="3300" dirty="0">
              <a:latin typeface="Lato Light" panose="020F0302020204030203" charset="-18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3300" dirty="0" smtClean="0">
              <a:solidFill>
                <a:srgbClr val="2C3C58"/>
              </a:solidFill>
              <a:latin typeface="Lato Light" panose="020F0302020204030203" charset="-18"/>
            </a:endParaRPr>
          </a:p>
          <a:p>
            <a:pPr algn="just" rtl="0" latinLnBrk="1" hangingPunct="0"/>
            <a:r>
              <a:rPr lang="pl-PL" sz="3300" b="1" i="1" dirty="0" err="1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ePłatnik</a:t>
            </a:r>
            <a:r>
              <a:rPr lang="pl-PL" sz="3300" dirty="0">
                <a:cs typeface="Arial" panose="020B0604020202020204" pitchFamily="34" charset="0"/>
              </a:rPr>
              <a:t> </a:t>
            </a:r>
            <a:r>
              <a:rPr lang="pl-PL" sz="3300" dirty="0" smtClean="0"/>
              <a:t>jako </a:t>
            </a:r>
            <a:r>
              <a:rPr lang="pl-PL" sz="3300" dirty="0"/>
              <a:t>nowoczesna aplikacja bazująca na technologii </a:t>
            </a:r>
            <a:br>
              <a:rPr lang="pl-PL" sz="3300" dirty="0"/>
            </a:br>
            <a:r>
              <a:rPr lang="pl-PL" sz="3300" dirty="0" smtClean="0"/>
              <a:t>webowej </a:t>
            </a:r>
            <a:r>
              <a:rPr lang="pl-PL" sz="3300" dirty="0"/>
              <a:t>nie wymaga instalacji, a do jej poprawnego działania </a:t>
            </a:r>
            <a:br>
              <a:rPr lang="pl-PL" sz="3300" dirty="0"/>
            </a:br>
            <a:r>
              <a:rPr lang="pl-PL" sz="3300" dirty="0" smtClean="0"/>
              <a:t>wystarczy </a:t>
            </a:r>
            <a:r>
              <a:rPr lang="pl-PL" sz="3300" dirty="0"/>
              <a:t>przeglądarka stron www oraz dostęp do I</a:t>
            </a:r>
            <a:r>
              <a:rPr lang="pl-PL" sz="3300" dirty="0" smtClean="0"/>
              <a:t>nternetu</a:t>
            </a:r>
            <a:r>
              <a:rPr lang="pl-PL" sz="3300" dirty="0"/>
              <a:t>.</a:t>
            </a:r>
            <a:endParaRPr lang="pl-PL" sz="33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90758" y="89604"/>
            <a:ext cx="159659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 - </a:t>
            </a:r>
            <a:r>
              <a:rPr lang="pl-PL" dirty="0" err="1" smtClean="0">
                <a:solidFill>
                  <a:srgbClr val="FFFFFF"/>
                </a:solidFill>
              </a:rPr>
              <a:t>ePłatnik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30250" y="2602395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3272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700" i="1" dirty="0" smtClean="0">
                <a:solidFill>
                  <a:srgbClr val="00B050"/>
                </a:solidFill>
              </a:rPr>
              <a:t>Aplikacja </a:t>
            </a:r>
            <a:r>
              <a:rPr lang="pl-PL" sz="4700" i="1" dirty="0" err="1">
                <a:solidFill>
                  <a:srgbClr val="00B050"/>
                </a:solidFill>
              </a:rPr>
              <a:t>ePłatnik</a:t>
            </a:r>
            <a:r>
              <a:rPr lang="pl-PL" sz="4700" i="1" dirty="0">
                <a:solidFill>
                  <a:srgbClr val="00B050"/>
                </a:solidFill>
              </a:rPr>
              <a:t> </a:t>
            </a:r>
            <a:r>
              <a:rPr lang="pl-PL" sz="4700" dirty="0"/>
              <a:t>- korzyści</a:t>
            </a:r>
            <a:endParaRPr lang="pl-PL" sz="47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436640"/>
            <a:ext cx="11428078" cy="46920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>
              <a:spcBef>
                <a:spcPct val="0"/>
              </a:spcBef>
            </a:pPr>
            <a:r>
              <a:rPr lang="pl-PL" altLang="pl-PL" sz="3000" dirty="0" smtClean="0">
                <a:latin typeface="Lato Light" panose="020F0302020204030203" charset="-18"/>
                <a:cs typeface="Arial" panose="020B0604020202020204" pitchFamily="34" charset="0"/>
              </a:rPr>
              <a:t>Aby móc pracować w aplikacji </a:t>
            </a:r>
            <a:r>
              <a:rPr lang="pl-PL" altLang="pl-PL" sz="3000" dirty="0" err="1" smtClean="0">
                <a:latin typeface="Lato Light" panose="020F0302020204030203" charset="-18"/>
                <a:cs typeface="Arial" panose="020B0604020202020204" pitchFamily="34" charset="0"/>
              </a:rPr>
              <a:t>ePłatnik</a:t>
            </a:r>
            <a:r>
              <a:rPr lang="pl-PL" altLang="pl-PL" sz="3000" dirty="0" smtClean="0">
                <a:latin typeface="Lato Light" panose="020F0302020204030203" charset="-18"/>
                <a:cs typeface="Arial" panose="020B0604020202020204" pitchFamily="34" charset="0"/>
              </a:rPr>
              <a:t> należy mieć nadane uprawnienia do roli płatnika oraz aktywować aplikację dla tego płatnika.</a:t>
            </a:r>
          </a:p>
          <a:p>
            <a:pPr algn="just">
              <a:spcBef>
                <a:spcPct val="0"/>
              </a:spcBef>
            </a:pPr>
            <a:endParaRPr lang="pl-PL" altLang="pl-PL" sz="3000" dirty="0"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l-PL" altLang="pl-PL" sz="3000" dirty="0" smtClean="0">
                <a:latin typeface="Lato Light" panose="020F0302020204030203" charset="-18"/>
                <a:cs typeface="Arial" panose="020B0604020202020204" pitchFamily="34" charset="0"/>
              </a:rPr>
              <a:t>Do </a:t>
            </a:r>
            <a:r>
              <a:rPr lang="pl-PL" altLang="pl-PL" sz="3000" b="1" i="1" dirty="0" err="1" smtClean="0">
                <a:latin typeface="Lato Light" panose="020F0302020204030203" charset="-18"/>
                <a:cs typeface="Arial" panose="020B0604020202020204" pitchFamily="34" charset="0"/>
              </a:rPr>
              <a:t>ePłatnika</a:t>
            </a:r>
            <a:r>
              <a:rPr lang="pl-PL" altLang="pl-PL" sz="3000" dirty="0" smtClean="0">
                <a:latin typeface="Lato Light" panose="020F0302020204030203" charset="-18"/>
                <a:cs typeface="Arial" panose="020B0604020202020204" pitchFamily="34" charset="0"/>
              </a:rPr>
              <a:t> nie wprowadza się danych płatnika i ubezpieczonych </a:t>
            </a:r>
            <a:br>
              <a:rPr lang="pl-PL" altLang="pl-PL" sz="3000" dirty="0" smtClean="0"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3000" dirty="0" smtClean="0">
                <a:latin typeface="Lato Light" panose="020F0302020204030203" charset="-18"/>
                <a:cs typeface="Arial" panose="020B0604020202020204" pitchFamily="34" charset="0"/>
              </a:rPr>
              <a:t>w momencie aktywacji pobierane są aktualne dane identyfikacyjne </a:t>
            </a:r>
            <a:br>
              <a:rPr lang="pl-PL" altLang="pl-PL" sz="3000" dirty="0" smtClean="0"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3000" dirty="0" smtClean="0">
                <a:latin typeface="Lato Light" panose="020F0302020204030203" charset="-18"/>
                <a:cs typeface="Arial" panose="020B0604020202020204" pitchFamily="34" charset="0"/>
              </a:rPr>
              <a:t>i ewidencyjne płatnika z </a:t>
            </a:r>
            <a:r>
              <a:rPr lang="pl-PL" altLang="pl-PL" sz="30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systemu informatycznego ZUS</a:t>
            </a:r>
            <a:r>
              <a:rPr lang="pl-PL" altLang="pl-PL" sz="3000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, </a:t>
            </a:r>
            <a:r>
              <a:rPr lang="pl-PL" altLang="pl-PL" sz="3000" dirty="0" smtClean="0">
                <a:latin typeface="Lato Light" panose="020F0302020204030203" charset="-18"/>
                <a:cs typeface="Arial" panose="020B0604020202020204" pitchFamily="34" charset="0"/>
              </a:rPr>
              <a:t>które stają się widoczne w kartotece płatnika oraz dane aktualnie zgłoszonych ubezpieczonych.</a:t>
            </a:r>
            <a:endParaRPr lang="pl-PL" sz="3000" dirty="0" smtClean="0"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90758" y="89604"/>
            <a:ext cx="159659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 - </a:t>
            </a:r>
            <a:r>
              <a:rPr lang="pl-PL" dirty="0" err="1" smtClean="0">
                <a:solidFill>
                  <a:srgbClr val="FFFFFF"/>
                </a:solidFill>
              </a:rPr>
              <a:t>ePłatnik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00487" y="2644552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916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68315" y="89604"/>
            <a:ext cx="164147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 - </a:t>
            </a:r>
            <a:r>
              <a:rPr lang="pl-PL" dirty="0" err="1" smtClean="0">
                <a:solidFill>
                  <a:srgbClr val="FFFFFF"/>
                </a:solidFill>
              </a:rPr>
              <a:t>ePłatnik</a:t>
            </a:r>
            <a:r>
              <a:rPr lang="pl-PL" dirty="0" smtClean="0">
                <a:solidFill>
                  <a:srgbClr val="FFFFFF"/>
                </a:solidFill>
              </a:rPr>
              <a:t> 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1026" name="Picture 2" descr="C:\Users\agnieszka.marcinia01\AppData\Local\Microsoft\Windows\Temporary Internet Files\Content.Outlook\ZPKQ99Y8\ffffffffffffff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1" y="1060376"/>
            <a:ext cx="11336987" cy="71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118024" y="125569"/>
            <a:ext cx="82809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Aktywacja </a:t>
            </a:r>
            <a:r>
              <a:rPr kumimoji="0" lang="pl-PL" sz="3600" b="1" i="0" u="none" strike="noStrike" cap="none" spc="0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ePłatnika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sp>
        <p:nvSpPr>
          <p:cNvPr id="3" name="Strzałka w dół 2"/>
          <p:cNvSpPr/>
          <p:nvPr/>
        </p:nvSpPr>
        <p:spPr>
          <a:xfrm>
            <a:off x="3118024" y="6476999"/>
            <a:ext cx="332240" cy="70405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4558184" y="7181056"/>
            <a:ext cx="288032" cy="57606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10318824" y="2716560"/>
            <a:ext cx="792088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9401" y="916360"/>
            <a:ext cx="10464800" cy="990129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800" b="1" i="1" dirty="0" smtClean="0">
                <a:solidFill>
                  <a:srgbClr val="00B050"/>
                </a:solidFill>
              </a:rPr>
              <a:t>Aplikacja </a:t>
            </a:r>
            <a:r>
              <a:rPr lang="pl-PL" sz="4800" b="1" i="1" dirty="0" err="1" smtClean="0">
                <a:solidFill>
                  <a:srgbClr val="00B050"/>
                </a:solidFill>
              </a:rPr>
              <a:t>ePłatnik</a:t>
            </a:r>
            <a:r>
              <a:rPr lang="pl-PL" sz="4800" b="1" i="1" dirty="0" smtClean="0">
                <a:solidFill>
                  <a:srgbClr val="00B050"/>
                </a:solidFill>
              </a:rPr>
              <a:t> </a:t>
            </a: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6792" y="2788568"/>
            <a:ext cx="11428078" cy="512414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 rtl="0" latinLnBrk="1" hangingPunct="0"/>
            <a:r>
              <a:rPr lang="pl-PL" sz="2800" b="1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Dzięki </a:t>
            </a:r>
            <a:r>
              <a:rPr lang="pl-PL" sz="2800" b="1" i="1" dirty="0" err="1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ePłatnikowi</a:t>
            </a:r>
            <a:r>
              <a:rPr lang="pl-PL" sz="2800" b="1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 przedsiębiorcy </a:t>
            </a:r>
            <a:r>
              <a:rPr lang="pl-PL" sz="2800" b="1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przez portal </a:t>
            </a:r>
            <a:r>
              <a:rPr lang="pl-PL" sz="2800" b="1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PUE mogą</a:t>
            </a:r>
            <a:r>
              <a:rPr lang="pl-PL" sz="2800" b="1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:</a:t>
            </a:r>
          </a:p>
          <a:p>
            <a:pPr algn="just" rtl="0" latinLnBrk="1" hangingPunct="0"/>
            <a:endParaRPr lang="pl-PL" sz="2800" b="1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z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głaszać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osoby do ubezpieczeń,</a:t>
            </a: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wypełniać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i przekazywać dokumenty 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ubezpieczeniowe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przez I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nternet </a:t>
            </a:r>
            <a:b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z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wykorzystaniem 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danych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bezpośrednio z Kompleksowego 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Systemu Informatycznego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ZUS,</a:t>
            </a: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opłacać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składki na ubezpieczenia społeczne, 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ubezpieczenie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zdrowotne, Fundusz 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/>
            </a:r>
            <a:b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Pracy i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Fundusz Gwarantowanych Świadczeń Pracowniczych oraz Fundusz Emerytur 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/>
            </a:r>
            <a:b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Pomostowych,</a:t>
            </a:r>
          </a:p>
          <a:p>
            <a:pPr algn="just" rtl="0" latinLnBrk="1" hangingPunct="0"/>
            <a:endParaRPr lang="pl-PL" sz="2600" dirty="0" smtClean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 rtl="0" latinLnBrk="1" hangingPunct="0"/>
            <a:r>
              <a:rPr lang="pl-PL" altLang="pl-PL" sz="2600" b="1" dirty="0">
                <a:latin typeface="Lato Light" panose="020F0302020204030203" charset="-18"/>
                <a:cs typeface="Arial" panose="020B0604020202020204" pitchFamily="34" charset="0"/>
              </a:rPr>
              <a:t>ponadto</a:t>
            </a:r>
            <a:r>
              <a:rPr lang="pl-PL" altLang="pl-PL" sz="2600" b="1" dirty="0" smtClean="0">
                <a:latin typeface="Lato Light" panose="020F0302020204030203" charset="-18"/>
                <a:cs typeface="Arial" panose="020B0604020202020204" pitchFamily="34" charset="0"/>
              </a:rPr>
              <a:t>:</a:t>
            </a:r>
          </a:p>
          <a:p>
            <a:pPr algn="just" rtl="0" latinLnBrk="1" hangingPunct="0"/>
            <a:endParaRPr lang="pl-PL" altLang="pl-PL" sz="2600" b="1" dirty="0" smtClean="0"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Lato Light" panose="020F0302020204030203" charset="-18"/>
                <a:cs typeface="Arial" panose="020B0604020202020204" pitchFamily="34" charset="0"/>
              </a:rPr>
              <a:t>daje </a:t>
            </a:r>
            <a:r>
              <a:rPr lang="pl-PL" altLang="pl-PL" sz="2600" dirty="0">
                <a:latin typeface="Lato Light" panose="020F0302020204030203" charset="-18"/>
                <a:cs typeface="Arial" panose="020B0604020202020204" pitchFamily="34" charset="0"/>
              </a:rPr>
              <a:t>możliwość </a:t>
            </a:r>
            <a:r>
              <a:rPr lang="pl-PL" alt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wyboru </a:t>
            </a: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banku (</a:t>
            </a:r>
            <a:r>
              <a:rPr lang="pl-PL" altLang="pl-PL" sz="2600" dirty="0" err="1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iPKO</a:t>
            </a: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 i Inteligo w ramach PKO Banku Polskiego S.A.) </a:t>
            </a:r>
            <a:r>
              <a:rPr lang="pl-PL" alt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oraz </a:t>
            </a: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/>
            </a:r>
            <a:b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modyfikacji </a:t>
            </a:r>
            <a:r>
              <a:rPr lang="pl-PL" alt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danych </a:t>
            </a: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płatności, </a:t>
            </a: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użytkownik </a:t>
            </a:r>
            <a:r>
              <a:rPr lang="pl-PL" alt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wskazuje dokumenty, w oparciu o które ma być dokonana płatność </a:t>
            </a: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–</a:t>
            </a:r>
            <a:b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portal </a:t>
            </a:r>
            <a:r>
              <a:rPr lang="pl-PL" alt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wypełnia inicjalnie dane płatności w oparciu o dane z dokumentów i dane </a:t>
            </a: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płatnika </a:t>
            </a:r>
            <a:b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z </a:t>
            </a:r>
            <a:r>
              <a:rPr lang="pl-PL" alt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konta </a:t>
            </a: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w ZUS, </a:t>
            </a: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portal </a:t>
            </a:r>
            <a:r>
              <a:rPr lang="pl-PL" alt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przekierowuje użytkownika na stronę banku i przekazuje wszystkie informacje </a:t>
            </a: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/>
            </a:r>
            <a:b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niezbędne </a:t>
            </a:r>
            <a:r>
              <a:rPr lang="pl-PL" alt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do realizacji zlecenia płatności</a:t>
            </a:r>
            <a:r>
              <a:rPr lang="pl-PL" alt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,</a:t>
            </a:r>
            <a:endParaRPr lang="pl-PL" sz="26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90758" y="89604"/>
            <a:ext cx="159659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 - </a:t>
            </a:r>
            <a:r>
              <a:rPr lang="pl-PL" dirty="0" err="1" smtClean="0">
                <a:solidFill>
                  <a:srgbClr val="FFFFFF"/>
                </a:solidFill>
              </a:rPr>
              <a:t>ePłatnik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30250" y="1924472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11113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652664"/>
            <a:ext cx="11428078" cy="447607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3300" b="1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Platforma Usług Elektronicznych</a:t>
            </a:r>
            <a:r>
              <a:rPr lang="pl-PL" sz="33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 - została uruchomiona przez Zakład Ubezpieczeń Społecznych  </a:t>
            </a:r>
            <a:r>
              <a:rPr lang="pl-PL" sz="3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14 </a:t>
            </a:r>
            <a:r>
              <a:rPr lang="pl-PL" sz="33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czerwca </a:t>
            </a:r>
            <a:r>
              <a:rPr lang="pl-PL" sz="33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2012 roku</a:t>
            </a:r>
            <a:r>
              <a:rPr lang="pl-PL" sz="33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.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/>
            <a:r>
              <a:rPr lang="pl-PL" sz="33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Jest wygodnym i bezpłatnym narzędziem, </a:t>
            </a:r>
            <a:r>
              <a:rPr lang="pl-PL" sz="33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które </a:t>
            </a:r>
            <a:r>
              <a:rPr lang="pl-PL" sz="33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ułatwia kontakty z ZUS. Klienci Zakładu </a:t>
            </a:r>
            <a:r>
              <a:rPr lang="pl-PL" sz="33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za </a:t>
            </a:r>
            <a:r>
              <a:rPr lang="pl-PL" sz="33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pośrednictwem PUE mogą załatwiać większość spraw związanych </a:t>
            </a:r>
            <a:r>
              <a:rPr lang="pl-PL" sz="33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z </a:t>
            </a:r>
            <a:r>
              <a:rPr lang="pl-PL" sz="33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ubezpieczeniami społecznymi przez </a:t>
            </a:r>
            <a:r>
              <a:rPr lang="pl-PL" sz="33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Internet.</a:t>
            </a:r>
            <a:endParaRPr lang="pl-PL" sz="3300" dirty="0">
              <a:solidFill>
                <a:schemeClr val="tx1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00487" y="293258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005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30250" y="844352"/>
            <a:ext cx="10464800" cy="990129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800" i="1" dirty="0" smtClean="0">
                <a:solidFill>
                  <a:srgbClr val="00B050"/>
                </a:solidFill>
              </a:rPr>
              <a:t>Aplikacja </a:t>
            </a:r>
            <a:r>
              <a:rPr lang="pl-PL" sz="4800" i="1" dirty="0" err="1" smtClean="0">
                <a:solidFill>
                  <a:srgbClr val="00B050"/>
                </a:solidFill>
              </a:rPr>
              <a:t>ePłatnik</a:t>
            </a:r>
            <a:r>
              <a:rPr lang="pl-PL" sz="4800" i="1" dirty="0" smtClean="0">
                <a:solidFill>
                  <a:srgbClr val="00B050"/>
                </a:solidFill>
              </a:rPr>
              <a:t> </a:t>
            </a: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30250" y="2500536"/>
            <a:ext cx="11649248" cy="54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 rtl="0" latinLnBrk="1" hangingPunct="0"/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Tworzenie dokumentów w </a:t>
            </a:r>
            <a:r>
              <a:rPr lang="pl-PL" sz="2600" b="1" i="1" dirty="0" err="1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ePłatniku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 jest teraz dużo łatwiejsze dzięki prostym </a:t>
            </a:r>
            <a:b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</a:b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w obsłudze </a:t>
            </a:r>
            <a:r>
              <a:rPr lang="pl-PL" sz="26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kreatorom, 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które krok po kroku przeprowadzą przez niezbędne</a:t>
            </a:r>
            <a:b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</a:b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czynności.</a:t>
            </a:r>
          </a:p>
          <a:p>
            <a:pPr algn="just" rtl="0" latinLnBrk="1" hangingPunct="0"/>
            <a:endParaRPr lang="pl-PL" sz="2600" dirty="0" smtClean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algn="just" rtl="0" latinLnBrk="1" hangingPunct="0"/>
            <a:r>
              <a:rPr lang="pl-PL" sz="2600" b="1" i="1" dirty="0" err="1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ePłatnik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 umożliwia dostęp do danych w systemie informatycznym ZUS </a:t>
            </a:r>
            <a:b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(dotyczących zarówno płatnika składek jak i zgłoszonych przez niego </a:t>
            </a:r>
            <a:b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ubezpieczonych). Dzięki temu podczas wypełniania dokumentów zgłoszeniowych i </a:t>
            </a:r>
          </a:p>
          <a:p>
            <a:pPr algn="just" rtl="0" latinLnBrk="1" hangingPunct="0"/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rozliczeniowych można ustrzec się błędów i późniejszej konieczności ich korekty.</a:t>
            </a:r>
          </a:p>
          <a:p>
            <a:pPr algn="just" rtl="0" latinLnBrk="1" hangingPunct="0"/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Ponadto  </a:t>
            </a:r>
            <a:r>
              <a:rPr lang="pl-PL" sz="2600" b="1" i="1" dirty="0" err="1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ePłatnik</a:t>
            </a:r>
            <a:r>
              <a:rPr lang="pl-PL" sz="2600" b="1" i="1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 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dokonuje weryfikacji prawidłowości sporządzanych dokumentów na podstawie danych zewidencjonowanych na koncie płatnika składek i na kontach ubezpieczonych w ZUS.</a:t>
            </a:r>
          </a:p>
          <a:p>
            <a:pPr algn="just" rtl="0" latinLnBrk="1" hangingPunct="0"/>
            <a:endParaRPr lang="pl-PL" sz="2600" dirty="0" smtClean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algn="just" rtl="0" latinLnBrk="1" hangingPunct="0"/>
            <a:r>
              <a:rPr lang="pl-PL" sz="26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Kreatory 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obsługi bardzo ułatwiają wykonanie czynności należących do płatnika </a:t>
            </a:r>
            <a:b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</a:b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składek. Wystarczy wybrać odpowiedni kreator, a on krok po kroku przeprowadzi </a:t>
            </a:r>
          </a:p>
          <a:p>
            <a:pPr algn="just" rtl="0" latinLnBrk="1" hangingPunct="0"/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każdego użytkownika.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90758" y="89604"/>
            <a:ext cx="159659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 - </a:t>
            </a:r>
            <a:r>
              <a:rPr lang="pl-PL" dirty="0" err="1" smtClean="0">
                <a:solidFill>
                  <a:srgbClr val="FFFFFF"/>
                </a:solidFill>
              </a:rPr>
              <a:t>ePłatnik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99333" y="1933577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474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30249" y="916360"/>
            <a:ext cx="10464800" cy="990129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800" i="1" dirty="0" smtClean="0">
                <a:solidFill>
                  <a:srgbClr val="00B050"/>
                </a:solidFill>
              </a:rPr>
              <a:t>Aplikacja </a:t>
            </a:r>
            <a:r>
              <a:rPr lang="pl-PL" sz="4800" i="1" dirty="0" err="1" smtClean="0">
                <a:solidFill>
                  <a:srgbClr val="00B050"/>
                </a:solidFill>
              </a:rPr>
              <a:t>ePłatnik</a:t>
            </a:r>
            <a:r>
              <a:rPr lang="pl-PL" sz="4800" i="1" dirty="0" smtClean="0">
                <a:solidFill>
                  <a:srgbClr val="00B050"/>
                </a:solidFill>
              </a:rPr>
              <a:t> </a:t>
            </a: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363" y="2644552"/>
            <a:ext cx="11428078" cy="512414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 rtl="0" latinLnBrk="1" hangingPunct="0"/>
            <a:r>
              <a:rPr lang="pl-PL" sz="3400" b="1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W aplikacji </a:t>
            </a:r>
            <a:r>
              <a:rPr lang="pl-PL" sz="3400" b="1" i="1" dirty="0" err="1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ePłatnik</a:t>
            </a:r>
            <a:r>
              <a:rPr lang="pl-PL" sz="3400" b="1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 </a:t>
            </a:r>
            <a:r>
              <a:rPr lang="pl-PL" sz="3400" b="1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dostępne są następujące </a:t>
            </a:r>
            <a:r>
              <a:rPr lang="pl-PL" sz="3400" b="1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kreatory</a:t>
            </a:r>
            <a:r>
              <a:rPr lang="pl-PL" sz="3400" b="1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:</a:t>
            </a:r>
          </a:p>
          <a:p>
            <a:pPr algn="just" rtl="0" latinLnBrk="1" hangingPunct="0"/>
            <a:endParaRPr lang="pl-PL" sz="28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</a:t>
            </a: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bsługa płatnika,</a:t>
            </a:r>
          </a:p>
          <a:p>
            <a:pPr algn="just" rtl="0" latinLnBrk="1" hangingPunct="0"/>
            <a:endParaRPr lang="pl-PL" sz="28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</a:t>
            </a: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bsługa ubezpieczonego,</a:t>
            </a:r>
          </a:p>
          <a:p>
            <a:pPr algn="just" rtl="0" latinLnBrk="1" hangingPunct="0"/>
            <a:endParaRPr lang="pl-PL" sz="28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</a:t>
            </a: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bsługa rozliczenia  </a:t>
            </a:r>
          </a:p>
          <a:p>
            <a:pPr algn="just" rtl="0" latinLnBrk="1" hangingPunct="0"/>
            <a:endParaRPr lang="pl-PL" sz="28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</a:t>
            </a: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bsługa członka rodziny,</a:t>
            </a:r>
          </a:p>
          <a:p>
            <a:pPr algn="just" rtl="0" latinLnBrk="1" hangingPunct="0"/>
            <a:endParaRPr lang="pl-PL" sz="28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obsługa dokumentów </a:t>
            </a:r>
            <a:r>
              <a:rPr lang="pl-PL" sz="28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płatniczych,</a:t>
            </a:r>
          </a:p>
          <a:p>
            <a:pPr algn="just" rtl="0" latinLnBrk="1" hangingPunct="0"/>
            <a:endParaRPr lang="pl-PL" sz="2800" dirty="0" smtClean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i</a:t>
            </a:r>
            <a:r>
              <a:rPr lang="pl-PL" sz="28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nformacja dla osoby ubezpieczonej,</a:t>
            </a:r>
          </a:p>
          <a:p>
            <a:pPr algn="just" rtl="0" latinLnBrk="1" hangingPunct="0"/>
            <a:r>
              <a:rPr lang="pl-PL" sz="28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 </a:t>
            </a:r>
            <a:endParaRPr lang="pl-PL" sz="28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obsługa dokumentów ZUS IWA,</a:t>
            </a:r>
          </a:p>
          <a:p>
            <a:pPr algn="just" rtl="0" latinLnBrk="1" hangingPunct="0"/>
            <a:endParaRPr lang="pl-PL" sz="28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marL="457200" indent="-457200" algn="just" rtl="0" latinLnBrk="1" hangingPunct="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obsługa dokumentów ZUS </a:t>
            </a:r>
            <a:r>
              <a:rPr lang="pl-PL" sz="28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ZSWA,</a:t>
            </a:r>
          </a:p>
          <a:p>
            <a:pPr algn="just" rtl="0" latinLnBrk="1" hangingPunct="0"/>
            <a:endParaRPr lang="pl-PL" sz="28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90758" y="89604"/>
            <a:ext cx="159659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 - </a:t>
            </a:r>
            <a:r>
              <a:rPr lang="pl-PL" dirty="0" err="1" smtClean="0">
                <a:solidFill>
                  <a:srgbClr val="FFFFFF"/>
                </a:solidFill>
              </a:rPr>
              <a:t>ePłatnik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4848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15792" y="2068488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792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004592"/>
            <a:ext cx="11428078" cy="51241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 rtl="0" latinLnBrk="1" hangingPunct="0"/>
            <a:endParaRPr lang="pl-PL" sz="28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90758" y="89604"/>
            <a:ext cx="159659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 - </a:t>
            </a:r>
            <a:r>
              <a:rPr lang="pl-PL" dirty="0" err="1" smtClean="0">
                <a:solidFill>
                  <a:srgbClr val="FFFFFF"/>
                </a:solidFill>
              </a:rPr>
              <a:t>ePłatnik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4848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1026" name="Picture 2" descr="D:\A KUD\TYDZIEŃ PRZEDSIĘBIORCY\zdjęcia\aaaaaaa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276400"/>
            <a:ext cx="1102873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118024" y="197577"/>
            <a:ext cx="78488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Dostępne kreatory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sp>
        <p:nvSpPr>
          <p:cNvPr id="3" name="Strzałka w lewo 2"/>
          <p:cNvSpPr/>
          <p:nvPr/>
        </p:nvSpPr>
        <p:spPr>
          <a:xfrm>
            <a:off x="3715278" y="4876800"/>
            <a:ext cx="1634994" cy="122413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766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30249" y="916360"/>
            <a:ext cx="10464800" cy="990129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800" i="1" dirty="0" smtClean="0">
                <a:solidFill>
                  <a:srgbClr val="00B050"/>
                </a:solidFill>
              </a:rPr>
              <a:t>Aplikacja </a:t>
            </a:r>
            <a:r>
              <a:rPr lang="pl-PL" sz="4800" i="1" dirty="0" err="1" smtClean="0">
                <a:solidFill>
                  <a:srgbClr val="00B050"/>
                </a:solidFill>
              </a:rPr>
              <a:t>ePłatnik</a:t>
            </a:r>
            <a:r>
              <a:rPr lang="pl-PL" sz="4800" i="1" dirty="0" smtClean="0">
                <a:solidFill>
                  <a:srgbClr val="00B050"/>
                </a:solidFill>
              </a:rPr>
              <a:t> </a:t>
            </a: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2809418"/>
            <a:ext cx="11428078" cy="35027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 rtl="0" latinLnBrk="1" hangingPunct="0"/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Płatnik może nadać osobie fizycznej np. pracownikowi biura rachunkowego </a:t>
            </a:r>
            <a:b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uprawnienia do swojego profilu PUE i obsługi aplikacji </a:t>
            </a:r>
            <a:r>
              <a:rPr lang="pl-PL" sz="2600" dirty="0" err="1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ePłatnik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 w swoim imieniu. W tym celu wystarczy przekazać do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Z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US stosowne pełnomocnictwo</a:t>
            </a:r>
            <a:r>
              <a:rPr lang="pl-PL" sz="26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 ZUS-PEL </a:t>
            </a: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/>
            </a:r>
            <a:b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sz="26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dostępne na stronie </a:t>
            </a:r>
            <a:r>
              <a:rPr lang="pl-PL" sz="2600" b="1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hlinkClick r:id="rId4"/>
              </a:rPr>
              <a:t>www.pue.zus.pl</a:t>
            </a:r>
            <a:r>
              <a:rPr lang="pl-PL" sz="26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 </a:t>
            </a:r>
            <a:endParaRPr lang="pl-PL" sz="26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 rtl="0" latinLnBrk="1" hangingPunct="0"/>
            <a:endParaRPr lang="pl-PL" sz="26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600" dirty="0" smtClean="0">
                <a:solidFill>
                  <a:schemeClr val="tx1"/>
                </a:solidFill>
              </a:rPr>
              <a:t>Osoba fizyczna może posiadać uprawnienia do obsługi wielu profili PUE.</a:t>
            </a:r>
            <a:endParaRPr lang="pl-PL" sz="2600" dirty="0">
              <a:solidFill>
                <a:schemeClr val="tx1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90758" y="89604"/>
            <a:ext cx="159659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 - </a:t>
            </a:r>
            <a:r>
              <a:rPr lang="pl-PL" dirty="0" err="1" smtClean="0">
                <a:solidFill>
                  <a:srgbClr val="FFFFFF"/>
                </a:solidFill>
              </a:rPr>
              <a:t>ePłatnik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30248" y="2068488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6171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13200" y="89604"/>
            <a:ext cx="155170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 -</a:t>
            </a:r>
            <a:r>
              <a:rPr lang="pl-PL" dirty="0" err="1" smtClean="0">
                <a:solidFill>
                  <a:srgbClr val="FFFFFF"/>
                </a:solidFill>
              </a:rPr>
              <a:t>ePłatnik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988368"/>
            <a:ext cx="8439150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046016" y="140900"/>
            <a:ext cx="745993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ZUS PEL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027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774208" y="2716560"/>
            <a:ext cx="6024489" cy="273630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5400" dirty="0" smtClean="0">
                <a:solidFill>
                  <a:srgbClr val="FFFFFF"/>
                </a:solidFill>
              </a:rPr>
              <a:t>Dziękuję za uwagę</a:t>
            </a:r>
            <a:endParaRPr lang="pl-PL" sz="5400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846216" y="5532858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887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00487" y="934343"/>
            <a:ext cx="10464800" cy="163820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436640"/>
            <a:ext cx="11577240" cy="440406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 rtl="0">
              <a:defRPr sz="1800">
                <a:solidFill>
                  <a:srgbClr val="000000"/>
                </a:solidFill>
              </a:defRPr>
            </a:pPr>
            <a:r>
              <a:rPr lang="pl-PL" sz="3300" b="1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PUE udostępnia </a:t>
            </a:r>
            <a:r>
              <a:rPr lang="pl-PL" sz="3300" b="1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trzy poziomy usług</a:t>
            </a:r>
            <a:r>
              <a:rPr lang="pl-PL" sz="33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</a:rPr>
              <a:t>:</a:t>
            </a:r>
          </a:p>
          <a:p>
            <a:pPr algn="just" rtl="0">
              <a:defRPr sz="1800">
                <a:solidFill>
                  <a:srgbClr val="000000"/>
                </a:solidFill>
              </a:defRPr>
            </a:pPr>
            <a:endParaRPr lang="pl-PL" sz="30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marL="342900" indent="-342900" algn="just" rtl="0" latinLnBrk="1" hangingPunct="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o</a:t>
            </a:r>
            <a:r>
              <a:rPr 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gólne usługi informacyjne </a:t>
            </a:r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-  wszystkim zainteresowanym</a:t>
            </a:r>
          </a:p>
          <a:p>
            <a:pPr marL="358775" indent="-358775" algn="just" rtl="0" latinLnBrk="1" hangingPunct="0"/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	</a:t>
            </a:r>
            <a: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internautom</a:t>
            </a:r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,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d</a:t>
            </a:r>
            <a:r>
              <a:rPr 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edykowane usługi informacyjne </a:t>
            </a:r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– wszystkim klientom, którzy utworzyli własny profil PUE i dzięki temu nie są anonimowi,</a:t>
            </a:r>
          </a:p>
          <a:p>
            <a:pPr marL="342900" indent="-342900" algn="just" rtl="0" latinLnBrk="1" hangingPunct="0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z</a:t>
            </a:r>
            <a:r>
              <a:rPr 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aawansowane usługi dedykowane, wymagające złożenia </a:t>
            </a:r>
            <a:r>
              <a:rPr lang="pl-PL" sz="25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dokumentów </a:t>
            </a:r>
            <a:r>
              <a:rPr 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/ </a:t>
            </a:r>
            <a:r>
              <a:rPr lang="pl-PL" sz="25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wniosków </a:t>
            </a:r>
            <a:r>
              <a:rPr 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elektronicznych podpisanych </a:t>
            </a:r>
            <a:r>
              <a:rPr lang="pl-PL" sz="25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e </a:t>
            </a:r>
            <a:r>
              <a:rPr 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– podpisem </a:t>
            </a:r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– wszystkim klientom, którzy utworzyli własny </a:t>
            </a:r>
            <a: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profil </a:t>
            </a:r>
            <a:r>
              <a:rPr lang="pl-PL" sz="2500" dirty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PUE i mogą złożyć podpisany elektronicznie </a:t>
            </a:r>
            <a:r>
              <a:rPr lang="pl-PL" sz="2500" dirty="0" smtClean="0">
                <a:solidFill>
                  <a:srgbClr val="00000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wniosek.</a:t>
            </a:r>
            <a:endParaRPr lang="pl-PL" sz="2500" dirty="0">
              <a:solidFill>
                <a:srgbClr val="000000"/>
              </a:solidFill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9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916360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800487" y="2788568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0160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2C3C58"/>
                </a:solidFill>
              </a:rPr>
              <a:t>- korzyści </a:t>
            </a: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724672"/>
            <a:ext cx="11428078" cy="440406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rtl="0">
              <a:defRPr sz="1800">
                <a:solidFill>
                  <a:srgbClr val="000000"/>
                </a:solidFill>
              </a:defRPr>
            </a:pPr>
            <a:r>
              <a:rPr lang="pl-PL" sz="33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Jak utworzyć</a:t>
            </a:r>
            <a:r>
              <a:rPr lang="pl-PL" sz="33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 profil </a:t>
            </a:r>
            <a:r>
              <a:rPr lang="pl-PL" sz="3300" b="1" dirty="0" smtClean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  <a:sym typeface="Helvetica Light"/>
              </a:rPr>
              <a:t>PUE?</a:t>
            </a:r>
          </a:p>
          <a:p>
            <a:pPr rtl="0">
              <a:defRPr sz="1800">
                <a:solidFill>
                  <a:srgbClr val="000000"/>
                </a:solidFill>
              </a:defRPr>
            </a:pPr>
            <a:endParaRPr lang="pl-PL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 panose="020F0302020204030203" charset="-18"/>
              <a:cs typeface="Arial" panose="020B0604020202020204" pitchFamily="34" charset="0"/>
              <a:sym typeface="Helvetica Light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Profil PUE można uzyskać po zarejestrowaniu 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się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na stronie </a:t>
            </a:r>
            <a:r>
              <a:rPr lang="pl-PL" altLang="pl-PL" sz="2500" b="1" dirty="0">
                <a:solidFill>
                  <a:srgbClr val="0000FF"/>
                </a:solidFill>
                <a:latin typeface="Lato Light" panose="020F0302020204030203" charset="-18"/>
                <a:cs typeface="Arial" panose="020B0604020202020204" pitchFamily="34" charset="0"/>
              </a:rPr>
              <a:t>pue.zus.pl. </a:t>
            </a:r>
            <a:br>
              <a:rPr lang="pl-PL" altLang="pl-PL" sz="2500" b="1" dirty="0">
                <a:solidFill>
                  <a:srgbClr val="0000FF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podczas rejestracji klient otrzymuje login (numeryczny) 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i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wybiera hasło do własnego profilu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.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altLang="pl-PL" sz="2500" dirty="0" smtClean="0">
              <a:solidFill>
                <a:schemeClr val="tx1"/>
              </a:solidFill>
              <a:latin typeface="Lato Light" panose="020F0302020204030203" charset="-1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Dla bezpieczeństwa danych, do których dzięki profilowi uzyskuje się dostęp, 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/>
            </a:r>
            <a:b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</a:b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po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rejestracji wniosku trzeba </a:t>
            </a:r>
            <a:r>
              <a:rPr lang="pl-PL" altLang="pl-PL" sz="2500" dirty="0" smtClean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w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ciągu </a:t>
            </a:r>
            <a:r>
              <a:rPr lang="pl-PL" alt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7 dni </a:t>
            </a:r>
            <a:r>
              <a:rPr lang="pl-PL" altLang="pl-PL" sz="2500" dirty="0">
                <a:solidFill>
                  <a:schemeClr val="tx1"/>
                </a:solidFill>
                <a:latin typeface="Lato Light" panose="020F0302020204030203" charset="-18"/>
                <a:cs typeface="Arial" panose="020B0604020202020204" pitchFamily="34" charset="0"/>
              </a:rPr>
              <a:t>potwierdzić swoją tożsamość w placówce ZUS </a:t>
            </a:r>
            <a:r>
              <a:rPr lang="pl-PL" altLang="pl-PL" sz="2500" b="1" dirty="0">
                <a:solidFill>
                  <a:srgbClr val="00B050"/>
                </a:solidFill>
                <a:latin typeface="Lato Light" panose="020F0302020204030203" charset="-18"/>
                <a:cs typeface="Arial" panose="020B0604020202020204" pitchFamily="34" charset="0"/>
              </a:rPr>
              <a:t>(„zaufać profil”).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8" name="Picture 5" descr="C:\Users\Pawel\Desktop\ZUS\obrazki\LogoP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" y="12043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00487" y="2932584"/>
            <a:ext cx="1525449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8522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3724672"/>
            <a:ext cx="11428078" cy="440406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pic>
        <p:nvPicPr>
          <p:cNvPr id="2" name="Picture 2" descr="C:\Users\agnieszka.marcinia01\Desktop\bbbbbbb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276400"/>
            <a:ext cx="11516134" cy="69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118024" y="436491"/>
            <a:ext cx="73448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Rejestracja profilu 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2253928" y="2284512"/>
            <a:ext cx="432048" cy="288032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8381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08025" y="3724672"/>
            <a:ext cx="11428078" cy="440406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sz="24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18024" y="436491"/>
            <a:ext cx="73448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Rejestracja profilu 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pic>
        <p:nvPicPr>
          <p:cNvPr id="1026" name="Picture 2" descr="C:\Users\agnieszka.marcinia01\Desktop\ddddddddddddddddddddd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204392"/>
            <a:ext cx="11383628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>
            <a:off x="1101800" y="6028928"/>
            <a:ext cx="0" cy="622478"/>
          </a:xfrm>
          <a:prstGeom prst="straightConnector1">
            <a:avLst/>
          </a:prstGeom>
          <a:noFill/>
          <a:ln w="76200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453728" y="6893024"/>
            <a:ext cx="562010" cy="72008"/>
          </a:xfrm>
          <a:prstGeom prst="straightConnector1">
            <a:avLst/>
          </a:prstGeom>
          <a:noFill/>
          <a:ln w="76200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1015738" y="7469088"/>
            <a:ext cx="86062" cy="432048"/>
          </a:xfrm>
          <a:prstGeom prst="straightConnector1">
            <a:avLst/>
          </a:prstGeom>
          <a:noFill/>
          <a:ln w="76200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40172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18024" y="436491"/>
            <a:ext cx="73448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Rejestracja profilu 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pic>
        <p:nvPicPr>
          <p:cNvPr id="2050" name="Picture 2" descr="C:\Users\agnieszka.marcinia01\Desktop\zzzzzzzzzzzzzzzzzzzzzzzzzzzzz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204392"/>
            <a:ext cx="11453813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0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5800" y="1222375"/>
            <a:ext cx="10464800" cy="2256731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endParaRPr lang="pl-PL" sz="4800" dirty="0">
              <a:solidFill>
                <a:srgbClr val="2C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015738" y="89604"/>
            <a:ext cx="546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PUE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612621" y="89604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66738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 Light" panose="020F0302020204030203" pitchFamily="34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18024" y="436491"/>
            <a:ext cx="73448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Rejestracja profilu 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  <p:pic>
        <p:nvPicPr>
          <p:cNvPr id="1027" name="Picture 3" descr="C:\Users\agnieszka.marcinia01\Desktop\1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0" y="1093080"/>
            <a:ext cx="11593288" cy="59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lewo 4"/>
          <p:cNvSpPr/>
          <p:nvPr/>
        </p:nvSpPr>
        <p:spPr>
          <a:xfrm>
            <a:off x="7329184" y="2067134"/>
            <a:ext cx="3839207" cy="937458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Dane identyfikacyjne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Strzałka w lewo 5"/>
          <p:cNvSpPr/>
          <p:nvPr/>
        </p:nvSpPr>
        <p:spPr>
          <a:xfrm>
            <a:off x="7159126" y="3957776"/>
            <a:ext cx="4179323" cy="937458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Dane kontaktowe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Strzałka w lewo 6"/>
          <p:cNvSpPr/>
          <p:nvPr/>
        </p:nvSpPr>
        <p:spPr>
          <a:xfrm>
            <a:off x="7231135" y="5793434"/>
            <a:ext cx="4035307" cy="936104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Hasło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ole tekstowe 1"/>
          <p:cNvSpPr txBox="1"/>
          <p:nvPr/>
        </p:nvSpPr>
        <p:spPr>
          <a:xfrm flipH="1">
            <a:off x="625420" y="7109048"/>
            <a:ext cx="1138362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Jeżeli płatnik składek posiada podpis</a:t>
            </a:r>
            <a:r>
              <a:rPr kumimoji="0" lang="pl-PL" sz="2000" b="1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 </a:t>
            </a:r>
            <a:r>
              <a:rPr kumimoji="0" lang="pl-PL" sz="2000" b="1" i="0" u="none" strike="noStrike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ePUAP</a:t>
            </a:r>
            <a:r>
              <a:rPr kumimoji="0" lang="pl-PL" sz="2000" b="1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 może zarejestrować profili zaufać przez </a:t>
            </a:r>
            <a:r>
              <a:rPr kumimoji="0" lang="pl-PL" sz="2000" b="1" i="0" u="none" strike="noStrike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ePUAP</a:t>
            </a:r>
            <a:r>
              <a:rPr kumimoji="0" lang="pl-PL" sz="2000" b="1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,  jeżeli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natomiast płatnik posiada bezpieczny podpis elektroniczny, może zarejestrować profil za pomocą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Light" panose="020F0302020204030203" charset="-18"/>
                <a:sym typeface="Helvetica Light"/>
              </a:rPr>
              <a:t>certyfikatu kwalifikowanego.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Lato Light" panose="020F0302020204030203" charset="-1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2211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0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4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5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6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7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8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19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0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4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5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6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7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8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9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30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3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3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3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9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</TotalTime>
  <Words>1077</Words>
  <Application>Microsoft Office PowerPoint</Application>
  <PresentationFormat>Niestandardowy</PresentationFormat>
  <Paragraphs>208</Paragraphs>
  <Slides>35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3" baseType="lpstr">
      <vt:lpstr>Arial</vt:lpstr>
      <vt:lpstr>Lato Bold</vt:lpstr>
      <vt:lpstr>Calibri</vt:lpstr>
      <vt:lpstr>Helvetica Neue</vt:lpstr>
      <vt:lpstr>Lato</vt:lpstr>
      <vt:lpstr>Helvetica Light</vt:lpstr>
      <vt:lpstr>Lato Light</vt:lpstr>
      <vt:lpstr>White</vt:lpstr>
      <vt:lpstr>Platforma Usług Elektronicznych (PUE), e-płatnik, - korzyści</vt:lpstr>
      <vt:lpstr>Prezentacja programu PowerPoint</vt:lpstr>
      <vt:lpstr>- korzyści</vt:lpstr>
      <vt:lpstr>- korzyści</vt:lpstr>
      <vt:lpstr>- korzyści </vt:lpstr>
      <vt:lpstr>Prezentacja programu PowerPoint</vt:lpstr>
      <vt:lpstr>Prezentacja programu PowerPoint</vt:lpstr>
      <vt:lpstr>Prezentacja programu PowerPoint</vt:lpstr>
      <vt:lpstr>Prezentacja programu PowerPoint</vt:lpstr>
      <vt:lpstr>- korzyści </vt:lpstr>
      <vt:lpstr>- korzyści</vt:lpstr>
      <vt:lpstr>Prezentacja programu PowerPoint</vt:lpstr>
      <vt:lpstr>- korzyści</vt:lpstr>
      <vt:lpstr>- korzyści</vt:lpstr>
      <vt:lpstr>Prezentacja programu PowerPoint</vt:lpstr>
      <vt:lpstr>Prezentacja programu PowerPoint</vt:lpstr>
      <vt:lpstr>- korzyści</vt:lpstr>
      <vt:lpstr>- korzyści</vt:lpstr>
      <vt:lpstr>- korzyści</vt:lpstr>
      <vt:lpstr>- korzyści</vt:lpstr>
      <vt:lpstr>- korzyści</vt:lpstr>
      <vt:lpstr>Prezentacja programu PowerPoint</vt:lpstr>
      <vt:lpstr>- korzyści</vt:lpstr>
      <vt:lpstr>Prezentacja programu PowerPoint</vt:lpstr>
      <vt:lpstr>Aplikacja ePłatnik - korzyści</vt:lpstr>
      <vt:lpstr>Aplikacja ePłatnik - korzyści</vt:lpstr>
      <vt:lpstr>Aplikacja ePłatnik - korzyści</vt:lpstr>
      <vt:lpstr>Prezentacja programu PowerPoint</vt:lpstr>
      <vt:lpstr>Aplikacja ePłatnik - korzyści</vt:lpstr>
      <vt:lpstr>Aplikacja ePłatnik - korzyści</vt:lpstr>
      <vt:lpstr>Aplikacja ePłatnik - korzyści</vt:lpstr>
      <vt:lpstr>Prezentacja programu PowerPoint</vt:lpstr>
      <vt:lpstr>Aplikacja ePłatnik - korzyści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Przykładowy tekst tytułowy</dc:title>
  <dc:creator>Ozdarska, Anna</dc:creator>
  <cp:lastModifiedBy>Wiszniewska, Małgorzata</cp:lastModifiedBy>
  <cp:revision>327</cp:revision>
  <cp:lastPrinted>2016-03-08T08:31:23Z</cp:lastPrinted>
  <dcterms:modified xsi:type="dcterms:W3CDTF">2016-03-10T07:08:18Z</dcterms:modified>
</cp:coreProperties>
</file>