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8"/>
  </p:notesMasterIdLst>
  <p:handoutMasterIdLst>
    <p:handoutMasterId r:id="rId59"/>
  </p:handoutMasterIdLst>
  <p:sldIdLst>
    <p:sldId id="635" r:id="rId3"/>
    <p:sldId id="676" r:id="rId4"/>
    <p:sldId id="677" r:id="rId5"/>
    <p:sldId id="595" r:id="rId6"/>
    <p:sldId id="597" r:id="rId7"/>
    <p:sldId id="598" r:id="rId8"/>
    <p:sldId id="599" r:id="rId9"/>
    <p:sldId id="600" r:id="rId10"/>
    <p:sldId id="601" r:id="rId11"/>
    <p:sldId id="602" r:id="rId12"/>
    <p:sldId id="603" r:id="rId13"/>
    <p:sldId id="604" r:id="rId14"/>
    <p:sldId id="605" r:id="rId15"/>
    <p:sldId id="612" r:id="rId16"/>
    <p:sldId id="636" r:id="rId17"/>
    <p:sldId id="638" r:id="rId18"/>
    <p:sldId id="639" r:id="rId19"/>
    <p:sldId id="640" r:id="rId20"/>
    <p:sldId id="641" r:id="rId21"/>
    <p:sldId id="642" r:id="rId22"/>
    <p:sldId id="644" r:id="rId23"/>
    <p:sldId id="645" r:id="rId24"/>
    <p:sldId id="647" r:id="rId25"/>
    <p:sldId id="649" r:id="rId26"/>
    <p:sldId id="650" r:id="rId27"/>
    <p:sldId id="646" r:id="rId28"/>
    <p:sldId id="613" r:id="rId29"/>
    <p:sldId id="614" r:id="rId30"/>
    <p:sldId id="615" r:id="rId31"/>
    <p:sldId id="616" r:id="rId32"/>
    <p:sldId id="617" r:id="rId33"/>
    <p:sldId id="619" r:id="rId34"/>
    <p:sldId id="651" r:id="rId35"/>
    <p:sldId id="652" r:id="rId36"/>
    <p:sldId id="653" r:id="rId37"/>
    <p:sldId id="654" r:id="rId38"/>
    <p:sldId id="656" r:id="rId39"/>
    <p:sldId id="657" r:id="rId40"/>
    <p:sldId id="658" r:id="rId41"/>
    <p:sldId id="659" r:id="rId42"/>
    <p:sldId id="660" r:id="rId43"/>
    <p:sldId id="661" r:id="rId44"/>
    <p:sldId id="662" r:id="rId45"/>
    <p:sldId id="663" r:id="rId46"/>
    <p:sldId id="664" r:id="rId47"/>
    <p:sldId id="665" r:id="rId48"/>
    <p:sldId id="666" r:id="rId49"/>
    <p:sldId id="667" r:id="rId50"/>
    <p:sldId id="668" r:id="rId51"/>
    <p:sldId id="669" r:id="rId52"/>
    <p:sldId id="670" r:id="rId53"/>
    <p:sldId id="671" r:id="rId54"/>
    <p:sldId id="672" r:id="rId55"/>
    <p:sldId id="675" r:id="rId56"/>
    <p:sldId id="392" r:id="rId5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 snapToGrid="0">
      <p:cViewPr>
        <p:scale>
          <a:sx n="100" d="100"/>
          <a:sy n="100" d="100"/>
        </p:scale>
        <p:origin x="-1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4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44DBA-17F5-4CDD-99A3-D80DCDBDDEC7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C505F-3C8D-46C1-BEAC-25500E144E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56564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l-PL"/>
              <a:t>Kliknij, aby edytować format notatek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l-PL"/>
              <a:t>&lt;główka&gt;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l-PL"/>
              <a:t>&lt;data/godzina&gt;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l-PL"/>
              <a:t>&lt;stopka&gt;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110249CA-435E-4E36-8190-D3233F1AFD96}" type="slidenum">
              <a:rPr lang="pl-PL"/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0203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E7C7C67-BCD5-40E1-BAE5-A5C51EFE4AEF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260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F8D93-C979-4DEC-8805-79FAFCE3D775}" type="slidenum">
              <a:rPr lang="pl-PL" altLang="pl-PL" smtClean="0">
                <a:cs typeface="Arial" charset="0"/>
              </a:rPr>
              <a:pPr/>
              <a:t>55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="" xmlns:p14="http://schemas.microsoft.com/office/powerpoint/2010/main" val="303186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1116000" y="6093000"/>
            <a:ext cx="6911640" cy="455400"/>
          </a:xfrm>
          <a:prstGeom prst="rect">
            <a:avLst/>
          </a:prstGeom>
          <a:solidFill>
            <a:srgbClr val="FFFFFF"/>
          </a:solidFill>
          <a:ln w="324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1200">
                <a:solidFill>
                  <a:srgbClr val="000000"/>
                </a:solidFill>
                <a:latin typeface="Calibri"/>
              </a:rPr>
              <a:t>Projekt jest współfinansowany przez Unię Europejską z Funduszu Spójności 
w ramach Programu Operacyjnego Pomoc Techniczna 2014-2020</a:t>
            </a:r>
            <a:endParaRPr/>
          </a:p>
        </p:txBody>
      </p:sp>
      <p:sp>
        <p:nvSpPr>
          <p:cNvPr id="2" name="Line 2"/>
          <p:cNvSpPr/>
          <p:nvPr/>
        </p:nvSpPr>
        <p:spPr>
          <a:xfrm>
            <a:off x="179280" y="5949720"/>
            <a:ext cx="864072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140D3B5-B62D-4FA9-8122-CEB752F15444}" type="slidenum">
              <a:rPr lang="pl-PL" sz="1200" i="1">
                <a:solidFill>
                  <a:srgbClr val="8B8B8B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l-PL"/>
              <a:t>Kliknij, aby edytować format tekstu tytułu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l-PL" dirty="0"/>
              <a:t>Kliknij, aby edytować format tekstu konspektu</a:t>
            </a:r>
            <a:endParaRPr dirty="0"/>
          </a:p>
          <a:p>
            <a:pPr lvl="1">
              <a:buSzPct val="25000"/>
              <a:buFont typeface="StarSymbol"/>
              <a:buChar char=""/>
            </a:pPr>
            <a:r>
              <a:rPr lang="pl-PL" dirty="0"/>
              <a:t>Drugi poziom konspektu</a:t>
            </a:r>
            <a:endParaRPr dirty="0"/>
          </a:p>
          <a:p>
            <a:pPr lvl="2">
              <a:buSzPct val="25000"/>
              <a:buFont typeface="StarSymbol"/>
              <a:buChar char=""/>
            </a:pPr>
            <a:r>
              <a:rPr lang="pl-PL" dirty="0"/>
              <a:t>Trzeci poziom konspektu</a:t>
            </a:r>
            <a:endParaRPr dirty="0"/>
          </a:p>
          <a:p>
            <a:pPr lvl="3">
              <a:buSzPct val="25000"/>
              <a:buFont typeface="StarSymbol"/>
              <a:buChar char=""/>
            </a:pPr>
            <a:r>
              <a:rPr lang="pl-PL" dirty="0"/>
              <a:t>Czwarty poziom konspektu</a:t>
            </a:r>
            <a:endParaRPr dirty="0"/>
          </a:p>
          <a:p>
            <a:pPr lvl="4">
              <a:buSzPct val="25000"/>
              <a:buFont typeface="StarSymbol"/>
              <a:buChar char=""/>
            </a:pPr>
            <a:r>
              <a:rPr lang="pl-PL" dirty="0"/>
              <a:t>Piąty poziom konspektu</a:t>
            </a:r>
            <a:endParaRPr dirty="0"/>
          </a:p>
          <a:p>
            <a:pPr lvl="5">
              <a:buSzPct val="25000"/>
              <a:buFont typeface="StarSymbol"/>
              <a:buChar char=""/>
            </a:pPr>
            <a:r>
              <a:rPr lang="pl-PL" dirty="0"/>
              <a:t>Szósty poziom konspektu</a:t>
            </a:r>
            <a:endParaRPr dirty="0"/>
          </a:p>
          <a:p>
            <a:pPr lvl="6">
              <a:buSzPct val="25000"/>
              <a:buFont typeface="StarSymbol"/>
              <a:buChar char=""/>
            </a:pPr>
            <a:r>
              <a:rPr lang="pl-PL" dirty="0"/>
              <a:t>Siódmy poziom konspektu</a:t>
            </a:r>
            <a:endParaRPr dirty="0"/>
          </a:p>
        </p:txBody>
      </p:sp>
      <p:pic>
        <p:nvPicPr>
          <p:cNvPr id="9" name="Picture 2" descr="C:\Users\mtwardokus\Desktop\Wizualizacja - wrzesień 2015\WIZUALIZACJA_PIFE_08.12.2015\NOGŁÓWKI DOKUMENTÓW_PIFE\Nagłówek maila_PIFE - achromatyczny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54411"/>
            <a:ext cx="87852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F6A3-6396-4E19-9A28-A130A7AA35FA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D62A-3AB8-4BB2-8D9E-983F9F4F92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ncbir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mg.gov.p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parp.gov.pl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parp.gov.pl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parp.gov.pl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bgk.pl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parp.gov.pl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ir.gov.pl/" TargetMode="External"/><Relationship Id="rId2" Type="http://schemas.openxmlformats.org/officeDocument/2006/relationships/hyperlink" Target="http://www.ncbir.pl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punktinformacyjny@pomorskie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omorskiewunii.pomorskie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wardokus\Desktop\Pobrane z depositphotos\Depositphotos_29997703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79" y="1836420"/>
            <a:ext cx="4674396" cy="311658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447675" y="2447925"/>
            <a:ext cx="2819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pl-PL" sz="2400" b="1" dirty="0" smtClean="0">
                <a:latin typeface="Calibri" pitchFamily="34" charset="0"/>
              </a:rPr>
              <a:t>Program Operacyjny Inteligentny Rozwój</a:t>
            </a:r>
          </a:p>
          <a:p>
            <a:pPr algn="r">
              <a:defRPr/>
            </a:pPr>
            <a:endParaRPr lang="pl-PL" sz="2400" b="1" dirty="0" smtClean="0">
              <a:latin typeface="Calibri" pitchFamily="34" charset="0"/>
            </a:endParaRPr>
          </a:p>
          <a:p>
            <a:pPr algn="r">
              <a:defRPr/>
            </a:pPr>
            <a:r>
              <a:rPr lang="pl-PL" sz="2000" b="1" dirty="0" smtClean="0">
                <a:latin typeface="Calibri" pitchFamily="34" charset="0"/>
              </a:rPr>
              <a:t>- wsparcie dla przedsiębiorców na realizację inwestycji innowacyjnych</a:t>
            </a:r>
            <a:endParaRPr lang="pl-PL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63625" y="2411413"/>
            <a:ext cx="72723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ea typeface="+mn-ea"/>
              <a:cs typeface="+mn-cs"/>
            </a:endParaRP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31850" y="1692275"/>
            <a:ext cx="72739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Na koszty kwalifikowane projektu w Działaniu 1.1 POIR składają się poniższe kategorie kosztów: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pl-PL" b="1" dirty="0">
                <a:latin typeface="Calibri" pitchFamily="34" charset="0"/>
                <a:ea typeface="+mn-ea"/>
                <a:cs typeface="+mn-cs"/>
              </a:rPr>
              <a:t>Koszty bezpośrednie: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>
                <a:latin typeface="Calibri" pitchFamily="34" charset="0"/>
                <a:ea typeface="+mn-ea"/>
                <a:cs typeface="+mn-cs"/>
              </a:rPr>
              <a:t>wynagrodzenia</a:t>
            </a:r>
            <a:r>
              <a:rPr lang="pl-PL" dirty="0">
                <a:latin typeface="Calibri" pitchFamily="34" charset="0"/>
                <a:ea typeface="+mn-ea"/>
                <a:cs typeface="+mn-cs"/>
              </a:rPr>
              <a:t> (W) 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>
                <a:latin typeface="Calibri" pitchFamily="34" charset="0"/>
                <a:ea typeface="+mn-ea"/>
                <a:cs typeface="+mn-cs"/>
              </a:rPr>
              <a:t>podwykonawstwo</a:t>
            </a:r>
            <a:r>
              <a:rPr lang="pl-PL" dirty="0">
                <a:latin typeface="Calibri" pitchFamily="34" charset="0"/>
                <a:ea typeface="+mn-ea"/>
                <a:cs typeface="+mn-cs"/>
              </a:rPr>
              <a:t> (E) 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b="1" dirty="0">
                <a:latin typeface="Calibri" pitchFamily="34" charset="0"/>
                <a:ea typeface="+mn-ea"/>
                <a:cs typeface="+mn-cs"/>
              </a:rPr>
              <a:t>pozostałe koszty bezpośrednie </a:t>
            </a:r>
            <a:r>
              <a:rPr lang="pl-PL" dirty="0">
                <a:latin typeface="Calibri" pitchFamily="34" charset="0"/>
                <a:ea typeface="+mn-ea"/>
                <a:cs typeface="+mn-cs"/>
              </a:rPr>
              <a:t>(</a:t>
            </a:r>
            <a:r>
              <a:rPr lang="pl-PL" dirty="0" err="1">
                <a:latin typeface="Calibri" pitchFamily="34" charset="0"/>
                <a:ea typeface="+mn-ea"/>
                <a:cs typeface="+mn-cs"/>
              </a:rPr>
              <a:t>Op</a:t>
            </a:r>
            <a:r>
              <a:rPr lang="pl-PL" dirty="0">
                <a:latin typeface="Calibri" pitchFamily="34" charset="0"/>
                <a:ea typeface="+mn-ea"/>
                <a:cs typeface="+mn-cs"/>
              </a:rPr>
              <a:t>),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w tym: </a:t>
            </a:r>
          </a:p>
          <a:p>
            <a:pPr marL="820738" lvl="1" indent="-363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koszty aparatury oraz wartości niematerialnych i prawnych, </a:t>
            </a:r>
          </a:p>
          <a:p>
            <a:pPr marL="820738" lvl="1" indent="-363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koszty budynków i gruntów,</a:t>
            </a:r>
          </a:p>
          <a:p>
            <a:pPr marL="820738" lvl="1" indent="-363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pozostałe koszty operacyjne.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70000" y="1985963"/>
            <a:ext cx="6381750" cy="2139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pl-PL" b="1" dirty="0">
                <a:latin typeface="Calibri" pitchFamily="34" charset="0"/>
                <a:ea typeface="+mn-ea"/>
                <a:cs typeface="+mn-cs"/>
              </a:rPr>
              <a:t>Koszty pośrednie:</a:t>
            </a:r>
          </a:p>
          <a:p>
            <a:pPr marL="355600" indent="-3556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Koszty wynajmu lub utrzymania budynków, </a:t>
            </a:r>
          </a:p>
          <a:p>
            <a:pPr marL="355600" indent="-3556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Koszty administracyjne, </a:t>
            </a:r>
          </a:p>
          <a:p>
            <a:pPr marL="355600" indent="-3556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Koszty wynagrodzeń wraz z pozapłacowymi kosztami pracy personelu zarządzającego oraz personelu wsparcia, </a:t>
            </a:r>
          </a:p>
          <a:p>
            <a:pPr marL="355600" indent="-3556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dirty="0">
                <a:latin typeface="Calibri" pitchFamily="34" charset="0"/>
                <a:ea typeface="+mn-ea"/>
                <a:cs typeface="+mn-cs"/>
              </a:rPr>
              <a:t>Koszty delegacji osób zaangażowanych w realizację projektu.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 bwMode="auto">
          <a:noFill/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l-PL" sz="1800" dirty="0" smtClean="0">
                <a:latin typeface="Calibri" pitchFamily="34" charset="0"/>
              </a:rPr>
              <a:t>Ocena projektu obejmuje :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sz="18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dirty="0" smtClean="0">
                <a:latin typeface="Calibri" pitchFamily="34" charset="0"/>
              </a:rPr>
              <a:t>	1) ocenę formalną;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dirty="0" smtClean="0">
                <a:latin typeface="Calibri" pitchFamily="34" charset="0"/>
              </a:rPr>
              <a:t>	2) ocenę merytoryczną – dokonywaną przez panel ekspertów.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dirty="0" smtClean="0">
                <a:latin typeface="Calibri" pitchFamily="34" charset="0"/>
              </a:rPr>
              <a:t>	- w zakresie naukowo – technologicznym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dirty="0" smtClean="0">
                <a:latin typeface="Calibri" pitchFamily="34" charset="0"/>
              </a:rPr>
              <a:t>	- w zakresie gospodarczo – biznesowym.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sz="18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sz="1800" dirty="0" smtClean="0">
                <a:latin typeface="Calibri" pitchFamily="34" charset="0"/>
              </a:rPr>
              <a:t>Ocena trwa około 60 </a:t>
            </a:r>
            <a:r>
              <a:rPr lang="pl-PL" sz="1800" dirty="0" err="1" smtClean="0">
                <a:latin typeface="Calibri" pitchFamily="34" charset="0"/>
              </a:rPr>
              <a:t>dni</a:t>
            </a:r>
            <a:r>
              <a:rPr lang="pl-PL" sz="1800" dirty="0" smtClean="0">
                <a:latin typeface="Calibri" pitchFamily="34" charset="0"/>
              </a:rPr>
              <a:t> od zakończenia danej tury konkursu.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pl-PL" sz="1800" dirty="0" smtClean="0">
              <a:latin typeface="Calibri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l-PL" sz="1800" b="1" u="sng" dirty="0" smtClean="0">
                <a:latin typeface="Calibri" pitchFamily="34" charset="0"/>
              </a:rPr>
              <a:t>Elementem oceny przeprowadzanej przez Panel ekspertów, jest spotkanie członków  </a:t>
            </a:r>
            <a:br>
              <a:rPr lang="pl-PL" sz="1800" b="1" u="sng" dirty="0" smtClean="0">
                <a:latin typeface="Calibri" pitchFamily="34" charset="0"/>
              </a:rPr>
            </a:br>
            <a:r>
              <a:rPr lang="pl-PL" sz="1800" b="1" u="sng" dirty="0" smtClean="0">
                <a:latin typeface="Calibri" pitchFamily="34" charset="0"/>
              </a:rPr>
              <a:t>Panelu ekspertów z Wnioskodawcą</a:t>
            </a:r>
          </a:p>
          <a:p>
            <a:endParaRPr lang="pl-PL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ole tekstowe 3"/>
          <p:cNvSpPr txBox="1">
            <a:spLocks noChangeArrowheads="1"/>
          </p:cNvSpPr>
          <p:nvPr/>
        </p:nvSpPr>
        <p:spPr bwMode="auto">
          <a:xfrm>
            <a:off x="2051050" y="1836738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Narodowe Centrum Badań i Rozwoju</a:t>
            </a:r>
          </a:p>
          <a:p>
            <a:pPr algn="ctr"/>
            <a:r>
              <a:rPr lang="pl-PL" sz="2400" b="1">
                <a:latin typeface="Calibri" pitchFamily="34" charset="0"/>
                <a:hlinkClick r:id="rId2"/>
              </a:rPr>
              <a:t>www.ncbir.pl</a:t>
            </a:r>
            <a:r>
              <a:rPr lang="pl-PL" sz="2400" b="1">
                <a:latin typeface="Calibri" pitchFamily="34" charset="0"/>
              </a:rPr>
              <a:t> </a:t>
            </a: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>
                <a:latin typeface="Calibri" pitchFamily="34" charset="0"/>
                <a:hlinkClick r:id="rId3"/>
              </a:rPr>
              <a:t>www.poir.gov.pl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64141" y="1488183"/>
            <a:ext cx="770021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b="1" dirty="0" smtClean="0">
                <a:latin typeface="Calibri" pitchFamily="34" charset="0"/>
              </a:rPr>
              <a:t>Działanie 2.1 Wsparcie inwestycji w infrastrukturę </a:t>
            </a:r>
            <a:r>
              <a:rPr lang="pl-PL" b="1" dirty="0" err="1" smtClean="0">
                <a:latin typeface="Calibri" pitchFamily="34" charset="0"/>
              </a:rPr>
              <a:t>B+R</a:t>
            </a:r>
            <a:r>
              <a:rPr lang="pl-PL" b="1" dirty="0" smtClean="0">
                <a:latin typeface="Calibri" pitchFamily="34" charset="0"/>
              </a:rPr>
              <a:t> przedsiębiorstw</a:t>
            </a:r>
          </a:p>
          <a:p>
            <a:pPr algn="just">
              <a:spcAft>
                <a:spcPts val="1200"/>
              </a:spcAft>
            </a:pPr>
            <a:r>
              <a:rPr lang="pl-PL" sz="1400" dirty="0" smtClean="0">
                <a:latin typeface="Calibri" pitchFamily="34" charset="0"/>
              </a:rPr>
              <a:t>Wsparcie obejmuje </a:t>
            </a:r>
            <a:r>
              <a:rPr lang="pl-PL" sz="1400" b="1" dirty="0" smtClean="0">
                <a:solidFill>
                  <a:srgbClr val="0033CC"/>
                </a:solidFill>
                <a:latin typeface="Calibri" pitchFamily="34" charset="0"/>
              </a:rPr>
              <a:t>tworzenie i rozwój infrastruktury </a:t>
            </a:r>
            <a:r>
              <a:rPr lang="pl-PL" sz="1400" b="1" dirty="0" err="1" smtClean="0">
                <a:solidFill>
                  <a:srgbClr val="0033CC"/>
                </a:solidFill>
                <a:latin typeface="Calibri" pitchFamily="34" charset="0"/>
              </a:rPr>
              <a:t>B+R</a:t>
            </a:r>
            <a:r>
              <a:rPr lang="pl-PL" sz="1400" b="1" dirty="0" smtClean="0">
                <a:solidFill>
                  <a:srgbClr val="0033CC"/>
                </a:solidFill>
                <a:latin typeface="Calibri" pitchFamily="34" charset="0"/>
              </a:rPr>
              <a:t> przedsiębiorstw </a:t>
            </a:r>
            <a:r>
              <a:rPr lang="pl-PL" sz="1400" dirty="0" smtClean="0">
                <a:latin typeface="Calibri" pitchFamily="34" charset="0"/>
              </a:rPr>
              <a:t>poprzez inwestycje w aparaturę, sprzęt, technologie i inną niezbędną infrastrukturę, która służy tworzeniu innowacyjnych produktów i usług. Oferowane wsparcie przyczyni się do powstawania działów </a:t>
            </a:r>
            <a:r>
              <a:rPr lang="pl-PL" sz="1400" dirty="0" err="1" smtClean="0">
                <a:latin typeface="Calibri" pitchFamily="34" charset="0"/>
              </a:rPr>
              <a:t>B+R</a:t>
            </a:r>
            <a:r>
              <a:rPr lang="pl-PL" sz="1400" dirty="0" smtClean="0">
                <a:latin typeface="Calibri" pitchFamily="34" charset="0"/>
              </a:rPr>
              <a:t> i laboratoriów w przedsiębiorstwach oraz </a:t>
            </a:r>
            <a:r>
              <a:rPr lang="pl-PL" sz="1400" b="1" dirty="0" smtClean="0">
                <a:solidFill>
                  <a:srgbClr val="0033CC"/>
                </a:solidFill>
                <a:latin typeface="Calibri" pitchFamily="34" charset="0"/>
              </a:rPr>
              <a:t>tworzenia centrów badawczo-rozwojowych</a:t>
            </a:r>
            <a:r>
              <a:rPr lang="pl-PL" sz="1400" dirty="0" smtClean="0">
                <a:latin typeface="Calibri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pl-PL" sz="1400" dirty="0" smtClean="0">
                <a:latin typeface="Calibri" pitchFamily="34" charset="0"/>
              </a:rPr>
              <a:t>Podstawą oceny projektu jest </a:t>
            </a:r>
            <a:r>
              <a:rPr lang="pl-PL" sz="1400" b="1" dirty="0" smtClean="0">
                <a:solidFill>
                  <a:srgbClr val="0033CC"/>
                </a:solidFill>
                <a:latin typeface="Calibri" pitchFamily="34" charset="0"/>
              </a:rPr>
              <a:t>agenda badawcza</a:t>
            </a:r>
            <a:r>
              <a:rPr lang="pl-PL" sz="1400" dirty="0" smtClean="0">
                <a:latin typeface="Calibri" pitchFamily="34" charset="0"/>
              </a:rPr>
              <a:t>, którą przedsiębiorstwo będzie realizować z wykorzystaniem infrastruktury badawczej wybudowanej lub zmodyfikowanej w ramach projektu. Czynnikami decydującymi o przyznaniu wsparcia będą m.in.: plan wykorzystania wytworzonej infrastruktury, poziom nakładów na działalność </a:t>
            </a:r>
            <a:r>
              <a:rPr lang="pl-PL" sz="1400" dirty="0" err="1" smtClean="0">
                <a:latin typeface="Calibri" pitchFamily="34" charset="0"/>
              </a:rPr>
              <a:t>B+R</a:t>
            </a:r>
            <a:r>
              <a:rPr lang="pl-PL" sz="1400" dirty="0" smtClean="0">
                <a:latin typeface="Calibri" pitchFamily="34" charset="0"/>
              </a:rPr>
              <a:t>, wielkość zatrudnienia pracowników zaangażowanych w działalność </a:t>
            </a:r>
            <a:r>
              <a:rPr lang="pl-PL" sz="1400" dirty="0" err="1" smtClean="0">
                <a:latin typeface="Calibri" pitchFamily="34" charset="0"/>
              </a:rPr>
              <a:t>B+R</a:t>
            </a:r>
            <a:r>
              <a:rPr lang="pl-PL" sz="1400" dirty="0" smtClean="0">
                <a:latin typeface="Calibri" pitchFamily="34" charset="0"/>
              </a:rPr>
              <a:t>. Realizacja agendy badawczej przez przedsiębiorstwo będzie monitorowana w trakcie realizacji projektu oraz oceniana po jego zakończeniu. </a:t>
            </a:r>
            <a:r>
              <a:rPr lang="pl-PL" sz="1400" b="1" dirty="0" smtClean="0">
                <a:solidFill>
                  <a:srgbClr val="0033CC"/>
                </a:solidFill>
                <a:latin typeface="Calibri" pitchFamily="34" charset="0"/>
              </a:rPr>
              <a:t>Niezrealizowanie agendy badawczej przez przedsiębiorstwo skutkuje obowiązkiem proporcjonalnego zwrotu dofinansowania.</a:t>
            </a:r>
          </a:p>
          <a:p>
            <a:pPr algn="just">
              <a:spcAft>
                <a:spcPts val="1200"/>
              </a:spcAft>
            </a:pPr>
            <a:r>
              <a:rPr lang="pl-PL" sz="1400" dirty="0" smtClean="0">
                <a:latin typeface="Calibri" pitchFamily="34" charset="0"/>
              </a:rPr>
              <a:t>Inwestycje infrastrukturalne mogą być uzupełnione o </a:t>
            </a:r>
            <a:r>
              <a:rPr lang="pl-PL" sz="1400" b="1" dirty="0" smtClean="0">
                <a:solidFill>
                  <a:srgbClr val="0033CC"/>
                </a:solidFill>
                <a:latin typeface="Calibri" pitchFamily="34" charset="0"/>
              </a:rPr>
              <a:t>działania związane z rozwojem umiejętności pracowników obsługujących nową aparaturę badawczą</a:t>
            </a:r>
            <a:r>
              <a:rPr lang="pl-PL" sz="1400" b="1" dirty="0" smtClean="0">
                <a:latin typeface="Calibri" pitchFamily="34" charset="0"/>
              </a:rPr>
              <a:t> </a:t>
            </a:r>
            <a:r>
              <a:rPr lang="pl-PL" sz="1400" dirty="0" smtClean="0">
                <a:latin typeface="Calibri" pitchFamily="34" charset="0"/>
              </a:rPr>
              <a:t>(w ramach cross </a:t>
            </a:r>
            <a:r>
              <a:rPr lang="pl-PL" sz="1400" dirty="0" err="1" smtClean="0">
                <a:latin typeface="Calibri" pitchFamily="34" charset="0"/>
              </a:rPr>
              <a:t>financingu</a:t>
            </a:r>
            <a:r>
              <a:rPr lang="pl-PL" sz="1400" dirty="0" smtClean="0">
                <a:latin typeface="Calibri" pitchFamily="34" charset="0"/>
              </a:rPr>
              <a:t>).</a:t>
            </a:r>
            <a:endParaRPr lang="pl-PL" sz="14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21895" y="1084531"/>
            <a:ext cx="755583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b="1" dirty="0" smtClean="0">
                <a:latin typeface="Calibri" pitchFamily="34" charset="0"/>
              </a:rPr>
              <a:t>Termin naboru: </a:t>
            </a:r>
            <a:r>
              <a:rPr lang="pl-PL" dirty="0" smtClean="0">
                <a:latin typeface="Calibri" pitchFamily="34" charset="0"/>
              </a:rPr>
              <a:t>od </a:t>
            </a:r>
            <a:r>
              <a:rPr lang="pl-PL" b="1" dirty="0" smtClean="0">
                <a:latin typeface="Calibri" pitchFamily="34" charset="0"/>
              </a:rPr>
              <a:t>1 marca do 29 kwietnia 2016 r.</a:t>
            </a:r>
          </a:p>
          <a:p>
            <a:pPr>
              <a:spcAft>
                <a:spcPts val="1200"/>
              </a:spcAft>
            </a:pPr>
            <a:r>
              <a:rPr lang="pl-PL" b="1" dirty="0" smtClean="0">
                <a:latin typeface="Calibri" pitchFamily="34" charset="0"/>
              </a:rPr>
              <a:t>Kwota środków przeznaczonych na dofinansowanie: 1 mld zł.</a:t>
            </a:r>
            <a:endParaRPr lang="pl-PL" dirty="0" smtClean="0"/>
          </a:p>
          <a:p>
            <a:pPr>
              <a:spcAft>
                <a:spcPts val="600"/>
              </a:spcAft>
            </a:pPr>
            <a:r>
              <a:rPr lang="pl-PL" b="1" dirty="0" smtClean="0">
                <a:latin typeface="Calibri" pitchFamily="34" charset="0"/>
              </a:rPr>
              <a:t>Typy projektów: </a:t>
            </a:r>
          </a:p>
          <a:p>
            <a:pPr marL="355600" indent="-3556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>
                <a:latin typeface="Calibri" pitchFamily="34" charset="0"/>
              </a:rPr>
              <a:t>Dofinansowanie będzie udzielane przedsiębiorcom na tworzenie lub rozwój inwestycji typu </a:t>
            </a:r>
            <a:r>
              <a:rPr lang="pl-PL" b="1" dirty="0" smtClean="0">
                <a:solidFill>
                  <a:srgbClr val="FF0000"/>
                </a:solidFill>
                <a:latin typeface="Calibri" pitchFamily="34" charset="0"/>
              </a:rPr>
              <a:t>centra badawczo-rozwojowe</a:t>
            </a:r>
            <a:r>
              <a:rPr lang="pl-PL" dirty="0" smtClean="0">
                <a:latin typeface="Calibri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pl-PL" dirty="0" smtClean="0">
                <a:latin typeface="Calibri" pitchFamily="34" charset="0"/>
              </a:rPr>
              <a:t>Przez inwestycję typu centrum badawczo-rozwojowe rozumie się </a:t>
            </a:r>
            <a:r>
              <a:rPr lang="pl-PL" b="1" dirty="0" smtClean="0">
                <a:latin typeface="Calibri" pitchFamily="34" charset="0"/>
              </a:rPr>
              <a:t>jednostkę organizacyjną lub wyodrębnioną organizacyjnie jednostkę rozpoczynającą lub rozwijającą działalność, której głównym zadaniem jest prowadzenie przez wykwalifikowaną kadrę badań naukowych i prac rozwojowych</a:t>
            </a:r>
            <a:r>
              <a:rPr lang="pl-PL" dirty="0" smtClean="0">
                <a:latin typeface="Calibri" pitchFamily="34" charset="0"/>
              </a:rPr>
              <a:t> w wydzielonych i przystosowanych do tego typu działalności pomieszczeniach oraz z wykorzystaniem infrastruktury badawczo-rozwojowej.</a:t>
            </a:r>
            <a:endParaRPr lang="pl-PL" b="1" dirty="0" smtClean="0">
              <a:latin typeface="Calibri" pitchFamily="34" charset="0"/>
            </a:endParaRPr>
          </a:p>
          <a:p>
            <a:pPr marL="355600" indent="-355600">
              <a:spcAft>
                <a:spcPts val="600"/>
              </a:spcAft>
            </a:pPr>
            <a:r>
              <a:rPr lang="pl-PL" b="1" dirty="0" smtClean="0">
                <a:latin typeface="Calibri" pitchFamily="34" charset="0"/>
              </a:rPr>
              <a:t>Typy beneficjentów:</a:t>
            </a:r>
          </a:p>
          <a:p>
            <a:pPr marL="355600" indent="-355600">
              <a:spcAft>
                <a:spcPts val="600"/>
              </a:spcAft>
              <a:buFont typeface="Wingdings" pitchFamily="2" charset="2"/>
              <a:buChar char="ü"/>
            </a:pPr>
            <a:r>
              <a:rPr lang="pl-PL" dirty="0" smtClean="0">
                <a:latin typeface="Calibri" pitchFamily="34" charset="0"/>
              </a:rPr>
              <a:t>Przedsiębiorcy </a:t>
            </a:r>
          </a:p>
          <a:p>
            <a:pPr marL="355600" indent="-355600">
              <a:spcAft>
                <a:spcPts val="600"/>
              </a:spcAft>
            </a:pPr>
            <a:endParaRPr lang="pl-PL" dirty="0" smtClean="0"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21893" y="5423968"/>
            <a:ext cx="7517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pl-PL" dirty="0" smtClean="0">
                <a:latin typeface="Calibri" pitchFamily="34" charset="0"/>
              </a:rPr>
              <a:t>Minimalna wartość projektu – </a:t>
            </a:r>
            <a:r>
              <a:rPr lang="pl-PL" b="1" dirty="0" smtClean="0">
                <a:solidFill>
                  <a:srgbClr val="FF0000"/>
                </a:solidFill>
                <a:latin typeface="Calibri" pitchFamily="34" charset="0"/>
              </a:rPr>
              <a:t>2 mln zł </a:t>
            </a:r>
            <a:r>
              <a:rPr lang="pl-PL" dirty="0" smtClean="0">
                <a:latin typeface="Calibri" pitchFamily="34" charset="0"/>
              </a:rPr>
              <a:t>kosztów kwalifikowanych.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19866" y="1212725"/>
            <a:ext cx="7690584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Koszty </a:t>
            </a:r>
            <a:r>
              <a:rPr lang="pl-PL" sz="1600" b="1" dirty="0" err="1" smtClean="0">
                <a:latin typeface="Calibri" pitchFamily="34" charset="0"/>
                <a:ea typeface="Calibri"/>
                <a:cs typeface="Times New Roman"/>
              </a:rPr>
              <a:t>kwalifikowalne</a:t>
            </a: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:</a:t>
            </a:r>
          </a:p>
          <a:p>
            <a:endParaRPr lang="pl-PL" sz="1400" dirty="0" smtClean="0">
              <a:latin typeface="Calibri" pitchFamily="34" charset="0"/>
              <a:ea typeface="Calibri"/>
              <a:cs typeface="Times New Roman"/>
            </a:endParaRPr>
          </a:p>
          <a:p>
            <a:pPr algn="just"/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Do kosztów kwalifikowanych w ramach regionalnej pomocy inwestycyjnej zalicza się koszty: </a:t>
            </a:r>
          </a:p>
          <a:p>
            <a:pPr algn="just"/>
            <a:endParaRPr lang="pl-PL" sz="1600" dirty="0" smtClean="0">
              <a:latin typeface="Calibri" pitchFamily="34" charset="0"/>
              <a:ea typeface="Calibri"/>
              <a:cs typeface="Times New Roman"/>
            </a:endParaRPr>
          </a:p>
          <a:p>
            <a:pPr marL="228600" indent="-228600" algn="just">
              <a:buAutoNum type="arabicParenR"/>
            </a:pP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nabycia nieruchomości zabudowanych i niezabudowanych,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rabicParenR" startAt="2"/>
            </a:pP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nabycia albo wytworzenia środków trwałych 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innych niż określone w </a:t>
            </a:r>
            <a:r>
              <a:rPr lang="pl-PL" sz="1600" dirty="0" err="1" smtClean="0">
                <a:latin typeface="Calibri" pitchFamily="34" charset="0"/>
                <a:ea typeface="Calibri"/>
                <a:cs typeface="Times New Roman"/>
              </a:rPr>
              <a:t>pkt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 1 wraz z kosztem instalacji i uruchomienia; 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rabicParenR" startAt="2"/>
            </a:pP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nabycia robót i materiałów budowlanych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; </a:t>
            </a:r>
          </a:p>
          <a:p>
            <a:pPr marL="228600" indent="-228600" algn="just">
              <a:spcBef>
                <a:spcPts val="600"/>
              </a:spcBef>
              <a:buFont typeface="+mj-lt"/>
              <a:buAutoNum type="arabicParenR" startAt="2"/>
            </a:pP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nabycia wartości niematerialnych i prawnych w formie patentów, licencji, </a:t>
            </a:r>
            <a:r>
              <a:rPr lang="pl-PL" sz="1600" b="1" dirty="0" err="1" smtClean="0">
                <a:latin typeface="Calibri" pitchFamily="34" charset="0"/>
                <a:ea typeface="Calibri"/>
                <a:cs typeface="Times New Roman"/>
              </a:rPr>
              <a:t>know-how</a:t>
            </a: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 oraz innych praw własności intelektualnej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, jeżeli spełniają łącznie następujące warunki: </a:t>
            </a:r>
          </a:p>
          <a:p>
            <a:pPr marL="685800" lvl="1" indent="-228600" algn="just">
              <a:spcBef>
                <a:spcPts val="600"/>
              </a:spcBef>
              <a:buAutoNum type="alphaLcParenR"/>
            </a:pPr>
            <a:r>
              <a:rPr lang="pl-PL" sz="1400" dirty="0" smtClean="0">
                <a:latin typeface="Calibri" pitchFamily="34" charset="0"/>
                <a:ea typeface="Calibri"/>
                <a:cs typeface="Times New Roman"/>
              </a:rPr>
              <a:t>będą wykorzystywane wyłącznie w przedsiębiorstwie przedsiębiorcy, w którym prowadzony jest projekt, </a:t>
            </a:r>
          </a:p>
          <a:p>
            <a:pPr marL="685800" lvl="1" indent="-228600" algn="just">
              <a:spcBef>
                <a:spcPts val="600"/>
              </a:spcBef>
              <a:buAutoNum type="alphaLcParenR"/>
            </a:pPr>
            <a:r>
              <a:rPr lang="pl-PL" sz="1400" dirty="0" smtClean="0">
                <a:latin typeface="Calibri" pitchFamily="34" charset="0"/>
                <a:ea typeface="Calibri"/>
                <a:cs typeface="Times New Roman"/>
              </a:rPr>
              <a:t>będą podlegać amortyzacji zgodnie z przepisami o rachunkowości, </a:t>
            </a:r>
          </a:p>
          <a:p>
            <a:pPr marL="685800" lvl="1" indent="-228600" algn="just">
              <a:spcBef>
                <a:spcPts val="600"/>
              </a:spcBef>
              <a:buAutoNum type="alphaLcParenR"/>
            </a:pPr>
            <a:r>
              <a:rPr lang="pl-PL" sz="1400" dirty="0" smtClean="0">
                <a:latin typeface="Calibri" pitchFamily="34" charset="0"/>
                <a:ea typeface="Calibri"/>
                <a:cs typeface="Times New Roman"/>
              </a:rPr>
              <a:t>będą nabyte na warunkach rynkowych od osób trzecich niepowiązanych z przedsiębiorcą, </a:t>
            </a:r>
          </a:p>
          <a:p>
            <a:pPr marL="685800" lvl="1" indent="-228600" algn="just">
              <a:spcBef>
                <a:spcPts val="600"/>
              </a:spcBef>
              <a:buAutoNum type="alphaLcParenR"/>
            </a:pPr>
            <a:r>
              <a:rPr lang="pl-PL" sz="1400" dirty="0" smtClean="0">
                <a:latin typeface="Calibri" pitchFamily="34" charset="0"/>
                <a:ea typeface="Calibri"/>
                <a:cs typeface="Times New Roman"/>
              </a:rPr>
              <a:t>będą stanowić aktywa przedsiębiorcy i pozostaną w jego przedsiębiorstwie przez co najmniej 5 lat od dnia zakończenia realizacji projektu, a w przypadku </a:t>
            </a:r>
            <a:r>
              <a:rPr lang="pl-PL" sz="1400" dirty="0" err="1" smtClean="0">
                <a:latin typeface="Calibri" pitchFamily="34" charset="0"/>
                <a:ea typeface="Calibri"/>
                <a:cs typeface="Times New Roman"/>
              </a:rPr>
              <a:t>mikroprzedsiębiorcy</a:t>
            </a:r>
            <a:r>
              <a:rPr lang="pl-PL" sz="1400" dirty="0" smtClean="0">
                <a:latin typeface="Calibri" pitchFamily="34" charset="0"/>
                <a:ea typeface="Calibri"/>
                <a:cs typeface="Times New Roman"/>
              </a:rPr>
              <a:t>, małego lub średniego przedsiębiorcy – przez co najmniej 3 lata;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770021" y="1612719"/>
            <a:ext cx="738257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9875" marR="0" lvl="0" indent="-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arenR" startAt="5"/>
              <a:tabLst>
                <a:tab pos="498475" algn="l"/>
                <a:tab pos="900113" algn="l"/>
              </a:tabLst>
            </a:pP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spłaty rat leasingu nieruchomości zabudowanych i niezabudowanych 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poniesione przez korzystającego do dnia zakończenia realizacji projektu, do wysokości ich wartości początkowej z dnia zawarcia umowy leasingu, pod warunkiem, że umowa leasingu będzie obejmowała okres co najmniej 5 lat od przewidywanego terminu zakończenia realizacji projektu, a w przypadku mikro przedsiębiorcy, małego lub średniego przedsiębiorcy – okres co najmniej 3 lat,</a:t>
            </a: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arenR" startAt="5"/>
              <a:tabLst>
                <a:tab pos="498475" algn="l"/>
                <a:tab pos="900113" algn="l"/>
              </a:tabLst>
            </a:pPr>
            <a:r>
              <a:rPr lang="pl-PL" sz="1600" b="1" dirty="0" smtClean="0">
                <a:latin typeface="Calibri" pitchFamily="34" charset="0"/>
                <a:ea typeface="Calibri"/>
                <a:cs typeface="Times New Roman"/>
              </a:rPr>
              <a:t>spłaty rat wartości początkowej środków trwałych 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innych niż określone w </a:t>
            </a:r>
            <a:r>
              <a:rPr lang="pl-PL" sz="1600" dirty="0" err="1" smtClean="0">
                <a:latin typeface="Calibri" pitchFamily="34" charset="0"/>
                <a:ea typeface="Calibri"/>
                <a:cs typeface="Times New Roman"/>
              </a:rPr>
              <a:t>pkt</a:t>
            </a: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 4)  poniesione przez korzystającego z tytułu umowy leasingu prowadzącej do przeniesienia własności tych środków na korzystającego, z wyłączeniem leasingu zwrotnego.</a:t>
            </a: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5"/>
              <a:tabLst>
                <a:tab pos="498475" algn="l"/>
                <a:tab pos="900113" algn="l"/>
              </a:tabLst>
            </a:pPr>
            <a:endParaRPr lang="pl-PL" sz="1600" dirty="0" smtClean="0">
              <a:latin typeface="Calibri" pitchFamily="34" charset="0"/>
              <a:ea typeface="Calibri"/>
              <a:cs typeface="Times New Roman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  <a:tab pos="900113" algn="l"/>
              </a:tabLst>
            </a:pPr>
            <a:r>
              <a:rPr lang="pl-PL" sz="1600" dirty="0" smtClean="0">
                <a:latin typeface="Calibri" pitchFamily="34" charset="0"/>
                <a:ea typeface="Calibri"/>
                <a:cs typeface="Times New Roman"/>
              </a:rPr>
              <a:t>Łączna wartość kosztów kwalifikowanych wymienionych w  pkt. 1) i 5) nie może przekraczać 10% kosztów kwalifikowanych projektu.</a:t>
            </a: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5"/>
              <a:tabLst>
                <a:tab pos="498475" algn="l"/>
                <a:tab pos="900113" algn="l"/>
              </a:tabLst>
            </a:pPr>
            <a:endParaRPr lang="pl-PL" sz="1600" dirty="0" smtClean="0">
              <a:latin typeface="Calibri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85523" y="2996919"/>
          <a:ext cx="6978314" cy="1165525"/>
        </p:xfrm>
        <a:graphic>
          <a:graphicData uri="http://schemas.openxmlformats.org/drawingml/2006/table">
            <a:tbl>
              <a:tblPr/>
              <a:tblGrid>
                <a:gridCol w="1652272"/>
                <a:gridCol w="1486550"/>
                <a:gridCol w="1149220"/>
                <a:gridCol w="2690272"/>
              </a:tblGrid>
              <a:tr h="714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Województwo /</a:t>
                      </a: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lokalizacja projektu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Mikro przedsiębiorcy, 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mali przedsiębiorcy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Średni przedsiębiorcy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1)Przedsiębiorcy inni niż MSP oraz 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2)nowe inwestycje </a:t>
                      </a:r>
                      <a:r>
                        <a:rPr lang="pl-PL" sz="12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kosztach </a:t>
                      </a:r>
                      <a:r>
                        <a:rPr lang="pl-PL" sz="12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kwalifikowanych</a:t>
                      </a:r>
                      <a:r>
                        <a:rPr lang="pl-PL" sz="12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2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przekraczających </a:t>
                      </a:r>
                      <a:r>
                        <a:rPr lang="pl-PL" sz="12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50 mln euro</a:t>
                      </a:r>
                      <a:endParaRPr lang="pl-PL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pomorskie</a:t>
                      </a:r>
                      <a:endParaRPr lang="pl-PL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55%</a:t>
                      </a: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45%</a:t>
                      </a: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19198" marR="191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76976" y="1772613"/>
          <a:ext cx="7369743" cy="736092"/>
        </p:xfrm>
        <a:graphic>
          <a:graphicData uri="http://schemas.openxmlformats.org/drawingml/2006/table">
            <a:tbl>
              <a:tblPr/>
              <a:tblGrid>
                <a:gridCol w="7369743"/>
              </a:tblGrid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  <a:tab pos="275590" algn="l"/>
                        </a:tabLst>
                      </a:pPr>
                      <a:r>
                        <a:rPr lang="pl-PL" sz="14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pomoc </a:t>
                      </a:r>
                      <a:r>
                        <a:rPr lang="pl-PL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regionalną</a:t>
                      </a: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, przy zachowaniu odpowiednich dla działania pułapów określonych </a:t>
                      </a:r>
                      <a:r>
                        <a:rPr lang="pl-PL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1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Rozporządzeniu Rady Ministrów z dnia 30 czerwca 2014 r. w sprawie ustalenia mapy pomocy regionalnej na lata 2014 – 2020</a:t>
                      </a: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, tj.: 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89272" y="2011732"/>
            <a:ext cx="73922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dirty="0" smtClean="0">
                <a:latin typeface="Calibri" pitchFamily="34" charset="0"/>
              </a:rPr>
              <a:t>Do kosztów kwalifikowanych w ramach </a:t>
            </a:r>
            <a:r>
              <a:rPr lang="pl-PL" b="1" dirty="0" smtClean="0">
                <a:latin typeface="Calibri" pitchFamily="34" charset="0"/>
              </a:rPr>
              <a:t>pomocy na projekty badawczo-rozwojowe</a:t>
            </a:r>
            <a:r>
              <a:rPr lang="pl-PL" dirty="0" smtClean="0">
                <a:latin typeface="Calibri" pitchFamily="34" charset="0"/>
              </a:rPr>
              <a:t> zalicza się koszty odpowiedniej wiedzy technicznej oraz koszty doradztwa i równorzędnych usług wykorzystywanych na potrzeby projektu.</a:t>
            </a:r>
          </a:p>
          <a:p>
            <a:pPr lvl="0" algn="just"/>
            <a:endParaRPr lang="pl-PL" dirty="0" smtClean="0">
              <a:latin typeface="Calibri" pitchFamily="34" charset="0"/>
            </a:endParaRPr>
          </a:p>
          <a:p>
            <a:pPr lvl="0" algn="just"/>
            <a:r>
              <a:rPr lang="pl-PL" dirty="0" smtClean="0">
                <a:latin typeface="Calibri" pitchFamily="34" charset="0"/>
              </a:rPr>
              <a:t>Przedsiębiorca w ramach </a:t>
            </a:r>
            <a:r>
              <a:rPr lang="pl-PL" b="1" dirty="0" smtClean="0">
                <a:latin typeface="Calibri" pitchFamily="34" charset="0"/>
              </a:rPr>
              <a:t>pomocy </a:t>
            </a:r>
            <a:r>
              <a:rPr lang="pl-PL" b="1" i="1" dirty="0" smtClean="0">
                <a:latin typeface="Calibri" pitchFamily="34" charset="0"/>
              </a:rPr>
              <a:t>de </a:t>
            </a:r>
            <a:r>
              <a:rPr lang="pl-PL" b="1" i="1" dirty="0" err="1" smtClean="0">
                <a:latin typeface="Calibri" pitchFamily="34" charset="0"/>
              </a:rPr>
              <a:t>minimis</a:t>
            </a:r>
            <a:r>
              <a:rPr lang="pl-PL" b="1" i="1" dirty="0" smtClean="0">
                <a:latin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</a:rPr>
              <a:t>może objąć wnioskiem koszty zakupu materiałów i produktów związanych bezpośrednio z realizacją projektu.</a:t>
            </a:r>
          </a:p>
          <a:p>
            <a:pPr lvl="0"/>
            <a:endParaRPr lang="pl-PL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24150"/>
            <a:ext cx="8109480" cy="48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04775" y="3286887"/>
          <a:ext cx="6753726" cy="1312164"/>
        </p:xfrm>
        <a:graphic>
          <a:graphicData uri="http://schemas.openxmlformats.org/drawingml/2006/table">
            <a:tbl>
              <a:tblPr/>
              <a:tblGrid>
                <a:gridCol w="6753726"/>
              </a:tblGrid>
              <a:tr h="0">
                <a:tc>
                  <a:txBody>
                    <a:bodyPr/>
                    <a:lstStyle/>
                    <a:p>
                      <a:pPr marL="269875" lvl="0" indent="-2698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pomoc </a:t>
                      </a:r>
                      <a:r>
                        <a:rPr lang="pl-PL" sz="1400" b="1" i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pl-PL" sz="1400" b="1" i="1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minimis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254000" indent="-172085" algn="just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uzyskana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pomoc </a:t>
                      </a:r>
                      <a:r>
                        <a:rPr lang="pl-PL" sz="1400" i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pl-PL" sz="1400" i="1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minimis</a:t>
                      </a:r>
                      <a:r>
                        <a:rPr lang="pl-PL" sz="1400" i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w okresie bieżącego roku i dwóch poprzednich lat podatkowych nie może przekroczyć kwoty stanowiącej równowartość 200.000 euro, a w przypadku przedsiębiorcy prowadzącego działalność w sektorze drogowego transportu towarów - 100.000 euro</a:t>
                      </a:r>
                    </a:p>
                    <a:p>
                      <a:pPr marL="171450" indent="-97790" algn="just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-   zgodnie z pułapami określonymi poniżej: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23860" y="4891617"/>
          <a:ext cx="5441083" cy="835413"/>
        </p:xfrm>
        <a:graphic>
          <a:graphicData uri="http://schemas.openxmlformats.org/drawingml/2006/table">
            <a:tbl>
              <a:tblPr/>
              <a:tblGrid>
                <a:gridCol w="2055846"/>
                <a:gridCol w="1401269"/>
                <a:gridCol w="1983968"/>
              </a:tblGrid>
              <a:tr h="556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Mikroprzedsiębiorcy</a:t>
                      </a:r>
                      <a:r>
                        <a:rPr lang="pl-PL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, </a:t>
                      </a:r>
                      <a:endParaRPr lang="pl-PL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mali przedsiębiorcy</a:t>
                      </a:r>
                      <a:endParaRPr lang="pl-PL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Średni przedsiębiorcy</a:t>
                      </a:r>
                      <a:endParaRPr lang="pl-PL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 pitchFamily="34" charset="0"/>
                          <a:ea typeface="Calibri"/>
                          <a:cs typeface="Times New Roman"/>
                        </a:rPr>
                        <a:t>Przedsiębiorcy inni niż MSP </a:t>
                      </a:r>
                      <a:endParaRPr lang="pl-PL" sz="14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86601" y="1272732"/>
          <a:ext cx="7263866" cy="490728"/>
        </p:xfrm>
        <a:graphic>
          <a:graphicData uri="http://schemas.openxmlformats.org/drawingml/2006/table">
            <a:tbl>
              <a:tblPr/>
              <a:tblGrid>
                <a:gridCol w="7263866"/>
              </a:tblGrid>
              <a:tr h="33475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pl-PL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pomoc na prace rozwojowe</a:t>
                      </a: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, przy zachowaniu odpowiednich pułapów określonych w </a:t>
                      </a:r>
                      <a:r>
                        <a:rPr lang="pl-PL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art. 25 rozporządzenia </a:t>
                      </a:r>
                      <a:r>
                        <a:rPr lang="pl-PL" sz="1400" dirty="0">
                          <a:latin typeface="Calibri" pitchFamily="34" charset="0"/>
                          <a:ea typeface="Calibri"/>
                          <a:cs typeface="Times New Roman"/>
                        </a:rPr>
                        <a:t>Komisji (UE) nr 651/2014 według poniższej tabeli: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87654" y="2059807"/>
          <a:ext cx="6285298" cy="933650"/>
        </p:xfrm>
        <a:graphic>
          <a:graphicData uri="http://schemas.openxmlformats.org/drawingml/2006/table">
            <a:tbl>
              <a:tblPr/>
              <a:tblGrid>
                <a:gridCol w="2377440"/>
                <a:gridCol w="1578543"/>
                <a:gridCol w="1135781"/>
                <a:gridCol w="1193534"/>
              </a:tblGrid>
              <a:tr h="636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err="1">
                          <a:latin typeface="Arial"/>
                          <a:ea typeface="Calibri"/>
                          <a:cs typeface="Times New Roman"/>
                        </a:rPr>
                        <a:t>Mikroprzedsiębiorcy</a:t>
                      </a:r>
                      <a:r>
                        <a:rPr lang="pl-PL" sz="1100" b="1" dirty="0"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100" b="1" dirty="0" smtClean="0">
                          <a:latin typeface="Arial"/>
                          <a:ea typeface="Calibri"/>
                          <a:cs typeface="Times New Roman"/>
                        </a:rPr>
                        <a:t>mali</a:t>
                      </a:r>
                      <a:r>
                        <a:rPr lang="pl-PL" sz="1100" b="1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b="1" dirty="0" smtClean="0">
                          <a:latin typeface="Arial"/>
                          <a:ea typeface="Calibri"/>
                          <a:cs typeface="Times New Roman"/>
                        </a:rPr>
                        <a:t>przedsiębiorcy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Arial"/>
                          <a:ea typeface="Calibri"/>
                          <a:cs typeface="Times New Roman"/>
                        </a:rPr>
                        <a:t>Średni przedsiębiorcy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Arial"/>
                          <a:ea typeface="Calibri"/>
                          <a:cs typeface="Times New Roman"/>
                        </a:rPr>
                        <a:t>Przedsiębiorcy inni niż MSP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err="1">
                          <a:latin typeface="Arial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pl-PL" sz="1100" dirty="0">
                          <a:latin typeface="Arial"/>
                          <a:ea typeface="Calibri"/>
                          <a:cs typeface="Times New Roman"/>
                        </a:rPr>
                        <a:t>. pomoc na prace </a:t>
                      </a:r>
                      <a:r>
                        <a:rPr lang="pl-PL" sz="1100" dirty="0" smtClean="0">
                          <a:latin typeface="Arial"/>
                          <a:ea typeface="Calibri"/>
                          <a:cs typeface="Times New Roman"/>
                        </a:rPr>
                        <a:t>rozwojowe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/>
                          <a:ea typeface="Calibri"/>
                          <a:cs typeface="Times New Roman"/>
                        </a:rPr>
                        <a:t>45%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/>
                          <a:ea typeface="Calibri"/>
                          <a:cs typeface="Times New Roman"/>
                        </a:rPr>
                        <a:t>35%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/>
                          <a:ea typeface="Calibri"/>
                          <a:cs typeface="Times New Roman"/>
                        </a:rPr>
                        <a:t>25%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41197" y="1876926"/>
            <a:ext cx="48390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 smtClean="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 dirty="0" smtClean="0"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</a:rPr>
              <a:t>Ministerstwo Gospodarki</a:t>
            </a:r>
          </a:p>
          <a:p>
            <a:pPr algn="ctr"/>
            <a:r>
              <a:rPr lang="pl-PL" sz="2400" b="1" dirty="0" err="1" smtClean="0">
                <a:latin typeface="Calibri" pitchFamily="34" charset="0"/>
                <a:hlinkClick r:id="rId2"/>
              </a:rPr>
              <a:t>www.mg.gov.pl</a:t>
            </a:r>
            <a:endParaRPr lang="pl-PL" sz="2400" b="1" dirty="0" smtClean="0">
              <a:latin typeface="Calibri" pitchFamily="34" charset="0"/>
            </a:endParaRPr>
          </a:p>
          <a:p>
            <a:pPr algn="ctr"/>
            <a:endParaRPr lang="pl-PL" sz="2400" b="1" dirty="0" smtClean="0"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 dirty="0" err="1" smtClean="0">
                <a:latin typeface="Calibri" pitchFamily="34" charset="0"/>
                <a:hlinkClick r:id="rId3"/>
              </a:rPr>
              <a:t>www.poir.gov.pl</a:t>
            </a:r>
            <a:endParaRPr lang="pl-PL" sz="2400" b="1" dirty="0" smtClean="0">
              <a:latin typeface="Calibri" pitchFamily="34" charset="0"/>
            </a:endParaRPr>
          </a:p>
          <a:p>
            <a:pPr algn="ctr"/>
            <a:endParaRPr lang="pl-PL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47724" y="1530861"/>
            <a:ext cx="71818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1200"/>
              </a:spcAft>
            </a:pP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</a:rPr>
              <a:t>Działanie 2.3.1. Proinnowacyjne usługi IOB dla MŚP </a:t>
            </a:r>
          </a:p>
          <a:p>
            <a:pPr marL="0" lvl="1" algn="just">
              <a:spcAft>
                <a:spcPts val="1200"/>
              </a:spcAft>
            </a:pPr>
            <a:r>
              <a:rPr lang="pl-PL" sz="1600" dirty="0" smtClean="0">
                <a:latin typeface="Calibri" pitchFamily="34" charset="0"/>
              </a:rPr>
              <a:t>Wsparcie obejmie 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usługi proinnowacyjne świadczone przez instytucje otoczenia biznesu na rzecz MSP</a:t>
            </a:r>
            <a:r>
              <a:rPr lang="pl-PL" sz="1600" dirty="0" smtClean="0">
                <a:latin typeface="Calibri" pitchFamily="34" charset="0"/>
              </a:rPr>
              <a:t>. Usługi te będą dostosowane do potrzeb odbiorców  (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charakter popytowy</a:t>
            </a:r>
            <a:r>
              <a:rPr lang="pl-PL" sz="1600" dirty="0" smtClean="0">
                <a:latin typeface="Calibri" pitchFamily="34" charset="0"/>
              </a:rPr>
              <a:t>) oraz w sposób kompleksowy przyczyniać się do powstawania innowacji (od badań do komercjalizacji).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ole tekstowe 1"/>
          <p:cNvSpPr txBox="1">
            <a:spLocks noChangeArrowheads="1"/>
          </p:cNvSpPr>
          <p:nvPr/>
        </p:nvSpPr>
        <p:spPr bwMode="auto">
          <a:xfrm>
            <a:off x="447674" y="1279525"/>
            <a:ext cx="8277225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>
                <a:latin typeface="Calibri" pitchFamily="34" charset="0"/>
              </a:rPr>
              <a:t>Termin naboru: </a:t>
            </a:r>
            <a:r>
              <a:rPr lang="pl-PL" sz="1600" b="1" dirty="0" smtClean="0">
                <a:latin typeface="Calibri" pitchFamily="34" charset="0"/>
              </a:rPr>
              <a:t> </a:t>
            </a:r>
            <a:r>
              <a:rPr lang="pl-PL" sz="1600" dirty="0" smtClean="0">
                <a:latin typeface="Calibri" pitchFamily="34" charset="0"/>
              </a:rPr>
              <a:t>od 18 stycznia </a:t>
            </a:r>
            <a:r>
              <a:rPr lang="pl-PL" sz="1600" dirty="0">
                <a:latin typeface="Calibri" pitchFamily="34" charset="0"/>
              </a:rPr>
              <a:t>do </a:t>
            </a:r>
            <a:r>
              <a:rPr lang="pl-PL" sz="1600" dirty="0" smtClean="0">
                <a:latin typeface="Calibri" pitchFamily="34" charset="0"/>
              </a:rPr>
              <a:t>18 marca 2016 </a:t>
            </a:r>
            <a:r>
              <a:rPr lang="pl-PL" sz="1600" dirty="0">
                <a:latin typeface="Calibri" pitchFamily="34" charset="0"/>
              </a:rPr>
              <a:t>r. </a:t>
            </a:r>
            <a:endParaRPr lang="pl-PL" sz="1600" dirty="0" smtClean="0">
              <a:latin typeface="Calibri" pitchFamily="34" charset="0"/>
            </a:endParaRPr>
          </a:p>
          <a:p>
            <a:pPr lvl="3">
              <a:spcAft>
                <a:spcPts val="1200"/>
              </a:spcAft>
            </a:pPr>
            <a:r>
              <a:rPr lang="pl-PL" sz="1600" dirty="0" smtClean="0">
                <a:latin typeface="Calibri" pitchFamily="34" charset="0"/>
              </a:rPr>
              <a:t>od września 2016 do stycznia 2017</a:t>
            </a:r>
            <a:endParaRPr lang="pl-PL" sz="1600" dirty="0">
              <a:latin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1600" b="1" dirty="0">
                <a:latin typeface="Calibri" pitchFamily="34" charset="0"/>
              </a:rPr>
              <a:t>Kwota środków przeznaczonych na </a:t>
            </a:r>
            <a:r>
              <a:rPr lang="pl-PL" sz="1600" b="1" dirty="0" smtClean="0">
                <a:latin typeface="Calibri" pitchFamily="34" charset="0"/>
              </a:rPr>
              <a:t>dofinansowanie w najbliższym naborze: 31,3 </a:t>
            </a:r>
            <a:r>
              <a:rPr lang="pl-PL" sz="1600" b="1" dirty="0">
                <a:latin typeface="Calibri" pitchFamily="34" charset="0"/>
              </a:rPr>
              <a:t>mln zł.</a:t>
            </a:r>
          </a:p>
          <a:p>
            <a:r>
              <a:rPr lang="pl-PL" sz="1600" b="1" dirty="0" smtClean="0">
                <a:latin typeface="Calibri" pitchFamily="34" charset="0"/>
              </a:rPr>
              <a:t>Typy </a:t>
            </a:r>
            <a:r>
              <a:rPr lang="pl-PL" sz="1600" b="1" dirty="0">
                <a:latin typeface="Calibri" pitchFamily="34" charset="0"/>
              </a:rPr>
              <a:t>beneficjentów:</a:t>
            </a:r>
          </a:p>
          <a:p>
            <a:pPr algn="just">
              <a:spcAft>
                <a:spcPts val="1200"/>
              </a:spcAft>
            </a:pPr>
            <a:r>
              <a:rPr lang="pl-PL" sz="1600" dirty="0" smtClean="0">
                <a:latin typeface="Calibri" pitchFamily="34" charset="0"/>
              </a:rPr>
              <a:t>Wyłącznie mikro, mali lub średni przedsiębiorcy, którzy wcześniej nawiązali współpracę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z akredytowanym IOB. </a:t>
            </a:r>
          </a:p>
          <a:p>
            <a:pPr>
              <a:spcAft>
                <a:spcPts val="600"/>
              </a:spcAft>
            </a:pPr>
            <a:r>
              <a:rPr lang="pl-PL" sz="1600" dirty="0" smtClean="0">
                <a:latin typeface="Calibri" pitchFamily="34" charset="0"/>
              </a:rPr>
              <a:t>Minimalna kwota wydatków kwalifikowanych 50 tys. zł,</a:t>
            </a:r>
          </a:p>
          <a:p>
            <a:pPr>
              <a:spcAft>
                <a:spcPts val="1200"/>
              </a:spcAft>
            </a:pPr>
            <a:r>
              <a:rPr lang="pl-PL" sz="1600" dirty="0" smtClean="0">
                <a:latin typeface="Calibri" pitchFamily="34" charset="0"/>
              </a:rPr>
              <a:t>Maksymalna wartość wydatków kwalifikowanych 420 tys. zł</a:t>
            </a:r>
          </a:p>
          <a:p>
            <a:pPr>
              <a:spcAft>
                <a:spcPts val="1200"/>
              </a:spcAft>
            </a:pPr>
            <a:r>
              <a:rPr lang="pl-PL" sz="1600" b="1" dirty="0" smtClean="0">
                <a:latin typeface="Calibri" pitchFamily="34" charset="0"/>
              </a:rPr>
              <a:t>Intensywności wsparcia: </a:t>
            </a:r>
          </a:p>
          <a:p>
            <a:pPr marL="638175" lvl="1" indent="-18097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1600" b="1" dirty="0" smtClean="0">
                <a:latin typeface="Calibri" pitchFamily="34" charset="0"/>
              </a:rPr>
              <a:t>do 70% </a:t>
            </a:r>
            <a:r>
              <a:rPr lang="pl-PL" sz="1600" dirty="0" smtClean="0">
                <a:latin typeface="Calibri" pitchFamily="34" charset="0"/>
              </a:rPr>
              <a:t>wartości wydatków </a:t>
            </a:r>
            <a:r>
              <a:rPr lang="pl-PL" sz="1600" dirty="0" err="1" smtClean="0">
                <a:latin typeface="Calibri" pitchFamily="34" charset="0"/>
              </a:rPr>
              <a:t>kwalifikowalnych</a:t>
            </a:r>
            <a:r>
              <a:rPr lang="pl-PL" sz="1600" dirty="0" smtClean="0">
                <a:latin typeface="Calibri" pitchFamily="34" charset="0"/>
              </a:rPr>
              <a:t> dla przedsiębiorców, których całkowita kwota pomocy na te usługi nie przekracza 200 000 euro dla jednego przedsiębiorcy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w dowolnym trzyletnim okresie,</a:t>
            </a:r>
          </a:p>
          <a:p>
            <a:pPr marL="638175" lvl="1" indent="-180975">
              <a:spcAft>
                <a:spcPts val="1200"/>
              </a:spcAft>
              <a:buFont typeface="Arial" pitchFamily="34" charset="0"/>
              <a:buChar char="•"/>
            </a:pPr>
            <a:r>
              <a:rPr lang="pl-PL" sz="1600" dirty="0" smtClean="0">
                <a:latin typeface="Calibri" pitchFamily="34" charset="0"/>
              </a:rPr>
              <a:t> </a:t>
            </a:r>
            <a:r>
              <a:rPr lang="pl-PL" sz="1600" b="1" dirty="0" smtClean="0">
                <a:latin typeface="Calibri" pitchFamily="34" charset="0"/>
              </a:rPr>
              <a:t>do 50% </a:t>
            </a:r>
            <a:r>
              <a:rPr lang="pl-PL" sz="1600" dirty="0" smtClean="0">
                <a:latin typeface="Calibri" pitchFamily="34" charset="0"/>
              </a:rPr>
              <a:t>dla pozostałych przedsiębiorców.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42925" y="1274951"/>
            <a:ext cx="789622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Calibri" pitchFamily="34" charset="0"/>
              </a:rPr>
              <a:t>Dofinansowanie dla MSP na realizację proinnowacyjnych usług tj.:</a:t>
            </a:r>
          </a:p>
          <a:p>
            <a:endParaRPr lang="pl-PL" sz="1600" dirty="0" smtClean="0"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sz="1600" dirty="0" smtClean="0">
                <a:latin typeface="Calibri" pitchFamily="34" charset="0"/>
              </a:rPr>
              <a:t>a) 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usług doradczych </a:t>
            </a:r>
            <a:r>
              <a:rPr lang="pl-PL" sz="1600" dirty="0" smtClean="0">
                <a:latin typeface="Calibri" pitchFamily="34" charset="0"/>
              </a:rPr>
              <a:t>w zakresie innowacji (..) oznaczające doradztwo, 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pomoc i szkolenia </a:t>
            </a:r>
            <a:b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w zakresie transferu wiedzy, nabywania i ochrony wartości niematerialnych i prawnych oraz korzystania z nich, korzystania z norm i regulacji, w których są one osadzone,</a:t>
            </a:r>
          </a:p>
          <a:p>
            <a:pPr algn="just">
              <a:spcAft>
                <a:spcPts val="1200"/>
              </a:spcAft>
            </a:pPr>
            <a:r>
              <a:rPr lang="pl-PL" sz="1600" dirty="0" smtClean="0">
                <a:latin typeface="Calibri" pitchFamily="34" charset="0"/>
              </a:rPr>
              <a:t>b) usług wsparcia innowacji w rozumieniu art. 2 </a:t>
            </a:r>
            <a:r>
              <a:rPr lang="pl-PL" sz="1600" dirty="0" err="1" smtClean="0">
                <a:latin typeface="Calibri" pitchFamily="34" charset="0"/>
              </a:rPr>
              <a:t>pkt</a:t>
            </a:r>
            <a:r>
              <a:rPr lang="pl-PL" sz="1600" dirty="0" smtClean="0">
                <a:latin typeface="Calibri" pitchFamily="34" charset="0"/>
              </a:rPr>
              <a:t> 95 rozporządzenia Komisji nr 651/2014 oznaczające 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udostępnienie przestrzeni biurowej, banków danych, zasobów bibliotecznych, badań rynku, laboratoriów, znakowanie, testowanie i certyfikację jakości </a:t>
            </a:r>
            <a:r>
              <a:rPr lang="pl-PL" sz="1600" dirty="0" smtClean="0">
                <a:latin typeface="Calibri" pitchFamily="34" charset="0"/>
              </a:rPr>
              <a:t>w celu opracowania bardziej efektywnych produktów procesów i usług, wspierających MSP 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w procesie wdrożenia innowacji produktowych lub procesowych o charakterze technologicznym, realizowanych w obszarach Krajowych Inteligentnych Specjalizacji – KIS.</a:t>
            </a:r>
          </a:p>
          <a:p>
            <a:pPr algn="just"/>
            <a:endParaRPr lang="pl-PL" sz="1600" b="1" dirty="0" smtClean="0">
              <a:solidFill>
                <a:srgbClr val="0033CC"/>
              </a:solidFill>
              <a:latin typeface="Calibri" pitchFamily="34" charset="0"/>
            </a:endParaRPr>
          </a:p>
          <a:p>
            <a:pPr algn="just"/>
            <a:r>
              <a:rPr lang="pl-PL" sz="1600" b="1" dirty="0" smtClean="0">
                <a:solidFill>
                  <a:srgbClr val="FF0000"/>
                </a:solidFill>
                <a:latin typeface="Calibri" pitchFamily="34" charset="0"/>
              </a:rPr>
              <a:t>Wykonawcą usług są akredytowane Instytucje Otoczenia Biznesu</a:t>
            </a:r>
            <a:r>
              <a:rPr lang="pl-PL" sz="1600" dirty="0" smtClean="0">
                <a:latin typeface="Calibri" pitchFamily="34" charset="0"/>
              </a:rPr>
              <a:t>. Proces akredytacji IOB prowadzony jest przez Ministerstwo Rozwoju (MR)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88637" y="1977422"/>
            <a:ext cx="72123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600" dirty="0" smtClean="0">
                <a:latin typeface="Calibri" pitchFamily="34" charset="0"/>
              </a:rPr>
              <a:t>Kosztem </a:t>
            </a:r>
            <a:r>
              <a:rPr lang="pl-PL" sz="1600" dirty="0" err="1" smtClean="0">
                <a:latin typeface="Calibri" pitchFamily="34" charset="0"/>
              </a:rPr>
              <a:t>kwalifikowalnym</a:t>
            </a:r>
            <a:r>
              <a:rPr lang="pl-PL" sz="1600" dirty="0" smtClean="0">
                <a:latin typeface="Calibri" pitchFamily="34" charset="0"/>
              </a:rPr>
              <a:t> są 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koszty usług proinnowacyjnych</a:t>
            </a:r>
            <a:r>
              <a:rPr lang="pl-PL" sz="1600" dirty="0" smtClean="0">
                <a:latin typeface="Calibri" pitchFamily="34" charset="0"/>
              </a:rPr>
              <a:t>, wyświadczonych przez akredytowane IOB, i niezbędnych do wdrożenia innowacji, a przedmiotem oceny jest m.in. zapotrzebowanie przedsiębiorstwa na usługę proinnowacyjną.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l-PL" sz="1600" dirty="0" smtClean="0"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1600" dirty="0" smtClean="0">
                <a:latin typeface="Calibri" pitchFamily="34" charset="0"/>
              </a:rPr>
              <a:t>Koszty są </a:t>
            </a:r>
            <a:r>
              <a:rPr lang="pl-PL" sz="1600" dirty="0" err="1" smtClean="0">
                <a:latin typeface="Calibri" pitchFamily="34" charset="0"/>
              </a:rPr>
              <a:t>kwalifikowalne</a:t>
            </a:r>
            <a:r>
              <a:rPr lang="pl-PL" sz="1600" dirty="0" smtClean="0">
                <a:latin typeface="Calibri" pitchFamily="34" charset="0"/>
              </a:rPr>
              <a:t> wyłącznie w przypadku, gdy </a:t>
            </a:r>
            <a:r>
              <a:rPr lang="pl-PL" sz="1600" b="1" dirty="0" smtClean="0">
                <a:solidFill>
                  <a:srgbClr val="0033CC"/>
                </a:solidFill>
                <a:latin typeface="Calibri" pitchFamily="34" charset="0"/>
              </a:rPr>
              <a:t>są niezbędne </a:t>
            </a:r>
            <a:r>
              <a:rPr lang="pl-PL" sz="1600" dirty="0" smtClean="0">
                <a:latin typeface="Calibri" pitchFamily="34" charset="0"/>
              </a:rPr>
              <a:t>do wdrożenia innowacji.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ole tekstowe 3"/>
          <p:cNvSpPr txBox="1">
            <a:spLocks noChangeArrowheads="1"/>
          </p:cNvSpPr>
          <p:nvPr/>
        </p:nvSpPr>
        <p:spPr bwMode="auto">
          <a:xfrm>
            <a:off x="1577975" y="1781175"/>
            <a:ext cx="5611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Polska Agencja Rozwoju Przedsiębiorczości</a:t>
            </a:r>
          </a:p>
          <a:p>
            <a:pPr algn="ctr"/>
            <a:r>
              <a:rPr lang="pl-PL" sz="2400" b="1">
                <a:latin typeface="Calibri" pitchFamily="34" charset="0"/>
                <a:hlinkClick r:id="rId2"/>
              </a:rPr>
              <a:t>www.parp.gov.pl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>
                <a:latin typeface="Calibri" pitchFamily="34" charset="0"/>
                <a:hlinkClick r:id="rId3"/>
              </a:rPr>
              <a:t>www.poir.gov.pl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rostokąt 2"/>
          <p:cNvSpPr>
            <a:spLocks noChangeArrowheads="1"/>
          </p:cNvSpPr>
          <p:nvPr/>
        </p:nvSpPr>
        <p:spPr bwMode="auto">
          <a:xfrm>
            <a:off x="722313" y="1546225"/>
            <a:ext cx="769937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sz="2400" b="1" dirty="0">
                <a:solidFill>
                  <a:srgbClr val="FF0000"/>
                </a:solidFill>
                <a:latin typeface="Calibri" pitchFamily="34" charset="0"/>
              </a:rPr>
              <a:t>Działanie 2.3.2 Bony na innowacje dla MŚP</a:t>
            </a:r>
          </a:p>
          <a:p>
            <a:pPr algn="just">
              <a:spcAft>
                <a:spcPts val="600"/>
              </a:spcAft>
            </a:pPr>
            <a:r>
              <a:rPr lang="pl-PL" sz="1600" dirty="0">
                <a:latin typeface="Calibri" pitchFamily="34" charset="0"/>
              </a:rPr>
              <a:t>Wsparcie umożliwi </a:t>
            </a:r>
            <a:r>
              <a:rPr lang="pl-PL" sz="1600" b="1" dirty="0">
                <a:latin typeface="Calibri" pitchFamily="34" charset="0"/>
              </a:rPr>
              <a:t>rozwijanie kontaktów MSP z jednostkami naukowymi</a:t>
            </a:r>
            <a:r>
              <a:rPr lang="pl-PL" sz="1600" dirty="0">
                <a:latin typeface="Calibri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pl-PL" sz="1600" dirty="0">
                <a:latin typeface="Calibri" pitchFamily="34" charset="0"/>
              </a:rPr>
              <a:t>Przedmiotem wsparcia jest </a:t>
            </a:r>
            <a:r>
              <a:rPr lang="pl-PL" sz="1600" b="1" dirty="0">
                <a:solidFill>
                  <a:srgbClr val="0033CC"/>
                </a:solidFill>
                <a:latin typeface="Calibri" pitchFamily="34" charset="0"/>
              </a:rPr>
              <a:t>zakup usługi związanej z opracowaniem nowego produktu lub usługi, projektu wzorniczego, nowej technologii produkcji albo znaczącym ulepszeniem wyrobu końcowego lub technologii produkcji</a:t>
            </a:r>
            <a:r>
              <a:rPr lang="pl-PL" sz="1600" dirty="0">
                <a:latin typeface="Calibri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pl-PL" sz="1600" dirty="0">
                <a:latin typeface="Calibri" pitchFamily="34" charset="0"/>
              </a:rPr>
              <a:t>Wsparcie obejmuje projekty dotyczące: innowacji realizowanych przez firmy przemysłowe, innowacji w sektorze usług o wysokim stopniu zaawansowania technologicznego, a także innowacji </a:t>
            </a:r>
            <a:r>
              <a:rPr lang="pl-PL" sz="1600" dirty="0" err="1">
                <a:latin typeface="Calibri" pitchFamily="34" charset="0"/>
              </a:rPr>
              <a:t>nietechnologicznych</a:t>
            </a:r>
            <a:r>
              <a:rPr lang="pl-PL" sz="1600" dirty="0">
                <a:latin typeface="Calibri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pl-PL" sz="1600" dirty="0">
                <a:latin typeface="Calibri" pitchFamily="34" charset="0"/>
              </a:rPr>
              <a:t>Projekty powinny umożliwiać </a:t>
            </a:r>
            <a:r>
              <a:rPr lang="pl-PL" sz="1600" b="1" dirty="0">
                <a:solidFill>
                  <a:srgbClr val="0033CC"/>
                </a:solidFill>
                <a:latin typeface="Calibri" pitchFamily="34" charset="0"/>
              </a:rPr>
              <a:t>włączanie w proces tworzenia nowych produktów i usług ich końcowych użytkowników</a:t>
            </a:r>
            <a:r>
              <a:rPr lang="pl-PL" sz="1600" dirty="0">
                <a:latin typeface="Calibri" pitchFamily="34" charset="0"/>
              </a:rPr>
              <a:t>, w celu zbadania odbioru projektowanych innowacji przez rynek.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ole tekstowe 1"/>
          <p:cNvSpPr txBox="1">
            <a:spLocks noChangeArrowheads="1"/>
          </p:cNvSpPr>
          <p:nvPr/>
        </p:nvSpPr>
        <p:spPr bwMode="auto">
          <a:xfrm>
            <a:off x="433388" y="1298575"/>
            <a:ext cx="8370887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pl-PL" sz="1600" b="1" dirty="0">
                <a:latin typeface="Calibri" pitchFamily="34" charset="0"/>
              </a:rPr>
              <a:t>Termin naboru: </a:t>
            </a:r>
            <a:r>
              <a:rPr lang="pl-PL" sz="1600" dirty="0">
                <a:latin typeface="Calibri" pitchFamily="34" charset="0"/>
              </a:rPr>
              <a:t>od </a:t>
            </a:r>
            <a:r>
              <a:rPr lang="pl-PL" sz="1600" dirty="0" smtClean="0">
                <a:latin typeface="Calibri" pitchFamily="34" charset="0"/>
              </a:rPr>
              <a:t>6 czerwca </a:t>
            </a:r>
            <a:r>
              <a:rPr lang="pl-PL" sz="1600" dirty="0">
                <a:latin typeface="Calibri" pitchFamily="34" charset="0"/>
              </a:rPr>
              <a:t>do 30 </a:t>
            </a:r>
            <a:r>
              <a:rPr lang="pl-PL" sz="1600" dirty="0" smtClean="0">
                <a:latin typeface="Calibri" pitchFamily="34" charset="0"/>
              </a:rPr>
              <a:t>stycznia 2016 </a:t>
            </a:r>
            <a:r>
              <a:rPr lang="pl-PL" sz="1600" dirty="0">
                <a:latin typeface="Calibri" pitchFamily="34" charset="0"/>
              </a:rPr>
              <a:t>r. </a:t>
            </a:r>
          </a:p>
          <a:p>
            <a:pPr>
              <a:spcAft>
                <a:spcPts val="1200"/>
              </a:spcAft>
            </a:pPr>
            <a:r>
              <a:rPr lang="pl-PL" sz="1600" b="1" dirty="0">
                <a:latin typeface="Calibri" pitchFamily="34" charset="0"/>
              </a:rPr>
              <a:t>Kwota środków przeznaczonych na </a:t>
            </a:r>
            <a:r>
              <a:rPr lang="pl-PL" sz="1600" b="1" dirty="0" smtClean="0">
                <a:latin typeface="Calibri" pitchFamily="34" charset="0"/>
              </a:rPr>
              <a:t>dofinansowanie: 62,5 </a:t>
            </a:r>
            <a:r>
              <a:rPr lang="pl-PL" sz="1600" b="1" dirty="0">
                <a:latin typeface="Calibri" pitchFamily="34" charset="0"/>
              </a:rPr>
              <a:t>mln zł.</a:t>
            </a:r>
          </a:p>
          <a:p>
            <a:pPr>
              <a:spcAft>
                <a:spcPts val="1200"/>
              </a:spcAft>
            </a:pPr>
            <a:r>
              <a:rPr lang="pl-PL" sz="1600" dirty="0">
                <a:latin typeface="Calibri" pitchFamily="34" charset="0"/>
              </a:rPr>
              <a:t>Minimalna wartość 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 projektu wynosi: </a:t>
            </a:r>
            <a:r>
              <a:rPr lang="pl-PL" sz="1600" b="1" dirty="0">
                <a:latin typeface="Calibri" pitchFamily="34" charset="0"/>
              </a:rPr>
              <a:t>60 tys. zł.</a:t>
            </a:r>
            <a:r>
              <a:rPr lang="pl-PL" sz="1600" dirty="0">
                <a:latin typeface="Calibri" pitchFamily="34" charset="0"/>
              </a:rPr>
              <a:t/>
            </a:r>
            <a:br>
              <a:rPr lang="pl-PL" sz="1600" dirty="0">
                <a:latin typeface="Calibri" pitchFamily="34" charset="0"/>
              </a:rPr>
            </a:br>
            <a:r>
              <a:rPr lang="pl-PL" sz="1600" dirty="0">
                <a:latin typeface="Calibri" pitchFamily="34" charset="0"/>
              </a:rPr>
              <a:t>Maksymalna wartość 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 projektu wynosi: </a:t>
            </a:r>
            <a:r>
              <a:rPr lang="pl-PL" sz="1600" b="1" dirty="0">
                <a:latin typeface="Calibri" pitchFamily="34" charset="0"/>
              </a:rPr>
              <a:t>400 tys. zł.</a:t>
            </a:r>
          </a:p>
          <a:p>
            <a:r>
              <a:rPr lang="pl-PL" sz="1600" b="1" dirty="0">
                <a:latin typeface="Calibri" pitchFamily="34" charset="0"/>
              </a:rPr>
              <a:t>Typy beneficjentów:</a:t>
            </a:r>
          </a:p>
          <a:p>
            <a:pPr>
              <a:spcAft>
                <a:spcPts val="1200"/>
              </a:spcAft>
            </a:pPr>
            <a:r>
              <a:rPr lang="pl-PL" sz="1600" dirty="0">
                <a:latin typeface="Calibri" pitchFamily="34" charset="0"/>
              </a:rPr>
              <a:t>Wyłącznie mikro-, mali lub średni przedsiębiorcy</a:t>
            </a:r>
            <a:r>
              <a:rPr lang="pl-PL" sz="1600" dirty="0"/>
              <a:t>. </a:t>
            </a:r>
          </a:p>
          <a:p>
            <a:pPr>
              <a:spcAft>
                <a:spcPts val="1200"/>
              </a:spcAft>
            </a:pPr>
            <a:r>
              <a:rPr lang="pl-PL" sz="1600" b="1" dirty="0">
                <a:latin typeface="Calibri" pitchFamily="34" charset="0"/>
              </a:rPr>
              <a:t>Maksymalna intensywność dofinansowania wynosi:</a:t>
            </a:r>
            <a:r>
              <a:rPr lang="pl-PL" sz="1600" dirty="0">
                <a:latin typeface="Calibri" pitchFamily="34" charset="0"/>
              </a:rPr>
              <a:t/>
            </a:r>
            <a:br>
              <a:rPr lang="pl-PL" sz="1600" dirty="0">
                <a:latin typeface="Calibri" pitchFamily="34" charset="0"/>
              </a:rPr>
            </a:br>
            <a:r>
              <a:rPr lang="pl-PL" sz="1600" b="1" dirty="0">
                <a:latin typeface="Calibri" pitchFamily="34" charset="0"/>
              </a:rPr>
              <a:t>80% </a:t>
            </a:r>
            <a:r>
              <a:rPr lang="pl-PL" sz="1600" dirty="0">
                <a:latin typeface="Calibri" pitchFamily="34" charset="0"/>
              </a:rPr>
              <a:t>wartości 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 projektu w przypadku mikro lub małego przedsiębiorcy,</a:t>
            </a:r>
            <a:br>
              <a:rPr lang="pl-PL" sz="1600" dirty="0">
                <a:latin typeface="Calibri" pitchFamily="34" charset="0"/>
              </a:rPr>
            </a:br>
            <a:r>
              <a:rPr lang="pl-PL" sz="1600" b="1" dirty="0">
                <a:latin typeface="Calibri" pitchFamily="34" charset="0"/>
              </a:rPr>
              <a:t>70% </a:t>
            </a:r>
            <a:r>
              <a:rPr lang="pl-PL" sz="1600" dirty="0">
                <a:latin typeface="Calibri" pitchFamily="34" charset="0"/>
              </a:rPr>
              <a:t>wartości kosztów </a:t>
            </a:r>
            <a:r>
              <a:rPr lang="pl-PL" sz="1600" dirty="0" err="1">
                <a:latin typeface="Calibri" pitchFamily="34" charset="0"/>
              </a:rPr>
              <a:t>kwalifikowalnych</a:t>
            </a:r>
            <a:r>
              <a:rPr lang="pl-PL" sz="1600" dirty="0">
                <a:latin typeface="Calibri" pitchFamily="34" charset="0"/>
              </a:rPr>
              <a:t> projektu w przypadku średniego przedsiębiorcy.</a:t>
            </a:r>
          </a:p>
          <a:p>
            <a:pPr>
              <a:spcAft>
                <a:spcPts val="1200"/>
              </a:spcAft>
            </a:pPr>
            <a:r>
              <a:rPr lang="pl-PL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Pomoc jest realizowana w formie pomocy </a:t>
            </a:r>
            <a:r>
              <a:rPr lang="pl-PL" sz="1600" b="1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pl-PL" sz="1600" b="1" i="1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minimis</a:t>
            </a:r>
            <a:r>
              <a:rPr lang="pl-PL" sz="1600" b="1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l-PL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Dofinansowanie w ramach poddziałania jest wypłacane </a:t>
            </a:r>
            <a:r>
              <a:rPr lang="pl-PL" sz="16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 formie refundacji</a:t>
            </a:r>
            <a:r>
              <a:rPr lang="pl-PL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pl-PL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Okres realizacji projektu nie przekracza </a:t>
            </a:r>
            <a:r>
              <a:rPr lang="pl-PL" sz="16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18 miesięcy</a:t>
            </a:r>
            <a:r>
              <a:rPr lang="pl-PL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ale </a:t>
            </a:r>
            <a:r>
              <a:rPr lang="pl-PL" sz="16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nie dłużej </a:t>
            </a:r>
            <a:r>
              <a:rPr lang="pl-PL" sz="16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niż do 31 grudnia 2023 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rostokąt 3"/>
          <p:cNvSpPr>
            <a:spLocks noChangeArrowheads="1"/>
          </p:cNvSpPr>
          <p:nvPr/>
        </p:nvSpPr>
        <p:spPr bwMode="auto">
          <a:xfrm>
            <a:off x="981075" y="2306638"/>
            <a:ext cx="69405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 dirty="0">
                <a:latin typeface="Calibri" pitchFamily="34" charset="0"/>
              </a:rPr>
              <a:t>Wykonawcą usługi na rzecz mikro, małych i średnich przedsiębiorstw mogą być </a:t>
            </a:r>
            <a:r>
              <a:rPr lang="pl-PL" b="1" dirty="0">
                <a:solidFill>
                  <a:srgbClr val="FF0000"/>
                </a:solidFill>
                <a:latin typeface="Calibri" pitchFamily="34" charset="0"/>
              </a:rPr>
              <a:t>jednostki naukowe</a:t>
            </a:r>
            <a:r>
              <a:rPr lang="pl-PL" dirty="0">
                <a:latin typeface="Calibri" pitchFamily="34" charset="0"/>
              </a:rPr>
              <a:t>, o których mowa w art. 2 </a:t>
            </a:r>
            <a:r>
              <a:rPr lang="pl-PL" dirty="0" err="1">
                <a:latin typeface="Calibri" pitchFamily="34" charset="0"/>
              </a:rPr>
              <a:t>pkt</a:t>
            </a:r>
            <a:r>
              <a:rPr lang="pl-PL" dirty="0">
                <a:latin typeface="Calibri" pitchFamily="34" charset="0"/>
              </a:rPr>
              <a:t> 9 lit </a:t>
            </a:r>
            <a:r>
              <a:rPr lang="pl-PL" dirty="0" err="1">
                <a:latin typeface="Calibri" pitchFamily="34" charset="0"/>
              </a:rPr>
              <a:t>a-f</a:t>
            </a:r>
            <a:r>
              <a:rPr lang="pl-PL" dirty="0">
                <a:latin typeface="Calibri" pitchFamily="34" charset="0"/>
              </a:rPr>
              <a:t> ustawy z dnia 30 kwietnia 2010 r. o zasadach finansowania nauki (Dz. U. Nr 96, poz. 615, z </a:t>
            </a:r>
            <a:r>
              <a:rPr lang="pl-PL" dirty="0" err="1">
                <a:latin typeface="Calibri" pitchFamily="34" charset="0"/>
              </a:rPr>
              <a:t>późn</a:t>
            </a:r>
            <a:r>
              <a:rPr lang="pl-PL" dirty="0">
                <a:latin typeface="Calibri" pitchFamily="34" charset="0"/>
              </a:rPr>
              <a:t>. zm.), które posiadają przyznaną kategorię naukową A+, </a:t>
            </a:r>
            <a:r>
              <a:rPr lang="pl-PL" dirty="0" err="1">
                <a:latin typeface="Calibri" pitchFamily="34" charset="0"/>
              </a:rPr>
              <a:t>A</a:t>
            </a:r>
            <a:r>
              <a:rPr lang="pl-PL" dirty="0">
                <a:latin typeface="Calibri" pitchFamily="34" charset="0"/>
              </a:rPr>
              <a:t> albo B, o której mowa ww. ustawie oraz posiadają siedzibę na terytorium Rzeczypospolitej Polskiej. </a:t>
            </a: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/>
            <a:r>
              <a:rPr lang="pl-PL" dirty="0">
                <a:latin typeface="Calibri" pitchFamily="34" charset="0"/>
              </a:rPr>
              <a:t>Podpisanie umowy jedynie </a:t>
            </a:r>
            <a:r>
              <a:rPr lang="pl-PL" b="1" dirty="0">
                <a:solidFill>
                  <a:srgbClr val="FF0000"/>
                </a:solidFill>
                <a:latin typeface="Calibri" pitchFamily="34" charset="0"/>
              </a:rPr>
              <a:t>pod warunkiem zawieszającym </a:t>
            </a:r>
            <a:r>
              <a:rPr lang="pl-PL" dirty="0">
                <a:latin typeface="Calibri" pitchFamily="34" charset="0"/>
              </a:rPr>
              <a:t>uzyskania dofinansowania na realizację projektu</a:t>
            </a:r>
            <a:r>
              <a:rPr lang="pl-PL" dirty="0" smtClean="0">
                <a:latin typeface="Calibri" pitchFamily="34" charset="0"/>
              </a:rPr>
              <a:t>!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985299"/>
            <a:ext cx="7772400" cy="494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35013" y="1511300"/>
            <a:ext cx="74072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552450" algn="l"/>
              </a:tabLst>
            </a:pPr>
            <a:r>
              <a:rPr lang="pl-PL" b="1">
                <a:latin typeface="Calibri" pitchFamily="34" charset="0"/>
                <a:ea typeface="Times New Roman" pitchFamily="18" charset="0"/>
                <a:cs typeface="Calibri" pitchFamily="34" charset="0"/>
              </a:rPr>
              <a:t>Katalog kosztów kwalifikowalnych </a:t>
            </a:r>
            <a:r>
              <a:rPr lang="pl-PL">
                <a:latin typeface="Calibri" pitchFamily="34" charset="0"/>
                <a:ea typeface="Times New Roman" pitchFamily="18" charset="0"/>
                <a:cs typeface="Calibri" pitchFamily="34" charset="0"/>
              </a:rPr>
              <a:t>projektu </a:t>
            </a:r>
            <a:r>
              <a:rPr lang="pl-PL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obejmuje koszty:</a:t>
            </a:r>
            <a:endParaRPr lang="pl-PL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552450" algn="l"/>
              </a:tabLst>
            </a:pPr>
            <a:r>
              <a:rPr lang="pl-PL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usługi</a:t>
            </a:r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polegającej na opracowaniu nowego lub znacząco ulepszonego wyrobu, usługi, technologii produkcji lub nowego projektu wzorniczego;</a:t>
            </a:r>
            <a:endParaRPr lang="pl-PL">
              <a:latin typeface="Calibri" pitchFamily="34" charset="0"/>
              <a:cs typeface="Arial" charset="0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552450" algn="l"/>
              </a:tabLst>
            </a:pPr>
            <a:r>
              <a:rPr lang="pl-PL">
                <a:solidFill>
                  <a:srgbClr val="000000"/>
                </a:solidFill>
                <a:latin typeface="Calibri" pitchFamily="34" charset="0"/>
              </a:rPr>
              <a:t>usługi dotyczącej innowacji nietechnologicznej, jeśli usługa ta towarzyszy  usłudze, o której mowa w pkt 1;</a:t>
            </a:r>
            <a:endParaRPr lang="pl-PL">
              <a:latin typeface="Calibri" pitchFamily="34" charset="0"/>
              <a:cs typeface="Arial" charset="0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552450" algn="l"/>
              </a:tabLst>
            </a:pPr>
            <a:r>
              <a:rPr lang="pl-PL">
                <a:solidFill>
                  <a:srgbClr val="000000"/>
                </a:solidFill>
                <a:latin typeface="Calibri" pitchFamily="34" charset="0"/>
              </a:rPr>
              <a:t>materiałów, pod warunkiem, że są niezbędne do realizacji usługi, o której mowa w pkt 1.</a:t>
            </a:r>
            <a:endParaRPr lang="pl-PL">
              <a:latin typeface="Calibri" pitchFamily="34" charset="0"/>
              <a:cs typeface="Arial" charset="0"/>
            </a:endParaRPr>
          </a:p>
        </p:txBody>
      </p:sp>
      <p:sp>
        <p:nvSpPr>
          <p:cNvPr id="48130" name="Prostokąt 3"/>
          <p:cNvSpPr>
            <a:spLocks noChangeArrowheads="1"/>
          </p:cNvSpPr>
          <p:nvPr/>
        </p:nvSpPr>
        <p:spPr bwMode="auto">
          <a:xfrm>
            <a:off x="774700" y="3775075"/>
            <a:ext cx="68199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Koszt usługi nietechnologicznej nie może przekroczyć 15% </a:t>
            </a:r>
            <a:r>
              <a:rPr lang="pl-PL">
                <a:latin typeface="Calibri" pitchFamily="34" charset="0"/>
              </a:rPr>
              <a:t>całkowitej kwoty kosztów kwalifikowalnych projektu.</a:t>
            </a:r>
          </a:p>
          <a:p>
            <a:endParaRPr lang="pl-PL" sz="1000" b="1">
              <a:latin typeface="Calibri" pitchFamily="34" charset="0"/>
            </a:endParaRPr>
          </a:p>
          <a:p>
            <a:r>
              <a:rPr lang="pl-PL" b="1">
                <a:latin typeface="Calibri" pitchFamily="34" charset="0"/>
              </a:rPr>
              <a:t>Koszt materiałów nie może przekroczyć 15% </a:t>
            </a:r>
            <a:r>
              <a:rPr lang="pl-PL">
                <a:latin typeface="Calibri" pitchFamily="34" charset="0"/>
              </a:rPr>
              <a:t>całkowitej kwoty kosztów kwalifikowalnych projektu.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rostokąt 3"/>
          <p:cNvSpPr>
            <a:spLocks noChangeArrowheads="1"/>
          </p:cNvSpPr>
          <p:nvPr/>
        </p:nvSpPr>
        <p:spPr bwMode="auto">
          <a:xfrm>
            <a:off x="866775" y="1546225"/>
            <a:ext cx="73533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Definicje:</a:t>
            </a:r>
          </a:p>
          <a:p>
            <a:pPr algn="just"/>
            <a:endParaRPr lang="pl-PL" sz="1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pl-PL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projekt wzorniczy </a:t>
            </a:r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opracowanie cech technicznych, użytkowych i estety-</a:t>
            </a:r>
            <a:b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cznych wyrobu zmierzające do wprowadzenia go do obrotu;</a:t>
            </a:r>
          </a:p>
          <a:p>
            <a:pPr algn="just"/>
            <a:endParaRPr lang="pl-PL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pl-PL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innowacja nietechnologiczna </a:t>
            </a:r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innowacja organizacyjna i/lub marketingowa.</a:t>
            </a:r>
          </a:p>
          <a:p>
            <a:pPr algn="just"/>
            <a:endParaRPr lang="pl-PL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pl-PL" b="1">
                <a:latin typeface="Calibri" pitchFamily="34" charset="0"/>
                <a:ea typeface="Calibri" pitchFamily="34" charset="0"/>
                <a:cs typeface="Times New Roman" pitchFamily="18" charset="0"/>
              </a:rPr>
              <a:t>Innowacja organizacyjna </a:t>
            </a:r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 wdrożenie nowej metody organizacyjnej w przyjętych przez firmę zasadach działania, w organizacji miejsca pracy lub w stosunkach z otoczeniem. </a:t>
            </a:r>
          </a:p>
          <a:p>
            <a:pPr algn="just"/>
            <a:r>
              <a:rPr lang="pl-PL" b="1">
                <a:latin typeface="Calibri" pitchFamily="34" charset="0"/>
                <a:ea typeface="Calibri" pitchFamily="34" charset="0"/>
                <a:cs typeface="Times New Roman" pitchFamily="18" charset="0"/>
              </a:rPr>
              <a:t>Innowacja marketingowa </a:t>
            </a:r>
            <a:r>
              <a:rPr lang="pl-PL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 wdrożenie nowej metody marketingowej wiążącej się ze znaczącymi zmianami w projekcie/konstrukcji produktu lub w opakowaniu, dystrybucji, promocji lub strategii cenowej.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ole tekstowe 3"/>
          <p:cNvSpPr txBox="1">
            <a:spLocks noChangeArrowheads="1"/>
          </p:cNvSpPr>
          <p:nvPr/>
        </p:nvSpPr>
        <p:spPr bwMode="auto">
          <a:xfrm>
            <a:off x="1577975" y="1781175"/>
            <a:ext cx="5611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Polska Agencja Rozwoju Przedsiębiorczości</a:t>
            </a:r>
          </a:p>
          <a:p>
            <a:pPr algn="ctr"/>
            <a:r>
              <a:rPr lang="pl-PL" sz="2400" b="1">
                <a:latin typeface="Calibri" pitchFamily="34" charset="0"/>
                <a:hlinkClick r:id="rId2"/>
              </a:rPr>
              <a:t>www.parp.gov.pl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>
                <a:latin typeface="Calibri" pitchFamily="34" charset="0"/>
                <a:hlinkClick r:id="rId3"/>
              </a:rPr>
              <a:t>www.poir.gov.pl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73725" y="1252526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</a:rPr>
              <a:t>Poddziałanie 3.2.1. Badania na rynek </a:t>
            </a:r>
            <a:endParaRPr lang="pl-PL" sz="600" b="1" dirty="0" smtClean="0">
              <a:solidFill>
                <a:srgbClr val="0033CC"/>
              </a:solidFill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wdrożenie wyników prac badawczo-rozwojowych </a:t>
            </a:r>
            <a:r>
              <a:rPr lang="pl-PL" dirty="0" smtClean="0">
                <a:latin typeface="Calibri" pitchFamily="34" charset="0"/>
              </a:rPr>
              <a:t>przeprowadzonych przez przedsiębiorcę samodzielnie lub na jego zlecenie, wskazujących na możliwość ich opłacalnego wykorzystania w działalności gospodarczej przedsiębiorcy. </a:t>
            </a:r>
          </a:p>
          <a:p>
            <a:pPr algn="just">
              <a:spcAft>
                <a:spcPts val="1200"/>
              </a:spcAft>
            </a:pPr>
            <a:endParaRPr lang="pl-PL" dirty="0" smtClean="0"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itchFamily="34" charset="0"/>
              </a:rPr>
              <a:t>Celem wdrożenia wyników prac </a:t>
            </a:r>
            <a:r>
              <a:rPr lang="pl-PL" dirty="0" err="1" smtClean="0">
                <a:latin typeface="Calibri" pitchFamily="34" charset="0"/>
              </a:rPr>
              <a:t>B+R</a:t>
            </a:r>
            <a:r>
              <a:rPr lang="pl-PL" dirty="0" smtClean="0">
                <a:latin typeface="Calibri" pitchFamily="34" charset="0"/>
              </a:rPr>
              <a:t> oraz efektem projektu musi być 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wprowadzenie na rynek nowych bądź znacząco ulepszonych produktów lub usług</a:t>
            </a:r>
            <a:r>
              <a:rPr lang="pl-PL" dirty="0" smtClean="0">
                <a:latin typeface="Calibri" pitchFamily="34" charset="0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itchFamily="34" charset="0"/>
              </a:rPr>
              <a:t>Do dofinansowania będą mogły być rekomendowane jedynie projekty o </a:t>
            </a:r>
            <a:r>
              <a:rPr lang="pl-PL" dirty="0" err="1" smtClean="0">
                <a:latin typeface="Calibri" pitchFamily="34" charset="0"/>
              </a:rPr>
              <a:t>inno-wacyjności</a:t>
            </a:r>
            <a:r>
              <a:rPr lang="pl-PL" dirty="0" smtClean="0">
                <a:latin typeface="Calibri" pitchFamily="34" charset="0"/>
              </a:rPr>
              <a:t> produktowej 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minimum na skalę kraju</a:t>
            </a:r>
            <a:r>
              <a:rPr lang="pl-PL" dirty="0" smtClean="0">
                <a:latin typeface="Calibri" pitchFamily="34" charset="0"/>
              </a:rPr>
              <a:t>.</a:t>
            </a:r>
            <a:endParaRPr lang="pl-PL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ole tekstowe 1"/>
          <p:cNvSpPr txBox="1">
            <a:spLocks noChangeArrowheads="1"/>
          </p:cNvSpPr>
          <p:nvPr/>
        </p:nvSpPr>
        <p:spPr bwMode="auto">
          <a:xfrm>
            <a:off x="517793" y="1346702"/>
            <a:ext cx="7987229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sz="1600" b="1" dirty="0" smtClean="0">
                <a:latin typeface="Calibri" pitchFamily="34" charset="0"/>
              </a:rPr>
              <a:t>Termin naboru: </a:t>
            </a:r>
            <a:r>
              <a:rPr lang="pl-PL" sz="1600" dirty="0" smtClean="0">
                <a:latin typeface="Calibri" pitchFamily="34" charset="0"/>
              </a:rPr>
              <a:t>od 1 czerwca do 31 sierpnia 2016 r. </a:t>
            </a:r>
          </a:p>
          <a:p>
            <a:pPr algn="just">
              <a:spcAft>
                <a:spcPts val="1200"/>
              </a:spcAft>
            </a:pPr>
            <a:r>
              <a:rPr lang="pl-PL" sz="1600" b="1" dirty="0" smtClean="0">
                <a:latin typeface="Calibri" pitchFamily="34" charset="0"/>
              </a:rPr>
              <a:t>Kwota środków przeznaczonych na dofinansowanie: </a:t>
            </a:r>
            <a:r>
              <a:rPr lang="pl-PL" sz="1600" b="1" dirty="0" smtClean="0">
                <a:solidFill>
                  <a:srgbClr val="FF0000"/>
                </a:solidFill>
                <a:latin typeface="Calibri" pitchFamily="34" charset="0"/>
              </a:rPr>
              <a:t>1 mld zł.</a:t>
            </a:r>
          </a:p>
          <a:p>
            <a:pPr algn="just"/>
            <a:r>
              <a:rPr lang="pl-PL" sz="1600" b="1" dirty="0" smtClean="0">
                <a:latin typeface="Calibri" pitchFamily="34" charset="0"/>
              </a:rPr>
              <a:t>Typy </a:t>
            </a:r>
            <a:r>
              <a:rPr lang="pl-PL" sz="1600" b="1" dirty="0">
                <a:latin typeface="Calibri" pitchFamily="34" charset="0"/>
              </a:rPr>
              <a:t>beneficjentów:</a:t>
            </a:r>
          </a:p>
          <a:p>
            <a:pPr algn="just">
              <a:spcAft>
                <a:spcPts val="1200"/>
              </a:spcAft>
            </a:pPr>
            <a:r>
              <a:rPr lang="pl-PL" sz="1600" dirty="0">
                <a:latin typeface="Calibri" pitchFamily="34" charset="0"/>
              </a:rPr>
              <a:t>Wyłącznie mikro-, mali lub średni przedsiębiorcy</a:t>
            </a:r>
            <a:r>
              <a:rPr lang="pl-PL" sz="1600" dirty="0"/>
              <a:t>. </a:t>
            </a:r>
            <a:endParaRPr lang="pl-PL" sz="1600" dirty="0" smtClean="0"/>
          </a:p>
          <a:p>
            <a:pPr algn="just"/>
            <a:r>
              <a:rPr lang="pl-PL" sz="1600" b="1" dirty="0" smtClean="0">
                <a:latin typeface="Calibri" pitchFamily="34" charset="0"/>
              </a:rPr>
              <a:t>Maksymalna kwota dofinansowania:</a:t>
            </a:r>
            <a:endParaRPr lang="pl-PL" sz="1600" b="1" dirty="0"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1600" dirty="0" smtClean="0">
                <a:latin typeface="Calibri" pitchFamily="34" charset="0"/>
              </a:rPr>
              <a:t>Część badawcza: maks. 450 tys. zł</a:t>
            </a:r>
          </a:p>
          <a:p>
            <a:pPr algn="just">
              <a:spcAft>
                <a:spcPts val="600"/>
              </a:spcAft>
            </a:pPr>
            <a:r>
              <a:rPr lang="pl-PL" sz="1600" dirty="0" smtClean="0">
                <a:latin typeface="Calibri" pitchFamily="34" charset="0"/>
              </a:rPr>
              <a:t>Na doradztwo: maks. 500 tyś zł.</a:t>
            </a:r>
          </a:p>
          <a:p>
            <a:pPr algn="just">
              <a:spcAft>
                <a:spcPts val="600"/>
              </a:spcAft>
            </a:pPr>
            <a:r>
              <a:rPr lang="pl-PL" sz="1600" dirty="0" smtClean="0">
                <a:latin typeface="Calibri" pitchFamily="34" charset="0"/>
              </a:rPr>
              <a:t>Część badawcza, doradcza i inwestycyjna: maks. 20 mln zł.</a:t>
            </a:r>
          </a:p>
          <a:p>
            <a:pPr algn="just"/>
            <a:endParaRPr lang="pl-PL" sz="1600" b="1" dirty="0" smtClean="0">
              <a:latin typeface="Calibri" pitchFamily="34" charset="0"/>
            </a:endParaRPr>
          </a:p>
          <a:p>
            <a:pPr algn="just"/>
            <a:r>
              <a:rPr lang="pl-PL" sz="1600" b="1" dirty="0" smtClean="0">
                <a:latin typeface="Calibri" pitchFamily="34" charset="0"/>
              </a:rPr>
              <a:t>Maksymalna intensywność dofinansowania na eksperymentalne prace rozwojowe</a:t>
            </a:r>
            <a:r>
              <a:rPr lang="pl-PL" sz="1600" dirty="0" smtClean="0"/>
              <a:t> </a:t>
            </a:r>
            <a:r>
              <a:rPr lang="pl-PL" sz="1600" dirty="0" smtClean="0">
                <a:latin typeface="Calibri" pitchFamily="34" charset="0"/>
              </a:rPr>
              <a:t>wynosi:</a:t>
            </a:r>
            <a:br>
              <a:rPr lang="pl-PL" sz="1600" dirty="0" smtClean="0">
                <a:latin typeface="Calibri" pitchFamily="34" charset="0"/>
              </a:rPr>
            </a:br>
            <a:r>
              <a:rPr lang="pl-PL" sz="1600" dirty="0" smtClean="0">
                <a:latin typeface="Calibri" pitchFamily="34" charset="0"/>
              </a:rPr>
              <a:t>1) 35% kosztów kwalifikowalnych dla średnich przedsiębiorców,</a:t>
            </a:r>
          </a:p>
          <a:p>
            <a:pPr algn="just"/>
            <a:r>
              <a:rPr lang="pl-PL" sz="1600" dirty="0" smtClean="0">
                <a:latin typeface="Calibri" pitchFamily="34" charset="0"/>
              </a:rPr>
              <a:t>2) 45% kosztów kwalifikowalnych dla </a:t>
            </a:r>
            <a:r>
              <a:rPr lang="pl-PL" sz="1600" dirty="0" err="1" smtClean="0">
                <a:latin typeface="Calibri" pitchFamily="34" charset="0"/>
              </a:rPr>
              <a:t>mikroprzedsiębiorców</a:t>
            </a:r>
            <a:r>
              <a:rPr lang="pl-PL" sz="1600" dirty="0" smtClean="0">
                <a:latin typeface="Calibri" pitchFamily="34" charset="0"/>
              </a:rPr>
              <a:t> i małych przedsiębiorców.</a:t>
            </a:r>
          </a:p>
          <a:p>
            <a:pPr algn="just"/>
            <a:endParaRPr lang="pl-PL" sz="1600" dirty="0" smtClean="0">
              <a:latin typeface="Calibri" pitchFamily="34" charset="0"/>
            </a:endParaRPr>
          </a:p>
          <a:p>
            <a:pPr algn="just"/>
            <a:r>
              <a:rPr lang="pl-PL" sz="1600" b="1" dirty="0" smtClean="0">
                <a:latin typeface="Calibri" pitchFamily="34" charset="0"/>
              </a:rPr>
              <a:t>Maksymalna intensywność dofinansowania na usługi doradcze</a:t>
            </a:r>
            <a:r>
              <a:rPr lang="pl-PL" sz="1600" dirty="0" smtClean="0"/>
              <a:t> </a:t>
            </a:r>
            <a:r>
              <a:rPr lang="pl-PL" sz="1600" dirty="0" smtClean="0">
                <a:latin typeface="Calibri" pitchFamily="34" charset="0"/>
              </a:rPr>
              <a:t>wynosi 50% kosztów kwalifikowalnych.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12269" y="1581818"/>
            <a:ext cx="759433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Koszty </a:t>
            </a:r>
            <a:r>
              <a:rPr lang="pl-PL" b="1" dirty="0" err="1" smtClean="0">
                <a:solidFill>
                  <a:srgbClr val="0033CC"/>
                </a:solidFill>
                <a:latin typeface="Calibri" pitchFamily="34" charset="0"/>
              </a:rPr>
              <a:t>kwalifikowalne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:</a:t>
            </a:r>
          </a:p>
          <a:p>
            <a:endParaRPr lang="pl-PL" dirty="0" smtClean="0">
              <a:latin typeface="Calibri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Przedmiotem dofinansowania mogą być:</a:t>
            </a:r>
          </a:p>
          <a:p>
            <a:endParaRPr lang="pl-PL" dirty="0" smtClean="0">
              <a:latin typeface="Calibri" pitchFamily="34" charset="0"/>
            </a:endParaRPr>
          </a:p>
          <a:p>
            <a:pPr marL="722313" lvl="1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eksperymentalne </a:t>
            </a:r>
            <a:r>
              <a:rPr lang="pl-PL" b="1" dirty="0" smtClean="0">
                <a:latin typeface="Calibri" pitchFamily="34" charset="0"/>
              </a:rPr>
              <a:t>prace rozwojowe</a:t>
            </a:r>
            <a:r>
              <a:rPr lang="pl-PL" dirty="0" smtClean="0">
                <a:latin typeface="Calibri" pitchFamily="34" charset="0"/>
              </a:rPr>
              <a:t>, </a:t>
            </a:r>
          </a:p>
          <a:p>
            <a:pPr marL="722313" lvl="1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doradztwo</a:t>
            </a:r>
            <a:r>
              <a:rPr lang="pl-PL" dirty="0" smtClean="0">
                <a:latin typeface="Calibri" pitchFamily="34" charset="0"/>
              </a:rPr>
              <a:t> niezbędne do wdrożenia wyników prac </a:t>
            </a:r>
            <a:r>
              <a:rPr lang="pl-PL" dirty="0" err="1" smtClean="0">
                <a:latin typeface="Calibri" pitchFamily="34" charset="0"/>
              </a:rPr>
              <a:t>B+R</a:t>
            </a:r>
            <a:r>
              <a:rPr lang="pl-PL" dirty="0" smtClean="0">
                <a:latin typeface="Calibri" pitchFamily="34" charset="0"/>
              </a:rPr>
              <a:t>,</a:t>
            </a:r>
          </a:p>
          <a:p>
            <a:pPr marL="722313" lvl="1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l-PL" b="1" dirty="0" smtClean="0">
                <a:latin typeface="Calibri" pitchFamily="34" charset="0"/>
              </a:rPr>
              <a:t>wydatki inwestycyjne </a:t>
            </a:r>
            <a:r>
              <a:rPr lang="pl-PL" dirty="0" smtClean="0">
                <a:latin typeface="Calibri" pitchFamily="34" charset="0"/>
              </a:rPr>
              <a:t>bezpośrednio związane z komercjalizacją wyników </a:t>
            </a:r>
            <a:r>
              <a:rPr lang="pl-PL" dirty="0" err="1" smtClean="0">
                <a:latin typeface="Calibri" pitchFamily="34" charset="0"/>
              </a:rPr>
              <a:t>B+R</a:t>
            </a:r>
            <a:r>
              <a:rPr lang="pl-PL" dirty="0" smtClean="0">
                <a:latin typeface="Calibri" pitchFamily="34" charset="0"/>
              </a:rPr>
              <a:t>. </a:t>
            </a:r>
          </a:p>
          <a:p>
            <a:endParaRPr lang="pl-PL" dirty="0" smtClean="0">
              <a:latin typeface="Calibri" pitchFamily="34" charset="0"/>
            </a:endParaRPr>
          </a:p>
          <a:p>
            <a:r>
              <a:rPr lang="pl-PL" u="sng" dirty="0" smtClean="0">
                <a:latin typeface="Calibri" pitchFamily="34" charset="0"/>
              </a:rPr>
              <a:t>Elementem projektu może być również opracowanie </a:t>
            </a:r>
            <a:r>
              <a:rPr lang="pl-PL" b="1" u="sng" dirty="0" smtClean="0">
                <a:latin typeface="Calibri" pitchFamily="34" charset="0"/>
              </a:rPr>
              <a:t>projektu wzorniczego</a:t>
            </a:r>
            <a:r>
              <a:rPr lang="pl-PL" u="sng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41522" y="1153471"/>
            <a:ext cx="847197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itchFamily="34" charset="0"/>
              </a:rPr>
              <a:t>W ramach 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części badawczej </a:t>
            </a:r>
            <a:r>
              <a:rPr lang="pl-PL" dirty="0" smtClean="0">
                <a:latin typeface="Calibri" pitchFamily="34" charset="0"/>
              </a:rPr>
              <a:t>kwalifikowane są koszty eksperymentalnych prac rozwojowych (koszty personelu: badaczy, techników i pozostałych pracowników pomocniczych w zakresie, w jakim są oni zatrudnieni przy danym projekcie, koszty badań wykonywanych na podstawie umowy, koszty operacyjne, w tym koszty materiałów, dostaw i podobnych produktów, ponoszone bezpośrednio w związku z realizacją projektu i niezbędne do wdrożenia wyników prac badawczo-rozwojowych). </a:t>
            </a: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itchFamily="34" charset="0"/>
              </a:rPr>
              <a:t>W ramach części projektu dotyczącej 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doradztwa</a:t>
            </a:r>
            <a:r>
              <a:rPr lang="pl-PL" dirty="0" smtClean="0">
                <a:latin typeface="Calibri" pitchFamily="34" charset="0"/>
              </a:rPr>
              <a:t> kwalifikowane są koszty usług doradczych koniecznych do wdrożenia prac </a:t>
            </a:r>
            <a:r>
              <a:rPr lang="pl-PL" dirty="0" err="1" smtClean="0">
                <a:latin typeface="Calibri" pitchFamily="34" charset="0"/>
              </a:rPr>
              <a:t>B+R</a:t>
            </a:r>
            <a:r>
              <a:rPr lang="pl-PL" dirty="0" smtClean="0">
                <a:latin typeface="Calibri" pitchFamily="34" charset="0"/>
              </a:rPr>
              <a:t>, świadczonych przez zewnętrznych doradców. </a:t>
            </a:r>
          </a:p>
          <a:p>
            <a:pPr algn="just">
              <a:spcAft>
                <a:spcPts val="1200"/>
              </a:spcAft>
            </a:pPr>
            <a:r>
              <a:rPr lang="pl-PL" dirty="0" smtClean="0">
                <a:latin typeface="Calibri" pitchFamily="34" charset="0"/>
              </a:rPr>
              <a:t>W ramach 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części inwestycyjnej </a:t>
            </a:r>
            <a:r>
              <a:rPr lang="pl-PL" dirty="0" smtClean="0">
                <a:latin typeface="Calibri" pitchFamily="34" charset="0"/>
              </a:rPr>
              <a:t>projektu kwalifikowane są koszty inwestycji 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rzeczowe aktywa trwałe oraz wartości niematerialne i prawne. </a:t>
            </a:r>
          </a:p>
          <a:p>
            <a:pPr algn="just">
              <a:spcAft>
                <a:spcPts val="1200"/>
              </a:spcAft>
            </a:pPr>
            <a:endParaRPr lang="pl-PL" dirty="0" smtClean="0"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sz="1600" i="1" dirty="0" smtClean="0">
                <a:latin typeface="Calibri" pitchFamily="34" charset="0"/>
              </a:rPr>
              <a:t>(Koszty związane z nabyciem nieruchomości niezabudowanej, nabyciem bądź wytworzeniem nieruchomości zabudowanej oraz zakupem robót i materiałów budowlanych łącznie nie mogą przekroczyć 20% kosztów kwalifikujących się do wsparcia).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ole tekstowe 3"/>
          <p:cNvSpPr txBox="1">
            <a:spLocks noChangeArrowheads="1"/>
          </p:cNvSpPr>
          <p:nvPr/>
        </p:nvSpPr>
        <p:spPr bwMode="auto">
          <a:xfrm>
            <a:off x="1577975" y="1781175"/>
            <a:ext cx="5611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Polska Agencja Rozwoju Przedsiębiorczości</a:t>
            </a:r>
          </a:p>
          <a:p>
            <a:pPr algn="ctr"/>
            <a:r>
              <a:rPr lang="pl-PL" sz="2400" b="1">
                <a:latin typeface="Calibri" pitchFamily="34" charset="0"/>
                <a:hlinkClick r:id="rId2"/>
              </a:rPr>
              <a:t>www.parp.gov.pl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>
                <a:latin typeface="Calibri" pitchFamily="34" charset="0"/>
                <a:hlinkClick r:id="rId3"/>
              </a:rPr>
              <a:t>www.poir.gov.pl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Prostokąt 3"/>
          <p:cNvSpPr>
            <a:spLocks noChangeArrowheads="1"/>
          </p:cNvSpPr>
          <p:nvPr/>
        </p:nvSpPr>
        <p:spPr bwMode="auto">
          <a:xfrm>
            <a:off x="881349" y="1175321"/>
            <a:ext cx="78990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srgbClr val="FF0000"/>
                </a:solidFill>
                <a:latin typeface="Calibri" pitchFamily="34" charset="0"/>
              </a:rPr>
              <a:t>III oś priorytetowa POIR Wsparcie innowacji w przedsiębiorstwach</a:t>
            </a:r>
          </a:p>
          <a:p>
            <a:endParaRPr lang="pl-PL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</a:rPr>
              <a:t>Poddziałanie </a:t>
            </a:r>
            <a:r>
              <a:rPr lang="pl-PL" sz="2000" b="1" dirty="0">
                <a:solidFill>
                  <a:srgbClr val="FF0000"/>
                </a:solidFill>
                <a:latin typeface="Calibri" pitchFamily="34" charset="0"/>
              </a:rPr>
              <a:t>3.2.2 Kredyt na innowacje technologiczne</a:t>
            </a:r>
          </a:p>
        </p:txBody>
      </p:sp>
      <p:sp>
        <p:nvSpPr>
          <p:cNvPr id="58370" name="Prostokąt 4"/>
          <p:cNvSpPr>
            <a:spLocks noChangeArrowheads="1"/>
          </p:cNvSpPr>
          <p:nvPr/>
        </p:nvSpPr>
        <p:spPr bwMode="auto">
          <a:xfrm>
            <a:off x="699992" y="2383440"/>
            <a:ext cx="7473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latin typeface="Calibri" pitchFamily="34" charset="0"/>
              </a:rPr>
              <a:t>Termin naboru wniosków: </a:t>
            </a:r>
            <a:r>
              <a:rPr lang="pl-PL" dirty="0" smtClean="0">
                <a:latin typeface="Calibri" pitchFamily="34" charset="0"/>
              </a:rPr>
              <a:t>od lipca </a:t>
            </a:r>
            <a:r>
              <a:rPr lang="pl-PL" dirty="0">
                <a:latin typeface="Calibri" pitchFamily="34" charset="0"/>
              </a:rPr>
              <a:t>do </a:t>
            </a:r>
            <a:r>
              <a:rPr lang="pl-PL" dirty="0" smtClean="0">
                <a:latin typeface="Calibri" pitchFamily="34" charset="0"/>
              </a:rPr>
              <a:t>września </a:t>
            </a:r>
            <a:r>
              <a:rPr lang="pl-PL" dirty="0">
                <a:latin typeface="Calibri" pitchFamily="34" charset="0"/>
              </a:rPr>
              <a:t>2016 r.</a:t>
            </a:r>
          </a:p>
        </p:txBody>
      </p:sp>
      <p:sp>
        <p:nvSpPr>
          <p:cNvPr id="58371" name="Prostokąt 5"/>
          <p:cNvSpPr>
            <a:spLocks noChangeArrowheads="1"/>
          </p:cNvSpPr>
          <p:nvPr/>
        </p:nvSpPr>
        <p:spPr bwMode="auto">
          <a:xfrm>
            <a:off x="699992" y="2945784"/>
            <a:ext cx="2076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>
                <a:latin typeface="Calibri" pitchFamily="34" charset="0"/>
              </a:rPr>
              <a:t>Alokacja: </a:t>
            </a:r>
            <a:r>
              <a:rPr lang="pl-PL" dirty="0" smtClean="0">
                <a:latin typeface="Calibri" pitchFamily="34" charset="0"/>
              </a:rPr>
              <a:t>500 </a:t>
            </a:r>
            <a:r>
              <a:rPr lang="pl-PL" dirty="0">
                <a:latin typeface="Calibri" pitchFamily="34" charset="0"/>
              </a:rPr>
              <a:t>mln </a:t>
            </a:r>
            <a:r>
              <a:rPr lang="pl-PL" dirty="0" smtClean="0">
                <a:latin typeface="Calibri" pitchFamily="34" charset="0"/>
              </a:rPr>
              <a:t>zł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8372" name="Prostokąt 6"/>
          <p:cNvSpPr>
            <a:spLocks noChangeArrowheads="1"/>
          </p:cNvSpPr>
          <p:nvPr/>
        </p:nvSpPr>
        <p:spPr bwMode="auto">
          <a:xfrm>
            <a:off x="699992" y="3507572"/>
            <a:ext cx="776605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 dirty="0">
                <a:latin typeface="Calibri" pitchFamily="34" charset="0"/>
              </a:rPr>
              <a:t>Typ projektu:</a:t>
            </a: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/>
            <a:r>
              <a:rPr lang="pl-PL" dirty="0">
                <a:latin typeface="Calibri" pitchFamily="34" charset="0"/>
              </a:rPr>
              <a:t>Wsparcie finansowe przeznaczone jest na realizację inwestycji technologicznych, mających na celu </a:t>
            </a:r>
            <a:r>
              <a:rPr lang="pl-PL" b="1" dirty="0">
                <a:latin typeface="Calibri" pitchFamily="34" charset="0"/>
              </a:rPr>
              <a:t>zakup i wdrożenie nowej technologii lub wdrożenie własnej nowej technologii</a:t>
            </a:r>
            <a:r>
              <a:rPr lang="pl-PL" dirty="0">
                <a:latin typeface="Calibri" pitchFamily="34" charset="0"/>
              </a:rPr>
              <a:t> oraz uruchomieniu na jej podstawie wytwarzania nowych lub znacząco ulepszonych, w stosunku do dotychczas wytwarzanych na terytorium Rzeczypospolitej Polskiej, towarów, procesów lub usług.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rostokąt 2"/>
          <p:cNvSpPr>
            <a:spLocks noChangeArrowheads="1"/>
          </p:cNvSpPr>
          <p:nvPr/>
        </p:nvSpPr>
        <p:spPr bwMode="auto">
          <a:xfrm>
            <a:off x="550843" y="1370701"/>
            <a:ext cx="80533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latin typeface="Calibri" pitchFamily="34" charset="0"/>
              </a:rPr>
              <a:t>Typ beneficjentów: </a:t>
            </a:r>
            <a:r>
              <a:rPr lang="pl-PL" dirty="0">
                <a:latin typeface="Calibri" pitchFamily="34" charset="0"/>
              </a:rPr>
              <a:t>mikro, mały lub średni przedsiębiorcy posiadający zdolność </a:t>
            </a:r>
            <a:r>
              <a:rPr lang="pl-PL" dirty="0" smtClean="0">
                <a:latin typeface="Calibri" pitchFamily="34" charset="0"/>
              </a:rPr>
              <a:t>kredytową.</a:t>
            </a:r>
            <a:endParaRPr lang="pl-PL" dirty="0">
              <a:latin typeface="Calibri" pitchFamily="34" charset="0"/>
            </a:endParaRPr>
          </a:p>
          <a:p>
            <a:pPr algn="just"/>
            <a:endParaRPr lang="pl-PL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pl-PL" b="1" dirty="0" smtClean="0">
                <a:latin typeface="Calibri" pitchFamily="34" charset="0"/>
              </a:rPr>
              <a:t>Intensywność </a:t>
            </a:r>
            <a:r>
              <a:rPr lang="pl-PL" b="1" dirty="0">
                <a:latin typeface="Calibri" pitchFamily="34" charset="0"/>
              </a:rPr>
              <a:t>wsparcia:</a:t>
            </a:r>
            <a:endParaRPr lang="pl-PL" dirty="0">
              <a:latin typeface="Calibri" pitchFamily="34" charset="0"/>
            </a:endParaRPr>
          </a:p>
          <a:p>
            <a:pPr algn="just"/>
            <a:r>
              <a:rPr lang="pl-PL" dirty="0">
                <a:latin typeface="Calibri" pitchFamily="34" charset="0"/>
              </a:rPr>
              <a:t>Małe i mikro przedsiębiorstwa: 55%</a:t>
            </a:r>
          </a:p>
          <a:p>
            <a:pPr algn="just"/>
            <a:r>
              <a:rPr lang="pl-PL" dirty="0">
                <a:latin typeface="Calibri" pitchFamily="34" charset="0"/>
              </a:rPr>
              <a:t>Średnie przedsiębiorstwa: 45% </a:t>
            </a: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/>
            <a:r>
              <a:rPr lang="pl-PL" b="1" dirty="0">
                <a:latin typeface="Calibri" pitchFamily="34" charset="0"/>
              </a:rPr>
              <a:t>Intensywność wsparcia na usługi doradcze </a:t>
            </a:r>
            <a:r>
              <a:rPr lang="pl-PL" dirty="0">
                <a:latin typeface="Calibri" pitchFamily="34" charset="0"/>
              </a:rPr>
              <a:t>nie może przekroczyć 50% wartości wydatków </a:t>
            </a:r>
            <a:r>
              <a:rPr lang="pl-PL" dirty="0" smtClean="0">
                <a:latin typeface="Calibri" pitchFamily="34" charset="0"/>
              </a:rPr>
              <a:t>kwalifikowalnych.</a:t>
            </a:r>
            <a:endParaRPr lang="pl-PL" dirty="0">
              <a:latin typeface="Calibri" pitchFamily="34" charset="0"/>
            </a:endParaRP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/>
            <a:r>
              <a:rPr lang="pl-PL" b="1" dirty="0">
                <a:latin typeface="Calibri" pitchFamily="34" charset="0"/>
              </a:rPr>
              <a:t>Maksymalna kwota dofinansowania dla projektu: </a:t>
            </a:r>
            <a:r>
              <a:rPr lang="pl-PL" dirty="0">
                <a:latin typeface="Calibri" pitchFamily="34" charset="0"/>
              </a:rPr>
              <a:t>6 mln zł.</a:t>
            </a:r>
          </a:p>
          <a:p>
            <a:pPr algn="just"/>
            <a:endParaRPr lang="pl-PL" dirty="0">
              <a:latin typeface="Calibri" pitchFamily="34" charset="0"/>
            </a:endParaRPr>
          </a:p>
          <a:p>
            <a:pPr algn="just"/>
            <a:r>
              <a:rPr lang="pl-PL" b="1" dirty="0">
                <a:latin typeface="Calibri" pitchFamily="34" charset="0"/>
              </a:rPr>
              <a:t>Maksymalna kwota wydatków kwalifikowanych projektu</a:t>
            </a:r>
            <a:r>
              <a:rPr lang="pl-PL" dirty="0">
                <a:latin typeface="Calibri" pitchFamily="34" charset="0"/>
              </a:rPr>
              <a:t>: równowartość 50 mln euro.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00063" y="1357313"/>
            <a:ext cx="8370887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err="1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Poddziałanie</a:t>
            </a: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 1.1.1 „Badania przemysłowe i prace rozwojowe realizowane przez przedsiębiorstwa”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Calibri" pitchFamily="34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Calibri" pitchFamily="34" charset="0"/>
                <a:ea typeface="+mn-ea"/>
                <a:cs typeface="+mn-cs"/>
              </a:rPr>
              <a:t>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Termin naboru: </a:t>
            </a:r>
            <a:r>
              <a:rPr lang="pl-PL" sz="2000" dirty="0">
                <a:latin typeface="Calibri" pitchFamily="34" charset="0"/>
                <a:ea typeface="+mn-ea"/>
                <a:cs typeface="+mn-cs"/>
              </a:rPr>
              <a:t>od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4 </a:t>
            </a:r>
            <a:r>
              <a:rPr lang="pl-PL" sz="2000" b="1" dirty="0" smtClean="0">
                <a:latin typeface="Calibri" pitchFamily="34" charset="0"/>
                <a:ea typeface="+mn-ea"/>
                <a:cs typeface="+mn-cs"/>
              </a:rPr>
              <a:t>kwietnia do 29 lipca 2016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Calibri" pitchFamily="34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Kwota środków przeznaczonych na dofinansowanie: </a:t>
            </a:r>
            <a:r>
              <a:rPr lang="pl-PL" sz="2000" b="1" dirty="0" smtClean="0">
                <a:latin typeface="Calibri" pitchFamily="34" charset="0"/>
                <a:ea typeface="+mn-ea"/>
                <a:cs typeface="+mn-cs"/>
              </a:rPr>
              <a:t>750 mln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zł.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Calibri" pitchFamily="34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Typy projektów: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000" dirty="0">
                <a:latin typeface="Calibri" pitchFamily="34" charset="0"/>
                <a:ea typeface="+mn-ea"/>
                <a:cs typeface="+mn-cs"/>
              </a:rPr>
              <a:t>Badania przemysłowe i prace rozwojowe 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000" dirty="0">
                <a:latin typeface="Calibri" pitchFamily="34" charset="0"/>
                <a:ea typeface="+mn-ea"/>
                <a:cs typeface="+mn-cs"/>
              </a:rPr>
              <a:t>Wyłącznie prace rozwojowe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(projekty, w których nie przewidziano prac rozwojowych nie mogą uzyskać dofinansowania).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Calibri" pitchFamily="34" charset="0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Typy beneficjentów: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Calibri" pitchFamily="34" charset="0"/>
                <a:ea typeface="+mn-ea"/>
                <a:cs typeface="+mn-cs"/>
              </a:rPr>
              <a:t>mikro-, mali lub średni przedsiębiorcy</a:t>
            </a:r>
            <a:r>
              <a:rPr lang="pl-PL" sz="2000" dirty="0">
                <a:latin typeface="+mn-lt"/>
                <a:ea typeface="+mn-ea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4975" y="1341438"/>
            <a:ext cx="8215313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Do</a:t>
            </a:r>
            <a:r>
              <a:rPr lang="pl-PL" b="1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 wydatków kwalifikowanych 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zalicza się wydatki na: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b="1" dirty="0">
                <a:latin typeface="Calibri" pitchFamily="34" charset="0"/>
                <a:ea typeface="+mn-ea"/>
                <a:cs typeface="Calibri" pitchFamily="34" charset="0"/>
              </a:rPr>
              <a:t>zakup nieruchomości niezabudowanej lub zabudowanej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, w tym zakup prawa użytkowania wieczystego, pod warunkiem że: </a:t>
            </a:r>
          </a:p>
          <a:p>
            <a:pPr marL="625475" lvl="1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przedsiębiorca przedstawi operat szacunkowy sporządzony przez uprawnionego rzeczoznawcę majątkowego potwierdzający, że cena nabycia nie przekracza wartości rynkowej tej nieruchomości określonej na dzień nabycia, </a:t>
            </a:r>
          </a:p>
          <a:p>
            <a:pPr marL="625475" lvl="1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przedsiębiorca przedstawi opinię rzeczoznawcy budowlanego potwierdzającą, że nieruchomość zabudowana może być używana w określonym celu, zgodnym z celami projektu objętego wsparciem, lub określającą zakres niezbędnych zmian lub ulepszeń, </a:t>
            </a:r>
          </a:p>
          <a:p>
            <a:pPr marL="625475" lvl="1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w okresie 10 lat poprzedzających datę nabycia tej nieruchomości, jej zakup nie był współfinansowany ze środków unijnych ani z krajowych środków pomocy publicznej lub pomocy de </a:t>
            </a:r>
            <a:r>
              <a:rPr lang="pl-PL" dirty="0" err="1">
                <a:latin typeface="Calibri" pitchFamily="34" charset="0"/>
                <a:ea typeface="+mn-ea"/>
                <a:cs typeface="Calibri" pitchFamily="34" charset="0"/>
              </a:rPr>
              <a:t>minimis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, </a:t>
            </a:r>
          </a:p>
          <a:p>
            <a:pPr marL="625475" lvl="1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nieruchomość będzie używana wyłącznie do celów inwestycji technologicznej;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08000" y="1146175"/>
            <a:ext cx="7983538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pl-PL" b="1" dirty="0">
                <a:latin typeface="Calibri" pitchFamily="34" charset="0"/>
                <a:ea typeface="+mn-ea"/>
                <a:cs typeface="Calibri" pitchFamily="34" charset="0"/>
              </a:rPr>
              <a:t>zakup, wytworzenie, a także koszty montażu i uruchomienia nowych środków trwałych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 innych niż określone w </a:t>
            </a:r>
            <a:r>
              <a:rPr lang="pl-PL" dirty="0" err="1">
                <a:latin typeface="Calibri" pitchFamily="34" charset="0"/>
                <a:ea typeface="+mn-ea"/>
                <a:cs typeface="Calibri" pitchFamily="34" charset="0"/>
              </a:rPr>
              <a:t>pkt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 1, z wyłączeniem środków transportu nabywanych przez przedsiębiorcę prowadzącego działalność w sektorze transportu;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endParaRPr lang="pl-PL" dirty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pl-PL" b="1" dirty="0">
                <a:latin typeface="Calibri" pitchFamily="34" charset="0"/>
                <a:ea typeface="+mn-ea"/>
                <a:cs typeface="Calibri" pitchFamily="34" charset="0"/>
              </a:rPr>
              <a:t>zakup używanych środków trwałych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, a także koszty montażu i uruchomienia używanych środków trwałych innych niż określone w </a:t>
            </a:r>
            <a:r>
              <a:rPr lang="pl-PL" dirty="0" err="1">
                <a:latin typeface="Calibri" pitchFamily="34" charset="0"/>
                <a:ea typeface="+mn-ea"/>
                <a:cs typeface="Calibri" pitchFamily="34" charset="0"/>
              </a:rPr>
              <a:t>pkt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 1, z wyłączeniem środków transportu nabywanych przez przedsiębiorcę prowadzącego działalność w sektorze transportu, pod warunkiem że:</a:t>
            </a:r>
          </a:p>
          <a:p>
            <a:pPr marL="619125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cena nabycia używanych środków trwałych nie przekracza ich wartości rynkowej określonej na dzień nabycia i jest niższa od ceny podobnych nowych środków trwałych, </a:t>
            </a:r>
          </a:p>
          <a:p>
            <a:pPr marL="619125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b) sprzedający złoży oświadczenie określające podmiot, od którego nabył środki trwałe, oraz miejsce i datę ich zakupu, </a:t>
            </a:r>
          </a:p>
          <a:p>
            <a:pPr marL="619125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c) w okresie 7 lat poprzedzających datę nabycia środków trwałych ich zakup nie był współfinansowany ze środków unijnych ani z krajowych środków pomocy publicznej lub pomocy de </a:t>
            </a:r>
            <a:r>
              <a:rPr lang="pl-PL" dirty="0" err="1">
                <a:latin typeface="Calibri" pitchFamily="34" charset="0"/>
                <a:ea typeface="+mn-ea"/>
                <a:cs typeface="Calibri" pitchFamily="34" charset="0"/>
              </a:rPr>
              <a:t>minimis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;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49263" y="1577975"/>
            <a:ext cx="8056562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pl-PL" b="1" dirty="0">
                <a:latin typeface="Calibri" pitchFamily="34" charset="0"/>
                <a:ea typeface="+mn-ea"/>
                <a:cs typeface="Calibri" pitchFamily="34" charset="0"/>
              </a:rPr>
              <a:t>zakup robót i materiałów budowlanych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 w celu budowy lub rozbudowy budynków, budowli lub ich części;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endParaRPr lang="pl-PL" b="1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pl-PL" b="1" dirty="0" smtClean="0">
                <a:latin typeface="Calibri" pitchFamily="34" charset="0"/>
                <a:ea typeface="+mn-ea"/>
                <a:cs typeface="Calibri" pitchFamily="34" charset="0"/>
              </a:rPr>
              <a:t>zakup </a:t>
            </a:r>
            <a:r>
              <a:rPr lang="pl-PL" b="1" dirty="0">
                <a:latin typeface="Calibri" pitchFamily="34" charset="0"/>
                <a:ea typeface="+mn-ea"/>
                <a:cs typeface="Calibri" pitchFamily="34" charset="0"/>
              </a:rPr>
              <a:t>wartości niematerialnych i prawnych w formie patentów, licencji, know-how oraz nieopatentowanej wiedzy technicznej,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 jeżeli wartości niematerialne </a:t>
            </a:r>
            <a:r>
              <a:rPr lang="pl-PL" dirty="0" smtClean="0"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  <a:ea typeface="+mn-ea"/>
                <a:cs typeface="Calibri" pitchFamily="34" charset="0"/>
              </a:rPr>
            </a:br>
            <a:r>
              <a:rPr lang="pl-PL" dirty="0" smtClean="0">
                <a:latin typeface="Calibri" pitchFamily="34" charset="0"/>
                <a:ea typeface="+mn-ea"/>
                <a:cs typeface="Calibri" pitchFamily="34" charset="0"/>
              </a:rPr>
              <a:t>i 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prawne spełniają łącznie następujące warunki: </a:t>
            </a:r>
          </a:p>
          <a:p>
            <a:pPr marL="623888" indent="-26035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będą wykorzystywane wyłącznie do celów inwestycji technologicznej, </a:t>
            </a:r>
          </a:p>
          <a:p>
            <a:pPr marL="623888" indent="-26035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będą podlegać amortyzacji zgodnie z odrębnymi przepisami, </a:t>
            </a:r>
          </a:p>
          <a:p>
            <a:pPr marL="623888" indent="-26035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będą nabyte na warunkach rynkowych od osób trzecich niepowiązanych </a:t>
            </a:r>
            <a:r>
              <a:rPr lang="pl-PL" dirty="0" smtClean="0"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  <a:ea typeface="+mn-ea"/>
                <a:cs typeface="Calibri" pitchFamily="34" charset="0"/>
              </a:rPr>
            </a:br>
            <a:r>
              <a:rPr lang="pl-PL" dirty="0" smtClean="0">
                <a:latin typeface="Calibri" pitchFamily="34" charset="0"/>
                <a:ea typeface="+mn-ea"/>
                <a:cs typeface="Calibri" pitchFamily="34" charset="0"/>
              </a:rPr>
              <a:t>z 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nabywcą, </a:t>
            </a:r>
          </a:p>
          <a:p>
            <a:pPr marL="623888" indent="-260350" algn="just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będą stanowić aktywa przedsiębiorcy, który zrealizował inwestycję technologiczną, oraz będą przez niego wykorzystywane przez co najmniej 3 lata od dnia jej zakończenia;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Prostokąt 1"/>
          <p:cNvSpPr>
            <a:spLocks noChangeArrowheads="1"/>
          </p:cNvSpPr>
          <p:nvPr/>
        </p:nvSpPr>
        <p:spPr bwMode="auto">
          <a:xfrm>
            <a:off x="750771" y="1749425"/>
            <a:ext cx="739220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charset="0"/>
              <a:buAutoNum type="arabicParenR" startAt="6"/>
            </a:pPr>
            <a:r>
              <a:rPr lang="pl-PL" b="1" dirty="0">
                <a:latin typeface="Calibri" pitchFamily="34" charset="0"/>
              </a:rPr>
              <a:t>pokrycie kosztów związanych z najmem lub dzierżawą gruntów, budynków i budowli lub ich części</a:t>
            </a:r>
            <a:r>
              <a:rPr lang="pl-PL" dirty="0">
                <a:latin typeface="Calibri" pitchFamily="34" charset="0"/>
              </a:rPr>
              <a:t>, poniesionych do dnia zakończenia realizacji inwestycji technologicznej, pod warunkiem że umowa najmu lub dzierżawy będzie zawarta na okres co najmniej 3 lat od przewidywanego terminu zakończenia realizacji inwestycji technologicznej; </a:t>
            </a:r>
          </a:p>
          <a:p>
            <a:pPr marL="342900" indent="-342900" algn="just">
              <a:buFont typeface="Arial" charset="0"/>
              <a:buAutoNum type="arabicParenR" startAt="6"/>
            </a:pPr>
            <a:endParaRPr lang="pl-PL" dirty="0">
              <a:latin typeface="Calibri" pitchFamily="34" charset="0"/>
            </a:endParaRPr>
          </a:p>
          <a:p>
            <a:pPr marL="342900" indent="-342900" algn="just">
              <a:buFont typeface="Arial" charset="0"/>
              <a:buAutoNum type="arabicParenR" startAt="6"/>
            </a:pPr>
            <a:r>
              <a:rPr lang="pl-PL" b="1" dirty="0">
                <a:latin typeface="Calibri" pitchFamily="34" charset="0"/>
              </a:rPr>
              <a:t>wykonane przez doradców zewnętrznych studia, ekspertyzy, koncepcje </a:t>
            </a:r>
            <a:r>
              <a:rPr lang="pl-PL" b="1" dirty="0" smtClean="0">
                <a:latin typeface="Calibri" pitchFamily="34" charset="0"/>
              </a:rPr>
              <a:t/>
            </a:r>
            <a:br>
              <a:rPr lang="pl-PL" b="1" dirty="0" smtClean="0">
                <a:latin typeface="Calibri" pitchFamily="34" charset="0"/>
              </a:rPr>
            </a:br>
            <a:r>
              <a:rPr lang="pl-PL" b="1" dirty="0" smtClean="0">
                <a:latin typeface="Calibri" pitchFamily="34" charset="0"/>
              </a:rPr>
              <a:t>i </a:t>
            </a:r>
            <a:r>
              <a:rPr lang="pl-PL" b="1" dirty="0">
                <a:latin typeface="Calibri" pitchFamily="34" charset="0"/>
              </a:rPr>
              <a:t>projekty techniczne</a:t>
            </a:r>
            <a:r>
              <a:rPr lang="pl-PL" dirty="0">
                <a:latin typeface="Calibri" pitchFamily="34" charset="0"/>
              </a:rPr>
              <a:t>, niezbędne do wdrożenia nowej technologii </a:t>
            </a: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</a:t>
            </a:r>
            <a:r>
              <a:rPr lang="pl-PL" dirty="0">
                <a:latin typeface="Calibri" pitchFamily="34" charset="0"/>
              </a:rPr>
              <a:t>ramach inwestycji technologicznej.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1775" y="1446213"/>
            <a:ext cx="8477250" cy="4062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Proces aplikowania o premię technologiczną: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Calibri" pitchFamily="34" charset="0"/>
              <a:ea typeface="+mn-ea"/>
              <a:cs typeface="Calibri" pitchFamily="34" charset="0"/>
            </a:endParaRP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Przedsiębiorca składa do banku komercyjnego wniosek o udzielenie kredytu technologicznego.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Po uzyskaniu promesy lub zawarciu warunkowej umowy kredytowej przedsiębiorca składa do BGK wniosek o dofinansowanie projektu (w trakcie ogłoszonego przez BGK konkursu).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Po pozytywnym rozpatrzeniu wniosku, zgodnie z kryteriami dla </a:t>
            </a:r>
            <a:r>
              <a:rPr lang="pl-PL" dirty="0" err="1">
                <a:latin typeface="Calibri" pitchFamily="34" charset="0"/>
                <a:ea typeface="+mn-ea"/>
                <a:cs typeface="Calibri" pitchFamily="34" charset="0"/>
              </a:rPr>
              <a:t>poddziałania</a:t>
            </a: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 3.2.2 PO IR, BGK przyznaje promesę premii technologicznej, następnie przedsiębiorca zawiera z bankiem komercyjnym umowę kredytową.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BGK podpisuje z przedsiębiorcą umowę o dofinansowanie projektu.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>
                <a:latin typeface="Calibri" pitchFamily="34" charset="0"/>
                <a:ea typeface="+mn-ea"/>
                <a:cs typeface="Calibri" pitchFamily="34" charset="0"/>
              </a:rPr>
              <a:t>BGK wypłaca premię technologiczną w ramach płatności pośrednich w trakcie realizacji inwestycji oraz w ramach płatności końcowej po zakończeniu realizacji projektu.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18662" y="1604963"/>
            <a:ext cx="7368138" cy="4208696"/>
          </a:xfrm>
          <a:noFill/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Font typeface="Arial" charset="0"/>
              <a:buNone/>
            </a:pPr>
            <a:r>
              <a:rPr lang="pl-PL" sz="800" dirty="0" smtClean="0"/>
              <a:t> </a:t>
            </a:r>
            <a:endParaRPr lang="pl-PL" sz="1200" dirty="0" smtClean="0"/>
          </a:p>
          <a:p>
            <a:pPr>
              <a:lnSpc>
                <a:spcPct val="70000"/>
              </a:lnSpc>
            </a:pPr>
            <a:r>
              <a:rPr lang="pl-PL" sz="1200" dirty="0" err="1" smtClean="0">
                <a:latin typeface="Calibri" pitchFamily="34" charset="0"/>
              </a:rPr>
              <a:t>Alior</a:t>
            </a:r>
            <a:r>
              <a:rPr lang="pl-PL" sz="1200" dirty="0" smtClean="0">
                <a:latin typeface="Calibri" pitchFamily="34" charset="0"/>
              </a:rPr>
              <a:t> Bank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BGŻ BNP Paribas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Handlowy w Warszawie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Millennium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Ochrony Środowiska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Polska Kasa Opieki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Polskiej Spółdzielczości SA oraz zrzeszone banki spółdzielcze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Bank Zachodni WBK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Deutsche Bank Polska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Idea Bank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ING - Bank Śląski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Krakowski Bank Spółdzielczy</a:t>
            </a:r>
          </a:p>
          <a:p>
            <a:pPr>
              <a:lnSpc>
                <a:spcPct val="70000"/>
              </a:lnSpc>
            </a:pPr>
            <a:r>
              <a:rPr lang="pl-PL" sz="1200" dirty="0" err="1" smtClean="0">
                <a:latin typeface="Calibri" pitchFamily="34" charset="0"/>
              </a:rPr>
              <a:t>mBank</a:t>
            </a:r>
            <a:r>
              <a:rPr lang="pl-PL" sz="1200" dirty="0" smtClean="0">
                <a:latin typeface="Calibri" pitchFamily="34" charset="0"/>
              </a:rPr>
              <a:t>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PKO Bank Polski SA</a:t>
            </a:r>
          </a:p>
          <a:p>
            <a:pPr>
              <a:lnSpc>
                <a:spcPct val="70000"/>
              </a:lnSpc>
            </a:pPr>
            <a:r>
              <a:rPr lang="pl-PL" sz="1200" dirty="0" err="1" smtClean="0">
                <a:latin typeface="Calibri" pitchFamily="34" charset="0"/>
              </a:rPr>
              <a:t>Raiffeisen</a:t>
            </a:r>
            <a:r>
              <a:rPr lang="pl-PL" sz="1200" dirty="0" smtClean="0">
                <a:latin typeface="Calibri" pitchFamily="34" charset="0"/>
              </a:rPr>
              <a:t> Bank Polska SA</a:t>
            </a:r>
          </a:p>
          <a:p>
            <a:pPr>
              <a:lnSpc>
                <a:spcPct val="70000"/>
              </a:lnSpc>
            </a:pPr>
            <a:r>
              <a:rPr lang="pl-PL" sz="1200" dirty="0" smtClean="0">
                <a:latin typeface="Calibri" pitchFamily="34" charset="0"/>
              </a:rPr>
              <a:t>SGB Bank SA oraz zrzeszone banki spółdzielcze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title" idx="4294967295"/>
          </p:nvPr>
        </p:nvSpPr>
        <p:spPr>
          <a:xfrm>
            <a:off x="1289784" y="273049"/>
            <a:ext cx="7397015" cy="1315119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sz="3200" dirty="0" smtClean="0">
                <a:solidFill>
                  <a:srgbClr val="FF0000"/>
                </a:solidFill>
                <a:latin typeface="Calibri" pitchFamily="34" charset="0"/>
              </a:rPr>
              <a:t>BANKI UCZESTNICZĄCE W PROGRAMIE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pole tekstowe 3"/>
          <p:cNvSpPr txBox="1">
            <a:spLocks noChangeArrowheads="1"/>
          </p:cNvSpPr>
          <p:nvPr/>
        </p:nvSpPr>
        <p:spPr bwMode="auto">
          <a:xfrm>
            <a:off x="1795463" y="1809750"/>
            <a:ext cx="48387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Bank Gospodarstwa Krajowego</a:t>
            </a:r>
          </a:p>
          <a:p>
            <a:pPr algn="ctr"/>
            <a:r>
              <a:rPr lang="pl-PL" sz="2400" b="1">
                <a:latin typeface="Calibri" pitchFamily="34" charset="0"/>
                <a:hlinkClick r:id="rId2"/>
              </a:rPr>
              <a:t>www.bgk.pl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>
                <a:latin typeface="Calibri" pitchFamily="34" charset="0"/>
                <a:hlinkClick r:id="rId3"/>
              </a:rPr>
              <a:t>www.poir.gov.pl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73725" y="1243643"/>
            <a:ext cx="8218583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u="sng" dirty="0">
                <a:solidFill>
                  <a:srgbClr val="FF0000"/>
                </a:solidFill>
                <a:latin typeface="Calibri" pitchFamily="34" charset="0"/>
              </a:rPr>
              <a:t>III oś priorytetowa POIR Wsparcie innowacji w przedsiębiorstwach</a:t>
            </a:r>
          </a:p>
          <a:p>
            <a:pPr>
              <a:spcAft>
                <a:spcPts val="600"/>
              </a:spcAft>
            </a:pPr>
            <a:endParaRPr lang="pl-PL" sz="10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rgbClr val="FF0000"/>
                </a:solidFill>
                <a:latin typeface="Calibri" pitchFamily="34" charset="0"/>
              </a:rPr>
              <a:t>Poddziałanie 3.3.3. Wsparcie MŚP w promocji marek produktowych – Go to Brand.PL</a:t>
            </a: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dirty="0" smtClean="0"/>
              <a:t>Wsparcie </a:t>
            </a:r>
            <a:r>
              <a:rPr lang="pl-PL" dirty="0"/>
              <a:t>przedsiębiorców uczestniczących w branżowych programach promocji oraz programach promocji o charakterze </a:t>
            </a:r>
            <a:r>
              <a:rPr lang="pl-PL" dirty="0" smtClean="0"/>
              <a:t>ogólnym</a:t>
            </a:r>
            <a:r>
              <a:rPr lang="pl-PL" dirty="0"/>
              <a:t> </a:t>
            </a:r>
            <a:r>
              <a:rPr lang="pl-PL" dirty="0" smtClean="0">
                <a:latin typeface="Calibri" pitchFamily="34" charset="0"/>
              </a:rPr>
              <a:t>– </a:t>
            </a:r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finansowanie promocji </a:t>
            </a:r>
            <a:r>
              <a:rPr lang="pl-PL" b="1" dirty="0">
                <a:solidFill>
                  <a:srgbClr val="0033CC"/>
                </a:solidFill>
                <a:latin typeface="Calibri" pitchFamily="34" charset="0"/>
              </a:rPr>
              <a:t>polskiej gospodarki przez wybrane branże </a:t>
            </a:r>
            <a:r>
              <a:rPr lang="pl-PL" dirty="0">
                <a:latin typeface="Calibri" pitchFamily="34" charset="0"/>
              </a:rPr>
              <a:t>oraz w ramach najważniejszych imprez gospodarczych i promocyjnych (typu EXPO, </a:t>
            </a:r>
            <a:r>
              <a:rPr lang="pl-PL" dirty="0" smtClean="0">
                <a:latin typeface="Calibri" pitchFamily="34" charset="0"/>
              </a:rPr>
              <a:t>najważniejsze </a:t>
            </a:r>
            <a:r>
              <a:rPr lang="pl-PL" dirty="0">
                <a:latin typeface="Calibri" pitchFamily="34" charset="0"/>
              </a:rPr>
              <a:t>targi itd</a:t>
            </a:r>
            <a:r>
              <a:rPr lang="pl-PL" dirty="0" smtClean="0">
                <a:latin typeface="Calibri" pitchFamily="34" charset="0"/>
              </a:rPr>
              <a:t>.).</a:t>
            </a:r>
          </a:p>
          <a:p>
            <a:pPr algn="just">
              <a:spcAft>
                <a:spcPts val="600"/>
              </a:spcAft>
            </a:pPr>
            <a:endParaRPr lang="pl-PL" dirty="0"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b="1" u="sng" dirty="0" smtClean="0">
                <a:latin typeface="Calibri" pitchFamily="34" charset="0"/>
              </a:rPr>
              <a:t>Termin naboru wniosków: </a:t>
            </a:r>
          </a:p>
          <a:p>
            <a:pPr algn="just">
              <a:spcAft>
                <a:spcPts val="600"/>
              </a:spcAft>
            </a:pPr>
            <a:r>
              <a:rPr lang="pl-PL" b="1" i="1" dirty="0" smtClean="0">
                <a:latin typeface="Calibri" pitchFamily="34" charset="0"/>
              </a:rPr>
              <a:t>I nabór: </a:t>
            </a:r>
            <a:r>
              <a:rPr lang="pl-PL" dirty="0" smtClean="0">
                <a:latin typeface="Calibri" pitchFamily="34" charset="0"/>
              </a:rPr>
              <a:t>24 czerwca – 5 sierpnia 2016 r.;</a:t>
            </a:r>
          </a:p>
          <a:p>
            <a:pPr algn="just">
              <a:spcAft>
                <a:spcPts val="600"/>
              </a:spcAft>
            </a:pPr>
            <a:r>
              <a:rPr lang="pl-PL" b="1" i="1" dirty="0" smtClean="0">
                <a:latin typeface="Calibri" pitchFamily="34" charset="0"/>
              </a:rPr>
              <a:t>II nabór: </a:t>
            </a:r>
            <a:r>
              <a:rPr lang="pl-PL" dirty="0" smtClean="0">
                <a:latin typeface="Calibri" pitchFamily="34" charset="0"/>
              </a:rPr>
              <a:t>listopad – grudzień 2016 r.</a:t>
            </a:r>
          </a:p>
          <a:p>
            <a:pPr algn="just">
              <a:spcAft>
                <a:spcPts val="600"/>
              </a:spcAft>
            </a:pPr>
            <a:endParaRPr lang="pl-PL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2540" y="1243643"/>
            <a:ext cx="841688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Calibri" panose="020F0502020204030204" pitchFamily="34" charset="0"/>
              </a:rPr>
              <a:t>Typ </a:t>
            </a:r>
            <a:r>
              <a:rPr lang="pl-PL" b="1" dirty="0" err="1" smtClean="0">
                <a:latin typeface="Calibri" panose="020F0502020204030204" pitchFamily="34" charset="0"/>
              </a:rPr>
              <a:t>beneficjenów</a:t>
            </a:r>
            <a:r>
              <a:rPr lang="pl-PL" b="1" dirty="0" smtClean="0">
                <a:latin typeface="Calibri" panose="020F0502020204030204" pitchFamily="34" charset="0"/>
              </a:rPr>
              <a:t>: </a:t>
            </a:r>
            <a:r>
              <a:rPr lang="pl-PL" dirty="0" smtClean="0">
                <a:latin typeface="Calibri" panose="020F0502020204030204" pitchFamily="34" charset="0"/>
              </a:rPr>
              <a:t>mikro</a:t>
            </a:r>
            <a:r>
              <a:rPr lang="pl-PL" dirty="0">
                <a:latin typeface="Calibri" panose="020F0502020204030204" pitchFamily="34" charset="0"/>
              </a:rPr>
              <a:t>, mali i średni przedsiębiorcy.</a:t>
            </a:r>
          </a:p>
          <a:p>
            <a:pPr algn="just">
              <a:spcAft>
                <a:spcPts val="600"/>
              </a:spcAft>
            </a:pPr>
            <a:endParaRPr lang="pl-PL" dirty="0" smtClean="0"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b="1" dirty="0">
                <a:latin typeface="Calibri" panose="020F0502020204030204" pitchFamily="34" charset="0"/>
              </a:rPr>
              <a:t>Poziom dofinansowania: </a:t>
            </a:r>
            <a:r>
              <a:rPr lang="pl-PL" dirty="0">
                <a:latin typeface="Calibri" panose="020F0502020204030204" pitchFamily="34" charset="0"/>
              </a:rPr>
              <a:t>do 50% lub do 85</a:t>
            </a:r>
            <a:r>
              <a:rPr lang="pl-PL" dirty="0" smtClean="0">
                <a:latin typeface="Calibri" panose="020F0502020204030204" pitchFamily="34" charset="0"/>
              </a:rPr>
              <a:t>%.</a:t>
            </a:r>
          </a:p>
          <a:p>
            <a:pPr algn="just">
              <a:spcAft>
                <a:spcPts val="600"/>
              </a:spcAft>
            </a:pPr>
            <a:endParaRPr lang="pl-PL" dirty="0">
              <a:latin typeface="Calibri" panose="020F0502020204030204" pitchFamily="34" charset="0"/>
            </a:endParaRPr>
          </a:p>
          <a:p>
            <a:pPr algn="just"/>
            <a:r>
              <a:rPr lang="pl-PL" b="1" dirty="0" smtClean="0">
                <a:latin typeface="Calibri" panose="020F0502020204030204" pitchFamily="34" charset="0"/>
              </a:rPr>
              <a:t>W </a:t>
            </a:r>
            <a:r>
              <a:rPr lang="pl-PL" b="1" dirty="0">
                <a:latin typeface="Calibri" panose="020F0502020204030204" pitchFamily="34" charset="0"/>
              </a:rPr>
              <a:t>ramach realizacji działania będzie udzielane wsparcie </a:t>
            </a:r>
            <a:r>
              <a:rPr lang="pl-PL" u="sng" dirty="0">
                <a:latin typeface="Calibri" panose="020F0502020204030204" pitchFamily="34" charset="0"/>
              </a:rPr>
              <a:t>przedsiębiorcom uczestniczącym w branżowych programach promocji oraz programach promocji o charakterze ogólnym. </a:t>
            </a:r>
            <a:endParaRPr lang="pl-PL" u="sng" dirty="0" smtClean="0">
              <a:latin typeface="Calibri" panose="020F0502020204030204" pitchFamily="34" charset="0"/>
            </a:endParaRP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algn="just"/>
            <a:r>
              <a:rPr lang="pl-PL" u="sng" dirty="0" smtClean="0">
                <a:latin typeface="Calibri" panose="020F0502020204030204" pitchFamily="34" charset="0"/>
              </a:rPr>
              <a:t>Instrument </a:t>
            </a:r>
            <a:r>
              <a:rPr lang="pl-PL" u="sng" dirty="0">
                <a:latin typeface="Calibri" panose="020F0502020204030204" pitchFamily="34" charset="0"/>
              </a:rPr>
              <a:t>ukierunkowany jest na promowanie polskich marek produktowych poprzez Markę Polskiej Gospodarki przy zaangażowaniu przedsiębiorstw: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posiadających innowacyjny </a:t>
            </a:r>
            <a:r>
              <a:rPr lang="pl-PL" dirty="0" smtClean="0">
                <a:latin typeface="Calibri" panose="020F0502020204030204" pitchFamily="34" charset="0"/>
              </a:rPr>
              <a:t>produkt/usługę (markę </a:t>
            </a:r>
            <a:r>
              <a:rPr lang="pl-PL" dirty="0">
                <a:latin typeface="Calibri" panose="020F0502020204030204" pitchFamily="34" charset="0"/>
              </a:rPr>
              <a:t>produktową, która ma szanse stać się marką globalną, rozpoznawalną na rynkach zagranicznych),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prowadzących działalność eksportową,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prowadzących samodzielną działalność badawczo-rozwojową, lub które zakupiły/ wdrożyły odpowiednie rozwiązania innowacyjne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737196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52540" y="1243643"/>
            <a:ext cx="84168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Calibri" panose="020F0502020204030204" pitchFamily="34" charset="0"/>
              </a:rPr>
              <a:t>Koszty kwalifikowane: </a:t>
            </a:r>
          </a:p>
          <a:p>
            <a:endParaRPr lang="pl-PL" sz="2000" b="1" dirty="0">
              <a:latin typeface="Calibri" panose="020F0502020204030204" pitchFamily="34" charset="0"/>
            </a:endParaRPr>
          </a:p>
          <a:p>
            <a:r>
              <a:rPr lang="pl-PL" sz="2000" b="1" dirty="0" smtClean="0">
                <a:latin typeface="Calibri" panose="020F0502020204030204" pitchFamily="34" charset="0"/>
              </a:rPr>
              <a:t>W </a:t>
            </a:r>
            <a:r>
              <a:rPr lang="pl-PL" sz="2000" b="1" dirty="0">
                <a:latin typeface="Calibri" panose="020F0502020204030204" pitchFamily="34" charset="0"/>
              </a:rPr>
              <a:t>przypadku finansowania projektu pomocą publiczną i pomocą de </a:t>
            </a:r>
            <a:r>
              <a:rPr lang="pl-PL" sz="2000" b="1" dirty="0" err="1">
                <a:latin typeface="Calibri" panose="020F0502020204030204" pitchFamily="34" charset="0"/>
              </a:rPr>
              <a:t>minimis</a:t>
            </a:r>
            <a:r>
              <a:rPr lang="pl-PL" sz="2000" b="1" dirty="0">
                <a:latin typeface="Calibri" panose="020F0502020204030204" pitchFamily="34" charset="0"/>
              </a:rPr>
              <a:t>: </a:t>
            </a:r>
            <a:endParaRPr lang="pl-PL" sz="20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wydatek </a:t>
            </a:r>
            <a:r>
              <a:rPr lang="pl-PL" sz="2000" dirty="0">
                <a:latin typeface="Calibri" panose="020F0502020204030204" pitchFamily="34" charset="0"/>
              </a:rPr>
              <a:t>wynajmu, budowy i obsługi stoiska wystawowego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(</a:t>
            </a:r>
            <a:r>
              <a:rPr lang="pl-PL" sz="2000" dirty="0">
                <a:latin typeface="Calibri" panose="020F0502020204030204" pitchFamily="34" charset="0"/>
              </a:rPr>
              <a:t>do 50% - pomoc publiczna</a:t>
            </a:r>
            <a:r>
              <a:rPr lang="pl-PL" sz="2000" dirty="0" smtClean="0">
                <a:latin typeface="Calibri" panose="020F0502020204030204" pitchFamily="34" charset="0"/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pozostałe </a:t>
            </a:r>
            <a:r>
              <a:rPr lang="pl-PL" sz="2000" dirty="0">
                <a:latin typeface="Calibri" panose="020F0502020204030204" pitchFamily="34" charset="0"/>
              </a:rPr>
              <a:t>wydatki objęte są pomocą de </a:t>
            </a:r>
            <a:r>
              <a:rPr lang="pl-PL" sz="2000" dirty="0" err="1">
                <a:latin typeface="Calibri" panose="020F0502020204030204" pitchFamily="34" charset="0"/>
              </a:rPr>
              <a:t>minimis</a:t>
            </a:r>
            <a:r>
              <a:rPr lang="pl-PL" sz="2000" dirty="0">
                <a:latin typeface="Calibri" panose="020F0502020204030204" pitchFamily="34" charset="0"/>
              </a:rPr>
              <a:t> (do 50%) tj.: 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	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delegacji i zakwaterowania pracowników </a:t>
            </a:r>
            <a:r>
              <a:rPr lang="pl-PL" sz="2000" dirty="0" smtClean="0">
                <a:latin typeface="Calibri" panose="020F0502020204030204" pitchFamily="34" charset="0"/>
              </a:rPr>
              <a:t>przedsiębiorcy</a:t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	uczestniczącego </a:t>
            </a:r>
            <a:r>
              <a:rPr lang="pl-PL" sz="2000" dirty="0">
                <a:latin typeface="Calibri" panose="020F0502020204030204" pitchFamily="34" charset="0"/>
              </a:rPr>
              <a:t>w targach i misjach gospodarczych; 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	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transportu i ubezpieczenia w związku z udziałem w targach; 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	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opłaty rejestracyjnej, w tym rezerwacji miejsca wystawowego na </a:t>
            </a:r>
            <a:r>
              <a:rPr lang="pl-PL" sz="2000" dirty="0" smtClean="0">
                <a:latin typeface="Calibri" panose="020F0502020204030204" pitchFamily="34" charset="0"/>
              </a:rPr>
              <a:t>	targach</a:t>
            </a:r>
            <a:r>
              <a:rPr lang="pl-PL" sz="2000" dirty="0">
                <a:latin typeface="Calibri" panose="020F0502020204030204" pitchFamily="34" charset="0"/>
              </a:rPr>
              <a:t>; 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	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wpisu do katalogu targowego; 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	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udziału w seminariach, kongresach i konferencjach; </a:t>
            </a:r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	</a:t>
            </a:r>
            <a:r>
              <a:rPr lang="pl-PL" sz="2000" dirty="0" smtClean="0">
                <a:latin typeface="Calibri" panose="020F0502020204030204" pitchFamily="34" charset="0"/>
              </a:rPr>
              <a:t>- </a:t>
            </a:r>
            <a:r>
              <a:rPr lang="pl-PL" sz="2000" dirty="0">
                <a:latin typeface="Calibri" panose="020F0502020204030204" pitchFamily="34" charset="0"/>
              </a:rPr>
              <a:t>informacyjno-promocyjne projektu. </a:t>
            </a:r>
            <a:endParaRPr lang="pl-PL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56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313" y="1214438"/>
            <a:ext cx="8572500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Poziom i wysokość wsparcia: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latin typeface="Calibri" pitchFamily="34" charset="0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Minimalna wartość kosztów </a:t>
            </a:r>
            <a:r>
              <a:rPr lang="pl-PL" sz="2000" b="1" dirty="0" err="1">
                <a:latin typeface="Calibri" pitchFamily="34" charset="0"/>
                <a:ea typeface="+mn-ea"/>
                <a:cs typeface="+mn-cs"/>
              </a:rPr>
              <a:t>kwalifikowalnych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 </a:t>
            </a:r>
            <a:r>
              <a:rPr lang="pl-PL" sz="2000" dirty="0">
                <a:latin typeface="Calibri" pitchFamily="34" charset="0"/>
                <a:ea typeface="+mn-ea"/>
                <a:cs typeface="+mn-cs"/>
              </a:rPr>
              <a:t>projektu dofinansowanego </a:t>
            </a:r>
            <a:br>
              <a:rPr lang="pl-PL" sz="2000" dirty="0">
                <a:latin typeface="Calibri" pitchFamily="34" charset="0"/>
                <a:ea typeface="+mn-ea"/>
                <a:cs typeface="+mn-cs"/>
              </a:rPr>
            </a:br>
            <a:r>
              <a:rPr lang="pl-PL" sz="2000" dirty="0">
                <a:latin typeface="Calibri" pitchFamily="34" charset="0"/>
                <a:ea typeface="+mn-ea"/>
                <a:cs typeface="+mn-cs"/>
              </a:rPr>
              <a:t>w ramach konkursu wynosi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2 mln PLN</a:t>
            </a:r>
            <a:r>
              <a:rPr lang="pl-PL" sz="2000" dirty="0">
                <a:latin typeface="Calibri" pitchFamily="34" charset="0"/>
                <a:ea typeface="+mn-ea"/>
                <a:cs typeface="+mn-cs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latin typeface="Calibri" pitchFamily="34" charset="0"/>
              <a:ea typeface="+mn-ea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Calibri" pitchFamily="34" charset="0"/>
                <a:ea typeface="+mn-ea"/>
                <a:cs typeface="+mn-cs"/>
              </a:rPr>
              <a:t>Maksymalna wartość dofinansowania: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20 mln euro </a:t>
            </a:r>
            <a:r>
              <a:rPr lang="pl-PL" sz="2000" dirty="0">
                <a:latin typeface="Calibri" pitchFamily="34" charset="0"/>
                <a:ea typeface="+mn-ea"/>
                <a:cs typeface="+mn-cs"/>
              </a:rPr>
              <a:t>– jeżeli projekt obejmuje głównie badania przemysłowe, dotyczy to sytuacji, w której więcej niż połowa kosztów kwalifikowanych projektu jest ponoszona na działania wchodzące w zakres kategorii badań przemysłowych lub </a:t>
            </a:r>
          </a:p>
          <a:p>
            <a:pPr marL="363538" indent="-3635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15 mln euro </a:t>
            </a:r>
            <a:r>
              <a:rPr lang="pl-PL" sz="2000" dirty="0">
                <a:latin typeface="Calibri" pitchFamily="34" charset="0"/>
                <a:ea typeface="+mn-ea"/>
                <a:cs typeface="+mn-cs"/>
              </a:rPr>
              <a:t>– jeżeli projekt obejmuje głównie prace rozwojowe, dotyczy to sytuacji, w której więcej niż połowa kosztów kwalifikowanych projektu jest ponoszona na działania wchodzące w zakres kategorii prac rozwojowych.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84743" y="1441946"/>
            <a:ext cx="84168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Calibri" panose="020F0502020204030204" pitchFamily="34" charset="0"/>
              </a:rPr>
              <a:t>W przypadku finansowania całości wydatków pomocą de </a:t>
            </a:r>
            <a:r>
              <a:rPr lang="pl-PL" sz="2400" b="1" dirty="0" err="1">
                <a:latin typeface="Calibri" panose="020F0502020204030204" pitchFamily="34" charset="0"/>
              </a:rPr>
              <a:t>minimis</a:t>
            </a:r>
            <a:r>
              <a:rPr lang="pl-PL" sz="2400" dirty="0">
                <a:latin typeface="Calibri" panose="020F0502020204030204" pitchFamily="34" charset="0"/>
              </a:rPr>
              <a:t>: </a:t>
            </a:r>
          </a:p>
          <a:p>
            <a:pPr algn="just"/>
            <a:r>
              <a:rPr lang="pl-PL" sz="2400" dirty="0">
                <a:latin typeface="Calibri" panose="020F0502020204030204" pitchFamily="34" charset="0"/>
              </a:rPr>
              <a:t>Intensywność wsparcia uzależniona od posiadanego </a:t>
            </a:r>
            <a:r>
              <a:rPr lang="pl-PL" sz="2400" dirty="0" smtClean="0">
                <a:latin typeface="Calibri" panose="020F0502020204030204" pitchFamily="34" charset="0"/>
              </a:rPr>
              <a:t>statusu:</a:t>
            </a:r>
            <a:endParaRPr lang="pl-PL" sz="24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</a:rPr>
              <a:t>Mikroprzedsiębiorstwa: do 85%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</a:rPr>
              <a:t>Małe przedsiębiorstwa: do 80%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</a:rPr>
              <a:t>Średnie przedsiębiorstwa: do 75</a:t>
            </a:r>
            <a:r>
              <a:rPr lang="pl-PL" sz="2400" dirty="0" smtClean="0">
                <a:latin typeface="Calibri" panose="020F0502020204030204" pitchFamily="34" charset="0"/>
              </a:rPr>
              <a:t>%. </a:t>
            </a:r>
            <a:endParaRPr lang="pl-PL" sz="2400" dirty="0">
              <a:latin typeface="Calibri" panose="020F0502020204030204" pitchFamily="34" charset="0"/>
            </a:endParaRPr>
          </a:p>
          <a:p>
            <a:pPr algn="just"/>
            <a:endParaRPr lang="pl-PL" sz="2400" b="1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UWAGA!</a:t>
            </a:r>
            <a:endParaRPr lang="pl-PL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</a:rPr>
              <a:t>Z pomocy de </a:t>
            </a:r>
            <a:r>
              <a:rPr lang="pl-PL" sz="2400" dirty="0" err="1">
                <a:latin typeface="Calibri" panose="020F0502020204030204" pitchFamily="34" charset="0"/>
              </a:rPr>
              <a:t>minimis</a:t>
            </a:r>
            <a:r>
              <a:rPr lang="pl-PL" sz="2400" dirty="0">
                <a:latin typeface="Calibri" panose="020F0502020204030204" pitchFamily="34" charset="0"/>
              </a:rPr>
              <a:t> mogą skorzystać jedynie te podmioty, które posiadają wolny limit kwotowy do </a:t>
            </a:r>
            <a:r>
              <a:rPr lang="pl-PL" sz="2400" dirty="0" smtClean="0">
                <a:latin typeface="Calibri" panose="020F0502020204030204" pitchFamily="34" charset="0"/>
              </a:rPr>
              <a:t>wykorzystania.</a:t>
            </a:r>
          </a:p>
        </p:txBody>
      </p:sp>
    </p:spTree>
    <p:extLst>
      <p:ext uri="{BB962C8B-B14F-4D97-AF65-F5344CB8AC3E}">
        <p14:creationId xmlns:p14="http://schemas.microsoft.com/office/powerpoint/2010/main" xmlns="" val="10489372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ole tekstowe 3"/>
          <p:cNvSpPr txBox="1">
            <a:spLocks noChangeArrowheads="1"/>
          </p:cNvSpPr>
          <p:nvPr/>
        </p:nvSpPr>
        <p:spPr bwMode="auto">
          <a:xfrm>
            <a:off x="1577975" y="1781175"/>
            <a:ext cx="5611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Polska Agencja Rozwoju Przedsiębiorczości</a:t>
            </a:r>
          </a:p>
          <a:p>
            <a:pPr algn="ctr"/>
            <a:r>
              <a:rPr lang="pl-PL" sz="2400" b="1">
                <a:latin typeface="Calibri" pitchFamily="34" charset="0"/>
                <a:hlinkClick r:id="rId2"/>
              </a:rPr>
              <a:t>www.parp.gov.pl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r>
              <a:rPr lang="pl-PL" sz="2400" b="1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>
                <a:latin typeface="Calibri" pitchFamily="34" charset="0"/>
                <a:hlinkClick r:id="rId3"/>
              </a:rPr>
              <a:t>www.poir.gov.pl</a:t>
            </a:r>
            <a:endParaRPr lang="pl-PL" sz="2400" b="1">
              <a:latin typeface="Calibri" pitchFamily="34" charset="0"/>
            </a:endParaRPr>
          </a:p>
          <a:p>
            <a:pPr algn="ctr"/>
            <a:endParaRPr lang="pl-PL" sz="24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71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Prostokąt 3"/>
          <p:cNvSpPr>
            <a:spLocks noChangeArrowheads="1"/>
          </p:cNvSpPr>
          <p:nvPr/>
        </p:nvSpPr>
        <p:spPr bwMode="auto">
          <a:xfrm>
            <a:off x="325629" y="1153060"/>
            <a:ext cx="83613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IV oś priorytetowa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Zwiększenie potencjału naukowo-badawczego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	</a:t>
            </a:r>
          </a:p>
          <a:p>
            <a:pPr algn="just">
              <a:spcAft>
                <a:spcPts val="120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</a:rPr>
              <a:t>Poddziałania </a:t>
            </a:r>
            <a:r>
              <a:rPr lang="pl-PL" sz="2000" b="1" dirty="0">
                <a:solidFill>
                  <a:srgbClr val="FF0000"/>
                </a:solidFill>
                <a:latin typeface="Calibri" pitchFamily="34" charset="0"/>
              </a:rPr>
              <a:t>4.1.4 Projekty </a:t>
            </a:r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</a:rPr>
              <a:t>aplikacyjne</a:t>
            </a:r>
            <a:endParaRPr lang="pl-PL" sz="2000" i="1" dirty="0">
              <a:latin typeface="Calibri" panose="020F050202020403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b="1" dirty="0">
                <a:latin typeface="Calibri" pitchFamily="34" charset="0"/>
              </a:rPr>
              <a:t>Termin naboru: </a:t>
            </a:r>
            <a:r>
              <a:rPr lang="pl-PL" dirty="0" smtClean="0">
                <a:latin typeface="Calibri" pitchFamily="34" charset="0"/>
              </a:rPr>
              <a:t>IV kwartał 2016</a:t>
            </a:r>
            <a:endParaRPr lang="pl-PL" dirty="0"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b="1" dirty="0">
                <a:latin typeface="Calibri" pitchFamily="34" charset="0"/>
              </a:rPr>
              <a:t>Alokacja: </a:t>
            </a:r>
            <a:r>
              <a:rPr lang="pl-PL" dirty="0">
                <a:latin typeface="Calibri" pitchFamily="34" charset="0"/>
              </a:rPr>
              <a:t>200 mln </a:t>
            </a:r>
            <a:r>
              <a:rPr lang="pl-PL" dirty="0" smtClean="0">
                <a:latin typeface="Calibri" pitchFamily="34" charset="0"/>
              </a:rPr>
              <a:t>zł</a:t>
            </a:r>
            <a:endParaRPr lang="pl-PL" dirty="0"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b="1" dirty="0">
                <a:latin typeface="Calibri" pitchFamily="34" charset="0"/>
              </a:rPr>
              <a:t>Typy projektów: </a:t>
            </a:r>
            <a:r>
              <a:rPr lang="pl-PL" dirty="0">
                <a:latin typeface="Calibri" pitchFamily="34" charset="0"/>
              </a:rPr>
              <a:t>badania przemysłowe i eksperymentalne prace rozwojowe albo eksperymentalne prace rozwojowe (</a:t>
            </a:r>
            <a:r>
              <a:rPr lang="pl-PL" b="1" dirty="0">
                <a:latin typeface="Calibri" pitchFamily="34" charset="0"/>
              </a:rPr>
              <a:t>projekt w którym nie przewidziano eksperymentalnych prac rozwojowych nie uzyska dofinansowania</a:t>
            </a:r>
            <a:r>
              <a:rPr lang="pl-PL" dirty="0" smtClean="0">
                <a:latin typeface="Calibri" pitchFamily="34" charset="0"/>
              </a:rPr>
              <a:t>).</a:t>
            </a:r>
            <a:endParaRPr lang="pl-PL" dirty="0">
              <a:latin typeface="Calibri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l-PL" b="1" dirty="0" smtClean="0">
                <a:latin typeface="Calibri" pitchFamily="34" charset="0"/>
              </a:rPr>
              <a:t>Typy </a:t>
            </a:r>
            <a:r>
              <a:rPr lang="pl-PL" b="1" dirty="0">
                <a:latin typeface="Calibri" pitchFamily="34" charset="0"/>
              </a:rPr>
              <a:t>beneficjentów: </a:t>
            </a:r>
            <a:r>
              <a:rPr lang="pl-PL" b="1" dirty="0">
                <a:solidFill>
                  <a:srgbClr val="FF0000"/>
                </a:solidFill>
                <a:latin typeface="Calibri" pitchFamily="34" charset="0"/>
              </a:rPr>
              <a:t>projekt może być realizowany wyłącznie w ramach konsorcjum</a:t>
            </a:r>
            <a:r>
              <a:rPr lang="pl-PL" dirty="0">
                <a:solidFill>
                  <a:srgbClr val="FF0000"/>
                </a:solidFill>
                <a:latin typeface="Calibri" pitchFamily="34" charset="0"/>
              </a:rPr>
              <a:t>. </a:t>
            </a:r>
            <a:endParaRPr lang="pl-PL" dirty="0">
              <a:latin typeface="Calibri" pitchFamily="34" charset="0"/>
            </a:endParaRPr>
          </a:p>
          <a:p>
            <a:pPr marL="727075" lvl="1" indent="-269875" algn="just">
              <a:buFont typeface="Arial" pitchFamily="34" charset="0"/>
              <a:buChar char="•"/>
              <a:tabLst>
                <a:tab pos="8162925" algn="l"/>
              </a:tabLst>
            </a:pPr>
            <a:r>
              <a:rPr lang="pl-PL" sz="1600" dirty="0">
                <a:latin typeface="Calibri" pitchFamily="34" charset="0"/>
              </a:rPr>
              <a:t>konsorcjum musi składać się z nie więcej niż 5 podmiotów, którymi mogą być: co najmniej jedna jednostka naukowa i co najmniej jedno przedsiębiorstwo. </a:t>
            </a:r>
            <a:endParaRPr lang="pl-PL" sz="1600" dirty="0" smtClean="0">
              <a:latin typeface="Calibri" pitchFamily="34" charset="0"/>
            </a:endParaRPr>
          </a:p>
          <a:p>
            <a:pPr marL="727075" lvl="1" indent="-269875" algn="just">
              <a:buFont typeface="Arial" pitchFamily="34" charset="0"/>
              <a:buChar char="•"/>
              <a:tabLst>
                <a:tab pos="8162925" algn="l"/>
              </a:tabLst>
            </a:pPr>
            <a:r>
              <a:rPr lang="pl-PL" sz="1600" dirty="0" smtClean="0">
                <a:latin typeface="Calibri" pitchFamily="34" charset="0"/>
              </a:rPr>
              <a:t>Liderem konsorcjum może być jednostka naukowa lub przedsiębiorstwo</a:t>
            </a:r>
            <a:endParaRPr lang="pl-PL" sz="1600" dirty="0">
              <a:latin typeface="Calibri" pitchFamily="34" charset="0"/>
            </a:endParaRPr>
          </a:p>
          <a:p>
            <a:pPr marL="727075" lvl="1" indent="-269875" algn="just">
              <a:buFont typeface="Arial" pitchFamily="34" charset="0"/>
              <a:buChar char="•"/>
              <a:tabLst>
                <a:tab pos="8162925" algn="l"/>
              </a:tabLst>
            </a:pPr>
            <a:r>
              <a:rPr lang="pl-PL" sz="1600" dirty="0" smtClean="0">
                <a:latin typeface="Calibri" pitchFamily="34" charset="0"/>
              </a:rPr>
              <a:t>Liczba </a:t>
            </a:r>
            <a:r>
              <a:rPr lang="pl-PL" sz="1600" dirty="0">
                <a:latin typeface="Calibri" pitchFamily="34" charset="0"/>
              </a:rPr>
              <a:t>przedsiębiorstw musi stanowić co najmniej 50% liczby wszystkich członków konsorcjum.</a:t>
            </a:r>
            <a:endParaRPr lang="pl-PL" sz="1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001713"/>
            <a:ext cx="87153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Prostokąt 2"/>
          <p:cNvSpPr>
            <a:spLocks noChangeArrowheads="1"/>
          </p:cNvSpPr>
          <p:nvPr/>
        </p:nvSpPr>
        <p:spPr bwMode="auto">
          <a:xfrm>
            <a:off x="638175" y="4962525"/>
            <a:ext cx="7010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Calibri" pitchFamily="34" charset="0"/>
              </a:rPr>
              <a:t>Minimalna wartość kosztów kwalifikowanych: </a:t>
            </a:r>
            <a:r>
              <a:rPr lang="pl-PL" dirty="0">
                <a:latin typeface="Calibri" pitchFamily="34" charset="0"/>
              </a:rPr>
              <a:t>2 mln PLN</a:t>
            </a:r>
          </a:p>
          <a:p>
            <a:pPr>
              <a:lnSpc>
                <a:spcPct val="150000"/>
              </a:lnSpc>
            </a:pPr>
            <a:r>
              <a:rPr lang="pl-PL" b="1" dirty="0">
                <a:latin typeface="Calibri" pitchFamily="34" charset="0"/>
              </a:rPr>
              <a:t>Maksymalna wartości dofinansowania: </a:t>
            </a:r>
            <a:r>
              <a:rPr lang="pl-PL" dirty="0">
                <a:latin typeface="Calibri" pitchFamily="34" charset="0"/>
              </a:rPr>
              <a:t>10 mln </a:t>
            </a:r>
            <a:r>
              <a:rPr lang="pl-PL" dirty="0" smtClean="0">
                <a:latin typeface="Calibri" pitchFamily="34" charset="0"/>
              </a:rPr>
              <a:t>PLN</a:t>
            </a:r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ole tekstowe 3"/>
          <p:cNvSpPr txBox="1">
            <a:spLocks noChangeArrowheads="1"/>
          </p:cNvSpPr>
          <p:nvPr/>
        </p:nvSpPr>
        <p:spPr bwMode="auto">
          <a:xfrm>
            <a:off x="1904709" y="1781175"/>
            <a:ext cx="495834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2400" dirty="0">
                <a:latin typeface="Calibri" pitchFamily="34" charset="0"/>
              </a:rPr>
              <a:t>Gdzie znaleźć informacje o konkursie:</a:t>
            </a:r>
          </a:p>
          <a:p>
            <a:pPr algn="ctr"/>
            <a:endParaRPr lang="pl-PL" sz="2400" dirty="0"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</a:rPr>
              <a:t>Narodowe Centrum Badań i Rozwoju </a:t>
            </a:r>
            <a:endParaRPr lang="pl-PL" sz="2400" b="1" dirty="0"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  <a:hlinkClick r:id="rId2"/>
              </a:rPr>
              <a:t>www.ncbir.pl</a:t>
            </a:r>
            <a:r>
              <a:rPr lang="pl-PL" sz="2400" b="1" dirty="0" smtClean="0">
                <a:latin typeface="Calibri" pitchFamily="34" charset="0"/>
              </a:rPr>
              <a:t> </a:t>
            </a:r>
            <a:endParaRPr lang="pl-PL" sz="2400" b="1" dirty="0">
              <a:latin typeface="Calibri" pitchFamily="34" charset="0"/>
            </a:endParaRPr>
          </a:p>
          <a:p>
            <a:pPr algn="ctr"/>
            <a:endParaRPr lang="pl-PL" sz="2400" b="1" dirty="0">
              <a:latin typeface="Calibri" pitchFamily="34" charset="0"/>
            </a:endParaRPr>
          </a:p>
          <a:p>
            <a:pPr algn="ctr"/>
            <a:r>
              <a:rPr lang="pl-PL" sz="2400" b="1" dirty="0">
                <a:latin typeface="Calibri" pitchFamily="34" charset="0"/>
              </a:rPr>
              <a:t>Strona internetowa POIR </a:t>
            </a:r>
          </a:p>
          <a:p>
            <a:pPr algn="ctr"/>
            <a:r>
              <a:rPr lang="pl-PL" sz="2400" b="1" dirty="0">
                <a:latin typeface="Calibri" pitchFamily="34" charset="0"/>
                <a:hlinkClick r:id="rId3"/>
              </a:rPr>
              <a:t>www.poir.gov.pl</a:t>
            </a:r>
            <a:endParaRPr lang="pl-PL" sz="2400" b="1" dirty="0">
              <a:latin typeface="Calibri" pitchFamily="34" charset="0"/>
            </a:endParaRPr>
          </a:p>
          <a:p>
            <a:pPr algn="ctr"/>
            <a:endParaRPr lang="pl-PL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1236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70565" y="1330988"/>
            <a:ext cx="7775575" cy="863600"/>
          </a:xfrm>
        </p:spPr>
        <p:txBody>
          <a:bodyPr/>
          <a:lstStyle/>
          <a:p>
            <a:pPr algn="ctr" eaLnBrk="1" hangingPunct="1"/>
            <a:r>
              <a:rPr lang="pl-PL" altLang="pl-PL" sz="3200" b="1" dirty="0" smtClean="0">
                <a:solidFill>
                  <a:schemeClr val="tx1"/>
                </a:solidFill>
                <a:latin typeface="Calibri" pitchFamily="34" charset="0"/>
              </a:rPr>
              <a:t>Dziękuję za uwagę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509256" y="2336587"/>
            <a:ext cx="8208962" cy="3384550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>
                <a:latin typeface="Calibri" pitchFamily="34" charset="0"/>
              </a:rPr>
              <a:t>Główny Punkt Informacyjny </a:t>
            </a:r>
            <a:br>
              <a:rPr lang="pl-PL" altLang="pl-PL" sz="1800" b="1" dirty="0" smtClean="0">
                <a:latin typeface="Calibri" pitchFamily="34" charset="0"/>
              </a:rPr>
            </a:br>
            <a:r>
              <a:rPr lang="pl-PL" altLang="pl-PL" sz="1800" b="1" dirty="0" smtClean="0">
                <a:latin typeface="Calibri" pitchFamily="34" charset="0"/>
              </a:rPr>
              <a:t>Funduszy Europejskich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>
              <a:latin typeface="Calibri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ul. Augustyńskiego 2, 80-819 Gdańsk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pt-BR" altLang="pl-PL" sz="1800" dirty="0" smtClean="0">
                <a:latin typeface="Calibri" pitchFamily="34" charset="0"/>
              </a:rPr>
              <a:t>tel. 58 326 81 </a:t>
            </a:r>
            <a:r>
              <a:rPr lang="pl-PL" altLang="pl-PL" sz="1800" dirty="0" smtClean="0">
                <a:latin typeface="Calibri" pitchFamily="34" charset="0"/>
              </a:rPr>
              <a:t>47,</a:t>
            </a:r>
            <a:r>
              <a:rPr lang="pt-BR" altLang="pl-PL" sz="1800" dirty="0" smtClean="0">
                <a:latin typeface="Calibri" pitchFamily="34" charset="0"/>
              </a:rPr>
              <a:t> 58 326 81 48, 58 326 81 </a:t>
            </a:r>
            <a:r>
              <a:rPr lang="pl-PL" altLang="pl-PL" sz="1800" dirty="0" smtClean="0">
                <a:latin typeface="Calibri" pitchFamily="34" charset="0"/>
              </a:rPr>
              <a:t>52</a:t>
            </a:r>
            <a:endParaRPr lang="pt-BR" altLang="pl-PL" sz="1800" dirty="0" smtClean="0">
              <a:latin typeface="Calibri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pt-BR" altLang="pl-PL" sz="1800" dirty="0" smtClean="0">
                <a:latin typeface="Calibri" pitchFamily="34" charset="0"/>
              </a:rPr>
              <a:t>e-mail: </a:t>
            </a:r>
            <a:r>
              <a:rPr lang="pt-BR" altLang="pl-PL" sz="1800" u="sng" dirty="0" smtClean="0">
                <a:solidFill>
                  <a:srgbClr val="3399FF"/>
                </a:solidFill>
                <a:latin typeface="Calibri" pitchFamily="34" charset="0"/>
                <a:hlinkClick r:id="rId3"/>
              </a:rPr>
              <a:t>punktinformacyjny@pomorskie.</a:t>
            </a:r>
            <a:r>
              <a:rPr lang="pl-PL" altLang="pl-PL" sz="1800" u="sng" dirty="0" err="1" smtClean="0">
                <a:solidFill>
                  <a:srgbClr val="3399FF"/>
                </a:solidFill>
                <a:latin typeface="Calibri" pitchFamily="34" charset="0"/>
                <a:hlinkClick r:id="rId3"/>
              </a:rPr>
              <a:t>eu</a:t>
            </a:r>
            <a:endParaRPr lang="pl-PL" altLang="pl-PL" sz="1800" u="sng" dirty="0" smtClean="0">
              <a:solidFill>
                <a:srgbClr val="3399FF"/>
              </a:solidFill>
              <a:latin typeface="Calibri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pl-PL" altLang="pl-PL" sz="1800" u="sng" dirty="0" smtClean="0">
              <a:solidFill>
                <a:srgbClr val="3399FF"/>
              </a:solidFill>
              <a:latin typeface="Calibri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pl-PL" altLang="pl-PL" sz="1800" u="sng" dirty="0" err="1" smtClean="0">
                <a:solidFill>
                  <a:srgbClr val="3399FF"/>
                </a:solidFill>
                <a:latin typeface="Calibri" pitchFamily="34" charset="0"/>
                <a:hlinkClick r:id="rId4"/>
              </a:rPr>
              <a:t>www</a:t>
            </a:r>
            <a:r>
              <a:rPr lang="pl-PL" altLang="pl-PL" sz="1800" u="sng" dirty="0" smtClean="0">
                <a:solidFill>
                  <a:srgbClr val="3399FF"/>
                </a:solidFill>
                <a:latin typeface="Calibri" pitchFamily="34" charset="0"/>
                <a:hlinkClick r:id="rId4"/>
              </a:rPr>
              <a:t>.</a:t>
            </a:r>
            <a:r>
              <a:rPr lang="pt-BR" altLang="pl-PL" sz="1800" u="sng" dirty="0" smtClean="0">
                <a:solidFill>
                  <a:srgbClr val="3399FF"/>
                </a:solidFill>
                <a:latin typeface="Calibri" pitchFamily="34" charset="0"/>
                <a:hlinkClick r:id="rId4"/>
              </a:rPr>
              <a:t>pomorskiewunii.</a:t>
            </a:r>
            <a:r>
              <a:rPr lang="pl-PL" altLang="pl-PL" sz="1800" u="sng" dirty="0" err="1" smtClean="0">
                <a:solidFill>
                  <a:srgbClr val="3399FF"/>
                </a:solidFill>
                <a:latin typeface="Calibri" pitchFamily="34" charset="0"/>
                <a:hlinkClick r:id="rId4"/>
              </a:rPr>
              <a:t>pomorskie.eu</a:t>
            </a:r>
            <a:r>
              <a:rPr lang="pl-PL" altLang="pl-PL" sz="1800" u="sng" dirty="0" smtClean="0">
                <a:solidFill>
                  <a:srgbClr val="3399FF"/>
                </a:solidFill>
                <a:latin typeface="Calibri" pitchFamily="34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pl-PL" altLang="pl-PL" sz="1800" u="sng" dirty="0" smtClean="0"/>
          </a:p>
        </p:txBody>
      </p:sp>
      <p:sp>
        <p:nvSpPr>
          <p:cNvPr id="54277" name="AutoShape 6" descr="image0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rostokąt 1"/>
          <p:cNvSpPr>
            <a:spLocks noChangeArrowheads="1"/>
          </p:cNvSpPr>
          <p:nvPr/>
        </p:nvSpPr>
        <p:spPr bwMode="auto">
          <a:xfrm>
            <a:off x="642938" y="2643188"/>
            <a:ext cx="74295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>
                <a:latin typeface="Calibri" pitchFamily="34" charset="0"/>
              </a:rPr>
              <a:t>Intensywność wsparcia na prace badawcze i rozwojowe nie może przekroczyć: </a:t>
            </a:r>
          </a:p>
          <a:p>
            <a:endParaRPr lang="pl-PL" sz="2000">
              <a:latin typeface="Calibri" pitchFamily="34" charset="0"/>
            </a:endParaRPr>
          </a:p>
          <a:p>
            <a:r>
              <a:rPr lang="pl-PL" sz="2000">
                <a:latin typeface="Calibri" pitchFamily="34" charset="0"/>
              </a:rPr>
              <a:t> </a:t>
            </a:r>
            <a:r>
              <a:rPr lang="pl-PL" sz="2000" b="1">
                <a:latin typeface="Calibri" pitchFamily="34" charset="0"/>
              </a:rPr>
              <a:t>Dla mikroprzedsiębiorcy:</a:t>
            </a:r>
            <a:r>
              <a:rPr lang="pl-PL" sz="2000">
                <a:latin typeface="Calibri" pitchFamily="34" charset="0"/>
              </a:rPr>
              <a:t> </a:t>
            </a:r>
          </a:p>
          <a:p>
            <a:r>
              <a:rPr lang="pl-PL" sz="2000">
                <a:latin typeface="Calibri" pitchFamily="34" charset="0"/>
              </a:rPr>
              <a:t>–</a:t>
            </a:r>
            <a:r>
              <a:rPr lang="pl-PL" sz="2000" b="1">
                <a:latin typeface="Calibri" pitchFamily="34" charset="0"/>
              </a:rPr>
              <a:t> </a:t>
            </a:r>
            <a:r>
              <a:rPr lang="pl-PL" sz="2000" b="1">
                <a:solidFill>
                  <a:srgbClr val="FF0000"/>
                </a:solidFill>
                <a:latin typeface="Calibri" pitchFamily="34" charset="0"/>
              </a:rPr>
              <a:t>70% </a:t>
            </a:r>
            <a:r>
              <a:rPr lang="pl-PL" sz="2000">
                <a:latin typeface="Calibri" pitchFamily="34" charset="0"/>
              </a:rPr>
              <a:t>kosztów kwalifikujących się do objęcia wsparciem, w przypadku badań przemysłowych oraz </a:t>
            </a:r>
          </a:p>
          <a:p>
            <a:r>
              <a:rPr lang="pl-PL" sz="2000">
                <a:solidFill>
                  <a:srgbClr val="FF0000"/>
                </a:solidFill>
                <a:latin typeface="Calibri" pitchFamily="34" charset="0"/>
              </a:rPr>
              <a:t>– </a:t>
            </a:r>
            <a:r>
              <a:rPr lang="pl-PL" sz="2000" b="1">
                <a:solidFill>
                  <a:srgbClr val="FF0000"/>
                </a:solidFill>
                <a:latin typeface="Calibri" pitchFamily="34" charset="0"/>
              </a:rPr>
              <a:t>45% </a:t>
            </a:r>
            <a:r>
              <a:rPr lang="pl-PL" sz="2000">
                <a:latin typeface="Calibri" pitchFamily="34" charset="0"/>
              </a:rPr>
              <a:t>kosztów kwalifikujących się do objęcia wsparciem, w przypadku prac rozwojowych; </a:t>
            </a:r>
          </a:p>
          <a:p>
            <a:endParaRPr lang="pl-PL" sz="2000"/>
          </a:p>
          <a:p>
            <a:endParaRPr lang="pl-PL" b="1"/>
          </a:p>
        </p:txBody>
      </p:sp>
      <p:sp>
        <p:nvSpPr>
          <p:cNvPr id="25602" name="Prostokąt 2"/>
          <p:cNvSpPr>
            <a:spLocks noChangeArrowheads="1"/>
          </p:cNvSpPr>
          <p:nvPr/>
        </p:nvSpPr>
        <p:spPr bwMode="auto">
          <a:xfrm>
            <a:off x="642938" y="1643063"/>
            <a:ext cx="7858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>
                <a:latin typeface="Calibri" pitchFamily="34" charset="0"/>
              </a:rPr>
              <a:t>Całkowita wartość kosztów kwalifikowalnych projektu nie może przekroczyć </a:t>
            </a:r>
            <a:r>
              <a:rPr lang="pl-PL" sz="2000" b="1">
                <a:solidFill>
                  <a:srgbClr val="FF0000"/>
                </a:solidFill>
                <a:latin typeface="Calibri" pitchFamily="34" charset="0"/>
              </a:rPr>
              <a:t>50 mln euro </a:t>
            </a:r>
            <a:endParaRPr lang="pl-PL" sz="2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rostokąt 1"/>
          <p:cNvSpPr>
            <a:spLocks noChangeArrowheads="1"/>
          </p:cNvSpPr>
          <p:nvPr/>
        </p:nvSpPr>
        <p:spPr bwMode="auto">
          <a:xfrm>
            <a:off x="1071563" y="1714500"/>
            <a:ext cx="700087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FF0000"/>
                </a:solidFill>
                <a:latin typeface="Calibri" pitchFamily="34" charset="0"/>
              </a:rPr>
              <a:t>Dla małego przedsiębiorcy:</a:t>
            </a:r>
          </a:p>
          <a:p>
            <a:r>
              <a:rPr lang="pl-PL" sz="2000">
                <a:latin typeface="Calibri" pitchFamily="34" charset="0"/>
              </a:rPr>
              <a:t>– 70% kosztów kwalifikujących się do objęcia wsparciem, </a:t>
            </a:r>
            <a:br>
              <a:rPr lang="pl-PL" sz="2000">
                <a:latin typeface="Calibri" pitchFamily="34" charset="0"/>
              </a:rPr>
            </a:br>
            <a:r>
              <a:rPr lang="pl-PL" sz="2000">
                <a:latin typeface="Calibri" pitchFamily="34" charset="0"/>
              </a:rPr>
              <a:t>w przypadku badań przemysłowych oraz </a:t>
            </a:r>
          </a:p>
          <a:p>
            <a:r>
              <a:rPr lang="pl-PL" sz="2000">
                <a:latin typeface="Calibri" pitchFamily="34" charset="0"/>
              </a:rPr>
              <a:t>– 45% kosztów kwalifikujących się do objęcia wsparciem, </a:t>
            </a:r>
            <a:br>
              <a:rPr lang="pl-PL" sz="2000">
                <a:latin typeface="Calibri" pitchFamily="34" charset="0"/>
              </a:rPr>
            </a:br>
            <a:r>
              <a:rPr lang="pl-PL" sz="2000">
                <a:latin typeface="Calibri" pitchFamily="34" charset="0"/>
              </a:rPr>
              <a:t>w przypadku prac rozwojowych;</a:t>
            </a:r>
          </a:p>
          <a:p>
            <a:r>
              <a:rPr lang="pl-PL" sz="2000" b="1">
                <a:latin typeface="Calibri" pitchFamily="34" charset="0"/>
              </a:rPr>
              <a:t> </a:t>
            </a:r>
          </a:p>
          <a:p>
            <a:r>
              <a:rPr lang="pl-PL" sz="2000" b="1">
                <a:solidFill>
                  <a:srgbClr val="FF0000"/>
                </a:solidFill>
                <a:latin typeface="Calibri" pitchFamily="34" charset="0"/>
              </a:rPr>
              <a:t>Dla średniego przedsiębiorcy: </a:t>
            </a:r>
          </a:p>
          <a:p>
            <a:r>
              <a:rPr lang="pl-PL" sz="2000">
                <a:latin typeface="Calibri" pitchFamily="34" charset="0"/>
              </a:rPr>
              <a:t>– 60% kosztów kwalifikujących się do objęcia wsparciem, </a:t>
            </a:r>
            <a:br>
              <a:rPr lang="pl-PL" sz="2000">
                <a:latin typeface="Calibri" pitchFamily="34" charset="0"/>
              </a:rPr>
            </a:br>
            <a:r>
              <a:rPr lang="pl-PL" sz="2000">
                <a:latin typeface="Calibri" pitchFamily="34" charset="0"/>
              </a:rPr>
              <a:t>w przypadku badań przemysłowych oraz </a:t>
            </a:r>
          </a:p>
          <a:p>
            <a:r>
              <a:rPr lang="pl-PL" sz="2000">
                <a:latin typeface="Calibri" pitchFamily="34" charset="0"/>
              </a:rPr>
              <a:t>– 35% kosztów kwalifikujących się do objęcia wsparciem, </a:t>
            </a:r>
            <a:br>
              <a:rPr lang="pl-PL" sz="2000">
                <a:latin typeface="Calibri" pitchFamily="34" charset="0"/>
              </a:rPr>
            </a:br>
            <a:r>
              <a:rPr lang="pl-PL" sz="2000">
                <a:latin typeface="Calibri" pitchFamily="34" charset="0"/>
              </a:rPr>
              <a:t>w przypadku prac rozwojowych;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rostokąt 1"/>
          <p:cNvSpPr>
            <a:spLocks noChangeArrowheads="1"/>
          </p:cNvSpPr>
          <p:nvPr/>
        </p:nvSpPr>
        <p:spPr bwMode="auto">
          <a:xfrm>
            <a:off x="928688" y="1858963"/>
            <a:ext cx="721518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dirty="0">
                <a:latin typeface="Calibri" pitchFamily="34" charset="0"/>
              </a:rPr>
              <a:t>W przypadku </a:t>
            </a:r>
            <a:r>
              <a:rPr lang="pl-PL" sz="2000" b="1" dirty="0">
                <a:solidFill>
                  <a:srgbClr val="FF0000"/>
                </a:solidFill>
                <a:latin typeface="Calibri" pitchFamily="34" charset="0"/>
              </a:rPr>
              <a:t>szerokiego rozpowszechniania wyników projektu </a:t>
            </a:r>
            <a:r>
              <a:rPr lang="pl-PL" sz="2000" dirty="0">
                <a:latin typeface="Calibri" pitchFamily="34" charset="0"/>
              </a:rPr>
              <a:t>zgodnie z § 14 rozporządzenia Ministra Nauki i Szkolnictwa Wyższego z dnia 25 lutego 2015 r. w sprawie warunków i trybu udzielania pomocy publicznej i pomocy de </a:t>
            </a:r>
            <a:r>
              <a:rPr lang="pl-PL" sz="2000" dirty="0" err="1">
                <a:latin typeface="Calibri" pitchFamily="34" charset="0"/>
              </a:rPr>
              <a:t>minimis</a:t>
            </a:r>
            <a:r>
              <a:rPr lang="pl-PL" sz="2000" dirty="0">
                <a:latin typeface="Calibri" pitchFamily="34" charset="0"/>
              </a:rPr>
              <a:t> za pośredni-</a:t>
            </a:r>
            <a:br>
              <a:rPr lang="pl-PL" sz="2000" dirty="0">
                <a:latin typeface="Calibri" pitchFamily="34" charset="0"/>
              </a:rPr>
            </a:br>
            <a:r>
              <a:rPr lang="pl-PL" sz="2000" dirty="0" err="1">
                <a:latin typeface="Calibri" pitchFamily="34" charset="0"/>
              </a:rPr>
              <a:t>ctwem</a:t>
            </a:r>
            <a:r>
              <a:rPr lang="pl-PL" sz="2000" dirty="0">
                <a:latin typeface="Calibri" pitchFamily="34" charset="0"/>
              </a:rPr>
              <a:t> Narodowego Centrum Badań i Rozwoju (</a:t>
            </a:r>
            <a:r>
              <a:rPr lang="pl-PL" sz="2000" dirty="0" err="1">
                <a:latin typeface="Calibri" pitchFamily="34" charset="0"/>
              </a:rPr>
              <a:t>Dz.U</a:t>
            </a:r>
            <a:r>
              <a:rPr lang="pl-PL" sz="2000" dirty="0">
                <a:latin typeface="Calibri" pitchFamily="34" charset="0"/>
              </a:rPr>
              <a:t>. z 2015 r. poz.299) </a:t>
            </a:r>
            <a:r>
              <a:rPr lang="pl-PL" sz="2000" b="1" dirty="0">
                <a:latin typeface="Calibri" pitchFamily="34" charset="0"/>
              </a:rPr>
              <a:t>intensywność wsparcia na prace badawcze i rozwojowe nie może przekroczyć: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rostokąt 1"/>
          <p:cNvSpPr>
            <a:spLocks noChangeArrowheads="1"/>
          </p:cNvSpPr>
          <p:nvPr/>
        </p:nvSpPr>
        <p:spPr bwMode="auto">
          <a:xfrm>
            <a:off x="404813" y="1762125"/>
            <a:ext cx="82962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b="1">
                <a:latin typeface="Calibri" pitchFamily="34" charset="0"/>
              </a:rPr>
              <a:t>dla mikroprzedsiębiorcy: </a:t>
            </a:r>
          </a:p>
          <a:p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– 80% </a:t>
            </a:r>
            <a:r>
              <a:rPr lang="pl-PL" sz="1600">
                <a:latin typeface="Calibri" pitchFamily="34" charset="0"/>
              </a:rPr>
              <a:t>kosztów kwalifikujących się do objęcia wsparciem, w przypadku badań przemysłowych oraz </a:t>
            </a:r>
          </a:p>
          <a:p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– 60% </a:t>
            </a:r>
            <a:r>
              <a:rPr lang="pl-PL" sz="1600">
                <a:latin typeface="Calibri" pitchFamily="34" charset="0"/>
              </a:rPr>
              <a:t>kosztów kwalifikujących się do objęcia wsparciem, w przypadku prac rozwojowych; </a:t>
            </a:r>
          </a:p>
          <a:p>
            <a:endParaRPr lang="pl-PL" sz="1600">
              <a:latin typeface="Calibri" pitchFamily="34" charset="0"/>
            </a:endParaRPr>
          </a:p>
          <a:p>
            <a:r>
              <a:rPr lang="pl-PL" sz="1600" b="1">
                <a:latin typeface="Calibri" pitchFamily="34" charset="0"/>
              </a:rPr>
              <a:t>dla małego przedsiębiorcy: </a:t>
            </a:r>
          </a:p>
          <a:p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– 80% </a:t>
            </a:r>
            <a:r>
              <a:rPr lang="pl-PL" sz="1600">
                <a:latin typeface="Calibri" pitchFamily="34" charset="0"/>
              </a:rPr>
              <a:t>kosztów kwalifikujących się do objęcia wsparciem, w przypadku badań przemysłowych oraz </a:t>
            </a:r>
          </a:p>
          <a:p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– 60% </a:t>
            </a:r>
            <a:r>
              <a:rPr lang="pl-PL" sz="1600">
                <a:latin typeface="Calibri" pitchFamily="34" charset="0"/>
              </a:rPr>
              <a:t>kosztów kwalifikujących się do objęcia wsparciem, w przypadku prac rozwojowych; </a:t>
            </a:r>
          </a:p>
          <a:p>
            <a:endParaRPr lang="pl-PL" sz="1600">
              <a:latin typeface="Calibri" pitchFamily="34" charset="0"/>
            </a:endParaRPr>
          </a:p>
          <a:p>
            <a:r>
              <a:rPr lang="pl-PL" sz="1600" b="1">
                <a:latin typeface="Calibri" pitchFamily="34" charset="0"/>
              </a:rPr>
              <a:t>dla średniego przedsiębiorcy: </a:t>
            </a:r>
          </a:p>
          <a:p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– 75% </a:t>
            </a:r>
            <a:r>
              <a:rPr lang="pl-PL" sz="1600">
                <a:latin typeface="Calibri" pitchFamily="34" charset="0"/>
              </a:rPr>
              <a:t>kosztów kwalifikujących się do objęcia wsparciem, w przypadku badań przemysłowych oraz </a:t>
            </a:r>
          </a:p>
          <a:p>
            <a:r>
              <a:rPr lang="pl-PL" sz="1600" b="1">
                <a:solidFill>
                  <a:srgbClr val="FF0000"/>
                </a:solidFill>
                <a:latin typeface="Calibri" pitchFamily="34" charset="0"/>
              </a:rPr>
              <a:t>– 50% </a:t>
            </a:r>
            <a:r>
              <a:rPr lang="pl-PL" sz="1600">
                <a:latin typeface="Calibri" pitchFamily="34" charset="0"/>
              </a:rPr>
              <a:t>kosztów kwalifikujących się do objęcia wsparciem, w przypadku prac rozwojowych.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2923</Words>
  <Application>Microsoft Office PowerPoint</Application>
  <PresentationFormat>Pokaz na ekranie (4:3)</PresentationFormat>
  <Paragraphs>400</Paragraphs>
  <Slides>55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55</vt:i4>
      </vt:variant>
    </vt:vector>
  </HeadingPairs>
  <TitlesOfParts>
    <vt:vector size="57" baseType="lpstr">
      <vt:lpstr>Office Theme</vt:lpstr>
      <vt:lpstr>Projekt niestandardowy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  BANKI UCZESTNICZĄCE W PROGRAMIE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Acer</dc:creator>
  <cp:lastModifiedBy>mtwardokus</cp:lastModifiedBy>
  <cp:revision>293</cp:revision>
  <cp:lastPrinted>2015-11-16T14:15:31Z</cp:lastPrinted>
  <dcterms:modified xsi:type="dcterms:W3CDTF">2016-03-02T08:01:56Z</dcterms:modified>
</cp:coreProperties>
</file>