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29"/>
  </p:notesMasterIdLst>
  <p:handoutMasterIdLst>
    <p:handoutMasterId r:id="rId30"/>
  </p:handoutMasterIdLst>
  <p:sldIdLst>
    <p:sldId id="763" r:id="rId2"/>
    <p:sldId id="781" r:id="rId3"/>
    <p:sldId id="764" r:id="rId4"/>
    <p:sldId id="766" r:id="rId5"/>
    <p:sldId id="767" r:id="rId6"/>
    <p:sldId id="768" r:id="rId7"/>
    <p:sldId id="782" r:id="rId8"/>
    <p:sldId id="783" r:id="rId9"/>
    <p:sldId id="784" r:id="rId10"/>
    <p:sldId id="769" r:id="rId11"/>
    <p:sldId id="780" r:id="rId12"/>
    <p:sldId id="770" r:id="rId13"/>
    <p:sldId id="771" r:id="rId14"/>
    <p:sldId id="772" r:id="rId15"/>
    <p:sldId id="786" r:id="rId16"/>
    <p:sldId id="788" r:id="rId17"/>
    <p:sldId id="789" r:id="rId18"/>
    <p:sldId id="790" r:id="rId19"/>
    <p:sldId id="774" r:id="rId20"/>
    <p:sldId id="775" r:id="rId21"/>
    <p:sldId id="776" r:id="rId22"/>
    <p:sldId id="785" r:id="rId23"/>
    <p:sldId id="778" r:id="rId24"/>
    <p:sldId id="779" r:id="rId25"/>
    <p:sldId id="791" r:id="rId26"/>
    <p:sldId id="792" r:id="rId27"/>
    <p:sldId id="762" r:id="rId28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C0C0C0"/>
    <a:srgbClr val="CC6600"/>
    <a:srgbClr val="0033CC"/>
    <a:srgbClr val="0000FF"/>
    <a:srgbClr val="FF0000"/>
    <a:srgbClr val="FFFF66"/>
    <a:srgbClr val="FF5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4889" autoAdjust="0"/>
  </p:normalViewPr>
  <p:slideViewPr>
    <p:cSldViewPr>
      <p:cViewPr varScale="1">
        <p:scale>
          <a:sx n="88" d="100"/>
          <a:sy n="88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66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361B8A97-DE04-45E0-8819-11138831DBB1}" type="datetimeFigureOut">
              <a:rPr lang="pl-PL"/>
              <a:pPr>
                <a:defRPr/>
              </a:pPr>
              <a:t>2016-03-01</a:t>
            </a:fld>
            <a:endParaRPr lang="pl-PL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07B819AC-58F5-4ED5-9100-C63BD37DEE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01669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16151B5B-5E7E-4DA4-B975-56D4946725AF}" type="datetimeFigureOut">
              <a:rPr lang="pl-PL"/>
              <a:pPr>
                <a:defRPr/>
              </a:pPr>
              <a:t>2016-03-01</a:t>
            </a:fld>
            <a:endParaRPr lang="pl-P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EA5B90E9-94D1-406A-B10E-C7F7ED73F02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38988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5B90E9-94D1-406A-B10E-C7F7ED73F020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E1959-F0FA-464A-813C-54F9D66EC0B8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54298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5B90E9-94D1-406A-B10E-C7F7ED73F020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200" b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Typy projektów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1) Zorganizowanie i prowadzenie systemu obsługi inwestorów i wsparcia inwestycji realizowane w formule </a:t>
            </a:r>
            <a:r>
              <a:rPr lang="pl-PL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projektu</a:t>
            </a:r>
            <a:r>
              <a:rPr lang="pl-PL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grantowego. Na kompleksowe przedsięwzięcie, składają się m.in.: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- uruchomienie regionalnego funduszu dysponującego środkami na rzecz przygotowania (w tym uzbrojenia) terenów inwestycyjnych (z wyłączeniem funkcji mieszkaniowych), tworzenia stref przemysłowych,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- promocja inwestycyjna regionu (np. udział w imprezach targowo-wystawienniczych, konferencjach, misjach gospodarczych, wizytach zagranicznych, zaangażowanie obecnych w regionie inwestorów do promowania regionu),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- stworzenie regionalnego systemu zachęt inwestycyjnych.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5B90E9-94D1-406A-B10E-C7F7ED73F020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E7D6A4F-0D44-4825-8288-AD8672FFC724}" type="slidenum">
              <a:rPr lang="pl-PL" altLang="pl-PL" sz="1200" i="0">
                <a:cs typeface="Arial" charset="0"/>
              </a:rPr>
              <a:pPr algn="r"/>
              <a:t>27</a:t>
            </a:fld>
            <a:endParaRPr lang="pl-PL" altLang="pl-PL" sz="1200" i="0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="" xmlns:p14="http://schemas.microsoft.com/office/powerpoint/2010/main" val="202528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3916B-64E0-4F25-BECA-BE603FABC9D5}" type="datetimeFigureOut">
              <a:rPr lang="pl-PL"/>
              <a:pPr>
                <a:defRPr/>
              </a:pPr>
              <a:t>2016-03-01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83FF5-C111-4C19-9A80-CF1978F2C2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ECD52-6EAA-4C8B-9224-FBA82342D972}" type="datetimeFigureOut">
              <a:rPr lang="pl-PL"/>
              <a:pPr>
                <a:defRPr/>
              </a:pPr>
              <a:t>2016-03-01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5809F-4042-4DA0-BE03-8EF863B267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80DAE-334A-4140-BD8D-0FDF3151C13E}" type="datetimeFigureOut">
              <a:rPr lang="pl-PL"/>
              <a:pPr>
                <a:defRPr/>
              </a:pPr>
              <a:t>2016-03-01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838A1-3FB5-433B-B350-CCACEC9789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F0D1F-1D7D-42F2-8046-AC943E1969F5}" type="datetimeFigureOut">
              <a:rPr lang="pl-PL"/>
              <a:pPr>
                <a:defRPr/>
              </a:pPr>
              <a:t>2016-03-01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DDD94-98C0-4FB6-A5E3-5CF7EA9ECF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0F06E-7FD0-442D-8233-C3734ED951A8}" type="datetimeFigureOut">
              <a:rPr lang="pl-PL"/>
              <a:pPr>
                <a:defRPr/>
              </a:pPr>
              <a:t>2016-03-01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D5FDA-B70C-4ED7-9B1C-F2F407F288F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6387-E4E5-402C-841F-29DEB55CFC3F}" type="datetimeFigureOut">
              <a:rPr lang="pl-PL"/>
              <a:pPr>
                <a:defRPr/>
              </a:pPr>
              <a:t>2016-03-01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88B13-35B4-4DB5-B6C7-797040B603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C5449-2D54-4270-A769-626B5542A874}" type="datetimeFigureOut">
              <a:rPr lang="pl-PL"/>
              <a:pPr>
                <a:defRPr/>
              </a:pPr>
              <a:t>2016-03-01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A2A9F-BFFB-4FB9-9D4C-A75BD044C76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A8A34-2A5B-4DD1-BDAD-B6E286EC07BD}" type="datetimeFigureOut">
              <a:rPr lang="pl-PL"/>
              <a:pPr>
                <a:defRPr/>
              </a:pPr>
              <a:t>2016-03-01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185CD-844C-4DA2-9A93-FC54C0EFF5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 userDrawn="1"/>
        </p:nvSpPr>
        <p:spPr bwMode="auto">
          <a:xfrm>
            <a:off x="1116013" y="6092825"/>
            <a:ext cx="6911975" cy="461963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  <a:defRPr/>
            </a:pPr>
            <a:r>
              <a:rPr lang="en-US" sz="1200" i="0" dirty="0">
                <a:latin typeface="Calibri" pitchFamily="34" charset="0"/>
              </a:rPr>
              <a:t>Projekt</a:t>
            </a:r>
            <a:r>
              <a:rPr lang="pl-PL" sz="1200" i="0" dirty="0">
                <a:latin typeface="Calibri" pitchFamily="34" charset="0"/>
              </a:rPr>
              <a:t> jest</a:t>
            </a:r>
            <a:r>
              <a:rPr lang="en-US" sz="1200" i="0" dirty="0">
                <a:latin typeface="Calibri" pitchFamily="34" charset="0"/>
              </a:rPr>
              <a:t> </a:t>
            </a:r>
            <a:r>
              <a:rPr lang="en-US" sz="1200" i="0" dirty="0" err="1">
                <a:latin typeface="Calibri" pitchFamily="34" charset="0"/>
              </a:rPr>
              <a:t>współfinansowany</a:t>
            </a:r>
            <a:r>
              <a:rPr lang="en-US" sz="1200" i="0" dirty="0">
                <a:latin typeface="Calibri" pitchFamily="34" charset="0"/>
              </a:rPr>
              <a:t> </a:t>
            </a:r>
            <a:r>
              <a:rPr lang="en-US" sz="1200" i="0" dirty="0" err="1">
                <a:latin typeface="Calibri" pitchFamily="34" charset="0"/>
              </a:rPr>
              <a:t>przez</a:t>
            </a:r>
            <a:r>
              <a:rPr lang="en-US" sz="1200" i="0" dirty="0">
                <a:latin typeface="Calibri" pitchFamily="34" charset="0"/>
              </a:rPr>
              <a:t> </a:t>
            </a:r>
            <a:r>
              <a:rPr lang="en-US" sz="1200" i="0" dirty="0" err="1">
                <a:latin typeface="Calibri" pitchFamily="34" charset="0"/>
              </a:rPr>
              <a:t>Unię</a:t>
            </a:r>
            <a:r>
              <a:rPr lang="en-US" sz="1200" i="0" dirty="0">
                <a:latin typeface="Calibri" pitchFamily="34" charset="0"/>
              </a:rPr>
              <a:t> </a:t>
            </a:r>
            <a:r>
              <a:rPr lang="en-US" sz="1200" i="0" dirty="0" err="1">
                <a:latin typeface="Calibri" pitchFamily="34" charset="0"/>
              </a:rPr>
              <a:t>Europejską</a:t>
            </a:r>
            <a:r>
              <a:rPr lang="en-US" sz="1200" i="0" dirty="0">
                <a:latin typeface="Calibri" pitchFamily="34" charset="0"/>
              </a:rPr>
              <a:t> z</a:t>
            </a:r>
            <a:r>
              <a:rPr lang="pl-PL" sz="1200" i="0" dirty="0">
                <a:latin typeface="Calibri" pitchFamily="34" charset="0"/>
              </a:rPr>
              <a:t> </a:t>
            </a:r>
            <a:r>
              <a:rPr lang="en-US" sz="1200" i="0" dirty="0" err="1">
                <a:latin typeface="Calibri" pitchFamily="34" charset="0"/>
              </a:rPr>
              <a:t>Funduszu</a:t>
            </a:r>
            <a:r>
              <a:rPr lang="en-US" sz="1200" i="0" dirty="0">
                <a:latin typeface="Calibri" pitchFamily="34" charset="0"/>
              </a:rPr>
              <a:t> </a:t>
            </a:r>
            <a:r>
              <a:rPr lang="en-US" sz="1200" i="0" dirty="0" err="1">
                <a:latin typeface="Calibri" pitchFamily="34" charset="0"/>
              </a:rPr>
              <a:t>Spójności</a:t>
            </a:r>
            <a:r>
              <a:rPr lang="en-US" sz="1200" i="0" dirty="0">
                <a:latin typeface="Calibri" pitchFamily="34" charset="0"/>
              </a:rPr>
              <a:t> </a:t>
            </a:r>
            <a:r>
              <a:rPr lang="pl-PL" sz="1200" i="0" dirty="0">
                <a:latin typeface="Calibri" pitchFamily="34" charset="0"/>
              </a:rPr>
              <a:t/>
            </a:r>
            <a:br>
              <a:rPr lang="pl-PL" sz="1200" i="0" dirty="0">
                <a:latin typeface="Calibri" pitchFamily="34" charset="0"/>
              </a:rPr>
            </a:br>
            <a:r>
              <a:rPr lang="en-US" sz="1200" i="0" dirty="0">
                <a:latin typeface="Calibri" pitchFamily="34" charset="0"/>
              </a:rPr>
              <a:t>w </a:t>
            </a:r>
            <a:r>
              <a:rPr lang="en-US" sz="1200" i="0" dirty="0" err="1">
                <a:latin typeface="Calibri" pitchFamily="34" charset="0"/>
              </a:rPr>
              <a:t>ramach</a:t>
            </a:r>
            <a:r>
              <a:rPr lang="en-US" sz="1200" i="0" dirty="0">
                <a:latin typeface="Calibri" pitchFamily="34" charset="0"/>
              </a:rPr>
              <a:t> </a:t>
            </a:r>
            <a:r>
              <a:rPr lang="en-US" sz="1200" i="0" dirty="0" err="1">
                <a:latin typeface="Calibri" pitchFamily="34" charset="0"/>
              </a:rPr>
              <a:t>Programu</a:t>
            </a:r>
            <a:r>
              <a:rPr lang="en-US" sz="1200" i="0" dirty="0">
                <a:latin typeface="Calibri" pitchFamily="34" charset="0"/>
              </a:rPr>
              <a:t> </a:t>
            </a:r>
            <a:r>
              <a:rPr lang="en-US" sz="1200" i="0" dirty="0" err="1">
                <a:latin typeface="Calibri" pitchFamily="34" charset="0"/>
              </a:rPr>
              <a:t>Operacyjnego</a:t>
            </a:r>
            <a:r>
              <a:rPr lang="en-US" sz="1200" i="0" dirty="0">
                <a:latin typeface="Calibri" pitchFamily="34" charset="0"/>
              </a:rPr>
              <a:t> </a:t>
            </a:r>
            <a:r>
              <a:rPr lang="en-US" sz="1200" i="0" dirty="0" err="1">
                <a:latin typeface="Calibri" pitchFamily="34" charset="0"/>
              </a:rPr>
              <a:t>Pomoc</a:t>
            </a:r>
            <a:r>
              <a:rPr lang="en-US" sz="1200" i="0" dirty="0">
                <a:latin typeface="Calibri" pitchFamily="34" charset="0"/>
              </a:rPr>
              <a:t> </a:t>
            </a:r>
            <a:r>
              <a:rPr lang="en-US" sz="1200" i="0" dirty="0" err="1">
                <a:latin typeface="Calibri" pitchFamily="34" charset="0"/>
              </a:rPr>
              <a:t>Techniczna</a:t>
            </a:r>
            <a:r>
              <a:rPr lang="en-US" sz="1200" i="0" dirty="0">
                <a:latin typeface="Calibri" pitchFamily="34" charset="0"/>
              </a:rPr>
              <a:t> 2014-2020</a:t>
            </a:r>
            <a:endParaRPr lang="pl-PL" sz="1200" dirty="0">
              <a:latin typeface="Arial" pitchFamily="34" charset="0"/>
            </a:endParaRPr>
          </a:p>
        </p:txBody>
      </p:sp>
      <p:cxnSp>
        <p:nvCxnSpPr>
          <p:cNvPr id="3" name="Łącznik prosty 2"/>
          <p:cNvCxnSpPr/>
          <p:nvPr userDrawn="1"/>
        </p:nvCxnSpPr>
        <p:spPr>
          <a:xfrm>
            <a:off x="179388" y="5949950"/>
            <a:ext cx="8640762" cy="0"/>
          </a:xfrm>
          <a:prstGeom prst="line">
            <a:avLst/>
          </a:prstGeom>
          <a:ln w="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Users\mtwardokus\Desktop\Wizualizacja - wrzesień 2015\WIZUALIZACJA_PIFE_07.10.2015\NOGŁÓWKI DOKUMENTÓW_PIFE\Nagłówek maila_PIFE - achromatyczny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42875"/>
            <a:ext cx="896461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DDB14-33B1-41E9-8270-5AD9ED65F9E5}" type="datetimeFigureOut">
              <a:rPr lang="pl-PL"/>
              <a:pPr>
                <a:defRPr/>
              </a:pPr>
              <a:t>2016-03-01</a:t>
            </a:fld>
            <a:endParaRPr lang="pl-PL" dirty="0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EE67F-A42C-4EFD-927F-7BE578AF5A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50F54-355F-4BB5-96BC-32B0F8103FE2}" type="datetimeFigureOut">
              <a:rPr lang="pl-PL"/>
              <a:pPr>
                <a:defRPr/>
              </a:pPr>
              <a:t>2016-03-01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9A75F-A2CF-4C54-9059-024B63F72F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CCAF2-0E2F-434D-B832-CCA8D4EDD2A0}" type="datetimeFigureOut">
              <a:rPr lang="pl-PL"/>
              <a:pPr>
                <a:defRPr/>
              </a:pPr>
              <a:t>2016-03-01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83C94-5016-474F-988B-D057272A3A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BD0ED82-5192-4C34-9146-2CD3C229CB18}" type="datetimeFigureOut">
              <a:rPr lang="pl-PL"/>
              <a:pPr>
                <a:defRPr/>
              </a:pPr>
              <a:t>2016-03-01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9B76AF9-90C6-43F7-AC7D-D53A11A645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6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punktinformacyjny@pomorskie.e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omorskiewunii.pl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1412776"/>
            <a:ext cx="91440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pl-PL" sz="2800" b="1" i="0" dirty="0" smtClean="0"/>
              <a:t>Regionalny </a:t>
            </a:r>
            <a:r>
              <a:rPr lang="pl-PL" sz="2800" b="1" i="0" dirty="0" smtClean="0"/>
              <a:t>Program Operacyjny </a:t>
            </a:r>
            <a:r>
              <a:rPr lang="pl-PL" sz="2800" b="1" i="0" dirty="0" smtClean="0"/>
              <a:t/>
            </a:r>
            <a:br>
              <a:rPr lang="pl-PL" sz="2800" b="1" i="0" dirty="0" smtClean="0"/>
            </a:br>
            <a:r>
              <a:rPr lang="pl-PL" sz="2800" b="1" i="0" dirty="0" smtClean="0"/>
              <a:t>Województwa </a:t>
            </a:r>
            <a:r>
              <a:rPr lang="pl-PL" sz="2800" b="1" i="0" dirty="0" smtClean="0"/>
              <a:t>Pomorskiego na lata </a:t>
            </a:r>
            <a:r>
              <a:rPr lang="pl-PL" sz="2800" b="1" i="0" dirty="0" smtClean="0"/>
              <a:t>2014-2020</a:t>
            </a:r>
          </a:p>
          <a:p>
            <a:pPr algn="ctr">
              <a:buNone/>
            </a:pPr>
            <a:r>
              <a:rPr lang="pl-PL" sz="2000" i="0" dirty="0" smtClean="0"/>
              <a:t/>
            </a:r>
            <a:br>
              <a:rPr lang="pl-PL" sz="2000" i="0" dirty="0" smtClean="0"/>
            </a:br>
            <a:r>
              <a:rPr lang="pl-PL" sz="2000" i="0" dirty="0" smtClean="0"/>
              <a:t>- konkursy dla przedsiębiorców na inwestycje </a:t>
            </a:r>
            <a:r>
              <a:rPr lang="pl-PL" sz="2000" i="0" dirty="0" err="1" smtClean="0"/>
              <a:t>B+R</a:t>
            </a:r>
            <a:r>
              <a:rPr lang="pl-PL" sz="2000" i="0" dirty="0" smtClean="0"/>
              <a:t> oraz prorozwojowe</a:t>
            </a:r>
            <a:endParaRPr lang="pl-PL" sz="2000" i="0" dirty="0" smtClean="0"/>
          </a:p>
        </p:txBody>
      </p:sp>
      <p:sp>
        <p:nvSpPr>
          <p:cNvPr id="4" name="Text Box 51"/>
          <p:cNvSpPr txBox="1">
            <a:spLocks noChangeArrowheads="1"/>
          </p:cNvSpPr>
          <p:nvPr/>
        </p:nvSpPr>
        <p:spPr bwMode="auto">
          <a:xfrm>
            <a:off x="4427538" y="4005263"/>
            <a:ext cx="38893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b="1" i="0" dirty="0" smtClean="0"/>
              <a:t>Marcin Twardokus</a:t>
            </a:r>
            <a:endParaRPr lang="pl-PL" altLang="pl-PL" sz="1400" b="1" i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i="0" dirty="0"/>
              <a:t>Departament Programów Regionalnych </a:t>
            </a:r>
            <a:endParaRPr lang="pl-PL" altLang="pl-PL" sz="1400" i="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i="0" dirty="0" smtClean="0"/>
              <a:t>Główny Punkt Informacyjny Funduszy Europejskich</a:t>
            </a:r>
            <a:endParaRPr lang="pl-PL" altLang="pl-PL" sz="1400" i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i="0" dirty="0" smtClean="0"/>
              <a:t>Urząd </a:t>
            </a:r>
            <a:r>
              <a:rPr lang="pl-PL" altLang="pl-PL" sz="1400" i="0" dirty="0"/>
              <a:t>Marszałkowski Województwa Pomorskiego</a:t>
            </a:r>
          </a:p>
        </p:txBody>
      </p:sp>
      <p:pic>
        <p:nvPicPr>
          <p:cNvPr id="5" name="Picture 8" descr="C:\Users\Kamila Jurczyk\Desktop\173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429000"/>
            <a:ext cx="2649537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1142984"/>
            <a:ext cx="87154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800" b="1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Oś priorytetowa 1 - Komercjalizacja Wiedzy</a:t>
            </a:r>
          </a:p>
          <a:p>
            <a:r>
              <a:rPr lang="pl-PL" dirty="0" smtClean="0">
                <a:latin typeface="+mn-lt"/>
              </a:rPr>
              <a:t>Działanie 1.1. Ekspansja przez innowacje</a:t>
            </a:r>
          </a:p>
          <a:p>
            <a:r>
              <a:rPr lang="pl-PL" dirty="0" smtClean="0">
                <a:latin typeface="+mn-lt"/>
              </a:rPr>
              <a:t>   </a:t>
            </a:r>
            <a:r>
              <a:rPr lang="pl-PL" i="0" dirty="0" smtClean="0">
                <a:latin typeface="+mn-lt"/>
              </a:rPr>
              <a:t>Poddziałanie 1.1.1. Ekspansja przez innowacje - wsparcie dotacyjne</a:t>
            </a:r>
          </a:p>
          <a:p>
            <a:endParaRPr lang="pl-PL" sz="2200" i="0" dirty="0" smtClean="0">
              <a:latin typeface="+mn-lt"/>
            </a:endParaRPr>
          </a:p>
          <a:p>
            <a:r>
              <a:rPr lang="pl-PL" sz="2000" b="1" i="0" dirty="0" smtClean="0">
                <a:latin typeface="+mn-lt"/>
              </a:rPr>
              <a:t>Grupy docelowe:</a:t>
            </a:r>
          </a:p>
          <a:p>
            <a:endParaRPr lang="pl-PL" sz="800" i="0" dirty="0" smtClean="0">
              <a:latin typeface="+mn-lt"/>
            </a:endParaRPr>
          </a:p>
          <a:p>
            <a:pPr marL="226800" indent="-226800" algn="just">
              <a:buFont typeface="Wingdings" pitchFamily="2" charset="2"/>
              <a:buChar char="ü"/>
            </a:pPr>
            <a:r>
              <a:rPr lang="pl-PL" i="0" dirty="0" smtClean="0">
                <a:latin typeface="+mn-lt"/>
              </a:rPr>
              <a:t> przedsiębiorcy wdrażający innowacyjne rozwiązania i/lub prowadzący prace B+R </a:t>
            </a:r>
            <a:br>
              <a:rPr lang="pl-PL" i="0" dirty="0" smtClean="0">
                <a:latin typeface="+mn-lt"/>
              </a:rPr>
            </a:br>
            <a:r>
              <a:rPr lang="pl-PL" i="0" dirty="0" smtClean="0">
                <a:latin typeface="+mn-lt"/>
              </a:rPr>
              <a:t>i/lub korzystający z usług jednostek sfery B+R,</a:t>
            </a:r>
          </a:p>
          <a:p>
            <a:pPr marL="226800" indent="-226800" algn="just">
              <a:buFont typeface="Wingdings" pitchFamily="2" charset="2"/>
              <a:buChar char="ü"/>
            </a:pPr>
            <a:endParaRPr lang="pl-PL" sz="800" i="0" dirty="0" smtClean="0">
              <a:latin typeface="+mn-lt"/>
            </a:endParaRPr>
          </a:p>
          <a:p>
            <a:pPr marL="226800" indent="-226800" algn="just">
              <a:buFont typeface="Wingdings" pitchFamily="2" charset="2"/>
              <a:buChar char="ü"/>
            </a:pPr>
            <a:r>
              <a:rPr lang="pl-PL" i="0" dirty="0" smtClean="0">
                <a:latin typeface="+mn-lt"/>
              </a:rPr>
              <a:t> innowacyjne start-</a:t>
            </a:r>
            <a:r>
              <a:rPr lang="pl-PL" i="0" dirty="0" err="1" smtClean="0">
                <a:latin typeface="+mn-lt"/>
              </a:rPr>
              <a:t>upy</a:t>
            </a:r>
            <a:r>
              <a:rPr lang="pl-PL" i="0" dirty="0" smtClean="0">
                <a:latin typeface="+mn-lt"/>
              </a:rPr>
              <a:t>, szkoły wyższe i podmioty sfery B+R współpracujące </a:t>
            </a:r>
            <a:br>
              <a:rPr lang="pl-PL" i="0" dirty="0" smtClean="0">
                <a:latin typeface="+mn-lt"/>
              </a:rPr>
            </a:br>
            <a:r>
              <a:rPr lang="pl-PL" i="0" dirty="0" smtClean="0">
                <a:latin typeface="+mn-lt"/>
              </a:rPr>
              <a:t>z przedsiębiorstwami w realizacji i praktycznym wdrożeniu wyników badań oraz prac rozwojowych i/lub dysponujące ich wynikami. </a:t>
            </a:r>
          </a:p>
          <a:p>
            <a:endParaRPr lang="pl-PL" i="0" dirty="0" smtClean="0"/>
          </a:p>
          <a:p>
            <a:pPr algn="r"/>
            <a:endParaRPr lang="pl-PL" sz="600" i="0" dirty="0" smtClean="0">
              <a:solidFill>
                <a:srgbClr val="00B050"/>
              </a:solidFill>
            </a:endParaRPr>
          </a:p>
          <a:p>
            <a:pPr algn="r"/>
            <a:r>
              <a:rPr lang="pl-PL" sz="1600" i="0" dirty="0" smtClean="0">
                <a:solidFill>
                  <a:srgbClr val="00B050"/>
                </a:solidFill>
              </a:rPr>
              <a:t>T</a:t>
            </a:r>
            <a:r>
              <a:rPr lang="pl-PL" sz="1600" i="0" dirty="0" smtClean="0">
                <a:solidFill>
                  <a:srgbClr val="00B050"/>
                </a:solidFill>
              </a:rPr>
              <a:t>ermin </a:t>
            </a:r>
            <a:r>
              <a:rPr lang="pl-PL" sz="1600" i="0" dirty="0" smtClean="0">
                <a:solidFill>
                  <a:srgbClr val="00B050"/>
                </a:solidFill>
              </a:rPr>
              <a:t>naboru wniosków: </a:t>
            </a:r>
            <a:r>
              <a:rPr lang="pl-PL" sz="1600" i="0" dirty="0" smtClean="0">
                <a:solidFill>
                  <a:srgbClr val="00B050"/>
                </a:solidFill>
              </a:rPr>
              <a:t>od 04.05.2016 do 15.06.2016</a:t>
            </a:r>
          </a:p>
          <a:p>
            <a:endParaRPr lang="pl-PL" sz="1600" i="0" dirty="0" smtClean="0"/>
          </a:p>
          <a:p>
            <a:endParaRPr lang="pl-PL" i="0" dirty="0" smtClean="0"/>
          </a:p>
          <a:p>
            <a:endParaRPr lang="pl-PL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611560" y="1340768"/>
            <a:ext cx="3522662" cy="1030288"/>
            <a:chOff x="1106488" y="3041650"/>
            <a:chExt cx="3522662" cy="1030288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6488" y="3041650"/>
              <a:ext cx="1119187" cy="1030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538" y="3286125"/>
              <a:ext cx="2360612" cy="595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ytuł 1"/>
          <p:cNvSpPr txBox="1">
            <a:spLocks/>
          </p:cNvSpPr>
          <p:nvPr/>
        </p:nvSpPr>
        <p:spPr>
          <a:xfrm>
            <a:off x="611560" y="2564904"/>
            <a:ext cx="8211312" cy="1296144"/>
          </a:xfrm>
          <a:prstGeom prst="rect">
            <a:avLst/>
          </a:prstGeom>
        </p:spPr>
        <p:txBody>
          <a:bodyPr/>
          <a:lstStyle/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pl-PL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Zwiększona zdolność MŚP do rozwijania produktów i usług,</a:t>
            </a:r>
            <a:r>
              <a:rPr kumimoji="0" lang="pl-PL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 tym przez zastosowanie innowacji</a:t>
            </a: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endParaRPr kumimoji="0" lang="pl-PL" sz="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pl-PL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Zwiększony poziom handlu zagranicznego sektora MŚP</a:t>
            </a: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endParaRPr kumimoji="0" lang="pl-PL" sz="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pl-PL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Lepsze warunki dla rozwoju MŚP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11560" y="4077072"/>
            <a:ext cx="5705824" cy="17281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2.1. </a:t>
            </a:r>
            <a:r>
              <a:rPr kumimoji="0" lang="pl-PL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Inwestycje podstawowe 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34 929 538 EUR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2.2. </a:t>
            </a:r>
            <a:r>
              <a:rPr kumimoji="0" lang="pl-PL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Inwestycje profilowane 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54 140 783 EUR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2.3. </a:t>
            </a:r>
            <a:r>
              <a:rPr kumimoji="0" lang="pl-PL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Aktywność eksportowa 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15 718 292 EUR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2.4. </a:t>
            </a:r>
            <a:r>
              <a:rPr kumimoji="0" lang="pl-PL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Otoczenie biznesu 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26 197 153 EUR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2.5. </a:t>
            </a:r>
            <a:r>
              <a:rPr kumimoji="0" lang="pl-PL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Inwestorzy zewnętrzni 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43 661 922 EUR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14282" y="1142984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RPO WP 2014-2020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14282" y="1142984"/>
            <a:ext cx="871543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" b="1" i="0" dirty="0" smtClean="0">
              <a:solidFill>
                <a:srgbClr val="002060"/>
              </a:solidFill>
              <a:latin typeface="+mn-lt"/>
            </a:endParaRPr>
          </a:p>
          <a:p>
            <a:endParaRPr lang="pl-PL" sz="800" b="1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Oś priorytetowa 2 - Przedsiębiorstwa</a:t>
            </a:r>
          </a:p>
          <a:p>
            <a:r>
              <a:rPr lang="pl-PL" dirty="0" smtClean="0">
                <a:latin typeface="+mn-lt"/>
              </a:rPr>
              <a:t>Działanie 2.1. Inwestycje podstawowe</a:t>
            </a:r>
          </a:p>
          <a:p>
            <a:endParaRPr lang="pl-PL" sz="2000" dirty="0" smtClean="0">
              <a:latin typeface="+mn-lt"/>
            </a:endParaRPr>
          </a:p>
          <a:p>
            <a:r>
              <a:rPr lang="pl-PL" b="1" u="sng" dirty="0" smtClean="0">
                <a:latin typeface="+mn-lt"/>
              </a:rPr>
              <a:t>Cel  szczegółowy</a:t>
            </a:r>
            <a:r>
              <a:rPr lang="pl-PL" b="1" dirty="0" smtClean="0">
                <a:latin typeface="+mn-lt"/>
              </a:rPr>
              <a:t>:  </a:t>
            </a:r>
            <a:r>
              <a:rPr lang="pl-PL" i="0" dirty="0" smtClean="0">
                <a:latin typeface="+mn-lt"/>
              </a:rPr>
              <a:t>Zwiększona  zdolność  MŚP  do  rozwijania  produktów  i  usług,  w  tym  poprzez zastosowanie innowacji.</a:t>
            </a:r>
          </a:p>
          <a:p>
            <a:endParaRPr lang="pl-PL" sz="2000" i="0" dirty="0" smtClean="0">
              <a:latin typeface="+mn-lt"/>
            </a:endParaRPr>
          </a:p>
          <a:p>
            <a:endParaRPr lang="pl-PL" sz="2000" i="0" dirty="0" smtClean="0">
              <a:latin typeface="+mn-lt"/>
            </a:endParaRPr>
          </a:p>
          <a:p>
            <a:endParaRPr lang="pl-PL" sz="2000" i="0" dirty="0" smtClean="0">
              <a:latin typeface="+mn-lt"/>
            </a:endParaRPr>
          </a:p>
          <a:p>
            <a:endParaRPr lang="pl-PL" sz="1600" i="0" dirty="0" smtClean="0"/>
          </a:p>
          <a:p>
            <a:endParaRPr lang="pl-PL" i="0" dirty="0" smtClean="0"/>
          </a:p>
          <a:p>
            <a:endParaRPr lang="pl-PL" i="0" dirty="0"/>
          </a:p>
        </p:txBody>
      </p:sp>
      <p:sp>
        <p:nvSpPr>
          <p:cNvPr id="4" name="Symbol zastępczy zawartości 10"/>
          <p:cNvSpPr txBox="1">
            <a:spLocks/>
          </p:cNvSpPr>
          <p:nvPr/>
        </p:nvSpPr>
        <p:spPr>
          <a:xfrm>
            <a:off x="285720" y="3357562"/>
            <a:ext cx="85011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 CZYM WARTO PAMIĘTAĆ?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 ramach Działania 2.1. wsparcie skierowane będzie do MIKRO i MAŁYCH przedsiębiorstw zwłaszcza będących we wczesnej fazie rozwoju </a:t>
            </a:r>
            <a:r>
              <a:rPr kumimoji="0" lang="pl-PL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wyłącznie w formie instrumentów finansowych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pl-PL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Szczegółowe rozwiązania dla Działania 2.1. zostaną uzupełnione </a:t>
            </a:r>
            <a:r>
              <a:rPr kumimoji="0" lang="pl-PL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 zakończeniu oceny ex-</a:t>
            </a:r>
            <a:r>
              <a:rPr kumimoji="0" lang="pl-PL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ante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zrealizowanej zgodnie z art. 37 ust. 2 i 3 rozporządzenia ogólnego.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1142156"/>
            <a:ext cx="871543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800" b="1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Oś priorytetowa 2 - Przedsiębiorstwa</a:t>
            </a:r>
          </a:p>
          <a:p>
            <a:r>
              <a:rPr lang="pl-PL" dirty="0" smtClean="0">
                <a:latin typeface="+mn-lt"/>
              </a:rPr>
              <a:t>Działanie 2.2. Inwestycje profilowane</a:t>
            </a:r>
          </a:p>
          <a:p>
            <a:r>
              <a:rPr lang="pl-PL" dirty="0" smtClean="0">
                <a:latin typeface="+mn-lt"/>
              </a:rPr>
              <a:t>   </a:t>
            </a:r>
            <a:r>
              <a:rPr lang="pl-PL" i="0" dirty="0" smtClean="0">
                <a:latin typeface="+mn-lt"/>
              </a:rPr>
              <a:t>Poddziałanie 2.2.1. Inwestycje profilowane - wsparcie dotacyjne</a:t>
            </a:r>
          </a:p>
          <a:p>
            <a:r>
              <a:rPr lang="pl-PL" i="0" dirty="0" smtClean="0">
                <a:latin typeface="+mn-lt"/>
              </a:rPr>
              <a:t>   Poddziałanie 2.2.2. Inwestycje profilowane - wsparcie </a:t>
            </a:r>
            <a:r>
              <a:rPr lang="pl-PL" i="0" dirty="0" err="1" smtClean="0">
                <a:latin typeface="+mn-lt"/>
              </a:rPr>
              <a:t>pozadotacyjne</a:t>
            </a:r>
            <a:endParaRPr lang="pl-PL" i="0" dirty="0" smtClean="0">
              <a:latin typeface="+mn-lt"/>
            </a:endParaRPr>
          </a:p>
          <a:p>
            <a:endParaRPr lang="pl-PL" sz="2000" dirty="0" smtClean="0">
              <a:latin typeface="+mn-lt"/>
            </a:endParaRPr>
          </a:p>
          <a:p>
            <a:r>
              <a:rPr lang="pl-PL" b="1" u="sng" dirty="0" smtClean="0">
                <a:latin typeface="+mn-lt"/>
              </a:rPr>
              <a:t>Cel  szczegółowy</a:t>
            </a:r>
            <a:r>
              <a:rPr lang="pl-PL" b="1" dirty="0" smtClean="0">
                <a:latin typeface="+mn-lt"/>
              </a:rPr>
              <a:t>:  </a:t>
            </a:r>
            <a:r>
              <a:rPr lang="pl-PL" i="0" dirty="0" smtClean="0">
                <a:latin typeface="+mn-lt"/>
              </a:rPr>
              <a:t>Zwiększona  zdolność  MŚP  do  rozwijania  produktów  i  usług,  w  tym  poprzez zastosowanie innowacji.</a:t>
            </a:r>
          </a:p>
          <a:p>
            <a:endParaRPr lang="pl-PL" sz="2000" i="0" dirty="0" smtClean="0">
              <a:latin typeface="+mn-lt"/>
            </a:endParaRPr>
          </a:p>
          <a:p>
            <a:pPr algn="just"/>
            <a:r>
              <a:rPr lang="pl-PL" sz="2000" i="0" dirty="0" smtClean="0">
                <a:latin typeface="+mn-lt"/>
              </a:rPr>
              <a:t>Wsparcie  w  ramach  interwencji  powinno  posłużyć  firmom  w  przełamywaniu  barier  rozwojowych i skutkować  ich  modernizacją  w  wybranych  aspektach,  takich jak poprawa </a:t>
            </a:r>
            <a:r>
              <a:rPr lang="pl-PL" sz="2000" i="0" dirty="0" err="1" smtClean="0">
                <a:latin typeface="+mn-lt"/>
              </a:rPr>
              <a:t>ekoefektywności</a:t>
            </a:r>
            <a:r>
              <a:rPr lang="pl-PL" sz="2000" i="0" dirty="0" smtClean="0">
                <a:latin typeface="+mn-lt"/>
              </a:rPr>
              <a:t>, powiązania międzynarodowe, w tym ekspansja na rynki zewnętrzne, ukierunkowanie na innowacje oraz obszary inteligentnych specjalizacji, pełniejsze wykorzystanie możliwości technologii cyfrowych, a także poprawa efektywności procesów produkcyjnych.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1201970"/>
            <a:ext cx="871543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400" b="1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Oś priorytetowa 2 - Przedsiębiorstwa</a:t>
            </a:r>
          </a:p>
          <a:p>
            <a:r>
              <a:rPr lang="pl-PL" dirty="0" smtClean="0">
                <a:latin typeface="+mn-lt"/>
              </a:rPr>
              <a:t>Działanie 2.2 Inwestycje profilowane</a:t>
            </a:r>
          </a:p>
          <a:p>
            <a:r>
              <a:rPr lang="pl-PL" dirty="0" smtClean="0">
                <a:latin typeface="+mn-lt"/>
              </a:rPr>
              <a:t>   </a:t>
            </a:r>
            <a:r>
              <a:rPr lang="pl-PL" i="0" dirty="0" smtClean="0">
                <a:latin typeface="+mn-lt"/>
              </a:rPr>
              <a:t>Poddziałanie 2.2.1 Inwestycje profilowane - wsparcie dotacyjne</a:t>
            </a:r>
          </a:p>
          <a:p>
            <a:endParaRPr lang="pl-PL" dirty="0" smtClean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pl-PL" b="1" i="0" dirty="0" smtClean="0">
                <a:latin typeface="+mn-lt"/>
              </a:rPr>
              <a:t>Typy projektów:</a:t>
            </a:r>
            <a:endParaRPr lang="pl-PL" sz="600" i="0" dirty="0" smtClean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600"/>
              </a:spcAft>
            </a:pPr>
            <a:r>
              <a:rPr lang="pl-PL" i="0" dirty="0" smtClean="0">
                <a:latin typeface="+mn-lt"/>
              </a:rPr>
              <a:t>Inwestycje w przedsiębiorstwach służące:</a:t>
            </a:r>
          </a:p>
          <a:p>
            <a:pPr marL="271463" indent="-271463">
              <a:spcAft>
                <a:spcPts val="1200"/>
              </a:spcAft>
              <a:buFont typeface="+mj-lt"/>
              <a:buAutoNum type="alphaLcParenR"/>
            </a:pPr>
            <a:r>
              <a:rPr lang="pl-PL" i="0" dirty="0" smtClean="0">
                <a:latin typeface="+mn-lt"/>
              </a:rPr>
              <a:t>poszerzeniu </a:t>
            </a:r>
            <a:r>
              <a:rPr lang="pl-PL" i="0" dirty="0" smtClean="0">
                <a:latin typeface="+mn-lt"/>
              </a:rPr>
              <a:t>rynków zbytu lub palety oferowanych produktów/usług albo znaczącej poprawie ich jakości - projekty wpisujące się w obszary inteligentnej specjalizacji,</a:t>
            </a:r>
          </a:p>
          <a:p>
            <a:pPr marL="271463" indent="-271463">
              <a:spcAft>
                <a:spcPts val="1200"/>
              </a:spcAft>
              <a:buFont typeface="+mj-lt"/>
              <a:buAutoNum type="alphaLcParenR"/>
            </a:pPr>
            <a:r>
              <a:rPr lang="pl-PL" i="0" dirty="0" smtClean="0">
                <a:latin typeface="+mn-lt"/>
              </a:rPr>
              <a:t>poprawie </a:t>
            </a:r>
            <a:r>
              <a:rPr lang="pl-PL" i="0" dirty="0" smtClean="0">
                <a:latin typeface="+mn-lt"/>
              </a:rPr>
              <a:t>efektywności, dzięki wykorzystaniu technologii informacyjno – komunikacyjnych,</a:t>
            </a:r>
          </a:p>
          <a:p>
            <a:pPr marL="271463" indent="-271463">
              <a:spcAft>
                <a:spcPts val="1200"/>
              </a:spcAft>
              <a:buFont typeface="+mj-lt"/>
              <a:buAutoNum type="alphaLcParenR"/>
            </a:pPr>
            <a:r>
              <a:rPr lang="pl-PL" i="0" dirty="0" smtClean="0">
                <a:latin typeface="+mn-lt"/>
              </a:rPr>
              <a:t>redukcji </a:t>
            </a:r>
            <a:r>
              <a:rPr lang="pl-PL" i="0" dirty="0" smtClean="0">
                <a:latin typeface="+mn-lt"/>
              </a:rPr>
              <a:t>wodo-, </a:t>
            </a:r>
            <a:r>
              <a:rPr lang="pl-PL" i="0" dirty="0" err="1" smtClean="0">
                <a:latin typeface="+mn-lt"/>
              </a:rPr>
              <a:t>surowco</a:t>
            </a:r>
            <a:r>
              <a:rPr lang="pl-PL" i="0" dirty="0" smtClean="0">
                <a:latin typeface="+mn-lt"/>
              </a:rPr>
              <a:t>-, </a:t>
            </a:r>
            <a:r>
              <a:rPr lang="pl-PL" i="0" dirty="0" err="1" smtClean="0">
                <a:latin typeface="+mn-lt"/>
              </a:rPr>
              <a:t>materiało</a:t>
            </a:r>
            <a:r>
              <a:rPr lang="pl-PL" i="0" dirty="0" smtClean="0">
                <a:latin typeface="+mn-lt"/>
              </a:rPr>
              <a:t>-, </a:t>
            </a:r>
            <a:r>
              <a:rPr lang="pl-PL" i="0" dirty="0" err="1" smtClean="0">
                <a:latin typeface="+mn-lt"/>
              </a:rPr>
              <a:t>transporto</a:t>
            </a:r>
            <a:r>
              <a:rPr lang="pl-PL" i="0" dirty="0" smtClean="0">
                <a:latin typeface="+mn-lt"/>
              </a:rPr>
              <a:t>- i energochłonności procesów produkcyjnych, tj. m.in. oszczędności surowców i energii oraz ograniczaniu emisji szkodliwych substancji do środowiska.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1201970"/>
            <a:ext cx="871543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400" b="1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Oś priorytetowa 2 - Przedsiębiorstwa</a:t>
            </a:r>
          </a:p>
          <a:p>
            <a:r>
              <a:rPr lang="pl-PL" dirty="0" smtClean="0">
                <a:latin typeface="+mn-lt"/>
              </a:rPr>
              <a:t>Działanie 2.2 Inwestycje profilowane</a:t>
            </a:r>
          </a:p>
          <a:p>
            <a:r>
              <a:rPr lang="pl-PL" dirty="0" smtClean="0">
                <a:latin typeface="+mn-lt"/>
              </a:rPr>
              <a:t>   </a:t>
            </a:r>
            <a:r>
              <a:rPr lang="pl-PL" i="0" dirty="0" smtClean="0">
                <a:latin typeface="+mn-lt"/>
              </a:rPr>
              <a:t>Poddziałanie 2.2.1 Inwestycje profilowane - wsparcie dotacyjne</a:t>
            </a:r>
          </a:p>
          <a:p>
            <a:endParaRPr lang="pl-PL" dirty="0" smtClean="0"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pl-PL" b="1" i="0" dirty="0" smtClean="0">
                <a:latin typeface="+mn-lt"/>
              </a:rPr>
              <a:t>i polegające na: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pl-PL" i="0" dirty="0" smtClean="0">
                <a:latin typeface="+mn-lt"/>
              </a:rPr>
              <a:t>budowie</a:t>
            </a:r>
            <a:r>
              <a:rPr lang="pl-PL" i="0" dirty="0" smtClean="0">
                <a:latin typeface="+mn-lt"/>
              </a:rPr>
              <a:t>, rozbudowie infrastruktury (m.in. </a:t>
            </a:r>
            <a:r>
              <a:rPr lang="pl-PL" i="0" dirty="0" smtClean="0">
                <a:latin typeface="+mn-lt"/>
              </a:rPr>
              <a:t>obiektów, maszyn, instalacji, urządzeń),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pl-PL" i="0" dirty="0" smtClean="0">
                <a:latin typeface="+mn-lt"/>
              </a:rPr>
              <a:t>unowocześnieniu </a:t>
            </a:r>
            <a:r>
              <a:rPr lang="pl-PL" i="0" dirty="0" smtClean="0">
                <a:latin typeface="+mn-lt"/>
              </a:rPr>
              <a:t>składników majątku trwałego niezbędnego do prowadzenia i rozwoju działalności gospodarczej,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pl-PL" i="0" dirty="0" smtClean="0">
                <a:latin typeface="+mn-lt"/>
              </a:rPr>
              <a:t>realizacji </a:t>
            </a:r>
            <a:r>
              <a:rPr lang="pl-PL" i="0" dirty="0" smtClean="0">
                <a:latin typeface="+mn-lt"/>
              </a:rPr>
              <a:t>zasadniczych zmian procesu produkcyjnego lub zmian w zakresie sposobu świadczenia usług (w tym usług świadczonych </a:t>
            </a:r>
            <a:r>
              <a:rPr lang="pl-PL" i="0" dirty="0" smtClean="0">
                <a:latin typeface="+mn-lt"/>
              </a:rPr>
              <a:t>drogą elektroniczną</a:t>
            </a:r>
            <a:r>
              <a:rPr lang="pl-PL" i="0" dirty="0" smtClean="0">
                <a:latin typeface="+mn-lt"/>
              </a:rPr>
              <a:t>),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pl-PL" i="0" dirty="0" smtClean="0">
                <a:latin typeface="+mn-lt"/>
              </a:rPr>
              <a:t>wprowadzaniu </a:t>
            </a:r>
            <a:r>
              <a:rPr lang="pl-PL" i="0" dirty="0" smtClean="0">
                <a:latin typeface="+mn-lt"/>
              </a:rPr>
              <a:t>zmian organizacyjnych polegających na wdrożeniu systemów </a:t>
            </a:r>
            <a:r>
              <a:rPr lang="pl-PL" i="0" dirty="0" err="1" smtClean="0">
                <a:latin typeface="+mn-lt"/>
              </a:rPr>
              <a:t>zarządzania</a:t>
            </a:r>
            <a:r>
              <a:rPr lang="pl-PL" i="0" dirty="0" smtClean="0">
                <a:latin typeface="+mn-lt"/>
              </a:rPr>
              <a:t> przedsiębiorstwem, w tym systemów </a:t>
            </a:r>
            <a:r>
              <a:rPr lang="pl-PL" i="0" dirty="0" err="1" smtClean="0">
                <a:latin typeface="+mn-lt"/>
              </a:rPr>
              <a:t>zarządzania</a:t>
            </a:r>
            <a:r>
              <a:rPr lang="pl-PL" i="0" dirty="0" smtClean="0">
                <a:latin typeface="+mn-lt"/>
              </a:rPr>
              <a:t> środowiskowego</a:t>
            </a:r>
            <a:r>
              <a:rPr lang="pl-PL" i="0" dirty="0" smtClean="0">
                <a:latin typeface="+mn-lt"/>
              </a:rPr>
              <a:t>, informatyzacji procesów produkcyjnych.</a:t>
            </a:r>
            <a:endParaRPr lang="pl-PL" i="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 bwMode="auto">
          <a:xfrm>
            <a:off x="684213" y="1196975"/>
            <a:ext cx="806608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pl-PL" altLang="pl-PL" sz="2800" i="0" u="sng" dirty="0">
                <a:latin typeface="+mj-lt"/>
                <a:ea typeface="+mj-ea"/>
                <a:cs typeface="Tahoma" pitchFamily="34" charset="0"/>
              </a:rPr>
              <a:t>Jaki poziom dofinansowania? </a:t>
            </a: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 bwMode="auto">
          <a:xfrm>
            <a:off x="900113" y="1916113"/>
            <a:ext cx="8034337" cy="3314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pl-PL" altLang="pl-PL" i="0" dirty="0">
              <a:latin typeface="Arial" charset="0"/>
              <a:cs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l-PL" altLang="pl-PL" sz="2000" i="0" dirty="0">
                <a:latin typeface="+mj-lt"/>
                <a:cs typeface="Tahoma" pitchFamily="34" charset="0"/>
              </a:rPr>
              <a:t>Projekty są objęte pomocą publiczną: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pl-PL" altLang="pl-PL" i="0" dirty="0">
              <a:latin typeface="+mj-lt"/>
              <a:cs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pl-PL" altLang="pl-PL" i="0" dirty="0">
                <a:latin typeface="+mj-lt"/>
                <a:cs typeface="Tahoma" pitchFamily="34" charset="0"/>
              </a:rPr>
              <a:t> </a:t>
            </a:r>
            <a:r>
              <a:rPr lang="pl-PL" altLang="pl-PL" sz="2400" i="0" dirty="0">
                <a:latin typeface="+mj-lt"/>
                <a:cs typeface="Tahoma" pitchFamily="34" charset="0"/>
              </a:rPr>
              <a:t>Regionalna Pomoc Inwestycyjna*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l-PL" altLang="pl-PL" sz="1200" i="0" dirty="0">
                <a:latin typeface="+mj-lt"/>
                <a:cs typeface="Tahoma" pitchFamily="34" charset="0"/>
              </a:rPr>
              <a:t>       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pl-PL" altLang="pl-PL" sz="1200" i="0" dirty="0">
              <a:latin typeface="+mj-lt"/>
              <a:cs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l-PL" altLang="pl-PL" i="0" dirty="0">
                <a:latin typeface="+mj-lt"/>
                <a:cs typeface="Tahoma" pitchFamily="34" charset="0"/>
              </a:rPr>
              <a:t>      *</a:t>
            </a:r>
            <a:r>
              <a:rPr lang="pl-PL" altLang="pl-PL" sz="1200" i="0" dirty="0">
                <a:latin typeface="+mj-lt"/>
                <a:cs typeface="Tahoma" pitchFamily="34" charset="0"/>
              </a:rPr>
              <a:t>Warunki udzielania </a:t>
            </a:r>
            <a:r>
              <a:rPr lang="pl-PL" altLang="pl-PL" sz="1200" i="0" u="sng" dirty="0">
                <a:latin typeface="+mj-lt"/>
                <a:cs typeface="Tahoma" pitchFamily="34" charset="0"/>
              </a:rPr>
              <a:t>pomocy regionalnej</a:t>
            </a:r>
            <a:r>
              <a:rPr lang="pl-PL" altLang="pl-PL" sz="1200" i="0" dirty="0">
                <a:latin typeface="+mj-lt"/>
                <a:cs typeface="Tahoma" pitchFamily="34" charset="0"/>
              </a:rPr>
              <a:t> określa rozporządzenie Komisji (UE) nr 651/2014 z dnia 17 czerwca 2014 r. </a:t>
            </a:r>
            <a:r>
              <a:rPr lang="pl-PL" altLang="pl-PL" sz="1200" dirty="0">
                <a:latin typeface="+mj-lt"/>
                <a:cs typeface="Tahoma" pitchFamily="34" charset="0"/>
              </a:rPr>
              <a:t>uznające niektóre rodzaje pomocy za zgodne z rynkiem wewnętrznym w zastosowaniu art. 107 i 108 Traktatu</a:t>
            </a:r>
            <a:r>
              <a:rPr lang="pl-PL" altLang="pl-PL" sz="1200" i="0" dirty="0">
                <a:latin typeface="+mj-lt"/>
                <a:cs typeface="Tahoma" pitchFamily="34" charset="0"/>
              </a:rPr>
              <a:t> oraz </a:t>
            </a:r>
            <a:r>
              <a:rPr lang="pl-PL" altLang="pl-PL" sz="1200" dirty="0">
                <a:latin typeface="+mj-lt"/>
                <a:cs typeface="Tahoma" pitchFamily="34" charset="0"/>
              </a:rPr>
              <a:t>Wytyczne Komisji w sprawie pomocy regionalnej na lata 2014-2020</a:t>
            </a:r>
            <a:r>
              <a:rPr lang="pl-PL" altLang="pl-PL" sz="1200" b="1" dirty="0">
                <a:latin typeface="+mj-lt"/>
                <a:cs typeface="Tahoma" pitchFamily="34" charset="0"/>
                <a:hlinkClick r:id="" action="ppaction://noaction"/>
              </a:rPr>
              <a:t>[1]</a:t>
            </a:r>
            <a:r>
              <a:rPr lang="pl-PL" altLang="pl-PL" sz="1200" i="0" dirty="0">
                <a:latin typeface="+mj-lt"/>
                <a:cs typeface="Tahoma" pitchFamily="34" charset="0"/>
              </a:rPr>
              <a:t>, które weszły w życie z dniem 1 lipca 2014 r. Pomoc regionalna może być udzielana jedynie w zakresie wynikającym z zatwierdzonej przez Komisję mapy pomocy regionalnej, w której określone są regiony kwalifikujące się do pomocy oraz maksymalne intensywności wsparcia w nich obowiązujące, z uwzględnieniem wielkości przedsiębiorstwa. </a:t>
            </a:r>
            <a:br>
              <a:rPr lang="pl-PL" altLang="pl-PL" sz="1200" i="0" dirty="0">
                <a:latin typeface="+mj-lt"/>
                <a:cs typeface="Tahoma" pitchFamily="34" charset="0"/>
              </a:rPr>
            </a:br>
            <a:r>
              <a:rPr lang="pl-PL" altLang="pl-PL" sz="1200" i="0" dirty="0">
                <a:latin typeface="+mj-lt"/>
                <a:cs typeface="Tahoma" pitchFamily="34" charset="0"/>
                <a:hlinkClick r:id="" action="ppaction://noaction"/>
              </a:rPr>
              <a:t>[1]</a:t>
            </a:r>
            <a:r>
              <a:rPr lang="pl-PL" altLang="pl-PL" sz="1200" i="0" dirty="0">
                <a:latin typeface="+mj-lt"/>
                <a:cs typeface="Tahoma" pitchFamily="34" charset="0"/>
              </a:rPr>
              <a:t> Dz. Urz. UE C 209 z dnia 23.07.2013 r.</a:t>
            </a:r>
            <a:endParaRPr lang="pl-PL" altLang="pl-PL" sz="1200" i="0" dirty="0">
              <a:latin typeface="+mj-lt"/>
              <a:cs typeface="Tahoma" pitchFamily="34" charset="0"/>
              <a:hlinkClick r:id="" action="ppaction://noaction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pl-PL" altLang="pl-PL" sz="1200" i="0" dirty="0">
              <a:latin typeface="Arial" charset="0"/>
              <a:cs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pl-PL" altLang="pl-PL" sz="3200" i="0" dirty="0">
              <a:latin typeface="Arial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268413"/>
            <a:ext cx="4838700" cy="414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4"/>
          <p:cNvSpPr>
            <a:spLocks noChangeArrowheads="1"/>
          </p:cNvSpPr>
          <p:nvPr/>
        </p:nvSpPr>
        <p:spPr bwMode="auto">
          <a:xfrm>
            <a:off x="5580063" y="1989138"/>
            <a:ext cx="3313112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l-PL" altLang="pl-PL" u="sng" dirty="0">
              <a:latin typeface="+mn-lt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l-PL" altLang="pl-PL" u="sng" dirty="0">
              <a:latin typeface="+mn-lt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l-PL" altLang="pl-PL" b="1" dirty="0">
                <a:latin typeface="+mn-lt"/>
              </a:rPr>
              <a:t>Mikro i małe przedsiębiorstwo </a:t>
            </a:r>
            <a:br>
              <a:rPr lang="pl-PL" altLang="pl-PL" b="1" dirty="0">
                <a:latin typeface="+mn-lt"/>
              </a:rPr>
            </a:br>
            <a:r>
              <a:rPr lang="pl-PL" altLang="pl-PL" dirty="0">
                <a:solidFill>
                  <a:srgbClr val="FF0000"/>
                </a:solidFill>
                <a:latin typeface="+mn-lt"/>
              </a:rPr>
              <a:t>+ 20 </a:t>
            </a:r>
            <a:r>
              <a:rPr lang="pl-PL" altLang="pl-PL" dirty="0" err="1">
                <a:solidFill>
                  <a:srgbClr val="FF0000"/>
                </a:solidFill>
                <a:latin typeface="+mn-lt"/>
              </a:rPr>
              <a:t>p.p</a:t>
            </a:r>
            <a:r>
              <a:rPr lang="pl-PL" altLang="pl-PL" dirty="0">
                <a:solidFill>
                  <a:srgbClr val="FF0000"/>
                </a:solidFill>
                <a:latin typeface="+mn-lt"/>
              </a:rPr>
              <a:t>. = </a:t>
            </a:r>
            <a:r>
              <a:rPr lang="pl-PL" altLang="pl-PL" b="1" dirty="0">
                <a:solidFill>
                  <a:srgbClr val="FF0000"/>
                </a:solidFill>
                <a:latin typeface="+mn-lt"/>
              </a:rPr>
              <a:t>55 %</a:t>
            </a:r>
            <a:endParaRPr lang="pl-PL" altLang="pl-PL" b="1" dirty="0">
              <a:latin typeface="+mn-lt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l-PL" altLang="pl-PL" sz="1600" b="1" dirty="0">
                <a:latin typeface="+mn-lt"/>
              </a:rPr>
              <a:t/>
            </a:r>
            <a:br>
              <a:rPr lang="pl-PL" altLang="pl-PL" sz="1600" b="1" dirty="0">
                <a:latin typeface="+mn-lt"/>
              </a:rPr>
            </a:br>
            <a:endParaRPr lang="pl-PL" altLang="pl-PL" sz="1600" b="1" dirty="0">
              <a:latin typeface="+mn-lt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l-PL" altLang="pl-PL" b="1" dirty="0">
                <a:latin typeface="+mn-lt"/>
              </a:rPr>
              <a:t>Średnie przedsiębiorstwo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l-PL" altLang="pl-PL" dirty="0">
                <a:solidFill>
                  <a:srgbClr val="FF0000"/>
                </a:solidFill>
                <a:latin typeface="+mn-lt"/>
              </a:rPr>
              <a:t>+ 10 </a:t>
            </a:r>
            <a:r>
              <a:rPr lang="pl-PL" altLang="pl-PL" dirty="0" err="1">
                <a:solidFill>
                  <a:srgbClr val="FF0000"/>
                </a:solidFill>
                <a:latin typeface="+mn-lt"/>
              </a:rPr>
              <a:t>p.p</a:t>
            </a:r>
            <a:r>
              <a:rPr lang="pl-PL" altLang="pl-PL" b="1" dirty="0">
                <a:solidFill>
                  <a:srgbClr val="FF0000"/>
                </a:solidFill>
                <a:latin typeface="+mn-lt"/>
              </a:rPr>
              <a:t>. = 45 %</a:t>
            </a:r>
            <a:endParaRPr lang="pl-PL" altLang="pl-PL" b="1" dirty="0">
              <a:latin typeface="+mn-lt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l-PL" altLang="pl-PL" sz="1600" b="1" dirty="0">
              <a:latin typeface="+mn-lt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l-PL" altLang="pl-PL" sz="1600" b="1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/>
          </p:cNvSpPr>
          <p:nvPr/>
        </p:nvSpPr>
        <p:spPr bwMode="auto">
          <a:xfrm>
            <a:off x="468313" y="1557338"/>
            <a:ext cx="8064500" cy="34575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l-PL" altLang="pl-PL" i="0" dirty="0">
                <a:latin typeface="+mn-lt"/>
                <a:cs typeface="Tahoma" pitchFamily="34" charset="0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pl-PL" altLang="pl-PL" sz="2800" i="0" dirty="0">
                <a:latin typeface="+mn-lt"/>
                <a:cs typeface="Tahoma" pitchFamily="34" charset="0"/>
              </a:rPr>
              <a:t> Pomoc de </a:t>
            </a:r>
            <a:r>
              <a:rPr lang="pl-PL" altLang="pl-PL" sz="2800" i="0" dirty="0" err="1">
                <a:latin typeface="+mn-lt"/>
                <a:cs typeface="Tahoma" pitchFamily="34" charset="0"/>
              </a:rPr>
              <a:t>minimis</a:t>
            </a:r>
            <a:r>
              <a:rPr lang="pl-PL" altLang="pl-PL" sz="2800" i="0" dirty="0">
                <a:latin typeface="+mn-lt"/>
                <a:cs typeface="Tahoma" pitchFamily="34" charset="0"/>
              </a:rPr>
              <a:t>*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l-PL" altLang="pl-PL" sz="2800" i="0" dirty="0">
                <a:latin typeface="+mn-lt"/>
                <a:cs typeface="Tahoma" pitchFamily="34" charset="0"/>
              </a:rPr>
              <a:t>     (</a:t>
            </a:r>
            <a:r>
              <a:rPr lang="pl-PL" altLang="pl-PL" sz="2800" i="0" dirty="0">
                <a:solidFill>
                  <a:srgbClr val="FF0000"/>
                </a:solidFill>
                <a:latin typeface="+mn-lt"/>
                <a:cs typeface="Tahoma" pitchFamily="34" charset="0"/>
              </a:rPr>
              <a:t>do 50% </a:t>
            </a:r>
            <a:r>
              <a:rPr lang="pl-PL" altLang="pl-PL" sz="2800" i="0" dirty="0">
                <a:latin typeface="+mn-lt"/>
                <a:cs typeface="Tahoma" pitchFamily="34" charset="0"/>
              </a:rPr>
              <a:t>kosztów </a:t>
            </a:r>
            <a:r>
              <a:rPr lang="pl-PL" altLang="pl-PL" sz="2800" i="0" dirty="0" err="1">
                <a:latin typeface="+mn-lt"/>
                <a:cs typeface="Tahoma" pitchFamily="34" charset="0"/>
              </a:rPr>
              <a:t>kwalifikowalnych</a:t>
            </a:r>
            <a:r>
              <a:rPr lang="pl-PL" altLang="pl-PL" sz="2800" i="0" dirty="0">
                <a:latin typeface="+mn-lt"/>
                <a:cs typeface="Tahoma" pitchFamily="34" charset="0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pl-PL" altLang="pl-PL" sz="2800" i="0" dirty="0">
              <a:latin typeface="+mn-lt"/>
              <a:cs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pl-PL" altLang="pl-PL" sz="2800" i="0" dirty="0">
                <a:latin typeface="+mn-lt"/>
                <a:cs typeface="Tahoma" pitchFamily="34" charset="0"/>
              </a:rPr>
              <a:t>    </a:t>
            </a:r>
            <a:r>
              <a:rPr lang="pl-PL" altLang="pl-PL" sz="2000" dirty="0">
                <a:latin typeface="+mn-lt"/>
                <a:cs typeface="Tahoma" pitchFamily="34" charset="0"/>
              </a:rPr>
              <a:t>*Rozporządzenie KE (WE) Nr 1407/2013 z dnia 18 grudnia 2013 r. w sprawie stosowania art. 107 i 108 TFUE do pomocy de </a:t>
            </a:r>
            <a:r>
              <a:rPr lang="pl-PL" altLang="pl-PL" sz="2000" dirty="0" err="1">
                <a:latin typeface="+mn-lt"/>
                <a:cs typeface="Tahoma" pitchFamily="34" charset="0"/>
              </a:rPr>
              <a:t>minimis</a:t>
            </a:r>
            <a:endParaRPr lang="pl-PL" sz="2000" dirty="0">
              <a:latin typeface="+mn-lt"/>
              <a:cs typeface="Tahoma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3528" y="4797152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4213" indent="-342900" eaLnBrk="0" hangingPunct="0">
              <a:spcBef>
                <a:spcPct val="20000"/>
              </a:spcBef>
              <a:defRPr/>
            </a:pPr>
            <a:r>
              <a:rPr lang="pl-PL" sz="2000" i="0" dirty="0" smtClean="0">
                <a:latin typeface="+mn-lt"/>
                <a:cs typeface="Tahoma" pitchFamily="34" charset="0"/>
              </a:rPr>
              <a:t>Maksymalna wartość wydatków </a:t>
            </a:r>
            <a:r>
              <a:rPr lang="pl-PL" sz="2000" i="0" dirty="0" err="1" smtClean="0">
                <a:latin typeface="+mn-lt"/>
                <a:cs typeface="Tahoma" pitchFamily="34" charset="0"/>
              </a:rPr>
              <a:t>kwalifikowalnych</a:t>
            </a:r>
            <a:r>
              <a:rPr lang="pl-PL" sz="2000" i="0" dirty="0" smtClean="0">
                <a:latin typeface="+mn-lt"/>
                <a:cs typeface="Tahoma" pitchFamily="34" charset="0"/>
              </a:rPr>
              <a:t> projektu: </a:t>
            </a:r>
            <a:r>
              <a:rPr lang="pl-PL" sz="2000" b="1" i="0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2 mln PLN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1124744"/>
            <a:ext cx="871543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600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Oś priorytetowa 2 - Przedsiębiorstwa</a:t>
            </a:r>
          </a:p>
          <a:p>
            <a:r>
              <a:rPr lang="pl-PL" dirty="0" smtClean="0">
                <a:latin typeface="+mn-lt"/>
              </a:rPr>
              <a:t>Działanie 2.2 Inwestycje profilowane</a:t>
            </a:r>
          </a:p>
          <a:p>
            <a:r>
              <a:rPr lang="pl-PL" dirty="0" smtClean="0">
                <a:latin typeface="+mn-lt"/>
              </a:rPr>
              <a:t>   </a:t>
            </a:r>
            <a:r>
              <a:rPr lang="pl-PL" i="0" dirty="0" smtClean="0">
                <a:latin typeface="+mn-lt"/>
              </a:rPr>
              <a:t>Poddziałanie 2.2.1 Inwestycje profilowane - wsparcie dotacyjne</a:t>
            </a:r>
          </a:p>
          <a:p>
            <a:endParaRPr lang="pl-PL" sz="2000" dirty="0" smtClean="0">
              <a:latin typeface="+mn-lt"/>
            </a:endParaRPr>
          </a:p>
          <a:p>
            <a:r>
              <a:rPr lang="pl-PL" sz="2000" b="1" i="0" dirty="0" smtClean="0">
                <a:latin typeface="+mn-lt"/>
              </a:rPr>
              <a:t>Grupa docelowa: </a:t>
            </a:r>
            <a:r>
              <a:rPr lang="pl-PL" sz="2000" i="0" dirty="0" smtClean="0">
                <a:latin typeface="+mn-lt"/>
              </a:rPr>
              <a:t>Mikro, małe, średnie przedsiębiorstwa.</a:t>
            </a:r>
            <a:endParaRPr lang="pl-PL" sz="600" i="0" dirty="0" smtClean="0">
              <a:latin typeface="Calibri" panose="020F0502020204030204" pitchFamily="34" charset="0"/>
            </a:endParaRPr>
          </a:p>
          <a:p>
            <a:endParaRPr lang="pl-PL" sz="2000" i="0" dirty="0" smtClean="0">
              <a:latin typeface="Calibri" panose="020F0502020204030204" pitchFamily="34" charset="0"/>
            </a:endParaRPr>
          </a:p>
          <a:p>
            <a:r>
              <a:rPr lang="pl-PL" b="1" i="0" dirty="0" smtClean="0">
                <a:solidFill>
                  <a:srgbClr val="FF0000"/>
                </a:solidFill>
                <a:latin typeface="+mn-lt"/>
              </a:rPr>
              <a:t>O CZYM WARTO PAMIĘTAĆ?</a:t>
            </a:r>
          </a:p>
          <a:p>
            <a:pPr marL="342000" indent="-342000" algn="just">
              <a:buFont typeface="+mj-lt"/>
              <a:buAutoNum type="arabicPeriod"/>
            </a:pPr>
            <a:endParaRPr lang="pl-PL" sz="800" b="1" i="0" dirty="0" smtClean="0">
              <a:latin typeface="Calibri" panose="020F0502020204030204" pitchFamily="34" charset="0"/>
            </a:endParaRPr>
          </a:p>
          <a:p>
            <a:pPr marL="342000" indent="-342000" algn="just">
              <a:buFont typeface="+mj-lt"/>
              <a:buAutoNum type="arabicPeriod"/>
            </a:pPr>
            <a:r>
              <a:rPr lang="pl-PL" b="1" i="0" dirty="0" smtClean="0">
                <a:latin typeface="Calibri" panose="020F0502020204030204" pitchFamily="34" charset="0"/>
              </a:rPr>
              <a:t>Wsparcie </a:t>
            </a:r>
            <a:r>
              <a:rPr lang="pl-PL" b="1" i="0" dirty="0">
                <a:latin typeface="Calibri" panose="020F0502020204030204" pitchFamily="34" charset="0"/>
              </a:rPr>
              <a:t>adresowane będzie do przedsiębiorstw działających </a:t>
            </a:r>
            <a:r>
              <a:rPr lang="pl-PL" b="1" i="0" u="sng" dirty="0">
                <a:solidFill>
                  <a:srgbClr val="FF0000"/>
                </a:solidFill>
                <a:latin typeface="Calibri" panose="020F0502020204030204" pitchFamily="34" charset="0"/>
              </a:rPr>
              <a:t>w obszarach inteligentnych specjalizacji</a:t>
            </a:r>
            <a:r>
              <a:rPr lang="pl-PL" b="1" i="0" dirty="0">
                <a:latin typeface="Calibri" panose="020F0502020204030204" pitchFamily="34" charset="0"/>
              </a:rPr>
              <a:t>.</a:t>
            </a:r>
          </a:p>
          <a:p>
            <a:pPr marL="342000" indent="-342000" algn="just">
              <a:buFont typeface="+mj-lt"/>
              <a:buAutoNum type="arabicPeriod"/>
            </a:pPr>
            <a:endParaRPr lang="pl-PL" sz="800" b="1" i="0" dirty="0" smtClean="0">
              <a:latin typeface="Calibri" panose="020F0502020204030204" pitchFamily="34" charset="0"/>
            </a:endParaRPr>
          </a:p>
          <a:p>
            <a:pPr marL="342000" indent="-342000" algn="just">
              <a:buFont typeface="+mj-lt"/>
              <a:buAutoNum type="arabicPeriod"/>
            </a:pPr>
            <a:r>
              <a:rPr lang="pl-PL" b="1" i="0" dirty="0" smtClean="0">
                <a:latin typeface="Calibri" panose="020F0502020204030204" pitchFamily="34" charset="0"/>
              </a:rPr>
              <a:t>W ramach Poddziałania 2.2.1. </a:t>
            </a:r>
            <a:r>
              <a:rPr lang="pl-PL" b="1" i="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maksymalna wartość wydatków </a:t>
            </a:r>
            <a:r>
              <a:rPr lang="pl-PL" b="1" i="0" u="sng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kwalifikowalnych</a:t>
            </a:r>
            <a:r>
              <a:rPr lang="pl-PL" b="1" i="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 projektu wynosi 2 mln PLN</a:t>
            </a:r>
            <a:r>
              <a:rPr lang="pl-PL" b="1" i="0" dirty="0" smtClean="0">
                <a:latin typeface="Calibri" panose="020F0502020204030204" pitchFamily="34" charset="0"/>
              </a:rPr>
              <a:t>.</a:t>
            </a:r>
          </a:p>
          <a:p>
            <a:endParaRPr lang="pl-PL" i="0" dirty="0" smtClean="0"/>
          </a:p>
          <a:p>
            <a:endParaRPr lang="pl-PL" i="0" dirty="0"/>
          </a:p>
        </p:txBody>
      </p:sp>
      <p:sp>
        <p:nvSpPr>
          <p:cNvPr id="4" name="Prostokąt 3"/>
          <p:cNvSpPr/>
          <p:nvPr/>
        </p:nvSpPr>
        <p:spPr>
          <a:xfrm>
            <a:off x="539552" y="4797152"/>
            <a:ext cx="84541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000" i="0" dirty="0" smtClean="0">
                <a:solidFill>
                  <a:srgbClr val="00B050"/>
                </a:solidFill>
                <a:latin typeface="+mn-lt"/>
              </a:rPr>
              <a:t>T</a:t>
            </a:r>
            <a:r>
              <a:rPr lang="pl-PL" sz="2000" i="0" dirty="0" smtClean="0">
                <a:solidFill>
                  <a:srgbClr val="00B050"/>
                </a:solidFill>
                <a:latin typeface="+mn-lt"/>
              </a:rPr>
              <a:t>ermin naboru</a:t>
            </a:r>
            <a:r>
              <a:rPr lang="pl-PL" sz="2000" i="0" dirty="0" smtClean="0">
                <a:solidFill>
                  <a:srgbClr val="00B050"/>
                </a:solidFill>
                <a:latin typeface="+mn-lt"/>
              </a:rPr>
              <a:t>: </a:t>
            </a:r>
            <a:r>
              <a:rPr lang="pl-PL" sz="2000" b="1" i="0" dirty="0" smtClean="0">
                <a:solidFill>
                  <a:srgbClr val="00B050"/>
                </a:solidFill>
                <a:latin typeface="+mn-lt"/>
              </a:rPr>
              <a:t>1.02.2016 do 15.03.2016</a:t>
            </a:r>
            <a:endParaRPr lang="pl-PL" sz="2000" b="1" i="0" dirty="0" smtClean="0">
              <a:solidFill>
                <a:srgbClr val="00B050"/>
              </a:solidFill>
              <a:latin typeface="+mn-lt"/>
            </a:endParaRPr>
          </a:p>
          <a:p>
            <a:pPr algn="r"/>
            <a:endParaRPr lang="pl-PL" sz="1600" i="0" dirty="0" smtClean="0">
              <a:solidFill>
                <a:srgbClr val="00B050"/>
              </a:solidFill>
            </a:endParaRPr>
          </a:p>
          <a:p>
            <a:pPr algn="r"/>
            <a:r>
              <a:rPr lang="pl-PL" sz="1400" i="0" dirty="0" smtClean="0">
                <a:latin typeface="+mn-lt"/>
              </a:rPr>
              <a:t>Kolejna edycja konkursu - ogłoszenie naboru: 4 Q 2016 </a:t>
            </a:r>
            <a:r>
              <a:rPr lang="pl-PL" sz="1400" i="0" dirty="0" err="1" smtClean="0">
                <a:latin typeface="+mn-lt"/>
              </a:rPr>
              <a:t>r</a:t>
            </a:r>
            <a:r>
              <a:rPr lang="pl-PL" sz="1400" i="0" dirty="0" smtClean="0">
                <a:latin typeface="+mn-lt"/>
              </a:rPr>
              <a:t>., nabór wniosków 1 Q 2017 </a:t>
            </a:r>
            <a:r>
              <a:rPr lang="pl-PL" sz="1400" i="0" dirty="0" err="1" smtClean="0">
                <a:latin typeface="+mn-lt"/>
              </a:rPr>
              <a:t>r</a:t>
            </a:r>
            <a:r>
              <a:rPr lang="pl-PL" sz="1400" i="0" dirty="0" smtClean="0">
                <a:latin typeface="+mn-lt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1147966"/>
            <a:ext cx="87154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800" b="1" i="0" dirty="0" smtClean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pl-PL" sz="2000" b="1" i="0" dirty="0">
                <a:latin typeface="Calibri" panose="020F0502020204030204" pitchFamily="34" charset="0"/>
              </a:rPr>
              <a:t>Od 3 listopada 2015 r. Agencja Rozwoju Pomorza S.A. pełni funkcję Instytucji Pośredniczącej w ramach Regionalnego Programu Operacyjnego Województwa Pomorskiego na lata </a:t>
            </a:r>
            <a:r>
              <a:rPr lang="pl-PL" sz="2000" b="1" i="0" dirty="0" smtClean="0">
                <a:latin typeface="Calibri" panose="020F0502020204030204" pitchFamily="34" charset="0"/>
              </a:rPr>
              <a:t>2014-2020.</a:t>
            </a:r>
            <a:endParaRPr lang="pl-PL" sz="2000" b="1" i="0" dirty="0">
              <a:latin typeface="Calibri" panose="020F0502020204030204" pitchFamily="34" charset="0"/>
            </a:endParaRPr>
          </a:p>
          <a:p>
            <a:pPr algn="just"/>
            <a:endParaRPr lang="pl-PL" sz="1600" b="1" i="0" dirty="0">
              <a:latin typeface="Calibri" panose="020F0502020204030204" pitchFamily="34" charset="0"/>
            </a:endParaRPr>
          </a:p>
          <a:p>
            <a:pPr algn="just"/>
            <a:r>
              <a:rPr lang="pl-PL" sz="2000" i="0" dirty="0" smtClean="0">
                <a:latin typeface="Calibri" panose="020F0502020204030204" pitchFamily="34" charset="0"/>
              </a:rPr>
              <a:t>Do </a:t>
            </a:r>
            <a:r>
              <a:rPr lang="pl-PL" sz="2000" i="0" dirty="0">
                <a:latin typeface="Calibri" panose="020F0502020204030204" pitchFamily="34" charset="0"/>
              </a:rPr>
              <a:t>ARP S.A. zostały oddelegowane zadania związane z wdrażaniem</a:t>
            </a:r>
            <a:r>
              <a:rPr lang="pl-PL" sz="2000" i="0" dirty="0" smtClean="0">
                <a:latin typeface="Calibri" panose="020F0502020204030204" pitchFamily="34" charset="0"/>
              </a:rPr>
              <a:t>:</a:t>
            </a:r>
          </a:p>
          <a:p>
            <a:pPr algn="just"/>
            <a:endParaRPr lang="pl-PL" sz="600" i="0" dirty="0">
              <a:latin typeface="Calibri" panose="020F0502020204030204" pitchFamily="34" charset="0"/>
            </a:endParaRPr>
          </a:p>
          <a:p>
            <a:pPr marL="226800" indent="-226800" algn="just">
              <a:buFont typeface="Wingdings" panose="05000000000000000000" pitchFamily="2" charset="2"/>
              <a:buChar char="§"/>
            </a:pPr>
            <a:r>
              <a:rPr lang="pl-PL" sz="2000" b="1" i="0" dirty="0">
                <a:latin typeface="Calibri" panose="020F0502020204030204" pitchFamily="34" charset="0"/>
              </a:rPr>
              <a:t>Poddziałania 1.1.1.</a:t>
            </a:r>
            <a:r>
              <a:rPr lang="pl-PL" sz="2000" i="0" dirty="0">
                <a:latin typeface="Calibri" panose="020F0502020204030204" pitchFamily="34" charset="0"/>
              </a:rPr>
              <a:t> </a:t>
            </a:r>
            <a:r>
              <a:rPr lang="pl-PL" sz="2000" dirty="0">
                <a:latin typeface="Calibri" panose="020F0502020204030204" pitchFamily="34" charset="0"/>
              </a:rPr>
              <a:t>Ekspansja przez innowacje - wsparcie </a:t>
            </a:r>
            <a:r>
              <a:rPr lang="pl-PL" sz="2000" dirty="0" smtClean="0">
                <a:latin typeface="Calibri" panose="020F0502020204030204" pitchFamily="34" charset="0"/>
              </a:rPr>
              <a:t>dotacyjne</a:t>
            </a:r>
          </a:p>
          <a:p>
            <a:pPr algn="just"/>
            <a:r>
              <a:rPr lang="pl-PL" sz="2000" i="0" dirty="0">
                <a:latin typeface="Calibri" panose="020F0502020204030204" pitchFamily="34" charset="0"/>
              </a:rPr>
              <a:t> </a:t>
            </a:r>
            <a:r>
              <a:rPr lang="pl-PL" sz="2000" i="0" dirty="0" smtClean="0">
                <a:latin typeface="Calibri" panose="020F0502020204030204" pitchFamily="34" charset="0"/>
              </a:rPr>
              <a:t>   (w </a:t>
            </a:r>
            <a:r>
              <a:rPr lang="pl-PL" sz="2000" i="0" dirty="0">
                <a:latin typeface="Calibri" panose="020F0502020204030204" pitchFamily="34" charset="0"/>
              </a:rPr>
              <a:t>Osi Priorytetowej 1 </a:t>
            </a:r>
            <a:r>
              <a:rPr lang="pl-PL" sz="2000" i="0" dirty="0" smtClean="0">
                <a:latin typeface="Calibri" panose="020F0502020204030204" pitchFamily="34" charset="0"/>
              </a:rPr>
              <a:t>- Komercjalizacja </a:t>
            </a:r>
            <a:r>
              <a:rPr lang="pl-PL" sz="2000" i="0" dirty="0">
                <a:latin typeface="Calibri" panose="020F0502020204030204" pitchFamily="34" charset="0"/>
              </a:rPr>
              <a:t>wiedzy</a:t>
            </a:r>
            <a:r>
              <a:rPr lang="pl-PL" sz="2000" i="0" dirty="0" smtClean="0">
                <a:latin typeface="Calibri" panose="020F0502020204030204" pitchFamily="34" charset="0"/>
              </a:rPr>
              <a:t>),</a:t>
            </a:r>
          </a:p>
          <a:p>
            <a:pPr marL="226800" indent="-226800" algn="just">
              <a:buFont typeface="Wingdings" panose="05000000000000000000" pitchFamily="2" charset="2"/>
              <a:buChar char="§"/>
            </a:pPr>
            <a:endParaRPr lang="pl-PL" sz="600" i="0" dirty="0">
              <a:latin typeface="Calibri" panose="020F0502020204030204" pitchFamily="34" charset="0"/>
            </a:endParaRPr>
          </a:p>
          <a:p>
            <a:pPr marL="226800" indent="-226800" algn="just">
              <a:buFont typeface="Wingdings" panose="05000000000000000000" pitchFamily="2" charset="2"/>
              <a:buChar char="§"/>
            </a:pPr>
            <a:r>
              <a:rPr lang="pl-PL" sz="2000" b="1" i="0" dirty="0">
                <a:latin typeface="Calibri" panose="020F0502020204030204" pitchFamily="34" charset="0"/>
              </a:rPr>
              <a:t>Działania 1.2.</a:t>
            </a:r>
            <a:r>
              <a:rPr lang="pl-PL" sz="2000" i="0" dirty="0">
                <a:latin typeface="Calibri" panose="020F0502020204030204" pitchFamily="34" charset="0"/>
              </a:rPr>
              <a:t> </a:t>
            </a:r>
            <a:r>
              <a:rPr lang="pl-PL" sz="2000" dirty="0">
                <a:latin typeface="Calibri" panose="020F0502020204030204" pitchFamily="34" charset="0"/>
              </a:rPr>
              <a:t>Transfer wiedzy do </a:t>
            </a:r>
            <a:r>
              <a:rPr lang="pl-PL" sz="2000" dirty="0" smtClean="0">
                <a:latin typeface="Calibri" panose="020F0502020204030204" pitchFamily="34" charset="0"/>
              </a:rPr>
              <a:t>gospodarki</a:t>
            </a:r>
          </a:p>
          <a:p>
            <a:pPr algn="just"/>
            <a:r>
              <a:rPr lang="pl-PL" sz="2000" i="0" dirty="0" smtClean="0">
                <a:latin typeface="Calibri" panose="020F0502020204030204" pitchFamily="34" charset="0"/>
              </a:rPr>
              <a:t>    (w </a:t>
            </a:r>
            <a:r>
              <a:rPr lang="pl-PL" sz="2000" i="0" dirty="0">
                <a:latin typeface="Calibri" panose="020F0502020204030204" pitchFamily="34" charset="0"/>
              </a:rPr>
              <a:t>Osi Priorytetowej 1 </a:t>
            </a:r>
            <a:r>
              <a:rPr lang="pl-PL" sz="2000" i="0" dirty="0" smtClean="0">
                <a:latin typeface="Calibri" panose="020F0502020204030204" pitchFamily="34" charset="0"/>
              </a:rPr>
              <a:t>- Komercjalizacja </a:t>
            </a:r>
            <a:r>
              <a:rPr lang="pl-PL" sz="2000" i="0" dirty="0">
                <a:latin typeface="Calibri" panose="020F0502020204030204" pitchFamily="34" charset="0"/>
              </a:rPr>
              <a:t>wiedzy</a:t>
            </a:r>
            <a:r>
              <a:rPr lang="pl-PL" sz="2000" i="0" dirty="0" smtClean="0">
                <a:latin typeface="Calibri" panose="020F0502020204030204" pitchFamily="34" charset="0"/>
              </a:rPr>
              <a:t>),</a:t>
            </a:r>
          </a:p>
          <a:p>
            <a:pPr marL="226800" indent="-226800" algn="just">
              <a:buFont typeface="Wingdings" panose="05000000000000000000" pitchFamily="2" charset="2"/>
              <a:buChar char="§"/>
            </a:pPr>
            <a:endParaRPr lang="pl-PL" sz="600" i="0" dirty="0">
              <a:latin typeface="Calibri" panose="020F0502020204030204" pitchFamily="34" charset="0"/>
            </a:endParaRPr>
          </a:p>
          <a:p>
            <a:pPr marL="226800" indent="-226800" algn="just">
              <a:buFont typeface="Wingdings" panose="05000000000000000000" pitchFamily="2" charset="2"/>
              <a:buChar char="§"/>
            </a:pPr>
            <a:r>
              <a:rPr lang="pl-PL" sz="2000" b="1" i="0" dirty="0">
                <a:latin typeface="Calibri" panose="020F0502020204030204" pitchFamily="34" charset="0"/>
              </a:rPr>
              <a:t>Poddziałania 2.2.1.</a:t>
            </a:r>
            <a:r>
              <a:rPr lang="pl-PL" sz="2000" i="0" dirty="0">
                <a:latin typeface="Calibri" panose="020F0502020204030204" pitchFamily="34" charset="0"/>
              </a:rPr>
              <a:t> </a:t>
            </a:r>
            <a:r>
              <a:rPr lang="pl-PL" sz="2000" dirty="0">
                <a:latin typeface="Calibri" panose="020F0502020204030204" pitchFamily="34" charset="0"/>
              </a:rPr>
              <a:t>Inwestycje profilowane - wsparcie </a:t>
            </a:r>
            <a:r>
              <a:rPr lang="pl-PL" sz="2000" dirty="0" smtClean="0">
                <a:latin typeface="Calibri" panose="020F0502020204030204" pitchFamily="34" charset="0"/>
              </a:rPr>
              <a:t>dotacyjne</a:t>
            </a:r>
          </a:p>
          <a:p>
            <a:pPr algn="just"/>
            <a:r>
              <a:rPr lang="pl-PL" sz="2000" i="0" dirty="0">
                <a:latin typeface="Calibri" panose="020F0502020204030204" pitchFamily="34" charset="0"/>
              </a:rPr>
              <a:t> </a:t>
            </a:r>
            <a:r>
              <a:rPr lang="pl-PL" sz="2000" i="0" dirty="0" smtClean="0">
                <a:latin typeface="Calibri" panose="020F0502020204030204" pitchFamily="34" charset="0"/>
              </a:rPr>
              <a:t>   (w </a:t>
            </a:r>
            <a:r>
              <a:rPr lang="pl-PL" sz="2000" i="0" dirty="0">
                <a:latin typeface="Calibri" panose="020F0502020204030204" pitchFamily="34" charset="0"/>
              </a:rPr>
              <a:t>Osi Priorytetowej 2 </a:t>
            </a:r>
            <a:r>
              <a:rPr lang="pl-PL" sz="2000" i="0" dirty="0" smtClean="0">
                <a:latin typeface="Calibri" panose="020F0502020204030204" pitchFamily="34" charset="0"/>
              </a:rPr>
              <a:t>- Przedsiębiorstwa).</a:t>
            </a:r>
          </a:p>
          <a:p>
            <a:pPr algn="just"/>
            <a:endParaRPr lang="pl-PL" sz="2000" i="0" dirty="0">
              <a:latin typeface="Calibri" panose="020F0502020204030204" pitchFamily="34" charset="0"/>
            </a:endParaRPr>
          </a:p>
          <a:p>
            <a:pPr algn="just"/>
            <a:r>
              <a:rPr lang="pl-PL" sz="2000" i="0" dirty="0">
                <a:solidFill>
                  <a:srgbClr val="FF0000"/>
                </a:solidFill>
                <a:latin typeface="Calibri" panose="020F0502020204030204" pitchFamily="34" charset="0"/>
              </a:rPr>
              <a:t>Przedsiębiorcy zainteresowani dofinansowaniem projektów powinni zwracać się bezpośrednio </a:t>
            </a:r>
            <a:r>
              <a:rPr lang="pl-PL" sz="2000" i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do ARP S.A.</a:t>
            </a:r>
            <a:endParaRPr lang="pl-PL" sz="2000" i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165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1140995"/>
            <a:ext cx="8715436" cy="4257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600" b="1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Oś priorytetowa 2 - Przedsiębiorstwa</a:t>
            </a:r>
          </a:p>
          <a:p>
            <a:r>
              <a:rPr lang="pl-PL" dirty="0" smtClean="0">
                <a:latin typeface="+mn-lt"/>
              </a:rPr>
              <a:t>Działanie 2.3 Aktywność eksportowa</a:t>
            </a:r>
          </a:p>
          <a:p>
            <a:endParaRPr lang="pl-PL" sz="2000" dirty="0" smtClean="0">
              <a:latin typeface="+mn-lt"/>
            </a:endParaRPr>
          </a:p>
          <a:p>
            <a:r>
              <a:rPr lang="pl-PL" sz="2000" b="1" u="sng" dirty="0" smtClean="0">
                <a:latin typeface="+mn-lt"/>
              </a:rPr>
              <a:t>Cel szczegółowy</a:t>
            </a:r>
            <a:r>
              <a:rPr lang="pl-PL" sz="2000" b="1" dirty="0" smtClean="0">
                <a:latin typeface="+mn-lt"/>
              </a:rPr>
              <a:t>: </a:t>
            </a:r>
            <a:r>
              <a:rPr lang="pl-PL" sz="2000" i="0" dirty="0" smtClean="0">
                <a:latin typeface="+mn-lt"/>
              </a:rPr>
              <a:t>Zwiększony poziom handlu zagranicznego sektora MŚP.</a:t>
            </a:r>
          </a:p>
          <a:p>
            <a:endParaRPr lang="pl-PL" sz="2000" dirty="0" smtClean="0">
              <a:latin typeface="+mn-lt"/>
            </a:endParaRPr>
          </a:p>
          <a:p>
            <a:r>
              <a:rPr lang="pl-PL" b="1" i="0" dirty="0" smtClean="0">
                <a:solidFill>
                  <a:srgbClr val="FF0000"/>
                </a:solidFill>
                <a:latin typeface="+mn-lt"/>
              </a:rPr>
              <a:t>O CZYM WARTO PAMIĘTAĆ?</a:t>
            </a:r>
            <a:endParaRPr lang="pl-PL" sz="200" b="1" i="0" dirty="0" smtClean="0">
              <a:latin typeface="Calibri" panose="020F0502020204030204" pitchFamily="34" charset="0"/>
            </a:endParaRPr>
          </a:p>
          <a:p>
            <a:pPr marL="342900" lvl="0" indent="-342900" algn="just" eaLnBrk="0" hangingPunct="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defRPr/>
            </a:pPr>
            <a:r>
              <a:rPr lang="pl-PL" sz="1600" b="1" i="0" dirty="0" smtClean="0">
                <a:latin typeface="Calibri" panose="020F0502020204030204" pitchFamily="34" charset="0"/>
              </a:rPr>
              <a:t>W ramach Działania 2.3. wsparcie skierowane będzie do pomorskich MŚP podejmujących </a:t>
            </a:r>
            <a:r>
              <a:rPr lang="pl-PL" sz="1600" b="1" i="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działania mające na celu ugruntowanie proeksportowej pozycji i wyjście z ofertą na rynki zagraniczne</a:t>
            </a:r>
            <a:r>
              <a:rPr lang="pl-PL" sz="1600" b="1" i="0" dirty="0" smtClean="0">
                <a:latin typeface="Calibri" panose="020F0502020204030204" pitchFamily="34" charset="0"/>
              </a:rPr>
              <a:t>.</a:t>
            </a:r>
          </a:p>
          <a:p>
            <a:pPr marL="342900" lvl="0" indent="-342900" algn="just" eaLnBrk="0" hangingPunct="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defRPr/>
            </a:pPr>
            <a:r>
              <a:rPr lang="pl-PL" sz="1600" b="1" i="0" dirty="0" smtClean="0">
                <a:latin typeface="Calibri" panose="020F0502020204030204" pitchFamily="34" charset="0"/>
              </a:rPr>
              <a:t>W ramach Działania 2.3. zostanie zrealizowane przede wszystkim przedsięwzięcie strategiczne zidentyfikowane w Regionalnym Programie Strategicznym </a:t>
            </a:r>
            <a:r>
              <a:rPr lang="pl-PL" sz="1600" b="1" dirty="0" smtClean="0">
                <a:latin typeface="Calibri" panose="020F0502020204030204" pitchFamily="34" charset="0"/>
              </a:rPr>
              <a:t>w zakresie rozwoju gospodarczego </a:t>
            </a:r>
            <a:r>
              <a:rPr lang="pl-PL" sz="1600" b="1" i="0" dirty="0" smtClean="0">
                <a:latin typeface="Calibri" panose="020F0502020204030204" pitchFamily="34" charset="0"/>
              </a:rPr>
              <a:t>pt.: </a:t>
            </a:r>
            <a:r>
              <a:rPr lang="pl-PL" sz="1600" b="1" i="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„Pomorski Broker Eksportowy”</a:t>
            </a:r>
            <a:r>
              <a:rPr lang="pl-PL" sz="1600" b="1" i="0" dirty="0" smtClean="0">
                <a:latin typeface="Calibri" panose="020F0502020204030204" pitchFamily="34" charset="0"/>
              </a:rPr>
              <a:t>.</a:t>
            </a:r>
          </a:p>
          <a:p>
            <a:pPr marL="342900" lvl="0" indent="-342900" algn="just" eaLnBrk="0" hangingPunct="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defRPr/>
            </a:pPr>
            <a:r>
              <a:rPr lang="pl-PL" sz="1600" b="1" i="0" dirty="0" smtClean="0">
                <a:latin typeface="Calibri" panose="020F0502020204030204" pitchFamily="34" charset="0"/>
              </a:rPr>
              <a:t>W ramach Działania 2.3. zakłada się wybór </a:t>
            </a:r>
            <a:r>
              <a:rPr lang="pl-PL" sz="1600" b="1" i="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jednego beneficjenta projektu grantowego</a:t>
            </a:r>
            <a:r>
              <a:rPr lang="pl-PL" sz="1600" b="1" i="0" dirty="0" smtClean="0">
                <a:latin typeface="Calibri" panose="020F0502020204030204" pitchFamily="34" charset="0"/>
              </a:rPr>
              <a:t>, który otrzyma dofinansowanie w wysokości całej dostępnej alokacji</a:t>
            </a:r>
            <a:r>
              <a:rPr lang="pl-PL" sz="1600" b="1" i="0" dirty="0">
                <a:latin typeface="Calibri" panose="020F0502020204030204" pitchFamily="34" charset="0"/>
              </a:rPr>
              <a:t>.</a:t>
            </a:r>
            <a:endParaRPr lang="pl-PL" sz="1600" b="1" i="0" dirty="0" smtClean="0">
              <a:latin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778170" y="5301208"/>
            <a:ext cx="536583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1400" i="0" dirty="0" smtClean="0">
                <a:solidFill>
                  <a:srgbClr val="00B050"/>
                </a:solidFill>
              </a:rPr>
              <a:t>Planowany termin ogłoszenia naboru: </a:t>
            </a:r>
            <a:r>
              <a:rPr lang="pl-PL" sz="1400" b="1" i="0" dirty="0" smtClean="0">
                <a:solidFill>
                  <a:srgbClr val="00B050"/>
                </a:solidFill>
              </a:rPr>
              <a:t>1 Q 2016 </a:t>
            </a:r>
            <a:r>
              <a:rPr lang="pl-PL" sz="1400" b="1" i="0" dirty="0" err="1" smtClean="0">
                <a:solidFill>
                  <a:srgbClr val="00B050"/>
                </a:solidFill>
              </a:rPr>
              <a:t>r</a:t>
            </a:r>
            <a:r>
              <a:rPr lang="pl-PL" sz="1400" b="1" i="0" dirty="0" smtClean="0">
                <a:solidFill>
                  <a:srgbClr val="00B050"/>
                </a:solidFill>
              </a:rPr>
              <a:t>.</a:t>
            </a:r>
          </a:p>
          <a:p>
            <a:pPr algn="r"/>
            <a:endParaRPr lang="pl-PL" sz="500" i="0" dirty="0" smtClean="0">
              <a:solidFill>
                <a:srgbClr val="00B050"/>
              </a:solidFill>
            </a:endParaRPr>
          </a:p>
          <a:p>
            <a:pPr algn="r"/>
            <a:r>
              <a:rPr lang="pl-PL" sz="1400" i="0" dirty="0" smtClean="0">
                <a:solidFill>
                  <a:srgbClr val="00B050"/>
                </a:solidFill>
              </a:rPr>
              <a:t>Planowany termin naboru wniosków: 2 Q 2016 </a:t>
            </a:r>
            <a:r>
              <a:rPr lang="pl-PL" sz="1400" i="0" dirty="0" err="1" smtClean="0">
                <a:solidFill>
                  <a:srgbClr val="00B050"/>
                </a:solidFill>
              </a:rPr>
              <a:t>r</a:t>
            </a:r>
            <a:r>
              <a:rPr lang="pl-PL" sz="1400" i="0" dirty="0" smtClean="0"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1052736"/>
            <a:ext cx="87154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600" b="1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Oś priorytetowa 2 - Przedsiębiorstwa</a:t>
            </a:r>
          </a:p>
          <a:p>
            <a:r>
              <a:rPr lang="pl-PL" sz="2000" dirty="0" smtClean="0">
                <a:latin typeface="+mn-lt"/>
              </a:rPr>
              <a:t>Działanie 2.3 Aktywność eksportowa</a:t>
            </a:r>
          </a:p>
          <a:p>
            <a:endParaRPr lang="pl-PL" sz="800" dirty="0" smtClean="0">
              <a:latin typeface="+mn-lt"/>
            </a:endParaRPr>
          </a:p>
          <a:p>
            <a:r>
              <a:rPr lang="pl-PL" sz="2000" b="1" i="0" dirty="0" smtClean="0">
                <a:latin typeface="+mn-lt"/>
              </a:rPr>
              <a:t>Typy projektów:</a:t>
            </a:r>
          </a:p>
          <a:p>
            <a:pPr algn="just"/>
            <a:endParaRPr lang="pl-PL" sz="400" i="0" dirty="0" smtClean="0">
              <a:latin typeface="+mn-lt"/>
            </a:endParaRPr>
          </a:p>
          <a:p>
            <a:pPr algn="just"/>
            <a:r>
              <a:rPr lang="pl-PL" i="0" dirty="0" smtClean="0">
                <a:latin typeface="+mn-lt"/>
              </a:rPr>
              <a:t>Zorganizowanie i prowadzenie systemu wsparcia eksportowego MŚP realizowane w formule projektu grantowego. Na kompleksowe przedsięwzięcie składają się m.in.:</a:t>
            </a:r>
          </a:p>
          <a:p>
            <a:pPr algn="just"/>
            <a:endParaRPr lang="pl-PL" sz="600" i="0" dirty="0" smtClean="0">
              <a:latin typeface="+mn-lt"/>
            </a:endParaRPr>
          </a:p>
          <a:p>
            <a:pPr marL="271463" indent="-2714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b="1" i="0" dirty="0" smtClean="0">
                <a:latin typeface="+mn-lt"/>
              </a:rPr>
              <a:t>udzielanie grantów na finansowanie udziału w targach </a:t>
            </a:r>
            <a:r>
              <a:rPr lang="pl-PL" i="0" dirty="0" smtClean="0">
                <a:latin typeface="+mn-lt"/>
              </a:rPr>
              <a:t>i innych wydarzeniach gospodarczych przyczyniających się do zmiany modelu biznesowego MSP.</a:t>
            </a:r>
          </a:p>
          <a:p>
            <a:pPr marL="271463" indent="-2714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b="1" i="0" dirty="0" smtClean="0">
                <a:latin typeface="+mn-lt"/>
              </a:rPr>
              <a:t>organizowanie </a:t>
            </a:r>
            <a:r>
              <a:rPr lang="pl-PL" b="1" i="0" dirty="0" smtClean="0">
                <a:latin typeface="+mn-lt"/>
              </a:rPr>
              <a:t>wyjazdowych i przyjazdowych wydarzeń gospodarczych</a:t>
            </a:r>
            <a:r>
              <a:rPr lang="pl-PL" i="0" dirty="0" smtClean="0">
                <a:latin typeface="+mn-lt"/>
              </a:rPr>
              <a:t>, w tym misji oraz wizyt studyjnych o charakterze gospodarczym,</a:t>
            </a:r>
          </a:p>
          <a:p>
            <a:pPr marL="271463" indent="-2714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b="1" i="0" dirty="0" smtClean="0">
                <a:latin typeface="+mn-lt"/>
              </a:rPr>
              <a:t>przedsięwzięcia </a:t>
            </a:r>
            <a:r>
              <a:rPr lang="pl-PL" b="1" i="0" dirty="0" smtClean="0">
                <a:latin typeface="+mn-lt"/>
              </a:rPr>
              <a:t>promujące postawy proeksportowe </a:t>
            </a:r>
            <a:r>
              <a:rPr lang="pl-PL" i="0" dirty="0" smtClean="0">
                <a:latin typeface="+mn-lt"/>
              </a:rPr>
              <a:t>przedsiębiorstw i zapewniające kompleksowe przygotowanie do rozpoczęcia (rozwijania) działalności na rynkach międzynarodowych.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1340768"/>
            <a:ext cx="83529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600" b="1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Oś priorytetowa 2 - Przedsiębiorstwa</a:t>
            </a:r>
          </a:p>
          <a:p>
            <a:r>
              <a:rPr lang="pl-PL" sz="2000" dirty="0" smtClean="0">
                <a:latin typeface="+mn-lt"/>
              </a:rPr>
              <a:t>Działanie 2.3 Aktywność eksportowa</a:t>
            </a:r>
          </a:p>
          <a:p>
            <a:endParaRPr lang="pl-PL" sz="800" dirty="0" smtClean="0"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pl-PL" b="1" i="0" dirty="0" smtClean="0">
                <a:latin typeface="+mn-lt"/>
              </a:rPr>
              <a:t>ponadto w ramach ww. </a:t>
            </a:r>
            <a:r>
              <a:rPr lang="pl-PL" b="1" i="0" dirty="0" smtClean="0">
                <a:latin typeface="+mn-lt"/>
              </a:rPr>
              <a:t>przedsięwzięcia możliwe będzie m.in</a:t>
            </a:r>
            <a:r>
              <a:rPr lang="pl-PL" b="1" i="0" dirty="0" smtClean="0">
                <a:latin typeface="+mn-lt"/>
              </a:rPr>
              <a:t>.:</a:t>
            </a:r>
            <a:endParaRPr lang="pl-PL" b="1" i="0" dirty="0" smtClean="0">
              <a:latin typeface="+mn-lt"/>
            </a:endParaRPr>
          </a:p>
          <a:p>
            <a:pPr marL="271463" indent="-271463">
              <a:spcAft>
                <a:spcPts val="1200"/>
              </a:spcAft>
              <a:buFont typeface="Wingdings" pitchFamily="2" charset="2"/>
              <a:buChar char="ü"/>
            </a:pPr>
            <a:r>
              <a:rPr lang="pl-PL" b="1" i="0" dirty="0" smtClean="0">
                <a:latin typeface="+mn-lt"/>
              </a:rPr>
              <a:t>przeprowadzanie </a:t>
            </a:r>
            <a:r>
              <a:rPr lang="pl-PL" b="1" i="0" dirty="0" smtClean="0">
                <a:latin typeface="+mn-lt"/>
              </a:rPr>
              <a:t>badań i analiz potencjału eksportowego </a:t>
            </a:r>
            <a:r>
              <a:rPr lang="pl-PL" i="0" dirty="0" smtClean="0">
                <a:latin typeface="+mn-lt"/>
              </a:rPr>
              <a:t>przedsiębiorstw, prowadzące do lepszego ukierunkowania działań wspierających rozwój eksportu,</a:t>
            </a:r>
          </a:p>
          <a:p>
            <a:pPr marL="271463" indent="-271463">
              <a:spcAft>
                <a:spcPts val="1200"/>
              </a:spcAft>
              <a:buFont typeface="Wingdings" pitchFamily="2" charset="2"/>
              <a:buChar char="ü"/>
            </a:pPr>
            <a:r>
              <a:rPr lang="pl-PL" b="1" i="0" dirty="0" smtClean="0">
                <a:latin typeface="+mn-lt"/>
              </a:rPr>
              <a:t>tworzenie </a:t>
            </a:r>
            <a:r>
              <a:rPr lang="pl-PL" b="1" i="0" dirty="0" smtClean="0">
                <a:latin typeface="+mn-lt"/>
              </a:rPr>
              <a:t>ułatwień w nawiązywaniu zagranicznych kontaktów gospodarczych </a:t>
            </a:r>
            <a:r>
              <a:rPr lang="pl-PL" i="0" dirty="0" smtClean="0">
                <a:latin typeface="+mn-lt"/>
              </a:rPr>
              <a:t>pomorskich firm (poprzez np. </a:t>
            </a:r>
            <a:r>
              <a:rPr lang="pl-PL" i="0" dirty="0" smtClean="0">
                <a:latin typeface="+mn-lt"/>
              </a:rPr>
              <a:t>sieć brokerów, elektroniczne platformy wymiany informacji, czy w ramach współpracy międzyregionalnej podmiotów publicznych).</a:t>
            </a:r>
          </a:p>
        </p:txBody>
      </p:sp>
      <p:sp>
        <p:nvSpPr>
          <p:cNvPr id="3" name="Prostokąt 2"/>
          <p:cNvSpPr/>
          <p:nvPr/>
        </p:nvSpPr>
        <p:spPr>
          <a:xfrm>
            <a:off x="251520" y="4941168"/>
            <a:ext cx="835292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i="0" dirty="0" smtClean="0">
                <a:latin typeface="+mn-lt"/>
              </a:rPr>
              <a:t>Grupa docelowa: </a:t>
            </a:r>
            <a:r>
              <a:rPr lang="pl-PL" i="0" dirty="0" err="1" smtClean="0">
                <a:latin typeface="+mn-lt"/>
              </a:rPr>
              <a:t>Grantobiorcy</a:t>
            </a:r>
            <a:r>
              <a:rPr lang="pl-PL" i="0" dirty="0" smtClean="0">
                <a:latin typeface="+mn-lt"/>
              </a:rPr>
              <a:t> - mikro, mali i średni przedsiębiorcy nastawieni na wzrost  eksportu  i  zdobywanie nowych rynków.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1142984"/>
            <a:ext cx="871543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800" b="1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000" b="1" i="0" dirty="0" smtClean="0">
                <a:solidFill>
                  <a:srgbClr val="002060"/>
                </a:solidFill>
                <a:latin typeface="+mn-lt"/>
              </a:rPr>
              <a:t>Oś priorytetowa 2 - Przedsiębiorstwa</a:t>
            </a:r>
          </a:p>
          <a:p>
            <a:r>
              <a:rPr lang="pl-PL" sz="1600" dirty="0" smtClean="0">
                <a:latin typeface="+mn-lt"/>
              </a:rPr>
              <a:t>Działanie 2.4 Otoczenie biznesu</a:t>
            </a:r>
          </a:p>
          <a:p>
            <a:r>
              <a:rPr lang="pl-PL" sz="1600" dirty="0" smtClean="0">
                <a:latin typeface="Calibri" panose="020F0502020204030204" pitchFamily="34" charset="0"/>
              </a:rPr>
              <a:t>   </a:t>
            </a:r>
            <a:r>
              <a:rPr lang="pl-PL" sz="1600" i="0" dirty="0" smtClean="0">
                <a:latin typeface="Calibri" panose="020F0502020204030204" pitchFamily="34" charset="0"/>
              </a:rPr>
              <a:t>Poddziałania 2.4.1. Specjalistyczne usługi doradcze </a:t>
            </a:r>
            <a:r>
              <a:rPr lang="pl-PL" sz="1000" i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(ogłoszenie konkursu i nabór wniosków: 4 Q 2016 </a:t>
            </a:r>
            <a:r>
              <a:rPr lang="pl-PL" sz="1000" i="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r</a:t>
            </a:r>
            <a:r>
              <a:rPr lang="pl-PL" sz="1000" i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.)</a:t>
            </a:r>
            <a:endParaRPr lang="pl-PL" sz="1000" i="0" dirty="0" smtClean="0">
              <a:latin typeface="Calibri" panose="020F0502020204030204" pitchFamily="34" charset="0"/>
            </a:endParaRPr>
          </a:p>
          <a:p>
            <a:r>
              <a:rPr lang="pl-PL" sz="1600" i="0" dirty="0" smtClean="0">
                <a:latin typeface="Calibri" panose="020F0502020204030204" pitchFamily="34" charset="0"/>
              </a:rPr>
              <a:t>   Poddziałanie 2.4.2. Wsparcie IOB na terenie OMT - mechanizm ZIT </a:t>
            </a:r>
            <a:r>
              <a:rPr lang="pl-PL" sz="1000" i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(wyłącznie tryb pozakonkursowy)</a:t>
            </a:r>
          </a:p>
          <a:p>
            <a:r>
              <a:rPr lang="pl-PL" sz="1600" i="0" dirty="0" smtClean="0">
                <a:latin typeface="Calibri" panose="020F0502020204030204" pitchFamily="34" charset="0"/>
              </a:rPr>
              <a:t>   Poddziałanie 2.4.3. Wsparcie IOB </a:t>
            </a:r>
            <a:r>
              <a:rPr lang="pl-PL" sz="1000" i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(ogłoszenie naboru wniosku: 3 Q 2016 </a:t>
            </a:r>
            <a:r>
              <a:rPr lang="pl-PL" sz="1000" i="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r</a:t>
            </a:r>
            <a:r>
              <a:rPr lang="pl-PL" sz="1000" i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., nabór wniosków: 4 Q 2016 </a:t>
            </a:r>
            <a:r>
              <a:rPr lang="pl-PL" sz="1000" i="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r</a:t>
            </a:r>
            <a:r>
              <a:rPr lang="pl-PL" sz="1000" i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.)</a:t>
            </a:r>
          </a:p>
          <a:p>
            <a:endParaRPr lang="pl-PL" sz="2000" dirty="0" smtClean="0">
              <a:latin typeface="+mn-lt"/>
            </a:endParaRPr>
          </a:p>
          <a:p>
            <a:r>
              <a:rPr lang="pl-PL" b="1" u="sng" dirty="0" smtClean="0">
                <a:latin typeface="+mn-lt"/>
              </a:rPr>
              <a:t>Cel szczegółowy</a:t>
            </a:r>
            <a:r>
              <a:rPr lang="pl-PL" b="1" dirty="0" smtClean="0">
                <a:latin typeface="+mn-lt"/>
              </a:rPr>
              <a:t>: </a:t>
            </a:r>
            <a:r>
              <a:rPr lang="pl-PL" i="0" dirty="0" smtClean="0">
                <a:latin typeface="+mn-lt"/>
              </a:rPr>
              <a:t>Lepsze warunki dla rozwoju MŚP.</a:t>
            </a:r>
          </a:p>
        </p:txBody>
      </p:sp>
      <p:sp>
        <p:nvSpPr>
          <p:cNvPr id="3" name="Symbol zastępczy zawartości 10"/>
          <p:cNvSpPr txBox="1">
            <a:spLocks/>
          </p:cNvSpPr>
          <p:nvPr/>
        </p:nvSpPr>
        <p:spPr>
          <a:xfrm>
            <a:off x="285720" y="3537590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14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 CZYM WARTO PAMIĘTAĆ?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 ramach </a:t>
            </a:r>
            <a:r>
              <a:rPr kumimoji="0" lang="pl-P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Poddziałania</a:t>
            </a: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2.4.1. wsparcie skierowane będzie na </a:t>
            </a:r>
            <a:r>
              <a:rPr kumimoji="0" lang="pl-PL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zakup przez przedsiębiorstwa usługi lub pakietu usług </a:t>
            </a: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(np. pośrednictwo prawne lub finansowe w procesie transferu technologii i </a:t>
            </a:r>
            <a:r>
              <a:rPr kumimoji="0" lang="pl-P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know-how</a:t>
            </a: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wycena, doradztwo w zakresie umiędzynarodowienia produktów i usług).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 ramach Działania 2.4.1. zakłada się wybór </a:t>
            </a:r>
            <a:r>
              <a:rPr kumimoji="0" lang="pl-PL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jednego beneficjenta projektu grantowego</a:t>
            </a: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który otrzyma dofinansowanie w wysokości całej dostępnej alokacji.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Poddziałania</a:t>
            </a: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2.4.2 i 2.4.3. skierowane będą na </a:t>
            </a:r>
            <a:r>
              <a:rPr kumimoji="0" lang="pl-PL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wsparcie profesjonalnej działalności IOB</a:t>
            </a:r>
            <a:r>
              <a:rPr kumimoji="0" lang="pl-PL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poprzez budowę ich gotowości do świadczenia nowych i sprofilowanych usług dla przedsiębiorców</a:t>
            </a:r>
            <a:r>
              <a:rPr kumimoji="0" lang="pl-P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1192098"/>
            <a:ext cx="8715436" cy="413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600" b="1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Oś priorytetowa 2 - Przedsiębiorstwa</a:t>
            </a:r>
          </a:p>
          <a:p>
            <a:r>
              <a:rPr lang="pl-PL" sz="1600" dirty="0" smtClean="0">
                <a:latin typeface="+mn-lt"/>
              </a:rPr>
              <a:t>Działanie 2.5. Inwestorzy zewnętrzni</a:t>
            </a:r>
            <a:endParaRPr lang="pl-PL" sz="1600" dirty="0" smtClean="0">
              <a:latin typeface="Calibri" panose="020F0502020204030204" pitchFamily="34" charset="0"/>
            </a:endParaRPr>
          </a:p>
          <a:p>
            <a:endParaRPr lang="pl-PL" sz="2000" dirty="0" smtClean="0">
              <a:latin typeface="+mn-lt"/>
            </a:endParaRPr>
          </a:p>
          <a:p>
            <a:r>
              <a:rPr lang="pl-PL" b="1" u="sng" dirty="0" smtClean="0">
                <a:latin typeface="+mn-lt"/>
              </a:rPr>
              <a:t>Cel szczegółowy</a:t>
            </a:r>
            <a:r>
              <a:rPr lang="pl-PL" b="1" dirty="0" smtClean="0">
                <a:latin typeface="+mn-lt"/>
              </a:rPr>
              <a:t>:</a:t>
            </a:r>
            <a:r>
              <a:rPr lang="pl-PL" b="1" i="0" dirty="0" smtClean="0">
                <a:latin typeface="+mn-lt"/>
              </a:rPr>
              <a:t> </a:t>
            </a:r>
            <a:r>
              <a:rPr lang="pl-PL" i="0" dirty="0" smtClean="0">
                <a:latin typeface="+mn-lt"/>
              </a:rPr>
              <a:t>Lepsze warunki dla rozwoju MŚP.</a:t>
            </a:r>
          </a:p>
          <a:p>
            <a:endParaRPr lang="pl-PL" i="0" dirty="0" smtClean="0">
              <a:latin typeface="+mn-lt"/>
            </a:endParaRPr>
          </a:p>
          <a:p>
            <a:r>
              <a:rPr lang="pl-PL" b="1" i="0" dirty="0" smtClean="0">
                <a:solidFill>
                  <a:srgbClr val="FF0000"/>
                </a:solidFill>
                <a:latin typeface="+mn-lt"/>
              </a:rPr>
              <a:t>O CZYM WARTO PAMIĘTAĆ?</a:t>
            </a:r>
          </a:p>
          <a:p>
            <a:pPr marL="342900" lvl="0" indent="-342900" algn="just" eaLnBrk="0" hangingPunct="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defRPr/>
            </a:pPr>
            <a:r>
              <a:rPr lang="pl-PL" b="1" i="0" dirty="0" smtClean="0">
                <a:latin typeface="Calibri" panose="020F0502020204030204" pitchFamily="34" charset="0"/>
              </a:rPr>
              <a:t>W ramach Działania 2.5. wsparcie skierowane będzie na realizację kompleksowych działań obejmujących m.in. pełen cykl obsługi inwestorów, uzbrojenie terenów.</a:t>
            </a:r>
          </a:p>
          <a:p>
            <a:pPr marL="342900" lvl="0" indent="-342900" algn="just" eaLnBrk="0" hangingPunct="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defRPr/>
            </a:pPr>
            <a:r>
              <a:rPr lang="pl-PL" b="1" i="0" dirty="0" smtClean="0">
                <a:latin typeface="Calibri" panose="020F0502020204030204" pitchFamily="34" charset="0"/>
              </a:rPr>
              <a:t> W ramach Działania 2.5. zostanie zrealizowane przede wszystkim przedsięwzięcie strategiczne zidentyfikowane w </a:t>
            </a:r>
            <a:r>
              <a:rPr lang="pl-PL" b="1" dirty="0" smtClean="0">
                <a:latin typeface="Calibri" panose="020F0502020204030204" pitchFamily="34" charset="0"/>
              </a:rPr>
              <a:t>Regionalnym Programie Strategicznym w zakresie rozwoju gospodarczego </a:t>
            </a:r>
            <a:r>
              <a:rPr lang="pl-PL" b="1" i="0" dirty="0" smtClean="0">
                <a:latin typeface="Calibri" panose="020F0502020204030204" pitchFamily="34" charset="0"/>
              </a:rPr>
              <a:t>pt.: </a:t>
            </a:r>
            <a:r>
              <a:rPr lang="pl-PL" b="1" i="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„Invest </a:t>
            </a:r>
            <a:r>
              <a:rPr lang="pl-PL" b="1" i="0" u="sng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in</a:t>
            </a:r>
            <a:r>
              <a:rPr lang="pl-PL" b="1" i="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 Pomerania”</a:t>
            </a:r>
            <a:r>
              <a:rPr lang="pl-PL" b="1" i="0" dirty="0" smtClean="0">
                <a:latin typeface="Calibri" panose="020F0502020204030204" pitchFamily="34" charset="0"/>
              </a:rPr>
              <a:t>. </a:t>
            </a:r>
          </a:p>
          <a:p>
            <a:pPr marL="342900" lvl="0" indent="-342900" algn="just" eaLnBrk="0" hangingPunct="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defRPr/>
            </a:pPr>
            <a:r>
              <a:rPr lang="pl-PL" b="1" i="0" dirty="0" smtClean="0">
                <a:latin typeface="Calibri" panose="020F0502020204030204" pitchFamily="34" charset="0"/>
              </a:rPr>
              <a:t>W ramach Działania 2.5. zakłada się wybór </a:t>
            </a:r>
            <a:r>
              <a:rPr lang="pl-PL" b="1" i="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jednego beneficjenta projektu grantowego</a:t>
            </a:r>
            <a:r>
              <a:rPr lang="pl-PL" b="1" i="0" dirty="0" smtClean="0">
                <a:latin typeface="Calibri" panose="020F0502020204030204" pitchFamily="34" charset="0"/>
              </a:rPr>
              <a:t>, który otrzyma dofinansowanie w wysokości całej dostępnej alokacji.</a:t>
            </a:r>
          </a:p>
        </p:txBody>
      </p:sp>
      <p:sp>
        <p:nvSpPr>
          <p:cNvPr id="5" name="Prostokąt 4"/>
          <p:cNvSpPr/>
          <p:nvPr/>
        </p:nvSpPr>
        <p:spPr>
          <a:xfrm>
            <a:off x="4139952" y="5301208"/>
            <a:ext cx="4717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1600" i="0" dirty="0" smtClean="0">
                <a:solidFill>
                  <a:srgbClr val="00B050"/>
                </a:solidFill>
                <a:latin typeface="+mn-lt"/>
              </a:rPr>
              <a:t>Planowany termin ogłoszenia naboru: </a:t>
            </a:r>
            <a:r>
              <a:rPr lang="pl-PL" sz="1600" b="1" i="0" dirty="0" smtClean="0">
                <a:solidFill>
                  <a:srgbClr val="00B050"/>
                </a:solidFill>
                <a:latin typeface="+mn-lt"/>
              </a:rPr>
              <a:t>1 Q 2016 r</a:t>
            </a:r>
            <a:r>
              <a:rPr lang="pl-PL" sz="1600" b="1" i="0" dirty="0" smtClean="0">
                <a:solidFill>
                  <a:srgbClr val="00B050"/>
                </a:solidFill>
                <a:latin typeface="+mn-lt"/>
              </a:rPr>
              <a:t>.</a:t>
            </a:r>
            <a:endParaRPr lang="pl-PL" sz="1600" i="0" dirty="0" smtClean="0">
              <a:solidFill>
                <a:srgbClr val="00B050"/>
              </a:solidFill>
              <a:latin typeface="+mn-lt"/>
            </a:endParaRPr>
          </a:p>
          <a:p>
            <a:pPr algn="r"/>
            <a:r>
              <a:rPr lang="pl-PL" sz="1600" i="0" dirty="0" smtClean="0">
                <a:solidFill>
                  <a:srgbClr val="00B050"/>
                </a:solidFill>
                <a:latin typeface="+mn-lt"/>
              </a:rPr>
              <a:t>Planowany termin naboru wniosków: 2 Q 2016 </a:t>
            </a:r>
            <a:r>
              <a:rPr lang="pl-PL" sz="1600" i="0" dirty="0" err="1" smtClean="0">
                <a:solidFill>
                  <a:srgbClr val="00B050"/>
                </a:solidFill>
                <a:latin typeface="+mn-lt"/>
              </a:rPr>
              <a:t>r</a:t>
            </a:r>
            <a:r>
              <a:rPr lang="pl-PL" sz="1600" i="0" dirty="0" smtClean="0">
                <a:solidFill>
                  <a:srgbClr val="00B050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14282" y="1142984"/>
            <a:ext cx="8715436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800" b="1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000" b="1" i="0" dirty="0" smtClean="0">
                <a:solidFill>
                  <a:srgbClr val="002060"/>
                </a:solidFill>
                <a:latin typeface="+mn-lt"/>
              </a:rPr>
              <a:t>Oś priorytetowa </a:t>
            </a:r>
            <a:r>
              <a:rPr lang="pl-PL" sz="2000" b="1" i="0" dirty="0" smtClean="0">
                <a:solidFill>
                  <a:srgbClr val="002060"/>
                </a:solidFill>
                <a:latin typeface="+mn-lt"/>
              </a:rPr>
              <a:t>10 </a:t>
            </a:r>
            <a:r>
              <a:rPr lang="pl-PL" sz="2000" b="1" i="0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pl-PL" sz="2000" b="1" i="0" dirty="0" smtClean="0">
                <a:solidFill>
                  <a:srgbClr val="002060"/>
                </a:solidFill>
                <a:latin typeface="+mn-lt"/>
              </a:rPr>
              <a:t>Energia</a:t>
            </a:r>
            <a:endParaRPr lang="pl-PL" sz="2000" b="1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1600" dirty="0" smtClean="0">
                <a:latin typeface="+mn-lt"/>
              </a:rPr>
              <a:t>Działanie </a:t>
            </a:r>
            <a:r>
              <a:rPr lang="pl-PL" sz="1600" dirty="0" smtClean="0">
                <a:latin typeface="+mn-lt"/>
              </a:rPr>
              <a:t>10.3 Odnawialne źródła energii</a:t>
            </a:r>
            <a:endParaRPr lang="pl-PL" sz="1600" dirty="0" smtClean="0">
              <a:latin typeface="+mn-lt"/>
            </a:endParaRPr>
          </a:p>
          <a:p>
            <a:r>
              <a:rPr lang="pl-PL" sz="1600" dirty="0" smtClean="0">
                <a:latin typeface="Calibri" panose="020F0502020204030204" pitchFamily="34" charset="0"/>
              </a:rPr>
              <a:t>   </a:t>
            </a:r>
            <a:r>
              <a:rPr lang="pl-PL" sz="1600" i="0" dirty="0" smtClean="0">
                <a:latin typeface="Calibri" panose="020F0502020204030204" pitchFamily="34" charset="0"/>
              </a:rPr>
              <a:t>Poddziałania </a:t>
            </a:r>
            <a:r>
              <a:rPr lang="pl-PL" sz="1600" i="0" dirty="0" smtClean="0">
                <a:latin typeface="Calibri" panose="020F0502020204030204" pitchFamily="34" charset="0"/>
              </a:rPr>
              <a:t>10.3.1 </a:t>
            </a:r>
            <a:r>
              <a:rPr lang="pl-PL" sz="1600" i="0" dirty="0" smtClean="0">
                <a:latin typeface="Calibri" panose="020F0502020204030204" pitchFamily="34" charset="0"/>
              </a:rPr>
              <a:t>Odnawialne źródła </a:t>
            </a:r>
            <a:r>
              <a:rPr lang="pl-PL" sz="1600" i="0" dirty="0" smtClean="0">
                <a:latin typeface="Calibri" panose="020F0502020204030204" pitchFamily="34" charset="0"/>
              </a:rPr>
              <a:t>energii – wsparcie dotacyjne</a:t>
            </a:r>
            <a:endParaRPr lang="pl-PL" sz="1600" i="0" dirty="0" smtClean="0">
              <a:latin typeface="Calibri" panose="020F0502020204030204" pitchFamily="34" charset="0"/>
            </a:endParaRPr>
          </a:p>
          <a:p>
            <a:r>
              <a:rPr lang="pl-PL" sz="1600" i="0" dirty="0" smtClean="0">
                <a:latin typeface="Calibri" panose="020F0502020204030204" pitchFamily="34" charset="0"/>
              </a:rPr>
              <a:t> </a:t>
            </a:r>
            <a:r>
              <a:rPr lang="pl-PL" sz="1600" i="0" dirty="0" smtClean="0">
                <a:latin typeface="Calibri" panose="020F0502020204030204" pitchFamily="34" charset="0"/>
              </a:rPr>
              <a:t> </a:t>
            </a:r>
            <a:r>
              <a:rPr lang="pl-PL" sz="1600" i="0" dirty="0" smtClean="0">
                <a:latin typeface="Calibri" panose="020F0502020204030204" pitchFamily="34" charset="0"/>
              </a:rPr>
              <a:t> Poddziałania 10.3.2 Odnawialne </a:t>
            </a:r>
            <a:r>
              <a:rPr lang="pl-PL" sz="1600" i="0" dirty="0" smtClean="0">
                <a:latin typeface="Calibri" panose="020F0502020204030204" pitchFamily="34" charset="0"/>
              </a:rPr>
              <a:t>źródła energii – wsparcie </a:t>
            </a:r>
            <a:r>
              <a:rPr lang="pl-PL" sz="1600" i="0" dirty="0" smtClean="0">
                <a:latin typeface="Calibri" panose="020F0502020204030204" pitchFamily="34" charset="0"/>
              </a:rPr>
              <a:t>pozadotacyjne</a:t>
            </a:r>
            <a:endParaRPr lang="pl-PL" sz="1000" i="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pl-PL" sz="1600" i="0" dirty="0" smtClean="0">
                <a:latin typeface="Calibri" panose="020F0502020204030204" pitchFamily="34" charset="0"/>
              </a:rPr>
              <a:t>   </a:t>
            </a:r>
            <a:endParaRPr lang="pl-PL" sz="1000" i="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2000" b="1" i="0" dirty="0" smtClean="0">
                <a:latin typeface="+mn-lt"/>
              </a:rPr>
              <a:t>Typy projektów wspólne dla </a:t>
            </a:r>
            <a:r>
              <a:rPr lang="pl-PL" sz="2000" b="1" i="0" dirty="0" err="1" smtClean="0">
                <a:latin typeface="+mn-lt"/>
              </a:rPr>
              <a:t>Poddziałań</a:t>
            </a:r>
            <a:r>
              <a:rPr lang="pl-PL" sz="2000" b="1" i="0" dirty="0" smtClean="0">
                <a:latin typeface="+mn-lt"/>
              </a:rPr>
              <a:t>:</a:t>
            </a:r>
            <a:endParaRPr lang="pl-PL" sz="2000" b="1" i="0" dirty="0" smtClean="0">
              <a:latin typeface="+mn-lt"/>
            </a:endParaRPr>
          </a:p>
          <a:p>
            <a:pPr marL="271463" indent="-271463">
              <a:spcAft>
                <a:spcPts val="600"/>
              </a:spcAft>
              <a:buFont typeface="+mj-lt"/>
              <a:buAutoNum type="arabicParenR"/>
            </a:pPr>
            <a:r>
              <a:rPr lang="pl-PL" sz="2000" i="0" dirty="0" smtClean="0">
                <a:latin typeface="+mn-lt"/>
              </a:rPr>
              <a:t>budowa</a:t>
            </a:r>
            <a:r>
              <a:rPr lang="pl-PL" sz="2000" i="0" dirty="0" smtClean="0">
                <a:latin typeface="+mn-lt"/>
              </a:rPr>
              <a:t>, rozbudowa lub przebudowa infrastruktury oraz zakup urządzeń służących do produkcji energii pozyskiwanej ze źródeł odnawialnych, w tym wykorzystujących:</a:t>
            </a:r>
          </a:p>
          <a:p>
            <a:pPr marL="804863" lvl="1" indent="-533400">
              <a:spcAft>
                <a:spcPts val="600"/>
              </a:spcAft>
            </a:pPr>
            <a:r>
              <a:rPr lang="pl-PL" sz="2000" i="0" dirty="0" smtClean="0">
                <a:latin typeface="+mn-lt"/>
              </a:rPr>
              <a:t>- słońce do 2 </a:t>
            </a:r>
            <a:r>
              <a:rPr lang="pl-PL" sz="2000" i="0" dirty="0" err="1" smtClean="0">
                <a:latin typeface="+mn-lt"/>
              </a:rPr>
              <a:t>MWe</a:t>
            </a:r>
            <a:r>
              <a:rPr lang="pl-PL" sz="2000" i="0" dirty="0" smtClean="0">
                <a:latin typeface="+mn-lt"/>
              </a:rPr>
              <a:t>,</a:t>
            </a:r>
          </a:p>
          <a:p>
            <a:pPr marL="804863" lvl="1" indent="-533400">
              <a:spcAft>
                <a:spcPts val="600"/>
              </a:spcAft>
            </a:pPr>
            <a:r>
              <a:rPr lang="pl-PL" sz="2000" i="0" dirty="0" smtClean="0">
                <a:latin typeface="+mn-lt"/>
              </a:rPr>
              <a:t>- biomasę do 5 </a:t>
            </a:r>
            <a:r>
              <a:rPr lang="pl-PL" sz="2000" i="0" dirty="0" err="1" smtClean="0">
                <a:latin typeface="+mn-lt"/>
              </a:rPr>
              <a:t>MWt</a:t>
            </a:r>
            <a:r>
              <a:rPr lang="pl-PL" sz="2000" i="0" dirty="0" smtClean="0">
                <a:latin typeface="+mn-lt"/>
              </a:rPr>
              <a:t>,</a:t>
            </a:r>
          </a:p>
          <a:p>
            <a:pPr marL="804863" lvl="1" indent="-533400">
              <a:spcAft>
                <a:spcPts val="600"/>
              </a:spcAft>
            </a:pPr>
            <a:r>
              <a:rPr lang="pl-PL" sz="2000" i="0" dirty="0" smtClean="0">
                <a:latin typeface="+mn-lt"/>
              </a:rPr>
              <a:t>- biogaz do 1 </a:t>
            </a:r>
            <a:r>
              <a:rPr lang="pl-PL" sz="2000" i="0" dirty="0" err="1" smtClean="0">
                <a:latin typeface="+mn-lt"/>
              </a:rPr>
              <a:t>MWe</a:t>
            </a:r>
            <a:r>
              <a:rPr lang="pl-PL" sz="2000" i="0" dirty="0" smtClean="0">
                <a:latin typeface="+mn-lt"/>
              </a:rPr>
              <a:t>,</a:t>
            </a:r>
          </a:p>
          <a:p>
            <a:pPr marL="804863" lvl="1" indent="-533400">
              <a:spcAft>
                <a:spcPts val="600"/>
              </a:spcAft>
            </a:pPr>
            <a:r>
              <a:rPr lang="pl-PL" sz="2000" i="0" dirty="0" smtClean="0">
                <a:latin typeface="+mn-lt"/>
              </a:rPr>
              <a:t>- geotermalne źródła ciepła do 2 </a:t>
            </a:r>
            <a:r>
              <a:rPr lang="pl-PL" sz="2000" i="0" dirty="0" err="1" smtClean="0">
                <a:latin typeface="+mn-lt"/>
              </a:rPr>
              <a:t>MWt</a:t>
            </a:r>
            <a:r>
              <a:rPr lang="pl-PL" sz="2000" i="0" dirty="0" smtClean="0">
                <a:latin typeface="+mn-lt"/>
              </a:rPr>
              <a:t>.</a:t>
            </a:r>
            <a:endParaRPr lang="pl-PL" sz="2000" i="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1142984"/>
            <a:ext cx="8715436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800" b="1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000" b="1" i="0" dirty="0" smtClean="0">
                <a:solidFill>
                  <a:srgbClr val="002060"/>
                </a:solidFill>
                <a:latin typeface="+mn-lt"/>
              </a:rPr>
              <a:t>Oś priorytetowa </a:t>
            </a:r>
            <a:r>
              <a:rPr lang="pl-PL" sz="2000" b="1" i="0" dirty="0" smtClean="0">
                <a:solidFill>
                  <a:srgbClr val="002060"/>
                </a:solidFill>
                <a:latin typeface="+mn-lt"/>
              </a:rPr>
              <a:t>10 </a:t>
            </a:r>
            <a:r>
              <a:rPr lang="pl-PL" sz="2000" b="1" i="0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pl-PL" sz="2000" b="1" i="0" dirty="0" smtClean="0">
                <a:solidFill>
                  <a:srgbClr val="002060"/>
                </a:solidFill>
                <a:latin typeface="+mn-lt"/>
              </a:rPr>
              <a:t>Energia</a:t>
            </a:r>
            <a:endParaRPr lang="pl-PL" sz="2000" b="1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1600" dirty="0" smtClean="0">
                <a:latin typeface="+mn-lt"/>
              </a:rPr>
              <a:t>Działanie </a:t>
            </a:r>
            <a:r>
              <a:rPr lang="pl-PL" sz="1600" dirty="0" smtClean="0">
                <a:latin typeface="+mn-lt"/>
              </a:rPr>
              <a:t>10.3 Odnawialne źródła energii</a:t>
            </a:r>
            <a:endParaRPr lang="pl-PL" sz="1600" dirty="0" smtClean="0">
              <a:latin typeface="+mn-lt"/>
            </a:endParaRPr>
          </a:p>
          <a:p>
            <a:r>
              <a:rPr lang="pl-PL" sz="1600" dirty="0" smtClean="0">
                <a:latin typeface="Calibri" panose="020F0502020204030204" pitchFamily="34" charset="0"/>
              </a:rPr>
              <a:t>   </a:t>
            </a:r>
            <a:r>
              <a:rPr lang="pl-PL" sz="1600" i="0" dirty="0" smtClean="0">
                <a:latin typeface="Calibri" panose="020F0502020204030204" pitchFamily="34" charset="0"/>
              </a:rPr>
              <a:t>Poddziałania </a:t>
            </a:r>
            <a:r>
              <a:rPr lang="pl-PL" sz="1600" i="0" dirty="0" smtClean="0">
                <a:latin typeface="Calibri" panose="020F0502020204030204" pitchFamily="34" charset="0"/>
              </a:rPr>
              <a:t>10.3.1 </a:t>
            </a:r>
            <a:r>
              <a:rPr lang="pl-PL" sz="1600" i="0" dirty="0" smtClean="0">
                <a:latin typeface="Calibri" panose="020F0502020204030204" pitchFamily="34" charset="0"/>
              </a:rPr>
              <a:t>Odnawialne źródła </a:t>
            </a:r>
            <a:r>
              <a:rPr lang="pl-PL" sz="1600" i="0" dirty="0" smtClean="0">
                <a:latin typeface="Calibri" panose="020F0502020204030204" pitchFamily="34" charset="0"/>
              </a:rPr>
              <a:t>energii – wsparcie dotacyjne</a:t>
            </a:r>
            <a:endParaRPr lang="pl-PL" sz="1600" i="0" dirty="0" smtClean="0">
              <a:latin typeface="Calibri" panose="020F0502020204030204" pitchFamily="34" charset="0"/>
            </a:endParaRPr>
          </a:p>
          <a:p>
            <a:r>
              <a:rPr lang="pl-PL" sz="1600" i="0" dirty="0" smtClean="0">
                <a:latin typeface="Calibri" panose="020F0502020204030204" pitchFamily="34" charset="0"/>
              </a:rPr>
              <a:t> </a:t>
            </a:r>
            <a:r>
              <a:rPr lang="pl-PL" sz="1600" i="0" dirty="0" smtClean="0">
                <a:latin typeface="Calibri" panose="020F0502020204030204" pitchFamily="34" charset="0"/>
              </a:rPr>
              <a:t> </a:t>
            </a:r>
            <a:r>
              <a:rPr lang="pl-PL" sz="1600" i="0" dirty="0" smtClean="0">
                <a:latin typeface="Calibri" panose="020F0502020204030204" pitchFamily="34" charset="0"/>
              </a:rPr>
              <a:t> Poddziałania 10.3.2 Odnawialne </a:t>
            </a:r>
            <a:r>
              <a:rPr lang="pl-PL" sz="1600" i="0" dirty="0" smtClean="0">
                <a:latin typeface="Calibri" panose="020F0502020204030204" pitchFamily="34" charset="0"/>
              </a:rPr>
              <a:t>źródła energii – wsparcie </a:t>
            </a:r>
            <a:r>
              <a:rPr lang="pl-PL" sz="1600" i="0" dirty="0" smtClean="0">
                <a:latin typeface="Calibri" panose="020F0502020204030204" pitchFamily="34" charset="0"/>
              </a:rPr>
              <a:t>pozadotacyjne</a:t>
            </a:r>
            <a:endParaRPr lang="pl-PL" sz="1000" i="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pl-PL" sz="1600" i="0" dirty="0" smtClean="0">
                <a:latin typeface="Calibri" panose="020F0502020204030204" pitchFamily="34" charset="0"/>
              </a:rPr>
              <a:t>   </a:t>
            </a:r>
            <a:endParaRPr lang="pl-PL" sz="1000" i="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71463" indent="-271463">
              <a:spcAft>
                <a:spcPts val="600"/>
              </a:spcAft>
              <a:buFont typeface="+mj-lt"/>
              <a:buAutoNum type="arabicParenR"/>
            </a:pPr>
            <a:r>
              <a:rPr lang="pl-PL" sz="2000" i="0" dirty="0" smtClean="0">
                <a:latin typeface="+mn-lt"/>
              </a:rPr>
              <a:t>przebudowa </a:t>
            </a:r>
            <a:r>
              <a:rPr lang="pl-PL" sz="2000" i="0" dirty="0" smtClean="0">
                <a:latin typeface="+mn-lt"/>
              </a:rPr>
              <a:t>jednostek wytwórczych energii elektrycznej wykorzystujących energię wody w elektrowniach wodnych o mocy do 5 </a:t>
            </a:r>
            <a:r>
              <a:rPr lang="pl-PL" sz="2000" i="0" dirty="0" err="1" smtClean="0">
                <a:latin typeface="+mn-lt"/>
              </a:rPr>
              <a:t>MWe</a:t>
            </a:r>
            <a:r>
              <a:rPr lang="pl-PL" sz="2000" i="0" dirty="0" smtClean="0">
                <a:latin typeface="+mn-lt"/>
              </a:rPr>
              <a:t>,</a:t>
            </a:r>
          </a:p>
          <a:p>
            <a:pPr marL="271463" indent="-271463">
              <a:spcAft>
                <a:spcPts val="600"/>
              </a:spcAft>
              <a:buFont typeface="+mj-lt"/>
              <a:buAutoNum type="arabicParenR"/>
            </a:pPr>
            <a:r>
              <a:rPr lang="pl-PL" sz="2000" i="0" dirty="0" smtClean="0">
                <a:latin typeface="+mn-lt"/>
              </a:rPr>
              <a:t>budowa </a:t>
            </a:r>
            <a:r>
              <a:rPr lang="pl-PL" sz="2000" i="0" dirty="0" smtClean="0">
                <a:latin typeface="+mn-lt"/>
              </a:rPr>
              <a:t>lub przebudowa infrastruktury przyłączeniowej niezbędnej do odbioru i przesyłu energii elektrycznej lub ciepła ze źródeł odnawialnych,</a:t>
            </a:r>
          </a:p>
          <a:p>
            <a:pPr marL="271463" indent="-271463">
              <a:spcAft>
                <a:spcPts val="600"/>
              </a:spcAft>
              <a:buFont typeface="+mj-lt"/>
              <a:buAutoNum type="arabicParenR"/>
            </a:pPr>
            <a:r>
              <a:rPr lang="pl-PL" sz="2000" i="0" dirty="0" smtClean="0">
                <a:latin typeface="+mn-lt"/>
              </a:rPr>
              <a:t>rozbudowa </a:t>
            </a:r>
            <a:r>
              <a:rPr lang="pl-PL" sz="2000" i="0" dirty="0" smtClean="0">
                <a:latin typeface="+mn-lt"/>
              </a:rPr>
              <a:t>i przebudowa sieci energetycznych średniego i niskiego napięcia oraz obiektów infrastruktury energetycznej i urządzeń technicznych wyłącznie w celu umożliwienia przyłączenia nowych instalacji produkujących energię z OZE (w tym m.in. stacje transformatorowe</a:t>
            </a:r>
            <a:r>
              <a:rPr lang="pl-PL" sz="2000" i="0" dirty="0" smtClean="0">
                <a:latin typeface="+mn-lt"/>
              </a:rPr>
              <a:t>).</a:t>
            </a:r>
          </a:p>
          <a:p>
            <a:pPr marL="271463" indent="-271463" algn="r">
              <a:spcAft>
                <a:spcPts val="0"/>
              </a:spcAft>
            </a:pPr>
            <a:r>
              <a:rPr lang="pl-PL" b="1" i="0" dirty="0" smtClean="0">
                <a:latin typeface="+mn-lt"/>
              </a:rPr>
              <a:t>Ogłoszenie konkursu</a:t>
            </a:r>
            <a:r>
              <a:rPr lang="pl-PL" b="1" i="0" dirty="0" smtClean="0">
                <a:latin typeface="+mn-lt"/>
              </a:rPr>
              <a:t>: III kwartał 2016 r.</a:t>
            </a:r>
            <a:endParaRPr lang="pl-PL" b="1" i="0" dirty="0" smtClean="0">
              <a:latin typeface="+mn-lt"/>
            </a:endParaRPr>
          </a:p>
          <a:p>
            <a:pPr marL="271463" indent="-271463" algn="r">
              <a:spcAft>
                <a:spcPts val="0"/>
              </a:spcAft>
            </a:pPr>
            <a:r>
              <a:rPr lang="pl-PL" b="1" i="0" dirty="0" smtClean="0">
                <a:latin typeface="+mn-lt"/>
              </a:rPr>
              <a:t>Nabór wniosków</a:t>
            </a:r>
            <a:r>
              <a:rPr lang="pl-PL" b="1" i="0" dirty="0" smtClean="0">
                <a:latin typeface="+mn-lt"/>
              </a:rPr>
              <a:t>: IV kwartał 2016 r.</a:t>
            </a:r>
            <a:endParaRPr lang="pl-PL" b="1" i="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8"/>
          <p:cNvSpPr txBox="1">
            <a:spLocks noGrp="1" noChangeArrowheads="1"/>
          </p:cNvSpPr>
          <p:nvPr/>
        </p:nvSpPr>
        <p:spPr bwMode="auto">
          <a:xfrm>
            <a:off x="6804025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pl-PL" altLang="pl-PL" sz="1400" i="0"/>
          </a:p>
        </p:txBody>
      </p:sp>
      <p:sp>
        <p:nvSpPr>
          <p:cNvPr id="3076" name="AutoShape 16" descr="image001"/>
          <p:cNvSpPr>
            <a:spLocks noChangeAspect="1" noChangeArrowheads="1"/>
          </p:cNvSpPr>
          <p:nvPr/>
        </p:nvSpPr>
        <p:spPr bwMode="auto">
          <a:xfrm>
            <a:off x="4427538" y="3284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i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68313" y="2636838"/>
            <a:ext cx="8208962" cy="3384550"/>
          </a:xfrm>
          <a:prstGeom prst="rect">
            <a:avLst/>
          </a:prstGeom>
        </p:spPr>
        <p:txBody>
          <a:bodyPr/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l-PL" altLang="pl-PL" b="1" i="0" dirty="0">
                <a:latin typeface="+mn-lt"/>
              </a:rPr>
              <a:t>Główny Punkt Informacyjny </a:t>
            </a:r>
            <a:br>
              <a:rPr lang="pl-PL" altLang="pl-PL" b="1" i="0" dirty="0">
                <a:latin typeface="+mn-lt"/>
              </a:rPr>
            </a:br>
            <a:r>
              <a:rPr lang="pl-PL" altLang="pl-PL" b="1" i="0" dirty="0">
                <a:latin typeface="+mn-lt"/>
              </a:rPr>
              <a:t>Funduszy Europejskich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pl-PL" altLang="pl-PL" i="0" dirty="0">
              <a:latin typeface="+mn-lt"/>
            </a:endParaRP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l-PL" altLang="pl-PL" i="0" dirty="0">
                <a:latin typeface="+mn-lt"/>
              </a:rPr>
              <a:t>ul. </a:t>
            </a:r>
            <a:r>
              <a:rPr lang="pl-PL" altLang="pl-PL" i="0" dirty="0" err="1">
                <a:latin typeface="+mn-lt"/>
              </a:rPr>
              <a:t>Augustyńskiego</a:t>
            </a:r>
            <a:r>
              <a:rPr lang="pl-PL" altLang="pl-PL" i="0" dirty="0">
                <a:latin typeface="+mn-lt"/>
              </a:rPr>
              <a:t> 2, 80-819 Gdańsk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altLang="pl-PL" i="0" dirty="0">
                <a:latin typeface="+mn-lt"/>
              </a:rPr>
              <a:t>tel. 58 326 81 </a:t>
            </a:r>
            <a:r>
              <a:rPr lang="pl-PL" altLang="pl-PL" i="0" dirty="0">
                <a:latin typeface="+mn-lt"/>
              </a:rPr>
              <a:t>47,</a:t>
            </a:r>
            <a:r>
              <a:rPr lang="pt-BR" altLang="pl-PL" i="0" dirty="0">
                <a:latin typeface="+mn-lt"/>
              </a:rPr>
              <a:t> 58 326 81 48, 58 326 81 </a:t>
            </a:r>
            <a:r>
              <a:rPr lang="pl-PL" altLang="pl-PL" i="0" dirty="0">
                <a:latin typeface="+mn-lt"/>
              </a:rPr>
              <a:t>52</a:t>
            </a:r>
            <a:endParaRPr lang="pt-BR" altLang="pl-PL" i="0" dirty="0">
              <a:latin typeface="+mn-lt"/>
            </a:endParaRP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altLang="pl-PL" i="0" dirty="0">
                <a:latin typeface="+mn-lt"/>
              </a:rPr>
              <a:t>e-mail: </a:t>
            </a:r>
            <a:r>
              <a:rPr lang="pt-BR" altLang="pl-PL" i="0" u="sng" dirty="0">
                <a:solidFill>
                  <a:srgbClr val="3399FF"/>
                </a:solidFill>
                <a:latin typeface="+mn-lt"/>
                <a:hlinkClick r:id="rId3"/>
              </a:rPr>
              <a:t>punktinformacyjny@pomorskie.</a:t>
            </a:r>
            <a:r>
              <a:rPr lang="pl-PL" altLang="pl-PL" i="0" u="sng" dirty="0" err="1">
                <a:solidFill>
                  <a:srgbClr val="3399FF"/>
                </a:solidFill>
                <a:latin typeface="+mn-lt"/>
                <a:hlinkClick r:id="rId3"/>
              </a:rPr>
              <a:t>eu</a:t>
            </a:r>
            <a:endParaRPr lang="pl-PL" altLang="pl-PL" i="0" u="sng" dirty="0">
              <a:solidFill>
                <a:srgbClr val="3399FF"/>
              </a:solidFill>
              <a:latin typeface="+mn-lt"/>
            </a:endParaRP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pl-PL" altLang="pl-PL" i="0" u="sng" dirty="0">
              <a:solidFill>
                <a:srgbClr val="3399FF"/>
              </a:solidFill>
              <a:latin typeface="+mn-lt"/>
            </a:endParaRP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l-PL" altLang="pl-PL" i="0" u="sng" dirty="0" err="1">
                <a:solidFill>
                  <a:srgbClr val="3399FF"/>
                </a:solidFill>
                <a:latin typeface="+mn-lt"/>
                <a:hlinkClick r:id="rId4"/>
              </a:rPr>
              <a:t>www</a:t>
            </a:r>
            <a:r>
              <a:rPr lang="pl-PL" altLang="pl-PL" i="0" u="sng" dirty="0">
                <a:solidFill>
                  <a:srgbClr val="3399FF"/>
                </a:solidFill>
                <a:latin typeface="+mn-lt"/>
                <a:hlinkClick r:id="rId4"/>
              </a:rPr>
              <a:t>.</a:t>
            </a:r>
            <a:r>
              <a:rPr lang="pt-BR" altLang="pl-PL" i="0" u="sng" dirty="0">
                <a:solidFill>
                  <a:srgbClr val="3399FF"/>
                </a:solidFill>
                <a:latin typeface="+mn-lt"/>
                <a:hlinkClick r:id="rId4"/>
              </a:rPr>
              <a:t>pomorskiewunii.</a:t>
            </a:r>
            <a:r>
              <a:rPr lang="pl-PL" altLang="pl-PL" i="0" u="sng" dirty="0" err="1">
                <a:solidFill>
                  <a:srgbClr val="3399FF"/>
                </a:solidFill>
                <a:latin typeface="+mn-lt"/>
                <a:hlinkClick r:id="rId4"/>
              </a:rPr>
              <a:t>pl</a:t>
            </a:r>
            <a:r>
              <a:rPr lang="pl-PL" altLang="pl-PL" i="0" u="sng" dirty="0">
                <a:solidFill>
                  <a:srgbClr val="3399FF"/>
                </a:solidFill>
                <a:latin typeface="+mn-lt"/>
              </a:rPr>
              <a:t> 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pl-PL" altLang="pl-PL" i="0" u="sng" dirty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0825" y="1412875"/>
            <a:ext cx="8677275" cy="863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3200" b="1" dirty="0">
                <a:latin typeface="+mj-lt"/>
                <a:ea typeface="+mj-ea"/>
                <a:cs typeface="+mj-cs"/>
              </a:rPr>
              <a:t>Dziękuję za uwagę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323528" y="1340768"/>
            <a:ext cx="3373437" cy="1028700"/>
            <a:chOff x="1116013" y="1658938"/>
            <a:chExt cx="3373437" cy="10287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6013" y="1658938"/>
              <a:ext cx="1101725" cy="1028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9825" y="1849438"/>
              <a:ext cx="2079625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Podtytuł 2"/>
          <p:cNvSpPr txBox="1">
            <a:spLocks/>
          </p:cNvSpPr>
          <p:nvPr/>
        </p:nvSpPr>
        <p:spPr>
          <a:xfrm>
            <a:off x="539552" y="2564904"/>
            <a:ext cx="7920880" cy="3167224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arenR"/>
              <a:tabLst/>
              <a:defRPr/>
            </a:pPr>
            <a:r>
              <a:rPr kumimoji="0" lang="pl-PL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Zwiększona aktywność badawczo-rozwojowa przedsiębiorstw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arenR"/>
              <a:tabLst/>
              <a:defRPr/>
            </a:pPr>
            <a:r>
              <a:rPr kumimoji="0" lang="pl-PL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Zwiększone urynkowienie działalności badawczo-rozwojowej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ts val="528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l-PL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1.1. </a:t>
            </a:r>
            <a:r>
              <a:rPr kumimoji="0" lang="pl-PL" sz="2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Ekspansja przez innowacje  </a:t>
            </a:r>
            <a:r>
              <a:rPr kumimoji="0" lang="pl-PL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118 881 744 EUR</a:t>
            </a:r>
          </a:p>
          <a:p>
            <a:pPr marL="457200" algn="just" eaLnBrk="0" hangingPunct="0">
              <a:spcBef>
                <a:spcPts val="528"/>
              </a:spcBef>
              <a:defRPr/>
            </a:pPr>
            <a:r>
              <a:rPr lang="pl-PL" i="0" dirty="0">
                <a:solidFill>
                  <a:srgbClr val="FF0000"/>
                </a:solidFill>
                <a:latin typeface="Calibri" panose="020F0502020204030204" pitchFamily="34" charset="0"/>
              </a:rPr>
              <a:t>Wsparcie ukierunkowane </a:t>
            </a:r>
            <a:r>
              <a:rPr lang="pl-PL" b="1" i="0" u="sng" dirty="0">
                <a:solidFill>
                  <a:srgbClr val="FF0000"/>
                </a:solidFill>
                <a:latin typeface="Calibri" panose="020F0502020204030204" pitchFamily="34" charset="0"/>
              </a:rPr>
              <a:t>wyłącznie</a:t>
            </a:r>
            <a:r>
              <a:rPr lang="pl-PL" i="0" dirty="0">
                <a:solidFill>
                  <a:srgbClr val="FF0000"/>
                </a:solidFill>
                <a:latin typeface="Calibri" panose="020F0502020204030204" pitchFamily="34" charset="0"/>
              </a:rPr>
              <a:t> na projekty </a:t>
            </a:r>
            <a:r>
              <a:rPr lang="pl-PL" i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mieszczące się </a:t>
            </a:r>
            <a:r>
              <a:rPr lang="pl-PL" i="0" dirty="0">
                <a:solidFill>
                  <a:srgbClr val="FF0000"/>
                </a:solidFill>
                <a:latin typeface="Calibri" panose="020F0502020204030204" pitchFamily="34" charset="0"/>
              </a:rPr>
              <a:t>w obszarach inteligentnych specjalizacji.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ts val="528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ts val="528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l-PL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1.2. </a:t>
            </a:r>
            <a:r>
              <a:rPr kumimoji="0" lang="pl-PL" sz="2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Transfer wiedzy do gospodarki  </a:t>
            </a:r>
            <a:r>
              <a:rPr kumimoji="0" lang="pl-PL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20 979 132 EUR</a:t>
            </a:r>
            <a:endParaRPr lang="pl-PL" sz="2200" b="1" i="0" dirty="0">
              <a:latin typeface="+mn-lt"/>
            </a:endParaRPr>
          </a:p>
          <a:p>
            <a:pPr marL="457200" algn="just">
              <a:spcBef>
                <a:spcPts val="528"/>
              </a:spcBef>
            </a:pPr>
            <a:r>
              <a:rPr lang="pl-PL" i="0" dirty="0">
                <a:solidFill>
                  <a:srgbClr val="FF0000"/>
                </a:solidFill>
                <a:latin typeface="Calibri" panose="020F0502020204030204" pitchFamily="34" charset="0"/>
              </a:rPr>
              <a:t>Warunkiem udzielenia wsparcia będzie wpisywanie się </a:t>
            </a:r>
            <a:r>
              <a:rPr lang="pl-PL" i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realizowanych projektów</a:t>
            </a:r>
            <a:r>
              <a:rPr lang="pl-PL" i="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pl-PL" i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 obszary </a:t>
            </a:r>
            <a:r>
              <a:rPr lang="pl-PL" i="0" dirty="0">
                <a:solidFill>
                  <a:srgbClr val="FF0000"/>
                </a:solidFill>
                <a:latin typeface="Calibri" panose="020F0502020204030204" pitchFamily="34" charset="0"/>
              </a:rPr>
              <a:t>inteligentnych </a:t>
            </a:r>
            <a:r>
              <a:rPr lang="pl-PL" i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specjalizacji.</a:t>
            </a:r>
            <a:endParaRPr kumimoji="0" lang="pl-PL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1124744"/>
            <a:ext cx="860619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800" b="1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Oś priorytetowa 1 - Komercjalizacja Wiedzy</a:t>
            </a:r>
          </a:p>
          <a:p>
            <a:r>
              <a:rPr lang="pl-PL" dirty="0" smtClean="0">
                <a:latin typeface="+mn-lt"/>
              </a:rPr>
              <a:t>Działanie 1.1. Ekspansja przez innowacje</a:t>
            </a:r>
          </a:p>
          <a:p>
            <a:r>
              <a:rPr lang="pl-PL" dirty="0" smtClean="0">
                <a:latin typeface="+mn-lt"/>
              </a:rPr>
              <a:t>   </a:t>
            </a:r>
            <a:r>
              <a:rPr lang="pl-PL" i="0" dirty="0" smtClean="0">
                <a:latin typeface="+mn-lt"/>
              </a:rPr>
              <a:t>Poddziałanie 1.1.1. Ekspansja przez innowacje - wsparcie dotacyjne</a:t>
            </a:r>
          </a:p>
          <a:p>
            <a:r>
              <a:rPr lang="pl-PL" i="0" dirty="0" smtClean="0">
                <a:latin typeface="+mn-lt"/>
              </a:rPr>
              <a:t>   Poddziałanie 1.1.2. Ekspansja przez innowacje - wsparcie </a:t>
            </a:r>
            <a:r>
              <a:rPr lang="pl-PL" i="0" dirty="0" err="1" smtClean="0">
                <a:latin typeface="+mn-lt"/>
              </a:rPr>
              <a:t>pozadotacyjne</a:t>
            </a:r>
            <a:endParaRPr lang="pl-PL" i="0" dirty="0" smtClean="0">
              <a:latin typeface="+mn-lt"/>
            </a:endParaRPr>
          </a:p>
          <a:p>
            <a:endParaRPr lang="pl-PL" sz="2000" dirty="0" smtClean="0">
              <a:latin typeface="+mn-lt"/>
            </a:endParaRPr>
          </a:p>
          <a:p>
            <a:r>
              <a:rPr lang="pl-PL" b="1" u="sng" dirty="0" smtClean="0">
                <a:latin typeface="+mn-lt"/>
              </a:rPr>
              <a:t>Cel szczegółowy</a:t>
            </a:r>
            <a:r>
              <a:rPr lang="pl-PL" b="1" dirty="0" smtClean="0">
                <a:latin typeface="+mn-lt"/>
              </a:rPr>
              <a:t>: </a:t>
            </a:r>
            <a:r>
              <a:rPr lang="pl-PL" i="0" dirty="0" smtClean="0">
                <a:latin typeface="+mn-lt"/>
              </a:rPr>
              <a:t>Zwiększona aktywność badawczo-rozwojowa przedsiębiorstw.</a:t>
            </a:r>
          </a:p>
          <a:p>
            <a:endParaRPr lang="pl-PL" i="0" dirty="0" smtClean="0">
              <a:latin typeface="+mn-lt"/>
            </a:endParaRPr>
          </a:p>
          <a:p>
            <a:pPr marL="226800" indent="-226800">
              <a:buFont typeface="Wingdings" pitchFamily="2" charset="2"/>
              <a:buChar char="ü"/>
            </a:pPr>
            <a:r>
              <a:rPr lang="pl-PL" sz="1600" i="0" dirty="0" smtClean="0">
                <a:latin typeface="+mn-lt"/>
              </a:rPr>
              <a:t> Ws</a:t>
            </a:r>
            <a:r>
              <a:rPr lang="pl-PL" i="0" dirty="0" smtClean="0">
                <a:latin typeface="+mn-lt"/>
              </a:rPr>
              <a:t>parcie dla przedsiębiorstw rozpoczynających i rozwijających działalność B+R; </a:t>
            </a:r>
          </a:p>
          <a:p>
            <a:r>
              <a:rPr lang="pl-PL" sz="800" i="0" dirty="0" smtClean="0">
                <a:latin typeface="+mn-lt"/>
              </a:rPr>
              <a:t> </a:t>
            </a:r>
          </a:p>
          <a:p>
            <a:pPr marL="226800" indent="-226800">
              <a:buFont typeface="Wingdings" pitchFamily="2" charset="2"/>
              <a:buChar char="ü"/>
            </a:pPr>
            <a:r>
              <a:rPr lang="pl-PL" i="0" dirty="0" smtClean="0">
                <a:latin typeface="+mn-lt"/>
              </a:rPr>
              <a:t> Możliwe uzyskanie wsparcia na cały proces projektowy </a:t>
            </a:r>
            <a:r>
              <a:rPr lang="pl-PL" b="1" i="0" dirty="0" smtClean="0">
                <a:latin typeface="+mn-lt"/>
              </a:rPr>
              <a:t>od fazy badawczej </a:t>
            </a:r>
            <a:r>
              <a:rPr lang="pl-PL" i="0" dirty="0" smtClean="0">
                <a:latin typeface="+mn-lt"/>
              </a:rPr>
              <a:t>- poprzez linie pilotażowe i działania w zakresie walidacji produktów - </a:t>
            </a:r>
            <a:r>
              <a:rPr lang="pl-PL" b="1" i="0" dirty="0" smtClean="0">
                <a:latin typeface="+mn-lt"/>
              </a:rPr>
              <a:t>do fazy pierwszej produkcji  </a:t>
            </a:r>
            <a:r>
              <a:rPr lang="pl-PL" i="0" dirty="0" smtClean="0">
                <a:latin typeface="+mn-lt"/>
              </a:rPr>
              <a:t>włącznie; </a:t>
            </a:r>
          </a:p>
          <a:p>
            <a:pPr marL="226800" indent="-226800">
              <a:buFont typeface="Wingdings" pitchFamily="2" charset="2"/>
              <a:buChar char="ü"/>
            </a:pPr>
            <a:endParaRPr lang="pl-PL" sz="800" i="0" dirty="0" smtClean="0">
              <a:latin typeface="+mn-lt"/>
            </a:endParaRPr>
          </a:p>
          <a:p>
            <a:pPr marL="226800" indent="-226800">
              <a:buFont typeface="Wingdings" pitchFamily="2" charset="2"/>
              <a:buChar char="ü"/>
            </a:pPr>
            <a:r>
              <a:rPr lang="pl-PL" i="0" dirty="0" smtClean="0">
                <a:latin typeface="+mn-lt"/>
              </a:rPr>
              <a:t> Wsparcie skierowane będzie także na </a:t>
            </a:r>
            <a:r>
              <a:rPr lang="pl-PL" b="1" i="0" dirty="0" smtClean="0">
                <a:latin typeface="+mn-lt"/>
              </a:rPr>
              <a:t>projekty badawczo-wdrożeniowe, zmierzające </a:t>
            </a:r>
            <a:br>
              <a:rPr lang="pl-PL" b="1" i="0" dirty="0" smtClean="0">
                <a:latin typeface="+mn-lt"/>
              </a:rPr>
            </a:br>
            <a:r>
              <a:rPr lang="pl-PL" b="1" i="0" dirty="0" smtClean="0">
                <a:latin typeface="+mn-lt"/>
              </a:rPr>
              <a:t>do komercjalizacji wyników</a:t>
            </a:r>
            <a:r>
              <a:rPr lang="pl-PL" i="0" dirty="0" smtClean="0">
                <a:latin typeface="+mn-lt"/>
              </a:rPr>
              <a:t>, realizowane przez instytucje B+R we współpracy </a:t>
            </a:r>
            <a:br>
              <a:rPr lang="pl-PL" i="0" dirty="0" smtClean="0">
                <a:latin typeface="+mn-lt"/>
              </a:rPr>
            </a:br>
            <a:r>
              <a:rPr lang="pl-PL" i="0" dirty="0" smtClean="0">
                <a:latin typeface="+mn-lt"/>
              </a:rPr>
              <a:t>z przedsiębiorstwami.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9512" y="1052736"/>
            <a:ext cx="882221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800" b="1" i="0" dirty="0" smtClean="0">
              <a:solidFill>
                <a:srgbClr val="002060"/>
              </a:solidFill>
              <a:latin typeface="+mn-lt"/>
            </a:endParaRPr>
          </a:p>
          <a:p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Oś priorytetowa 1 - Komercjalizacja Wiedzy</a:t>
            </a:r>
          </a:p>
          <a:p>
            <a:r>
              <a:rPr lang="pl-PL" dirty="0" smtClean="0">
                <a:latin typeface="+mn-lt"/>
              </a:rPr>
              <a:t>Działanie 1.1. Ekspansja przez innowacje</a:t>
            </a:r>
          </a:p>
          <a:p>
            <a:r>
              <a:rPr lang="pl-PL" dirty="0" smtClean="0">
                <a:latin typeface="+mn-lt"/>
              </a:rPr>
              <a:t>   </a:t>
            </a:r>
            <a:r>
              <a:rPr lang="pl-PL" i="0" dirty="0" smtClean="0">
                <a:latin typeface="+mn-lt"/>
              </a:rPr>
              <a:t>Poddziałanie 1.1.1. Ekspansja przez innowacje - wsparcie dotacyjne</a:t>
            </a:r>
          </a:p>
          <a:p>
            <a:endParaRPr lang="pl-PL" sz="2200" dirty="0" smtClean="0">
              <a:latin typeface="+mn-lt"/>
            </a:endParaRPr>
          </a:p>
          <a:p>
            <a:r>
              <a:rPr lang="pl-PL" sz="2000" b="1" i="0" dirty="0" smtClean="0">
                <a:latin typeface="+mn-lt"/>
              </a:rPr>
              <a:t>Typy </a:t>
            </a:r>
            <a:r>
              <a:rPr lang="pl-PL" sz="2000" b="1" i="0" dirty="0" smtClean="0">
                <a:latin typeface="+mn-lt"/>
              </a:rPr>
              <a:t>projektów:</a:t>
            </a:r>
            <a:endParaRPr lang="pl-PL" sz="2000" b="1" i="0" dirty="0" smtClean="0">
              <a:latin typeface="+mn-lt"/>
            </a:endParaRPr>
          </a:p>
          <a:p>
            <a:r>
              <a:rPr lang="pl-PL" sz="2000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 ramach </a:t>
            </a:r>
            <a:r>
              <a:rPr lang="pl-PL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prac </a:t>
            </a:r>
            <a:r>
              <a:rPr lang="pl-PL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badawczo-rozwojowych</a:t>
            </a:r>
            <a:r>
              <a:rPr lang="pl-PL" sz="2000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:</a:t>
            </a:r>
          </a:p>
          <a:p>
            <a:pPr marL="271463" indent="-184150">
              <a:spcAft>
                <a:spcPts val="1200"/>
              </a:spcAft>
            </a:pPr>
            <a:r>
              <a:rPr lang="pl-PL" i="0" dirty="0" smtClean="0">
                <a:latin typeface="+mn-lt"/>
              </a:rPr>
              <a:t>1) realizacja przez przedsiębiorstwa </a:t>
            </a:r>
            <a:r>
              <a:rPr lang="pl-PL" b="1" i="0" dirty="0" smtClean="0">
                <a:latin typeface="+mn-lt"/>
              </a:rPr>
              <a:t>badań przemysłowych i prac rozwojowych</a:t>
            </a:r>
            <a:r>
              <a:rPr lang="pl-PL" i="0" dirty="0" smtClean="0">
                <a:latin typeface="+mn-lt"/>
              </a:rPr>
              <a:t>, </a:t>
            </a:r>
            <a:r>
              <a:rPr lang="pl-PL" i="0" dirty="0" smtClean="0">
                <a:latin typeface="+mn-lt"/>
              </a:rPr>
              <a:t/>
            </a:r>
            <a:br>
              <a:rPr lang="pl-PL" i="0" dirty="0" smtClean="0">
                <a:latin typeface="+mn-lt"/>
              </a:rPr>
            </a:br>
            <a:r>
              <a:rPr lang="pl-PL" i="0" dirty="0" smtClean="0">
                <a:latin typeface="+mn-lt"/>
              </a:rPr>
              <a:t>w </a:t>
            </a:r>
            <a:r>
              <a:rPr lang="pl-PL" i="0" dirty="0" smtClean="0">
                <a:latin typeface="+mn-lt"/>
              </a:rPr>
              <a:t>tym przygotowanie prototypów doświadczalnych, tworzenie linii </a:t>
            </a:r>
            <a:r>
              <a:rPr lang="pl-PL" i="0" dirty="0" smtClean="0">
                <a:latin typeface="+mn-lt"/>
              </a:rPr>
              <a:t>demonstracyjnych</a:t>
            </a:r>
            <a:br>
              <a:rPr lang="pl-PL" i="0" dirty="0" smtClean="0">
                <a:latin typeface="+mn-lt"/>
              </a:rPr>
            </a:br>
            <a:r>
              <a:rPr lang="pl-PL" i="0" dirty="0" smtClean="0">
                <a:latin typeface="+mn-lt"/>
              </a:rPr>
              <a:t> </a:t>
            </a:r>
            <a:r>
              <a:rPr lang="pl-PL" i="0" dirty="0" smtClean="0">
                <a:latin typeface="+mn-lt"/>
              </a:rPr>
              <a:t>i pilotażowych, walidacji oraz uruchomienie pierwszej produkcji,</a:t>
            </a:r>
          </a:p>
          <a:p>
            <a:pPr marL="271463" indent="-184150">
              <a:spcAft>
                <a:spcPts val="1200"/>
              </a:spcAft>
            </a:pPr>
            <a:r>
              <a:rPr lang="pl-PL" i="0" dirty="0" smtClean="0">
                <a:latin typeface="+mn-lt"/>
              </a:rPr>
              <a:t>2) wsparcie procesu </a:t>
            </a:r>
            <a:r>
              <a:rPr lang="pl-PL" b="1" i="0" dirty="0" smtClean="0">
                <a:latin typeface="+mn-lt"/>
              </a:rPr>
              <a:t>zabezpieczenia i ochrony własności intelektualnej przedsiębiorstwa </a:t>
            </a:r>
            <a:r>
              <a:rPr lang="pl-PL" i="0" dirty="0" smtClean="0">
                <a:latin typeface="+mn-lt"/>
              </a:rPr>
              <a:t>dla własnych rozwiązań technicznych, w tym przygotowania zgłoszenia lub zgłoszenie wynalazku, wzoru użytkowego lub wzoru przemysłowego do właściwego organu w celu uzyskania </a:t>
            </a:r>
            <a:r>
              <a:rPr lang="pl-PL" i="0" dirty="0" smtClean="0">
                <a:latin typeface="+mn-lt"/>
              </a:rPr>
              <a:t>ochrony przyznawanej </a:t>
            </a:r>
            <a:r>
              <a:rPr lang="pl-PL" i="0" dirty="0" smtClean="0">
                <a:latin typeface="+mn-lt"/>
              </a:rPr>
              <a:t>przez krajowe, unijne lub międzynarodowe organy ochrony własności przemysłowej,</a:t>
            </a:r>
            <a:endParaRPr lang="pl-PL" i="0" u="sng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pl-PL" sz="2000" i="0" dirty="0" smtClean="0">
              <a:latin typeface="+mn-lt"/>
            </a:endParaRPr>
          </a:p>
          <a:p>
            <a:pPr marL="226800" indent="-226800" algn="just">
              <a:buFont typeface="Wingdings" pitchFamily="2" charset="2"/>
              <a:buChar char="ü"/>
            </a:pPr>
            <a:endParaRPr lang="pl-PL" sz="800" i="0" dirty="0" smtClean="0">
              <a:latin typeface="+mn-lt"/>
            </a:endParaRPr>
          </a:p>
          <a:p>
            <a:pPr marL="226800" indent="-226800" algn="just"/>
            <a:endParaRPr lang="pl-PL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14282" y="1142984"/>
            <a:ext cx="87154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800" i="0" dirty="0">
              <a:solidFill>
                <a:srgbClr val="002060"/>
              </a:solidFill>
              <a:latin typeface="+mn-lt"/>
            </a:endParaRPr>
          </a:p>
          <a:p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Oś priorytetowa 1 - Komercjalizacja Wiedzy</a:t>
            </a:r>
          </a:p>
          <a:p>
            <a:r>
              <a:rPr lang="pl-PL" dirty="0" smtClean="0">
                <a:latin typeface="+mn-lt"/>
              </a:rPr>
              <a:t>Działanie 1.1. Ekspansja przez innowacje</a:t>
            </a:r>
          </a:p>
          <a:p>
            <a:r>
              <a:rPr lang="pl-PL" dirty="0" smtClean="0">
                <a:latin typeface="+mn-lt"/>
              </a:rPr>
              <a:t>   </a:t>
            </a:r>
            <a:r>
              <a:rPr lang="pl-PL" i="0" dirty="0" smtClean="0">
                <a:latin typeface="+mn-lt"/>
              </a:rPr>
              <a:t>Poddziałanie 1.1.1. Ekspansja przez innowacje - wsparcie dotacyjne</a:t>
            </a:r>
          </a:p>
          <a:p>
            <a:endParaRPr lang="pl-PL" sz="2200" i="0" dirty="0" smtClean="0">
              <a:latin typeface="+mn-lt"/>
            </a:endParaRPr>
          </a:p>
          <a:p>
            <a:r>
              <a:rPr lang="pl-PL" sz="2000" b="1" i="0" dirty="0" smtClean="0">
                <a:latin typeface="+mn-lt"/>
              </a:rPr>
              <a:t>Typy projektów (</a:t>
            </a:r>
            <a:r>
              <a:rPr lang="pl-PL" sz="2000" b="1" i="0" dirty="0" err="1" smtClean="0">
                <a:latin typeface="+mn-lt"/>
              </a:rPr>
              <a:t>cd</a:t>
            </a:r>
            <a:r>
              <a:rPr lang="pl-PL" sz="2000" b="1" i="0" dirty="0" smtClean="0">
                <a:latin typeface="+mn-lt"/>
              </a:rPr>
              <a:t>.):</a:t>
            </a:r>
          </a:p>
          <a:p>
            <a:endParaRPr lang="pl-PL" sz="2000" b="1" i="0" dirty="0" smtClean="0"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pl-PL" sz="2000" u="sng" dirty="0" smtClean="0">
                <a:solidFill>
                  <a:schemeClr val="accent1">
                    <a:lumMod val="75000"/>
                  </a:schemeClr>
                </a:solidFill>
              </a:rPr>
              <a:t>W ramach </a:t>
            </a:r>
            <a:r>
              <a:rPr lang="pl-PL" sz="2000" b="1" u="sng" dirty="0" smtClean="0">
                <a:solidFill>
                  <a:schemeClr val="accent1">
                    <a:lumMod val="75000"/>
                  </a:schemeClr>
                </a:solidFill>
              </a:rPr>
              <a:t>prac </a:t>
            </a:r>
            <a:r>
              <a:rPr lang="pl-PL" sz="2000" b="1" u="sng" dirty="0" smtClean="0">
                <a:solidFill>
                  <a:schemeClr val="accent1">
                    <a:lumMod val="75000"/>
                  </a:schemeClr>
                </a:solidFill>
              </a:rPr>
              <a:t>badawczo-rozwojowych</a:t>
            </a:r>
            <a:r>
              <a:rPr lang="pl-PL" sz="2000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271463" indent="-271463">
              <a:spcAft>
                <a:spcPts val="1200"/>
              </a:spcAft>
            </a:pPr>
            <a:r>
              <a:rPr lang="pl-PL" sz="2000" i="0" dirty="0" smtClean="0">
                <a:latin typeface="+mn-lt"/>
              </a:rPr>
              <a:t>3) </a:t>
            </a:r>
            <a:r>
              <a:rPr lang="pl-PL" sz="2000" b="1" i="0" dirty="0" smtClean="0">
                <a:latin typeface="+mn-lt"/>
              </a:rPr>
              <a:t>zakup przez przedsiębiorstwa i dostosowanie do wdrożenia wyników prac </a:t>
            </a:r>
            <a:r>
              <a:rPr lang="pl-PL" sz="2000" b="1" i="0" dirty="0" err="1" smtClean="0">
                <a:latin typeface="+mn-lt"/>
              </a:rPr>
              <a:t>B+R</a:t>
            </a:r>
            <a:r>
              <a:rPr lang="pl-PL" sz="2000" b="1" i="0" dirty="0" smtClean="0">
                <a:latin typeface="+mn-lt"/>
              </a:rPr>
              <a:t> oraz praw do własności intelektualnej</a:t>
            </a:r>
            <a:r>
              <a:rPr lang="pl-PL" sz="2000" i="0" dirty="0" smtClean="0">
                <a:latin typeface="+mn-lt"/>
              </a:rPr>
              <a:t>, w tym patentów, licencji, </a:t>
            </a:r>
            <a:r>
              <a:rPr lang="pl-PL" sz="2000" i="0" dirty="0" err="1" smtClean="0">
                <a:latin typeface="+mn-lt"/>
              </a:rPr>
              <a:t>know-how</a:t>
            </a:r>
            <a:r>
              <a:rPr lang="pl-PL" sz="2000" i="0" dirty="0" smtClean="0">
                <a:latin typeface="+mn-lt"/>
              </a:rPr>
              <a:t> </a:t>
            </a:r>
            <a:br>
              <a:rPr lang="pl-PL" sz="2000" i="0" dirty="0" smtClean="0">
                <a:latin typeface="+mn-lt"/>
              </a:rPr>
            </a:br>
            <a:r>
              <a:rPr lang="pl-PL" sz="2000" i="0" dirty="0" smtClean="0">
                <a:latin typeface="+mn-lt"/>
              </a:rPr>
              <a:t>lub </a:t>
            </a:r>
            <a:r>
              <a:rPr lang="pl-PL" sz="2000" i="0" dirty="0" smtClean="0">
                <a:latin typeface="+mn-lt"/>
              </a:rPr>
              <a:t>innej nieopatentowanej wiedzy technicznej związanej z wdrażanym produktem lub usługą,</a:t>
            </a:r>
          </a:p>
          <a:p>
            <a:pPr marL="271463" indent="-271463">
              <a:spcAft>
                <a:spcPts val="1200"/>
              </a:spcAft>
            </a:pPr>
            <a:r>
              <a:rPr lang="pl-PL" sz="2000" i="0" dirty="0" smtClean="0">
                <a:latin typeface="+mn-lt"/>
              </a:rPr>
              <a:t>4) </a:t>
            </a:r>
            <a:r>
              <a:rPr lang="pl-PL" sz="2000" b="1" i="0" dirty="0" smtClean="0">
                <a:latin typeface="+mn-lt"/>
              </a:rPr>
              <a:t>realizacja projektów badawczo-rozwojowych </a:t>
            </a:r>
            <a:r>
              <a:rPr lang="pl-PL" sz="2000" i="0" dirty="0" smtClean="0">
                <a:latin typeface="+mn-lt"/>
              </a:rPr>
              <a:t>zmierzających do komercjalizacji wyników, </a:t>
            </a:r>
            <a:r>
              <a:rPr lang="pl-PL" sz="2000" b="1" i="0" dirty="0" smtClean="0">
                <a:latin typeface="+mn-lt"/>
              </a:rPr>
              <a:t>realizowanych przez jednostki </a:t>
            </a:r>
            <a:r>
              <a:rPr lang="pl-PL" sz="2000" b="1" i="0" dirty="0" err="1" smtClean="0">
                <a:latin typeface="+mn-lt"/>
              </a:rPr>
              <a:t>B+R</a:t>
            </a:r>
            <a:r>
              <a:rPr lang="pl-PL" sz="2000" b="1" i="0" dirty="0" smtClean="0">
                <a:latin typeface="+mn-lt"/>
              </a:rPr>
              <a:t> w ramach skutecznej współpracy </a:t>
            </a:r>
            <a:br>
              <a:rPr lang="pl-PL" sz="2000" b="1" i="0" dirty="0" smtClean="0">
                <a:latin typeface="+mn-lt"/>
              </a:rPr>
            </a:br>
            <a:r>
              <a:rPr lang="pl-PL" sz="2000" b="1" i="0" dirty="0" smtClean="0">
                <a:latin typeface="+mn-lt"/>
              </a:rPr>
              <a:t>z przedsiębiorstwami</a:t>
            </a:r>
            <a:r>
              <a:rPr lang="pl-PL" sz="2000" i="0" dirty="0" smtClean="0">
                <a:latin typeface="+mn-lt"/>
              </a:rPr>
              <a:t>,</a:t>
            </a:r>
            <a:endParaRPr lang="pl-PL" sz="2000" i="0" u="sng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pl-PL" sz="2000" i="0" dirty="0" smtClean="0">
              <a:latin typeface="+mn-lt"/>
            </a:endParaRPr>
          </a:p>
          <a:p>
            <a:endParaRPr lang="pl-PL" sz="800" i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14282" y="1142984"/>
            <a:ext cx="87154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800" i="0" dirty="0">
              <a:solidFill>
                <a:srgbClr val="002060"/>
              </a:solidFill>
              <a:latin typeface="+mn-lt"/>
            </a:endParaRPr>
          </a:p>
          <a:p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Oś priorytetowa 1 - Komercjalizacja Wiedzy</a:t>
            </a:r>
          </a:p>
          <a:p>
            <a:r>
              <a:rPr lang="pl-PL" dirty="0" smtClean="0">
                <a:latin typeface="+mn-lt"/>
              </a:rPr>
              <a:t>Działanie 1.1. Ekspansja przez innowacje</a:t>
            </a:r>
          </a:p>
          <a:p>
            <a:r>
              <a:rPr lang="pl-PL" dirty="0" smtClean="0">
                <a:latin typeface="+mn-lt"/>
              </a:rPr>
              <a:t>   </a:t>
            </a:r>
            <a:r>
              <a:rPr lang="pl-PL" i="0" dirty="0" smtClean="0">
                <a:latin typeface="+mn-lt"/>
              </a:rPr>
              <a:t>Poddziałanie 1.1.1. Ekspansja przez innowacje - wsparcie dotacyjne</a:t>
            </a:r>
          </a:p>
          <a:p>
            <a:endParaRPr lang="pl-PL" sz="2200" i="0" dirty="0" smtClean="0">
              <a:latin typeface="+mn-lt"/>
            </a:endParaRPr>
          </a:p>
          <a:p>
            <a:r>
              <a:rPr lang="pl-PL" sz="2000" b="1" i="0" dirty="0" smtClean="0">
                <a:latin typeface="+mn-lt"/>
              </a:rPr>
              <a:t>Typy projektów (</a:t>
            </a:r>
            <a:r>
              <a:rPr lang="pl-PL" sz="2000" b="1" i="0" dirty="0" err="1" smtClean="0">
                <a:latin typeface="+mn-lt"/>
              </a:rPr>
              <a:t>cd</a:t>
            </a:r>
            <a:r>
              <a:rPr lang="pl-PL" sz="2000" b="1" i="0" dirty="0" smtClean="0">
                <a:latin typeface="+mn-lt"/>
              </a:rPr>
              <a:t>.):</a:t>
            </a:r>
          </a:p>
          <a:p>
            <a:endParaRPr lang="pl-PL" sz="2000" b="1" i="0" dirty="0" smtClean="0">
              <a:latin typeface="+mn-lt"/>
            </a:endParaRPr>
          </a:p>
          <a:p>
            <a:pPr algn="just">
              <a:spcAft>
                <a:spcPts val="1200"/>
              </a:spcAft>
            </a:pPr>
            <a:r>
              <a:rPr lang="pl-PL" sz="2000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 ramach tworzenia i </a:t>
            </a:r>
            <a:r>
              <a:rPr lang="pl-PL" sz="2000" u="sng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rozwoju</a:t>
            </a:r>
            <a:r>
              <a:rPr lang="pl-PL" sz="2000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pl-PL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infrastruktury </a:t>
            </a:r>
            <a:r>
              <a:rPr lang="pl-PL" sz="2000" b="1" u="sng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B+R</a:t>
            </a:r>
            <a:r>
              <a:rPr lang="pl-PL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przedsiębiorstw</a:t>
            </a:r>
            <a:r>
              <a:rPr lang="pl-PL" sz="2000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możliwe będą:</a:t>
            </a:r>
          </a:p>
          <a:p>
            <a:pPr algn="just">
              <a:spcAft>
                <a:spcPts val="1200"/>
              </a:spcAft>
            </a:pPr>
            <a:r>
              <a:rPr lang="pl-PL" sz="2000" i="0" dirty="0" smtClean="0">
                <a:latin typeface="+mn-lt"/>
              </a:rPr>
              <a:t>5) budowa, rozbudowa, przebudowa </a:t>
            </a:r>
            <a:r>
              <a:rPr lang="pl-PL" sz="2000" b="1" i="0" dirty="0" smtClean="0">
                <a:latin typeface="+mn-lt"/>
              </a:rPr>
              <a:t>laboratoriów specjalistycznych</a:t>
            </a:r>
            <a:r>
              <a:rPr lang="pl-PL" sz="2000" i="0" dirty="0" smtClean="0">
                <a:latin typeface="+mn-lt"/>
              </a:rPr>
              <a:t>, działów </a:t>
            </a:r>
            <a:r>
              <a:rPr lang="pl-PL" sz="2000" i="0" dirty="0" err="1" smtClean="0">
                <a:latin typeface="+mn-lt"/>
              </a:rPr>
              <a:t>B+R</a:t>
            </a:r>
            <a:r>
              <a:rPr lang="pl-PL" sz="2000" i="0" dirty="0" smtClean="0">
                <a:latin typeface="+mn-lt"/>
              </a:rPr>
              <a:t> lub centrów badawczo-rozwojowych w przedsiębiorstwach,</a:t>
            </a:r>
          </a:p>
          <a:p>
            <a:pPr algn="just">
              <a:spcAft>
                <a:spcPts val="1200"/>
              </a:spcAft>
            </a:pPr>
            <a:r>
              <a:rPr lang="pl-PL" sz="2000" i="0" dirty="0" smtClean="0">
                <a:latin typeface="+mn-lt"/>
              </a:rPr>
              <a:t>6) </a:t>
            </a:r>
            <a:r>
              <a:rPr lang="pl-PL" sz="2000" b="1" i="0" dirty="0" smtClean="0">
                <a:latin typeface="+mn-lt"/>
              </a:rPr>
              <a:t>zakup wyposażenia</a:t>
            </a:r>
            <a:r>
              <a:rPr lang="pl-PL" sz="2000" i="0" dirty="0" smtClean="0">
                <a:latin typeface="+mn-lt"/>
              </a:rPr>
              <a:t>, w tym aparatury badawczej, sprzętu i urządzeń laboratoryjnych, technologii i innej niezbędnej infrastruktury służącej tworzeniu innowacyjnych produktów i usług.</a:t>
            </a:r>
          </a:p>
          <a:p>
            <a:endParaRPr lang="pl-PL" sz="800" i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14282" y="1142984"/>
            <a:ext cx="87154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800" i="0" dirty="0">
              <a:solidFill>
                <a:srgbClr val="002060"/>
              </a:solidFill>
              <a:latin typeface="+mn-lt"/>
            </a:endParaRPr>
          </a:p>
          <a:p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Oś priorytetowa 1 - Komercjalizacja Wiedzy</a:t>
            </a:r>
          </a:p>
          <a:p>
            <a:r>
              <a:rPr lang="pl-PL" dirty="0" smtClean="0">
                <a:latin typeface="+mn-lt"/>
              </a:rPr>
              <a:t>Działanie 1.1. Ekspansja przez innowacje</a:t>
            </a:r>
          </a:p>
          <a:p>
            <a:r>
              <a:rPr lang="pl-PL" dirty="0" smtClean="0">
                <a:latin typeface="+mn-lt"/>
              </a:rPr>
              <a:t>   </a:t>
            </a:r>
            <a:r>
              <a:rPr lang="pl-PL" i="0" dirty="0" smtClean="0">
                <a:latin typeface="+mn-lt"/>
              </a:rPr>
              <a:t>Poddziałanie 1.1.1. Ekspansja przez innowacje - wsparcie dotacyjne</a:t>
            </a:r>
          </a:p>
          <a:p>
            <a:endParaRPr lang="pl-PL" sz="2200" i="0" dirty="0" smtClean="0">
              <a:latin typeface="+mn-lt"/>
            </a:endParaRPr>
          </a:p>
          <a:p>
            <a:r>
              <a:rPr lang="pl-PL" sz="2000" b="1" i="0" dirty="0" smtClean="0">
                <a:latin typeface="+mn-lt"/>
              </a:rPr>
              <a:t>Typy projektów (</a:t>
            </a:r>
            <a:r>
              <a:rPr lang="pl-PL" sz="2000" b="1" i="0" dirty="0" err="1" smtClean="0">
                <a:latin typeface="+mn-lt"/>
              </a:rPr>
              <a:t>cd</a:t>
            </a:r>
            <a:r>
              <a:rPr lang="pl-PL" sz="2000" b="1" i="0" dirty="0" smtClean="0">
                <a:latin typeface="+mn-lt"/>
              </a:rPr>
              <a:t>.):</a:t>
            </a:r>
          </a:p>
          <a:p>
            <a:endParaRPr lang="pl-PL" sz="2000" b="1" i="0" dirty="0" smtClean="0">
              <a:latin typeface="+mn-lt"/>
            </a:endParaRPr>
          </a:p>
          <a:p>
            <a:r>
              <a:rPr lang="pl-PL" sz="2000" i="0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 ramach wspierania zaawansowanych usług badawczych:</a:t>
            </a:r>
          </a:p>
          <a:p>
            <a:pPr algn="just"/>
            <a:r>
              <a:rPr lang="pl-PL" sz="2000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7) stworzenie mechanizmu wsparcia zakupu usług </a:t>
            </a:r>
            <a:r>
              <a:rPr lang="pl-PL" sz="2000" i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B+R</a:t>
            </a:r>
            <a:r>
              <a:rPr lang="pl-PL" sz="2000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związanych </a:t>
            </a:r>
            <a:br>
              <a:rPr lang="pl-PL" sz="2000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pl-PL" sz="2000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z opracowaniem, rozwojem lub praktycznym zastosowaniem nowego lub ulepszonego produktu / technologii realizowane w formule projektu grantowego</a:t>
            </a:r>
            <a:r>
              <a:rPr lang="pl-PL" sz="2000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</a:t>
            </a:r>
          </a:p>
          <a:p>
            <a:pPr algn="just"/>
            <a:r>
              <a:rPr lang="pl-PL" sz="2000" i="0" dirty="0" smtClean="0">
                <a:solidFill>
                  <a:srgbClr val="FF0000"/>
                </a:solidFill>
                <a:latin typeface="+mn-lt"/>
              </a:rPr>
              <a:t>(na typ 7 nie można uzyskać wsparcia w najbliższym konkursie) </a:t>
            </a:r>
            <a:endParaRPr lang="pl-PL" sz="2000" i="0" dirty="0" smtClean="0">
              <a:solidFill>
                <a:srgbClr val="FF0000"/>
              </a:solidFill>
              <a:latin typeface="+mn-lt"/>
            </a:endParaRPr>
          </a:p>
          <a:p>
            <a:endParaRPr lang="pl-PL" sz="2000" dirty="0" smtClean="0">
              <a:latin typeface="+mn-lt"/>
            </a:endParaRPr>
          </a:p>
          <a:p>
            <a:r>
              <a:rPr lang="pl-PL" sz="2000" i="0" dirty="0" smtClean="0">
                <a:latin typeface="+mn-lt"/>
              </a:rPr>
              <a:t>Typy projektów 1), 2), 3), 5) i 6) można łączyć w jednym projekcie.</a:t>
            </a:r>
            <a:endParaRPr lang="pl-PL" sz="800" i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933301"/>
            <a:ext cx="8715436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800" i="0" dirty="0">
              <a:solidFill>
                <a:srgbClr val="002060"/>
              </a:solidFill>
              <a:latin typeface="+mn-lt"/>
            </a:endParaRPr>
          </a:p>
          <a:p>
            <a:r>
              <a:rPr lang="pl-PL" sz="2400" b="1" i="0" dirty="0" smtClean="0">
                <a:solidFill>
                  <a:srgbClr val="002060"/>
                </a:solidFill>
                <a:latin typeface="+mn-lt"/>
              </a:rPr>
              <a:t>Oś priorytetowa 1 - Komercjalizacja Wiedzy</a:t>
            </a:r>
          </a:p>
          <a:p>
            <a:r>
              <a:rPr lang="pl-PL" dirty="0" smtClean="0">
                <a:latin typeface="+mn-lt"/>
              </a:rPr>
              <a:t>Działanie 1.1. Ekspansja przez innowacje</a:t>
            </a:r>
          </a:p>
          <a:p>
            <a:r>
              <a:rPr lang="pl-PL" dirty="0" smtClean="0">
                <a:latin typeface="+mn-lt"/>
              </a:rPr>
              <a:t>   </a:t>
            </a:r>
            <a:r>
              <a:rPr lang="pl-PL" i="0" dirty="0" smtClean="0">
                <a:latin typeface="+mn-lt"/>
              </a:rPr>
              <a:t>Poddziałanie 1.1.1. Ekspansja przez innowacje - wsparcie dotacyjne</a:t>
            </a:r>
          </a:p>
          <a:p>
            <a:endParaRPr lang="pl-PL" sz="1200" i="0" dirty="0" smtClean="0">
              <a:latin typeface="+mn-lt"/>
            </a:endParaRPr>
          </a:p>
          <a:p>
            <a:r>
              <a:rPr lang="pl-PL" b="1" i="0" dirty="0" smtClean="0">
                <a:latin typeface="+mn-lt"/>
              </a:rPr>
              <a:t>Wybrane </a:t>
            </a:r>
            <a:r>
              <a:rPr lang="pl-PL" b="1" i="0" dirty="0" smtClean="0">
                <a:solidFill>
                  <a:srgbClr val="FF0000"/>
                </a:solidFill>
                <a:latin typeface="+mn-lt"/>
              </a:rPr>
              <a:t>limity i ograniczenia </a:t>
            </a:r>
            <a:r>
              <a:rPr lang="pl-PL" b="1" i="0" dirty="0" smtClean="0">
                <a:latin typeface="+mn-lt"/>
              </a:rPr>
              <a:t>w realizacji projektów:</a:t>
            </a:r>
          </a:p>
          <a:p>
            <a:pPr marL="271463" indent="-2714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600" i="0" dirty="0" smtClean="0">
                <a:latin typeface="+mn-lt"/>
              </a:rPr>
              <a:t>Wsparcie </a:t>
            </a:r>
            <a:r>
              <a:rPr lang="pl-PL" sz="1600" i="0" dirty="0" smtClean="0">
                <a:latin typeface="+mn-lt"/>
              </a:rPr>
              <a:t>mogą otrzymać wyłącznie projekty wpisujące się w obszary </a:t>
            </a:r>
            <a:r>
              <a:rPr lang="pl-PL" sz="1600" b="1" i="0" dirty="0" smtClean="0">
                <a:latin typeface="+mn-lt"/>
              </a:rPr>
              <a:t>Inteligentnych Specjalizacji Pomorza</a:t>
            </a:r>
            <a:r>
              <a:rPr lang="pl-PL" sz="1600" i="0" dirty="0" smtClean="0">
                <a:latin typeface="+mn-lt"/>
              </a:rPr>
              <a:t>.</a:t>
            </a:r>
          </a:p>
          <a:p>
            <a:pPr marL="271463" indent="-2714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600" i="0" dirty="0" smtClean="0">
                <a:latin typeface="+mn-lt"/>
              </a:rPr>
              <a:t> Nie przewiduje się finansowania </a:t>
            </a:r>
            <a:r>
              <a:rPr lang="pl-PL" sz="1600" b="1" i="0" dirty="0" smtClean="0">
                <a:latin typeface="+mn-lt"/>
              </a:rPr>
              <a:t>badań podstawowych</a:t>
            </a:r>
            <a:r>
              <a:rPr lang="pl-PL" sz="1600" i="0" dirty="0" smtClean="0">
                <a:latin typeface="+mn-lt"/>
              </a:rPr>
              <a:t>.</a:t>
            </a:r>
          </a:p>
          <a:p>
            <a:pPr marL="271463" indent="-2714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600" i="0" dirty="0" smtClean="0">
                <a:latin typeface="+mn-lt"/>
              </a:rPr>
              <a:t>Projekty </a:t>
            </a:r>
            <a:r>
              <a:rPr lang="pl-PL" sz="1600" i="0" dirty="0" err="1" smtClean="0">
                <a:latin typeface="+mn-lt"/>
              </a:rPr>
              <a:t>B+R</a:t>
            </a:r>
            <a:r>
              <a:rPr lang="pl-PL" sz="1600" i="0" dirty="0" smtClean="0">
                <a:latin typeface="+mn-lt"/>
              </a:rPr>
              <a:t> powinny służyć opracowaniu nowych lub istotnie ulepszonych produktów i procesów produkcyjnych (innowacja produktowa lub procesowa) oraz zmierzać do osiągnięcia końcowego etapu zaawansowania danego rozwiązania, </a:t>
            </a:r>
            <a:r>
              <a:rPr lang="pl-PL" sz="1600" b="1" i="0" dirty="0" smtClean="0">
                <a:latin typeface="+mn-lt"/>
              </a:rPr>
              <a:t>umożliwiającego wdrożenie wyników </a:t>
            </a:r>
            <a:r>
              <a:rPr lang="pl-PL" sz="1600" i="0" dirty="0" smtClean="0">
                <a:latin typeface="+mn-lt"/>
              </a:rPr>
              <a:t>do działalności gospodarczej.</a:t>
            </a:r>
          </a:p>
          <a:p>
            <a:pPr marL="271463" indent="-2714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600" i="0" dirty="0" smtClean="0">
                <a:latin typeface="+mn-lt"/>
              </a:rPr>
              <a:t>Warunkiem </a:t>
            </a:r>
            <a:r>
              <a:rPr lang="pl-PL" sz="1600" i="0" dirty="0" smtClean="0">
                <a:latin typeface="+mn-lt"/>
              </a:rPr>
              <a:t>wsparcia tworzenia i rozwoju infrastruktury </a:t>
            </a:r>
            <a:r>
              <a:rPr lang="pl-PL" sz="1600" i="0" dirty="0" err="1" smtClean="0">
                <a:latin typeface="+mn-lt"/>
              </a:rPr>
              <a:t>B+R</a:t>
            </a:r>
            <a:r>
              <a:rPr lang="pl-PL" sz="1600" i="0" dirty="0" smtClean="0">
                <a:latin typeface="+mn-lt"/>
              </a:rPr>
              <a:t>, inwestycji w aparaturę, sprzęt i inne niezbędne wyposażenie służące powstawaniu działów </a:t>
            </a:r>
            <a:r>
              <a:rPr lang="pl-PL" sz="1600" i="0" dirty="0" err="1" smtClean="0">
                <a:latin typeface="+mn-lt"/>
              </a:rPr>
              <a:t>B+R</a:t>
            </a:r>
            <a:r>
              <a:rPr lang="pl-PL" sz="1600" i="0" dirty="0" smtClean="0">
                <a:latin typeface="+mn-lt"/>
              </a:rPr>
              <a:t> i laboratoriów w przedsiębiorstwach jest </a:t>
            </a:r>
            <a:r>
              <a:rPr lang="pl-PL" sz="1600" b="1" i="0" dirty="0" smtClean="0">
                <a:latin typeface="+mn-lt"/>
              </a:rPr>
              <a:t>przedstawienie planu w zakresie prac </a:t>
            </a:r>
            <a:r>
              <a:rPr lang="pl-PL" sz="1600" b="1" i="0" dirty="0" err="1" smtClean="0">
                <a:latin typeface="+mn-lt"/>
              </a:rPr>
              <a:t>B+R</a:t>
            </a:r>
            <a:r>
              <a:rPr lang="pl-PL" sz="1600" i="0" dirty="0" smtClean="0">
                <a:latin typeface="+mn-lt"/>
              </a:rPr>
              <a:t>.</a:t>
            </a:r>
          </a:p>
          <a:p>
            <a:pPr marL="271463" indent="-2714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600" b="1" i="0" dirty="0" smtClean="0">
                <a:latin typeface="+mn-lt"/>
              </a:rPr>
              <a:t>Wsparcie </a:t>
            </a:r>
            <a:r>
              <a:rPr lang="pl-PL" sz="1600" b="1" i="0" dirty="0" smtClean="0">
                <a:latin typeface="+mn-lt"/>
              </a:rPr>
              <a:t>dużych przedsiębiorstw </a:t>
            </a:r>
            <a:r>
              <a:rPr lang="pl-PL" sz="1600" i="0" dirty="0" smtClean="0">
                <a:latin typeface="+mn-lt"/>
              </a:rPr>
              <a:t>nie może przekroczyć 13% alokacji na Działanie i jest możliwe jedynie pod warunkiem zapewnienia konkretnych efektów dyfuzji działalności </a:t>
            </a:r>
            <a:r>
              <a:rPr lang="pl-PL" sz="1600" i="0" dirty="0" err="1" smtClean="0">
                <a:latin typeface="+mn-lt"/>
              </a:rPr>
              <a:t>B+R</a:t>
            </a:r>
            <a:r>
              <a:rPr lang="pl-PL" sz="1600" i="0" dirty="0" smtClean="0">
                <a:latin typeface="+mn-lt"/>
              </a:rPr>
              <a:t> do polskiej gospodarki.</a:t>
            </a:r>
          </a:p>
          <a:p>
            <a:endParaRPr lang="pl-PL" sz="2000" b="1" i="0" dirty="0" smtClean="0">
              <a:latin typeface="+mn-lt"/>
            </a:endParaRPr>
          </a:p>
          <a:p>
            <a:endParaRPr lang="pl-PL" sz="2000" b="1" i="0" dirty="0" smtClean="0">
              <a:latin typeface="+mn-lt"/>
            </a:endParaRPr>
          </a:p>
          <a:p>
            <a:endParaRPr lang="pl-PL" sz="800" i="0" dirty="0" smtClean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8989</TotalTime>
  <Words>2167</Words>
  <Application>Microsoft Office PowerPoint</Application>
  <PresentationFormat>Pokaz na ekranie (4:3)</PresentationFormat>
  <Paragraphs>297</Paragraphs>
  <Slides>27</Slides>
  <Notes>5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Projekt niestandardowy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</vt:vector>
  </TitlesOfParts>
  <Company>UMWP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„Europa dla Obywateli”</dc:title>
  <dc:creator>kwaszniewska</dc:creator>
  <cp:lastModifiedBy>mtwardokus</cp:lastModifiedBy>
  <cp:revision>468</cp:revision>
  <cp:lastPrinted>2015-11-16T13:21:23Z</cp:lastPrinted>
  <dcterms:created xsi:type="dcterms:W3CDTF">2010-06-10T06:50:18Z</dcterms:created>
  <dcterms:modified xsi:type="dcterms:W3CDTF">2016-03-01T12:46:51Z</dcterms:modified>
</cp:coreProperties>
</file>