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5" r:id="rId4"/>
  </p:sldMasterIdLst>
  <p:notesMasterIdLst>
    <p:notesMasterId r:id="rId28"/>
  </p:notesMasterIdLst>
  <p:sldIdLst>
    <p:sldId id="301" r:id="rId5"/>
    <p:sldId id="340" r:id="rId6"/>
    <p:sldId id="344" r:id="rId7"/>
    <p:sldId id="343" r:id="rId8"/>
    <p:sldId id="342" r:id="rId9"/>
    <p:sldId id="341" r:id="rId10"/>
    <p:sldId id="345" r:id="rId11"/>
    <p:sldId id="349" r:id="rId12"/>
    <p:sldId id="350" r:id="rId13"/>
    <p:sldId id="351" r:id="rId14"/>
    <p:sldId id="352" r:id="rId15"/>
    <p:sldId id="353" r:id="rId16"/>
    <p:sldId id="354" r:id="rId17"/>
    <p:sldId id="362" r:id="rId18"/>
    <p:sldId id="363" r:id="rId19"/>
    <p:sldId id="364" r:id="rId20"/>
    <p:sldId id="366" r:id="rId21"/>
    <p:sldId id="367" r:id="rId22"/>
    <p:sldId id="368" r:id="rId23"/>
    <p:sldId id="369" r:id="rId24"/>
    <p:sldId id="370" r:id="rId25"/>
    <p:sldId id="374" r:id="rId26"/>
    <p:sldId id="375" r:id="rId27"/>
  </p:sldIdLst>
  <p:sldSz cx="13004800" cy="9753600"/>
  <p:notesSz cx="6797675" cy="9926638"/>
  <p:embeddedFontLst>
    <p:embeddedFont>
      <p:font typeface="Lato Bold" charset="0"/>
      <p:bold r:id="rId29"/>
    </p:embeddedFont>
    <p:embeddedFont>
      <p:font typeface="Lato" charset="0"/>
      <p:regular r:id="rId30"/>
      <p:bold r:id="rId31"/>
      <p:italic r:id="rId32"/>
      <p:boldItalic r:id="rId33"/>
    </p:embeddedFont>
    <p:embeddedFont>
      <p:font typeface="Calibri" pitchFamily="34" charset="0"/>
      <p:regular r:id="rId34"/>
      <p:bold r:id="rId35"/>
      <p:italic r:id="rId36"/>
      <p:boldItalic r:id="rId37"/>
    </p:embeddedFont>
    <p:embeddedFont>
      <p:font typeface="Lato Light" charset="0"/>
      <p:regular r:id="rId38"/>
      <p:italic r:id="rId39"/>
    </p:embeddedFont>
  </p:embeddedFontLst>
  <p:defaultTextStyle>
    <a:lvl1pPr algn="ctr" defTabSz="584140">
      <a:defRPr sz="3600">
        <a:latin typeface="+mn-lt"/>
        <a:ea typeface="+mn-ea"/>
        <a:cs typeface="+mn-cs"/>
        <a:sym typeface="Helvetica Light"/>
      </a:defRPr>
    </a:lvl1pPr>
    <a:lvl2pPr indent="228577" algn="ctr" defTabSz="584140">
      <a:defRPr sz="3600">
        <a:latin typeface="+mn-lt"/>
        <a:ea typeface="+mn-ea"/>
        <a:cs typeface="+mn-cs"/>
        <a:sym typeface="Helvetica Light"/>
      </a:defRPr>
    </a:lvl2pPr>
    <a:lvl3pPr indent="457152" algn="ctr" defTabSz="584140">
      <a:defRPr sz="3600">
        <a:latin typeface="+mn-lt"/>
        <a:ea typeface="+mn-ea"/>
        <a:cs typeface="+mn-cs"/>
        <a:sym typeface="Helvetica Light"/>
      </a:defRPr>
    </a:lvl3pPr>
    <a:lvl4pPr indent="685729" algn="ctr" defTabSz="584140">
      <a:defRPr sz="3600">
        <a:latin typeface="+mn-lt"/>
        <a:ea typeface="+mn-ea"/>
        <a:cs typeface="+mn-cs"/>
        <a:sym typeface="Helvetica Light"/>
      </a:defRPr>
    </a:lvl4pPr>
    <a:lvl5pPr indent="914307" algn="ctr" defTabSz="584140">
      <a:defRPr sz="3600">
        <a:latin typeface="+mn-lt"/>
        <a:ea typeface="+mn-ea"/>
        <a:cs typeface="+mn-cs"/>
        <a:sym typeface="Helvetica Light"/>
      </a:defRPr>
    </a:lvl5pPr>
    <a:lvl6pPr indent="1142883" algn="ctr" defTabSz="584140">
      <a:defRPr sz="3600">
        <a:latin typeface="+mn-lt"/>
        <a:ea typeface="+mn-ea"/>
        <a:cs typeface="+mn-cs"/>
        <a:sym typeface="Helvetica Light"/>
      </a:defRPr>
    </a:lvl6pPr>
    <a:lvl7pPr indent="1371460" algn="ctr" defTabSz="584140">
      <a:defRPr sz="3600">
        <a:latin typeface="+mn-lt"/>
        <a:ea typeface="+mn-ea"/>
        <a:cs typeface="+mn-cs"/>
        <a:sym typeface="Helvetica Light"/>
      </a:defRPr>
    </a:lvl7pPr>
    <a:lvl8pPr indent="1600038" algn="ctr" defTabSz="584140">
      <a:defRPr sz="3600">
        <a:latin typeface="+mn-lt"/>
        <a:ea typeface="+mn-ea"/>
        <a:cs typeface="+mn-cs"/>
        <a:sym typeface="Helvetica Light"/>
      </a:defRPr>
    </a:lvl8pPr>
    <a:lvl9pPr indent="1828612" algn="ctr" defTabSz="58414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76" autoAdjust="0"/>
    <p:restoredTop sz="86431" autoAdjust="0"/>
  </p:normalViewPr>
  <p:slideViewPr>
    <p:cSldViewPr>
      <p:cViewPr>
        <p:scale>
          <a:sx n="60" d="100"/>
          <a:sy n="60" d="100"/>
        </p:scale>
        <p:origin x="-288" y="330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148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33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602678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152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1pPr>
    <a:lvl2pPr indent="228577" defTabSz="457152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2pPr>
    <a:lvl3pPr indent="457152" defTabSz="457152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3pPr>
    <a:lvl4pPr indent="685729" defTabSz="457152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4pPr>
    <a:lvl5pPr indent="914307" defTabSz="457152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5pPr>
    <a:lvl6pPr indent="1142883" defTabSz="457152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6pPr>
    <a:lvl7pPr indent="1371460" defTabSz="457152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7pPr>
    <a:lvl8pPr indent="1600038" defTabSz="457152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8pPr>
    <a:lvl9pPr indent="1828612" defTabSz="457152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261107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45751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Pawel\Desktop\ZUS\obrazki\01_b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946"/>
            <a:ext cx="13004800" cy="9753600"/>
          </a:xfrm>
          <a:prstGeom prst="rect">
            <a:avLst/>
          </a:prstGeom>
          <a:noFill/>
        </p:spPr>
      </p:pic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47F982B4-F7A9-4536-B068-EC3BF7CCD8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2016-03-10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56699C8-1F66-46F0-AE78-6A1454E02D7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3" descr="C:\Users\Pawel\Desktop\ZUS\obrazki\01_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129" y="473111"/>
            <a:ext cx="4818293" cy="3250135"/>
          </a:xfrm>
          <a:prstGeom prst="rect">
            <a:avLst/>
          </a:prstGeom>
          <a:noFill/>
        </p:spPr>
      </p:pic>
      <p:pic>
        <p:nvPicPr>
          <p:cNvPr id="15" name="Picture 5" descr="C:\Users\Pawel\Desktop\ZUS\obrazki\01_belka_2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184035"/>
            <a:ext cx="8106367" cy="670261"/>
          </a:xfrm>
          <a:prstGeom prst="rect">
            <a:avLst/>
          </a:prstGeom>
          <a:noFill/>
        </p:spPr>
      </p:pic>
      <p:pic>
        <p:nvPicPr>
          <p:cNvPr id="14" name="Picture 4" descr="C:\Users\Pawel\Desktop\ZUS\obrazki\01_belka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59921"/>
            <a:ext cx="10762118" cy="670261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483" y="4057510"/>
            <a:ext cx="10548372" cy="819292"/>
          </a:xfrm>
        </p:spPr>
        <p:txBody>
          <a:bodyPr>
            <a:normAutofit/>
          </a:bodyPr>
          <a:lstStyle>
            <a:lvl1pPr>
              <a:defRPr sz="3700" b="1">
                <a:latin typeface="Arial"/>
                <a:cs typeface="Arial"/>
              </a:defRPr>
            </a:lvl1pPr>
          </a:lstStyle>
          <a:p>
            <a:r>
              <a:rPr lang="pl-PL" noProof="0" dirty="0" smtClean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0483" y="5117394"/>
            <a:ext cx="10548372" cy="885931"/>
          </a:xfrm>
        </p:spPr>
        <p:txBody>
          <a:bodyPr>
            <a:normAutofit/>
          </a:bodyPr>
          <a:lstStyle>
            <a:lvl1pPr marL="0" indent="0" algn="l">
              <a:buNone/>
              <a:defRPr sz="37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noProof="0" dirty="0" smtClean="0"/>
              <a:t>Kliknij, aby edytować styl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xmlns="" val="36119642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>
            <a:normAutofit/>
          </a:bodyPr>
          <a:lstStyle>
            <a:lvl1pPr marL="0" indent="0">
              <a:buNone/>
              <a:defRPr sz="40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82B4-F7A9-4536-B068-EC3BF7CCD8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2016-03-10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99C8-1F66-46F0-AE78-6A1454E02D7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16414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7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82B4-F7A9-4536-B068-EC3BF7CCD8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2016-03-10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99C8-1F66-46F0-AE78-6A1454E02D7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7010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428480" y="390597"/>
            <a:ext cx="2926080" cy="8322169"/>
          </a:xfrm>
        </p:spPr>
        <p:txBody>
          <a:bodyPr vert="eaVert">
            <a:normAutofit/>
          </a:bodyPr>
          <a:lstStyle>
            <a:lvl1pPr>
              <a:defRPr sz="37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50240" y="390597"/>
            <a:ext cx="8561493" cy="8322169"/>
          </a:xfrm>
        </p:spPr>
        <p:txBody>
          <a:bodyPr vert="eaVert">
            <a:normAutofit/>
          </a:bodyPr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82B4-F7A9-4536-B068-EC3BF7CCD8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2016-03-10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99C8-1F66-46F0-AE78-6A1454E02D7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95695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2" y="1638301"/>
            <a:ext cx="10464801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Tekst tytułowy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2" y="5029200"/>
            <a:ext cx="10464801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100"/>
            </a:lvl1pPr>
            <a:lvl2pPr marL="0" indent="228577" algn="ctr">
              <a:spcBef>
                <a:spcPts val="0"/>
              </a:spcBef>
              <a:buSzTx/>
              <a:buNone/>
              <a:defRPr sz="3100"/>
            </a:lvl2pPr>
            <a:lvl3pPr marL="0" indent="457152" algn="ctr">
              <a:spcBef>
                <a:spcPts val="0"/>
              </a:spcBef>
              <a:buSzTx/>
              <a:buNone/>
              <a:defRPr sz="3100"/>
            </a:lvl3pPr>
            <a:lvl4pPr marL="0" indent="685729" algn="ctr">
              <a:spcBef>
                <a:spcPts val="0"/>
              </a:spcBef>
              <a:buSzTx/>
              <a:buNone/>
              <a:defRPr sz="3100"/>
            </a:lvl4pPr>
            <a:lvl5pPr marL="0" indent="914307" algn="ctr">
              <a:spcBef>
                <a:spcPts val="0"/>
              </a:spcBef>
              <a:buSzTx/>
              <a:buNone/>
              <a:defRPr sz="3100"/>
            </a:lvl5pPr>
          </a:lstStyle>
          <a:p>
            <a:pPr lvl="0">
              <a:defRPr sz="1800"/>
            </a:pPr>
            <a:r>
              <a:rPr sz="3100"/>
              <a:t>Treść - poziom 1</a:t>
            </a:r>
          </a:p>
          <a:p>
            <a:pPr lvl="1">
              <a:defRPr sz="1800"/>
            </a:pPr>
            <a:r>
              <a:rPr sz="3100"/>
              <a:t>Treść - poziom 2</a:t>
            </a:r>
          </a:p>
          <a:p>
            <a:pPr lvl="2">
              <a:defRPr sz="1800"/>
            </a:pPr>
            <a:r>
              <a:rPr sz="3100"/>
              <a:t>Treść - poziom 3</a:t>
            </a:r>
          </a:p>
          <a:p>
            <a:pPr lvl="3">
              <a:defRPr sz="1800"/>
            </a:pPr>
            <a:r>
              <a:rPr sz="3100"/>
              <a:t>Treść - poziom 4</a:t>
            </a:r>
          </a:p>
          <a:p>
            <a:pPr lvl="4">
              <a:defRPr sz="1800"/>
            </a:pPr>
            <a:r>
              <a:rPr sz="3100"/>
              <a:t>Treść - poziom 5</a:t>
            </a:r>
          </a:p>
        </p:txBody>
      </p:sp>
    </p:spTree>
    <p:extLst>
      <p:ext uri="{BB962C8B-B14F-4D97-AF65-F5344CB8AC3E}">
        <p14:creationId xmlns:p14="http://schemas.microsoft.com/office/powerpoint/2010/main" xmlns="" val="343034546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Users\Pawel\Desktop\ZUS\obrazki\02_belk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57942"/>
            <a:ext cx="10458603" cy="1264643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700" b="1" i="0">
                <a:latin typeface="Arial"/>
                <a:cs typeface="Arial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000">
                <a:latin typeface="Arial"/>
                <a:cs typeface="Arial"/>
              </a:defRPr>
            </a:lvl1pPr>
            <a:lvl2pPr>
              <a:defRPr sz="3400">
                <a:latin typeface="Arial"/>
                <a:cs typeface="Arial"/>
              </a:defRPr>
            </a:lvl2pPr>
            <a:lvl3pPr>
              <a:defRPr sz="2800">
                <a:latin typeface="Arial"/>
                <a:cs typeface="Arial"/>
              </a:defRPr>
            </a:lvl3pPr>
            <a:lvl4pPr>
              <a:defRPr sz="2600">
                <a:latin typeface="Arial"/>
                <a:cs typeface="Arial"/>
              </a:defRPr>
            </a:lvl4pPr>
            <a:lvl5pPr>
              <a:defRPr sz="2600">
                <a:latin typeface="Arial"/>
                <a:cs typeface="Arial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82B4-F7A9-4536-B068-EC3BF7CCD8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2016-03-10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6" descr="C:\Users\Pawel\Desktop\ZUS\obrazki\02_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96444" y="157943"/>
            <a:ext cx="2137247" cy="1441694"/>
          </a:xfrm>
          <a:prstGeom prst="rect">
            <a:avLst/>
          </a:prstGeom>
          <a:noFill/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99C8-1F66-46F0-AE78-6A1454E02D7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79979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82B4-F7A9-4536-B068-EC3BF7CCD8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2016-03-10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99C8-1F66-46F0-AE78-6A1454E02D7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5" descr="C:\Users\Pawel\Desktop\ZUS\obrazki\01_belka_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84035"/>
            <a:ext cx="10803678" cy="670261"/>
          </a:xfrm>
          <a:prstGeom prst="rect">
            <a:avLst/>
          </a:prstGeom>
          <a:noFill/>
        </p:spPr>
      </p:pic>
      <p:pic>
        <p:nvPicPr>
          <p:cNvPr id="9" name="Picture 4" descr="C:\Users\Pawel\Desktop\ZUS\obrazki\01_belka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59921"/>
            <a:ext cx="10762118" cy="670261"/>
          </a:xfrm>
          <a:prstGeom prst="rect">
            <a:avLst/>
          </a:prstGeom>
          <a:noFill/>
        </p:spPr>
      </p:pic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483" y="5184034"/>
            <a:ext cx="11054080" cy="673911"/>
          </a:xfrm>
        </p:spPr>
        <p:txBody>
          <a:bodyPr anchor="b">
            <a:noAutofit/>
          </a:bodyPr>
          <a:lstStyle>
            <a:lvl1pPr marL="0" indent="0">
              <a:buNone/>
              <a:defRPr sz="3700" b="1">
                <a:solidFill>
                  <a:srgbClr val="000000"/>
                </a:solidFill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styl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3" y="4159921"/>
            <a:ext cx="11054080" cy="657436"/>
          </a:xfrm>
        </p:spPr>
        <p:txBody>
          <a:bodyPr anchor="t">
            <a:normAutofit/>
          </a:bodyPr>
          <a:lstStyle>
            <a:lvl1pPr algn="l">
              <a:defRPr sz="3700" b="1" cap="none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9434556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82B4-F7A9-4536-B068-EC3BF7CCD8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2016-03-10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99C8-1F66-46F0-AE78-6A1454E02D7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5" descr="C:\Users\Pawel\Desktop\ZUS\obrazki\01_belka_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3528"/>
            <a:ext cx="10598855" cy="670261"/>
          </a:xfrm>
          <a:prstGeom prst="rect">
            <a:avLst/>
          </a:prstGeom>
          <a:noFill/>
        </p:spPr>
      </p:pic>
      <p:pic>
        <p:nvPicPr>
          <p:cNvPr id="9" name="Picture 4" descr="C:\Users\Pawel\Desktop\ZUS\obrazki\01_belka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29414"/>
            <a:ext cx="10762118" cy="670261"/>
          </a:xfrm>
          <a:prstGeom prst="rect">
            <a:avLst/>
          </a:prstGeom>
          <a:noFill/>
        </p:spPr>
      </p:pic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483" y="6353528"/>
            <a:ext cx="11054080" cy="673911"/>
          </a:xfrm>
        </p:spPr>
        <p:txBody>
          <a:bodyPr anchor="b">
            <a:noAutofit/>
          </a:bodyPr>
          <a:lstStyle>
            <a:lvl1pPr marL="0" indent="0">
              <a:buNone/>
              <a:defRPr sz="3700" b="1">
                <a:solidFill>
                  <a:srgbClr val="000000"/>
                </a:solidFill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styl</a:t>
            </a:r>
          </a:p>
        </p:txBody>
      </p:sp>
      <p:pic>
        <p:nvPicPr>
          <p:cNvPr id="10" name="Picture 3" descr="C:\Users\Pawel\Desktop\ZUS\obrazki\01_logo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8926" y="728909"/>
            <a:ext cx="4818293" cy="3250135"/>
          </a:xfrm>
          <a:prstGeom prst="rect">
            <a:avLst/>
          </a:prstGeom>
          <a:noFill/>
        </p:spPr>
      </p:pic>
      <p:sp>
        <p:nvSpPr>
          <p:cNvPr id="11" name="Symbol zastępczy tekstu 2"/>
          <p:cNvSpPr>
            <a:spLocks noGrp="1"/>
          </p:cNvSpPr>
          <p:nvPr>
            <p:ph type="body" idx="13"/>
          </p:nvPr>
        </p:nvSpPr>
        <p:spPr>
          <a:xfrm>
            <a:off x="56832" y="5286446"/>
            <a:ext cx="11054080" cy="673911"/>
          </a:xfrm>
        </p:spPr>
        <p:txBody>
          <a:bodyPr anchor="b">
            <a:noAutofit/>
          </a:bodyPr>
          <a:lstStyle>
            <a:lvl1pPr marL="0" indent="0">
              <a:buNone/>
              <a:defRPr sz="3700" b="1">
                <a:solidFill>
                  <a:srgbClr val="000000"/>
                </a:solidFill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xmlns="" val="24604928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Pawel\Desktop\ZUS\obrazki\02_belk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57942"/>
            <a:ext cx="10458603" cy="1264643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/>
                <a:cs typeface="Arial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</p:spPr>
        <p:txBody>
          <a:bodyPr>
            <a:normAutofit/>
          </a:bodyPr>
          <a:lstStyle>
            <a:lvl1pPr>
              <a:defRPr sz="34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600">
                <a:latin typeface="Arial"/>
                <a:cs typeface="Arial"/>
              </a:defRPr>
            </a:lvl3pPr>
            <a:lvl4pPr>
              <a:defRPr sz="2300">
                <a:latin typeface="Arial"/>
                <a:cs typeface="Arial"/>
              </a:defRPr>
            </a:lvl4pPr>
            <a:lvl5pPr>
              <a:defRPr sz="2300">
                <a:latin typeface="Arial"/>
                <a:cs typeface="Arial"/>
              </a:defRPr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</p:spPr>
        <p:txBody>
          <a:bodyPr>
            <a:normAutofit/>
          </a:bodyPr>
          <a:lstStyle>
            <a:lvl1pPr>
              <a:defRPr sz="34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600">
                <a:latin typeface="Arial"/>
                <a:cs typeface="Arial"/>
              </a:defRPr>
            </a:lvl3pPr>
            <a:lvl4pPr>
              <a:defRPr sz="2300">
                <a:latin typeface="Arial"/>
                <a:cs typeface="Arial"/>
              </a:defRPr>
            </a:lvl4pPr>
            <a:lvl5pPr>
              <a:defRPr sz="2300">
                <a:latin typeface="Arial"/>
                <a:cs typeface="Arial"/>
              </a:defRPr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82B4-F7A9-4536-B068-EC3BF7CCD8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2016-03-10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99C8-1F66-46F0-AE78-6A1454E02D7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6" descr="C:\Users\Pawel\Desktop\ZUS\obrazki\02_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96444" y="157943"/>
            <a:ext cx="2137247" cy="1441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228137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Users\Pawel\Desktop\ZUS\obrazki\02_belk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57942"/>
            <a:ext cx="10458603" cy="1264643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700" b="1" i="0">
                <a:latin typeface="Arial"/>
                <a:cs typeface="Arial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2800" b="1">
                <a:latin typeface="Arial"/>
                <a:cs typeface="Arial"/>
              </a:defRPr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>
            <a:normAutofit/>
          </a:bodyPr>
          <a:lstStyle>
            <a:lvl1pPr>
              <a:defRPr sz="2800">
                <a:latin typeface="Arial"/>
                <a:cs typeface="Arial"/>
              </a:defRPr>
            </a:lvl1pPr>
            <a:lvl2pPr>
              <a:defRPr sz="2600">
                <a:latin typeface="Arial"/>
                <a:cs typeface="Arial"/>
              </a:defRPr>
            </a:lvl2pPr>
            <a:lvl3pPr>
              <a:defRPr sz="23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2800" b="1">
                <a:latin typeface="Arial"/>
                <a:cs typeface="Arial"/>
              </a:defRPr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>
            <a:normAutofit/>
          </a:bodyPr>
          <a:lstStyle>
            <a:lvl1pPr>
              <a:defRPr sz="2800">
                <a:latin typeface="Arial"/>
                <a:cs typeface="Arial"/>
              </a:defRPr>
            </a:lvl1pPr>
            <a:lvl2pPr>
              <a:defRPr sz="2600">
                <a:latin typeface="Arial"/>
                <a:cs typeface="Arial"/>
              </a:defRPr>
            </a:lvl2pPr>
            <a:lvl3pPr>
              <a:defRPr sz="23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82B4-F7A9-4536-B068-EC3BF7CCD8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2016-03-10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99C8-1F66-46F0-AE78-6A1454E02D7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6" descr="C:\Users\Pawel\Desktop\ZUS\obrazki\02_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96444" y="157943"/>
            <a:ext cx="2137247" cy="1441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612519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Pawel\Desktop\ZUS\obrazki\02_belk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57942"/>
            <a:ext cx="10458603" cy="1264643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/>
                <a:cs typeface="Arial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82B4-F7A9-4536-B068-EC3BF7CCD8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2016-03-10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99C8-1F66-46F0-AE78-6A1454E02D7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C:\Users\Pawel\Desktop\ZUS\obrazki\02_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96444" y="157943"/>
            <a:ext cx="2137247" cy="1441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061013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82B4-F7A9-4536-B068-EC3BF7CCD8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2016-03-10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99C8-1F66-46F0-AE78-6A1454E02D7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70770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>
            <a:normAutofit/>
          </a:bodyPr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82B4-F7A9-4536-B068-EC3BF7CCD8A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2016-03-10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99C8-1F66-46F0-AE78-6A1454E02D7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76727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Pawel\Desktop\ZUS\obrazki\03_bg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-99322"/>
            <a:ext cx="13004800" cy="9875520"/>
          </a:xfrm>
          <a:prstGeom prst="rect">
            <a:avLst/>
          </a:prstGeom>
          <a:noFill/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35772" y="288185"/>
            <a:ext cx="9948615" cy="901806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1300460" rtl="0"/>
            <a:fld id="{47F982B4-F7A9-4536-B068-EC3BF7CCD8AB}" type="datetimeFigureOut">
              <a:rPr lang="pl-PL" kern="1200" smtClean="0">
                <a:solidFill>
                  <a:prstClr val="black">
                    <a:tint val="75000"/>
                  </a:prstClr>
                </a:solidFill>
              </a:rPr>
              <a:pPr defTabSz="1300460" rtl="0"/>
              <a:t>2016-03-10</a:t>
            </a:fld>
            <a:endParaRPr lang="pl-PL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1300460" rtl="0"/>
            <a:endParaRPr lang="pl-PL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1300460" rtl="0"/>
            <a:fld id="{B56699C8-1F66-46F0-AE78-6A1454E02D71}" type="slidenum">
              <a:rPr lang="pl-PL" kern="1200" smtClean="0">
                <a:solidFill>
                  <a:prstClr val="black">
                    <a:tint val="75000"/>
                  </a:prstClr>
                </a:solidFill>
              </a:rPr>
              <a:pPr defTabSz="1300460" rtl="0"/>
              <a:t>‹#›</a:t>
            </a:fld>
            <a:endParaRPr lang="pl-PL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568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9" r:id="rId13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defTabSz="1300460" rtl="0" eaLnBrk="1" latinLnBrk="0" hangingPunct="1">
        <a:spcBef>
          <a:spcPct val="0"/>
        </a:spcBef>
        <a:buNone/>
        <a:defRPr sz="37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Arial"/>
          <a:ea typeface="+mn-ea"/>
          <a:cs typeface="Arial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Arial"/>
          <a:ea typeface="+mn-ea"/>
          <a:cs typeface="Arial"/>
        </a:defRPr>
      </a:lvl2pPr>
      <a:lvl3pPr marL="1625575" indent="-325115" algn="l" defTabSz="1300460" rtl="0" eaLnBrk="1" latinLnBrk="0" hangingPunct="1">
        <a:spcBef>
          <a:spcPct val="20000"/>
        </a:spcBef>
        <a:buSzPct val="50000"/>
        <a:buFont typeface="Wingdings" charset="2"/>
        <a:buChar char="u"/>
        <a:defRPr sz="2800" kern="1200">
          <a:solidFill>
            <a:schemeClr val="tx1"/>
          </a:solidFill>
          <a:latin typeface="Arial"/>
          <a:ea typeface="+mn-ea"/>
          <a:cs typeface="Arial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Arial"/>
          <a:ea typeface="+mn-ea"/>
          <a:cs typeface="Arial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0" y="3868688"/>
            <a:ext cx="10548372" cy="2232248"/>
          </a:xfrm>
        </p:spPr>
        <p:txBody>
          <a:bodyPr>
            <a:normAutofit/>
          </a:bodyPr>
          <a:lstStyle/>
          <a:p>
            <a:r>
              <a:rPr lang="pl-PL" sz="40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Składki od umów o pracę i umów zleceń </a:t>
            </a: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31278" y="6893024"/>
            <a:ext cx="10548372" cy="885931"/>
          </a:xfrm>
        </p:spPr>
        <p:txBody>
          <a:bodyPr>
            <a:normAutofit/>
          </a:bodyPr>
          <a:lstStyle/>
          <a:p>
            <a:r>
              <a:rPr lang="pl-PL" sz="3200" dirty="0" smtClean="0">
                <a:latin typeface="Lato" panose="020B0604020202020204" charset="-18"/>
              </a:rPr>
              <a:t>Szkolenie dla płatników składek</a:t>
            </a:r>
            <a:endParaRPr lang="pl-PL" sz="3200" dirty="0">
              <a:latin typeface="Lato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249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7744" y="1708447"/>
            <a:ext cx="11809312" cy="7416825"/>
          </a:xfrm>
        </p:spPr>
        <p:txBody>
          <a:bodyPr>
            <a:normAutofit fontScale="90000"/>
          </a:bodyPr>
          <a:lstStyle/>
          <a:p>
            <a:pPr marL="0" indent="0"/>
            <a:r>
              <a:rPr lang="pl-PL" sz="36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Art.34 ust. 6</a:t>
            </a:r>
            <a:r>
              <a:rPr lang="pl-PL" sz="360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.</a:t>
            </a:r>
            <a:br>
              <a:rPr lang="pl-PL" sz="360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</a:br>
            <a:r>
              <a:rPr lang="pl-PL" sz="360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Zakład</a:t>
            </a:r>
            <a:r>
              <a:rPr lang="pl-PL" sz="36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, na wniosek płatnika składek, bada prawidłowość wykazanych przez tego płatnika składek na ubezpieczenia emerytalne i rentowe ubezpieczonych, o których mowa</a:t>
            </a:r>
            <a:br>
              <a:rPr lang="pl-PL" sz="36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</a:br>
            <a:r>
              <a:rPr lang="pl-PL" sz="36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 w art. 9 ust. 2c. Jeżeli w wyniku sprawdzenia wysokości miesięcznej podstawy wymiaru składek Zakład stwierdzi błędne wykazanie składek, informuje o tym niezwłocznie płatnika składek i ubezpieczonego za pośrednictwem płatnika składek. Jeżeli do opłacania składek na ubezpieczenia emerytalne i rentowe jest zobowiązany więcej niż jeden płatnik składek, składka jest opłacana przez każdego płatnika, chyba że ubezpieczony przedłoży płatnikowi dokumenty, </a:t>
            </a:r>
            <a:br>
              <a:rPr lang="pl-PL" sz="36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</a:br>
            <a:r>
              <a:rPr lang="pl-PL" sz="36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z których wynika brak konieczności opłacania składek.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hape 42"/>
          <p:cNvSpPr/>
          <p:nvPr/>
        </p:nvSpPr>
        <p:spPr>
          <a:xfrm>
            <a:off x="813768" y="824522"/>
            <a:ext cx="11299107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550344" y="276672"/>
            <a:ext cx="8939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pl-PL" sz="2000" b="1" dirty="0">
                <a:solidFill>
                  <a:srgbClr val="00B050"/>
                </a:solidFill>
              </a:rPr>
              <a:t>Zmiany</a:t>
            </a:r>
            <a:endParaRPr lang="pl-PL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663726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8645" y="1636440"/>
            <a:ext cx="12169352" cy="5976663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Podstawę wymiaru składek na ubezpieczenia emerytalne i rentowe dla pracowników, nakładców, członków Rolniczych Spółdzielni Pracy, funkcjonariuszy, </a:t>
            </a:r>
            <a:r>
              <a:rPr lang="pl-PL" sz="36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S.C</a:t>
            </a:r>
            <a:r>
              <a:rPr lang="pl-PL" sz="360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. stanowi :</a:t>
            </a:r>
            <a:br>
              <a:rPr lang="pl-PL" sz="360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</a:br>
            <a:r>
              <a:rPr lang="pl-PL" sz="320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/>
            </a:r>
            <a:br>
              <a:rPr lang="pl-PL" sz="320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</a:br>
            <a:r>
              <a:rPr lang="pl-PL" sz="3200" b="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przychód w rozumieniu przepisów o podatku dochodowym od osób fizycznych, z </a:t>
            </a:r>
            <a:r>
              <a:rPr lang="pl-PL" sz="32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wyłączeniem </a:t>
            </a:r>
            <a:r>
              <a:rPr lang="pl-PL" sz="3200" b="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wynagrodzenia za </a:t>
            </a:r>
            <a:r>
              <a:rPr lang="pl-PL" sz="32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czas niezdolności do </a:t>
            </a:r>
            <a:r>
              <a:rPr lang="pl-PL" sz="3200" b="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pracy wskutek </a:t>
            </a:r>
            <a:r>
              <a:rPr lang="pl-PL" sz="32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choroby </a:t>
            </a:r>
            <a:r>
              <a:rPr lang="pl-PL" sz="3200" b="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lub odosobnienia </a:t>
            </a:r>
            <a:r>
              <a:rPr lang="pl-PL" sz="32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w związku </a:t>
            </a:r>
            <a:r>
              <a:rPr lang="pl-PL" sz="3200" b="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z chorobą </a:t>
            </a:r>
            <a:r>
              <a:rPr lang="pl-PL" sz="32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zakaźną oraz </a:t>
            </a:r>
            <a:r>
              <a:rPr lang="pl-PL" sz="3200" b="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zasiłków</a:t>
            </a:r>
            <a:br>
              <a:rPr lang="pl-PL" sz="3200" b="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</a:br>
            <a:r>
              <a:rPr lang="pl-PL" sz="32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/>
            </a:r>
            <a:br>
              <a:rPr lang="pl-PL" sz="32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</a:br>
            <a:endParaRPr lang="pl-PL" sz="320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550344" y="276672"/>
            <a:ext cx="8939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00B050"/>
                </a:solidFill>
              </a:rPr>
              <a:t>Zasady ustalania podstaw </a:t>
            </a:r>
            <a:r>
              <a:rPr lang="pl-PL" sz="2000" b="1" dirty="0" smtClean="0">
                <a:solidFill>
                  <a:srgbClr val="00B050"/>
                </a:solidFill>
              </a:rPr>
              <a:t>wymiaru składek</a:t>
            </a:r>
            <a:endParaRPr lang="pl-PL" sz="2000" dirty="0">
              <a:solidFill>
                <a:srgbClr val="00B050"/>
              </a:solidFill>
            </a:endParaRPr>
          </a:p>
        </p:txBody>
      </p:sp>
      <p:sp>
        <p:nvSpPr>
          <p:cNvPr id="8" name="Shape 42"/>
          <p:cNvSpPr/>
          <p:nvPr/>
        </p:nvSpPr>
        <p:spPr>
          <a:xfrm>
            <a:off x="813768" y="824522"/>
            <a:ext cx="11299107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83569893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3728" y="1638300"/>
            <a:ext cx="11809312" cy="5542755"/>
          </a:xfrm>
        </p:spPr>
        <p:txBody>
          <a:bodyPr>
            <a:noAutofit/>
          </a:bodyPr>
          <a:lstStyle/>
          <a:p>
            <a:r>
              <a:rPr lang="pl-PL" sz="36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Podstawy wymiaru składek na ubezpieczenie </a:t>
            </a:r>
            <a:r>
              <a:rPr lang="pl-PL" sz="3600" b="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emerytalne i </a:t>
            </a:r>
            <a:r>
              <a:rPr lang="pl-PL" sz="36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rentowe </a:t>
            </a:r>
            <a:r>
              <a:rPr lang="pl-PL" sz="36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nie stanowią </a:t>
            </a:r>
            <a:r>
              <a:rPr lang="pl-PL" sz="36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również przychody wymienione </a:t>
            </a:r>
            <a:r>
              <a:rPr lang="pl-PL" sz="3600" b="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w</a:t>
            </a:r>
            <a:br>
              <a:rPr lang="pl-PL" sz="3600" b="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</a:br>
            <a:r>
              <a:rPr lang="pl-PL" sz="36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/>
            </a:r>
            <a:br>
              <a:rPr lang="pl-PL" sz="36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</a:br>
            <a:r>
              <a:rPr lang="pl-PL" sz="36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§ 2 rozporządzenia Ministra Pracy i Polityki Socjalnej</a:t>
            </a:r>
            <a:br>
              <a:rPr lang="pl-PL" sz="36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</a:br>
            <a:r>
              <a:rPr lang="pl-PL" sz="36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z dnia 18 grudnia 1998 r. w sprawie szczegółowych</a:t>
            </a:r>
            <a:br>
              <a:rPr lang="pl-PL" sz="36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</a:br>
            <a:r>
              <a:rPr lang="pl-PL" sz="36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zasad ustalania podstawy wymiaru składek na</a:t>
            </a:r>
            <a:br>
              <a:rPr lang="pl-PL" sz="36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</a:br>
            <a:r>
              <a:rPr lang="pl-PL" sz="36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ubezpieczenia emerytalne i rentowe</a:t>
            </a:r>
            <a:br>
              <a:rPr lang="pl-PL" sz="36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</a:br>
            <a:r>
              <a:rPr lang="pl-PL" sz="36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(Dz.U. nr 161, poz. 1106 z </a:t>
            </a:r>
            <a:r>
              <a:rPr lang="pl-PL" sz="3600" b="0" dirty="0" err="1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późn</a:t>
            </a:r>
            <a:r>
              <a:rPr lang="pl-PL" sz="36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. zm.)</a:t>
            </a:r>
            <a:endParaRPr lang="pl-PL" sz="360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4" name="Shape 42"/>
          <p:cNvSpPr/>
          <p:nvPr/>
        </p:nvSpPr>
        <p:spPr>
          <a:xfrm>
            <a:off x="813768" y="824522"/>
            <a:ext cx="11299107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550344" y="276672"/>
            <a:ext cx="8939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rPr lang="pl-PL" sz="2000" b="1" dirty="0">
                <a:solidFill>
                  <a:srgbClr val="00B050"/>
                </a:solidFill>
              </a:rPr>
              <a:t>Zasady ustalania podstaw wymiaru składek</a:t>
            </a:r>
            <a:endParaRPr lang="pl-PL" sz="2000" dirty="0">
              <a:solidFill>
                <a:srgbClr val="00B050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endParaRPr lang="pl-PL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663726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5696" y="1638300"/>
            <a:ext cx="12673408" cy="7775003"/>
          </a:xfrm>
        </p:spPr>
        <p:txBody>
          <a:bodyPr>
            <a:noAutofit/>
          </a:bodyPr>
          <a:lstStyle/>
          <a:p>
            <a:r>
              <a:rPr lang="pl-PL" sz="280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Od 25.08.2005r. zostały ustalone nowe </a:t>
            </a:r>
            <a:r>
              <a:rPr lang="pl-PL" sz="28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zasady ustalania podstawy wymiaru </a:t>
            </a:r>
            <a:r>
              <a:rPr lang="pl-PL" sz="280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składek na </a:t>
            </a:r>
            <a:r>
              <a:rPr lang="pl-PL" sz="28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ubezpieczenia społeczne dla </a:t>
            </a:r>
            <a:r>
              <a:rPr lang="pl-PL" sz="280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osób prowadzących </a:t>
            </a:r>
            <a:r>
              <a:rPr lang="pl-PL" sz="28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pozarolniczą </a:t>
            </a:r>
            <a:r>
              <a:rPr lang="pl-PL" sz="280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działalność gospodarczą:</a:t>
            </a:r>
            <a:br>
              <a:rPr lang="pl-PL" sz="280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</a:br>
            <a:r>
              <a:rPr lang="pl-PL" sz="280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/>
            </a:r>
            <a:br>
              <a:rPr lang="pl-PL" sz="280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</a:br>
            <a:r>
              <a:rPr lang="pl-PL" sz="28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• </a:t>
            </a:r>
            <a:r>
              <a:rPr lang="pl-PL" sz="2800" b="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podstawa </a:t>
            </a:r>
            <a:r>
              <a:rPr lang="pl-PL" sz="28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wymiaru składek na ubezpieczenia </a:t>
            </a:r>
            <a:r>
              <a:rPr lang="pl-PL" sz="2800" b="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społeczne dla tych osób to  zadeklarowana kwota</a:t>
            </a:r>
            <a:r>
              <a:rPr lang="pl-PL" sz="28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, nie niższa niż </a:t>
            </a:r>
            <a:r>
              <a:rPr lang="pl-PL" sz="28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30% kwoty minimalnego wynagrodzenia </a:t>
            </a:r>
            <a:r>
              <a:rPr lang="pl-PL" sz="28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– </a:t>
            </a:r>
            <a:r>
              <a:rPr lang="pl-PL" sz="2800" b="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przez okres </a:t>
            </a:r>
            <a:r>
              <a:rPr lang="pl-PL" sz="28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24 miesięcy kalendarzowych od dnia rozpoczęcia wykonywania</a:t>
            </a:r>
            <a:br>
              <a:rPr lang="pl-PL" sz="28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</a:br>
            <a:r>
              <a:rPr lang="pl-PL" sz="28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działalności </a:t>
            </a:r>
            <a:r>
              <a:rPr lang="pl-PL" sz="2800" b="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gospodarczej</a:t>
            </a:r>
            <a:br>
              <a:rPr lang="pl-PL" sz="2800" b="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</a:br>
            <a:r>
              <a:rPr lang="pl-PL" sz="28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/>
            </a:r>
            <a:br>
              <a:rPr lang="pl-PL" sz="28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</a:br>
            <a:r>
              <a:rPr lang="pl-PL" sz="28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• podstawa </a:t>
            </a:r>
            <a:r>
              <a:rPr lang="pl-PL" sz="28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nie ma zastosowania do osób, które:</a:t>
            </a:r>
            <a:br>
              <a:rPr lang="pl-PL" sz="28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</a:br>
            <a:r>
              <a:rPr lang="pl-PL" sz="28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1) prowadzą lub w okresie ostatnich 60 miesięcy kalendarzowych przed dniem</a:t>
            </a:r>
            <a:br>
              <a:rPr lang="pl-PL" sz="28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</a:br>
            <a:r>
              <a:rPr lang="pl-PL" sz="28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rozpoczęcia wykonywania działalności gospodarczej prowadziły</a:t>
            </a:r>
            <a:br>
              <a:rPr lang="pl-PL" sz="28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</a:br>
            <a:r>
              <a:rPr lang="pl-PL" sz="28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pozarolniczą działalność;</a:t>
            </a:r>
            <a:br>
              <a:rPr lang="pl-PL" sz="28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</a:br>
            <a:r>
              <a:rPr lang="pl-PL" sz="28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2) wykonują działalność gospodarczą na rzecz byłego pracodawcy, na rzecz</a:t>
            </a:r>
            <a:br>
              <a:rPr lang="pl-PL" sz="28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</a:br>
            <a:r>
              <a:rPr lang="pl-PL" sz="28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którego przed dniem rozpoczęcia działalności gospodarczej w bieżącym lub</a:t>
            </a:r>
            <a:br>
              <a:rPr lang="pl-PL" sz="28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</a:br>
            <a:r>
              <a:rPr lang="pl-PL" sz="28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w poprzednim roku kalendarzowym wykonywały w ramach stosunku pracy</a:t>
            </a:r>
            <a:br>
              <a:rPr lang="pl-PL" sz="28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</a:br>
            <a:r>
              <a:rPr lang="pl-PL" sz="28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lub spółdzielczego stosunku pracy czynności wchodzące w zakres</a:t>
            </a:r>
            <a:br>
              <a:rPr lang="pl-PL" sz="28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</a:br>
            <a:r>
              <a:rPr lang="pl-PL" sz="28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wykonywanej działalności gospodarczej.</a:t>
            </a:r>
            <a:endParaRPr lang="pl-PL" sz="280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550344" y="276672"/>
            <a:ext cx="8939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rPr lang="pl-PL" sz="2000" b="1" dirty="0">
                <a:solidFill>
                  <a:srgbClr val="00B050"/>
                </a:solidFill>
              </a:rPr>
              <a:t>Zasady ustalania podstaw wymiaru składek</a:t>
            </a:r>
            <a:endParaRPr lang="pl-PL" sz="2000" dirty="0">
              <a:solidFill>
                <a:srgbClr val="00B050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endParaRPr lang="pl-PL" sz="2000" dirty="0">
              <a:solidFill>
                <a:srgbClr val="00B050"/>
              </a:solidFill>
            </a:endParaRPr>
          </a:p>
        </p:txBody>
      </p:sp>
      <p:sp>
        <p:nvSpPr>
          <p:cNvPr id="8" name="Shape 42"/>
          <p:cNvSpPr/>
          <p:nvPr/>
        </p:nvSpPr>
        <p:spPr>
          <a:xfrm>
            <a:off x="813768" y="824522"/>
            <a:ext cx="11299107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83569893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2550344" y="276672"/>
            <a:ext cx="8939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rPr lang="pl-PL" sz="2000" b="1" dirty="0" smtClean="0">
                <a:solidFill>
                  <a:srgbClr val="00B050"/>
                </a:solidFill>
              </a:rPr>
              <a:t>Stopy procentowe składek</a:t>
            </a:r>
            <a:endParaRPr lang="pl-PL" sz="2000" dirty="0">
              <a:solidFill>
                <a:srgbClr val="00B050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endParaRPr lang="pl-PL" sz="2000" dirty="0">
              <a:solidFill>
                <a:srgbClr val="00B050"/>
              </a:solidFill>
            </a:endParaRPr>
          </a:p>
        </p:txBody>
      </p:sp>
      <p:sp>
        <p:nvSpPr>
          <p:cNvPr id="8" name="Shape 42"/>
          <p:cNvSpPr/>
          <p:nvPr/>
        </p:nvSpPr>
        <p:spPr>
          <a:xfrm>
            <a:off x="813768" y="824522"/>
            <a:ext cx="11299107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pic>
        <p:nvPicPr>
          <p:cNvPr id="1026" name="Picture 2" descr="C:\Users\danuta.smoczynska\Pictures\Nowy obraz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7784" y="1347788"/>
            <a:ext cx="11521280" cy="705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09801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2550344" y="276672"/>
            <a:ext cx="8939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rPr lang="pl-PL" sz="2000" b="1" dirty="0" smtClean="0">
                <a:solidFill>
                  <a:srgbClr val="00B050"/>
                </a:solidFill>
              </a:rPr>
              <a:t>Stopy procentowe składek </a:t>
            </a:r>
            <a:endParaRPr lang="pl-PL" sz="2000" dirty="0">
              <a:solidFill>
                <a:srgbClr val="00B050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endParaRPr lang="pl-PL" sz="2000" dirty="0">
              <a:solidFill>
                <a:srgbClr val="00B050"/>
              </a:solidFill>
            </a:endParaRPr>
          </a:p>
        </p:txBody>
      </p:sp>
      <p:sp>
        <p:nvSpPr>
          <p:cNvPr id="8" name="Shape 42"/>
          <p:cNvSpPr/>
          <p:nvPr/>
        </p:nvSpPr>
        <p:spPr>
          <a:xfrm>
            <a:off x="813768" y="824522"/>
            <a:ext cx="11299107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pic>
        <p:nvPicPr>
          <p:cNvPr id="2050" name="Picture 2" descr="C:\Users\danuta.smoczynska\Pictures\Nowy obraz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1750" y="1347788"/>
            <a:ext cx="10961290" cy="705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140145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550344" y="276672"/>
            <a:ext cx="8939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rPr lang="pl-PL" sz="2000" b="1" dirty="0">
                <a:solidFill>
                  <a:srgbClr val="00B050"/>
                </a:solidFill>
              </a:rPr>
              <a:t>Zasady </a:t>
            </a:r>
            <a:r>
              <a:rPr lang="pl-PL" sz="2000" b="1" dirty="0" smtClean="0">
                <a:solidFill>
                  <a:srgbClr val="00B050"/>
                </a:solidFill>
              </a:rPr>
              <a:t>finansowania składek</a:t>
            </a:r>
            <a:endParaRPr lang="pl-PL" sz="2000" dirty="0">
              <a:solidFill>
                <a:srgbClr val="00B050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endParaRPr lang="pl-PL" sz="2000" dirty="0">
              <a:solidFill>
                <a:srgbClr val="00B050"/>
              </a:solidFill>
            </a:endParaRPr>
          </a:p>
        </p:txBody>
      </p:sp>
      <p:sp>
        <p:nvSpPr>
          <p:cNvPr id="8" name="Shape 42"/>
          <p:cNvSpPr/>
          <p:nvPr/>
        </p:nvSpPr>
        <p:spPr>
          <a:xfrm>
            <a:off x="813768" y="824522"/>
            <a:ext cx="11299107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pic>
        <p:nvPicPr>
          <p:cNvPr id="3074" name="Picture 2" descr="C:\Users\danuta.smoczynska\Pictures\Nowy obraz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8425" y="1423988"/>
            <a:ext cx="10744450" cy="719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323839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550344" y="276672"/>
            <a:ext cx="8939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rPr lang="pl-PL" sz="2000" b="1" dirty="0">
                <a:solidFill>
                  <a:srgbClr val="00B050"/>
                </a:solidFill>
              </a:rPr>
              <a:t>Zasady ustalania podstaw wymiaru składek</a:t>
            </a:r>
            <a:endParaRPr lang="pl-PL" sz="2000" dirty="0">
              <a:solidFill>
                <a:srgbClr val="00B050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endParaRPr lang="pl-PL" sz="2000" dirty="0">
              <a:solidFill>
                <a:srgbClr val="00B050"/>
              </a:solidFill>
            </a:endParaRPr>
          </a:p>
        </p:txBody>
      </p:sp>
      <p:sp>
        <p:nvSpPr>
          <p:cNvPr id="8" name="Shape 42"/>
          <p:cNvSpPr/>
          <p:nvPr/>
        </p:nvSpPr>
        <p:spPr>
          <a:xfrm>
            <a:off x="813768" y="824522"/>
            <a:ext cx="11299107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pic>
        <p:nvPicPr>
          <p:cNvPr id="4098" name="Picture 2" descr="C:\Users\danuta.smoczynska\Pictures\Nowy obraz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1750" y="1395413"/>
            <a:ext cx="10811125" cy="696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037413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550344" y="276672"/>
            <a:ext cx="8939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rPr lang="pl-PL" sz="2000" b="1" dirty="0">
                <a:solidFill>
                  <a:srgbClr val="00B050"/>
                </a:solidFill>
              </a:rPr>
              <a:t>Zasady ustalania podstaw wymiaru składek</a:t>
            </a:r>
            <a:endParaRPr lang="pl-PL" sz="2000" dirty="0">
              <a:solidFill>
                <a:srgbClr val="00B050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endParaRPr lang="pl-PL" sz="2000" dirty="0">
              <a:solidFill>
                <a:srgbClr val="00B050"/>
              </a:solidFill>
            </a:endParaRPr>
          </a:p>
        </p:txBody>
      </p:sp>
      <p:sp>
        <p:nvSpPr>
          <p:cNvPr id="8" name="Shape 42"/>
          <p:cNvSpPr/>
          <p:nvPr/>
        </p:nvSpPr>
        <p:spPr>
          <a:xfrm>
            <a:off x="813768" y="824522"/>
            <a:ext cx="11299107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pic>
        <p:nvPicPr>
          <p:cNvPr id="5123" name="Picture 3" descr="C:\Users\danuta.smoczynska\Pictures\Nowy obraz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5088" y="1585913"/>
            <a:ext cx="10333037" cy="658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258111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550344" y="276672"/>
            <a:ext cx="8939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rPr lang="pl-PL" sz="2000" b="1" dirty="0">
                <a:solidFill>
                  <a:srgbClr val="00B050"/>
                </a:solidFill>
              </a:rPr>
              <a:t>Zasady ustalania podstaw wymiaru składek</a:t>
            </a:r>
            <a:endParaRPr lang="pl-PL" sz="2000" dirty="0">
              <a:solidFill>
                <a:srgbClr val="00B050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endParaRPr lang="pl-PL" sz="2000" dirty="0">
              <a:solidFill>
                <a:srgbClr val="00B050"/>
              </a:solidFill>
            </a:endParaRPr>
          </a:p>
        </p:txBody>
      </p:sp>
      <p:sp>
        <p:nvSpPr>
          <p:cNvPr id="8" name="Shape 42"/>
          <p:cNvSpPr/>
          <p:nvPr/>
        </p:nvSpPr>
        <p:spPr>
          <a:xfrm>
            <a:off x="813768" y="824522"/>
            <a:ext cx="11299107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pic>
        <p:nvPicPr>
          <p:cNvPr id="6146" name="Picture 2" descr="C:\Users\danuta.smoczynska\Pictures\Nowy obraz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8413" y="1376363"/>
            <a:ext cx="10466387" cy="699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241684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41"/>
          <p:cNvSpPr/>
          <p:nvPr/>
        </p:nvSpPr>
        <p:spPr>
          <a:xfrm>
            <a:off x="2757333" y="68645"/>
            <a:ext cx="4162987" cy="410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4" tIns="50794" rIns="50794" bIns="50794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2000" b="1" dirty="0">
                <a:solidFill>
                  <a:srgbClr val="00B050"/>
                </a:solidFill>
              </a:rPr>
              <a:t>Tytuły do ubezpieczeń społecznych</a:t>
            </a:r>
            <a:endParaRPr lang="pl-PL" sz="2000" dirty="0">
              <a:solidFill>
                <a:srgbClr val="00B050"/>
              </a:solidFill>
            </a:endParaRPr>
          </a:p>
        </p:txBody>
      </p:sp>
      <p:sp>
        <p:nvSpPr>
          <p:cNvPr id="11" name="Shape 42"/>
          <p:cNvSpPr/>
          <p:nvPr/>
        </p:nvSpPr>
        <p:spPr>
          <a:xfrm>
            <a:off x="675901" y="844352"/>
            <a:ext cx="11299107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9" name="Shape 47"/>
          <p:cNvSpPr>
            <a:spLocks noGrp="1"/>
          </p:cNvSpPr>
          <p:nvPr>
            <p:ph type="body" idx="1"/>
          </p:nvPr>
        </p:nvSpPr>
        <p:spPr>
          <a:xfrm>
            <a:off x="0" y="1420416"/>
            <a:ext cx="12767095" cy="799288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>
                <a:solidFill>
                  <a:srgbClr val="2C3C5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pl-PL" sz="4000" b="1" dirty="0">
                <a:solidFill>
                  <a:schemeClr val="tx1"/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Tytuły do ubezpieczeń </a:t>
            </a:r>
            <a:r>
              <a:rPr lang="pl-PL" sz="4000" b="1" dirty="0" smtClean="0">
                <a:solidFill>
                  <a:schemeClr val="tx1"/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społecznych</a:t>
            </a:r>
          </a:p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pl-PL" sz="4000" b="1" dirty="0" smtClean="0">
                <a:solidFill>
                  <a:schemeClr val="tx1"/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I tytuły </a:t>
            </a:r>
            <a:r>
              <a:rPr lang="pl-PL" sz="4000" b="1" dirty="0">
                <a:solidFill>
                  <a:schemeClr val="tx1"/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rodzące zawsze obowiązek </a:t>
            </a:r>
            <a:r>
              <a:rPr lang="pl-PL" sz="4000" b="1" dirty="0" smtClean="0">
                <a:solidFill>
                  <a:schemeClr val="tx1"/>
                </a:solidFill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ubezpieczeń</a:t>
            </a:r>
          </a:p>
          <a:p>
            <a:pPr>
              <a:lnSpc>
                <a:spcPct val="150000"/>
              </a:lnSpc>
            </a:pPr>
            <a:r>
              <a:rPr lang="pl-PL" b="1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1. stosunek pracy,</a:t>
            </a:r>
          </a:p>
          <a:p>
            <a:pPr>
              <a:lnSpc>
                <a:spcPct val="150000"/>
              </a:lnSpc>
            </a:pPr>
            <a:r>
              <a:rPr lang="pl-PL" b="1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2. członkostwo w rolniczej spółdzielni produkcyjnej i spółdzielni</a:t>
            </a:r>
          </a:p>
          <a:p>
            <a:pPr>
              <a:lnSpc>
                <a:spcPct val="150000"/>
              </a:lnSpc>
            </a:pPr>
            <a:r>
              <a:rPr lang="pl-PL" b="1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kółek rolniczych,</a:t>
            </a:r>
          </a:p>
          <a:p>
            <a:pPr>
              <a:lnSpc>
                <a:spcPct val="150000"/>
              </a:lnSpc>
            </a:pPr>
            <a:r>
              <a:rPr lang="pl-PL" b="1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3. umowy cywilne, jeżeli zostały zawarte po 13.01.2000r. z</a:t>
            </a:r>
          </a:p>
          <a:p>
            <a:pPr>
              <a:lnSpc>
                <a:spcPct val="150000"/>
              </a:lnSpc>
            </a:pPr>
            <a:r>
              <a:rPr lang="pl-PL" b="1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własnym pracodawcą lub wykonywane są na jego rzecz,</a:t>
            </a:r>
          </a:p>
          <a:p>
            <a:pPr>
              <a:lnSpc>
                <a:spcPct val="150000"/>
              </a:lnSpc>
            </a:pPr>
            <a:r>
              <a:rPr lang="pl-PL" b="1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4. świadczenie szkoleniowe,</a:t>
            </a:r>
          </a:p>
          <a:p>
            <a:pPr>
              <a:lnSpc>
                <a:spcPct val="150000"/>
              </a:lnSpc>
            </a:pPr>
            <a:r>
              <a:rPr lang="pl-PL" b="1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5. świadczenie socjalne,</a:t>
            </a:r>
          </a:p>
          <a:p>
            <a:pPr>
              <a:lnSpc>
                <a:spcPct val="150000"/>
              </a:lnSpc>
            </a:pPr>
            <a:r>
              <a:rPr lang="pl-PL" b="1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6. zasiłek socjalny albo wynagrodzenie </a:t>
            </a:r>
            <a:r>
              <a:rPr lang="pl-PL" b="1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przysługujące w </a:t>
            </a:r>
            <a:r>
              <a:rPr lang="pl-PL" b="1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okresie świadczenia górniczego lub stypendium </a:t>
            </a:r>
            <a:r>
              <a:rPr lang="pl-PL" b="1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na przekwalifikowanie</a:t>
            </a:r>
            <a:r>
              <a:rPr lang="pl-PL" b="1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pl-PL" b="1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7. funkcjonariusze Służby Celnej,</a:t>
            </a:r>
          </a:p>
          <a:p>
            <a:pPr>
              <a:lnSpc>
                <a:spcPct val="150000"/>
              </a:lnSpc>
            </a:pPr>
            <a:r>
              <a:rPr lang="pl-PL" b="1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8. zasiłek macierzyński.</a:t>
            </a:r>
            <a:endParaRPr lang="pl-PL" b="1" dirty="0">
              <a:solidFill>
                <a:schemeClr val="tx1"/>
              </a:solidFill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91177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550344" y="276672"/>
            <a:ext cx="8939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rPr lang="pl-PL" sz="2000" b="1" dirty="0">
                <a:solidFill>
                  <a:srgbClr val="00B050"/>
                </a:solidFill>
              </a:rPr>
              <a:t>Zasady ustalania podstaw wymiaru składek</a:t>
            </a:r>
            <a:endParaRPr lang="pl-PL" sz="2000" dirty="0">
              <a:solidFill>
                <a:srgbClr val="00B050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endParaRPr lang="pl-PL" sz="2000" dirty="0">
              <a:solidFill>
                <a:srgbClr val="00B050"/>
              </a:solidFill>
            </a:endParaRPr>
          </a:p>
        </p:txBody>
      </p:sp>
      <p:sp>
        <p:nvSpPr>
          <p:cNvPr id="8" name="Shape 42"/>
          <p:cNvSpPr/>
          <p:nvPr/>
        </p:nvSpPr>
        <p:spPr>
          <a:xfrm>
            <a:off x="813768" y="824522"/>
            <a:ext cx="11299107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pic>
        <p:nvPicPr>
          <p:cNvPr id="7171" name="Picture 3" descr="C:\Users\danuta.smoczynska\Pictures\Nowy obraz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768" y="1466850"/>
            <a:ext cx="11299107" cy="681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250098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550344" y="276672"/>
            <a:ext cx="8939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rPr lang="pl-PL" sz="2000" b="1" dirty="0" smtClean="0">
                <a:solidFill>
                  <a:srgbClr val="00B050"/>
                </a:solidFill>
              </a:rPr>
              <a:t>Fundusz Pracy</a:t>
            </a:r>
            <a:endParaRPr lang="pl-PL" sz="2000" dirty="0">
              <a:solidFill>
                <a:srgbClr val="00B050"/>
              </a:solidFill>
            </a:endParaRPr>
          </a:p>
        </p:txBody>
      </p:sp>
      <p:sp>
        <p:nvSpPr>
          <p:cNvPr id="8" name="Shape 42"/>
          <p:cNvSpPr/>
          <p:nvPr/>
        </p:nvSpPr>
        <p:spPr>
          <a:xfrm>
            <a:off x="813768" y="824522"/>
            <a:ext cx="11299107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pic>
        <p:nvPicPr>
          <p:cNvPr id="8194" name="Picture 2" descr="C:\Users\danuta.smoczynska\Pictures\Nowy obraz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5088" y="1504950"/>
            <a:ext cx="10333037" cy="674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782591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550344" y="276672"/>
            <a:ext cx="8939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rPr lang="pl-PL" sz="2000" b="1" dirty="0" smtClean="0">
                <a:solidFill>
                  <a:srgbClr val="00B050"/>
                </a:solidFill>
              </a:rPr>
              <a:t>Fundusz Pracy</a:t>
            </a:r>
            <a:endParaRPr lang="pl-PL" sz="2000" dirty="0">
              <a:solidFill>
                <a:srgbClr val="00B050"/>
              </a:solidFill>
            </a:endParaRPr>
          </a:p>
        </p:txBody>
      </p:sp>
      <p:sp>
        <p:nvSpPr>
          <p:cNvPr id="8" name="Shape 42"/>
          <p:cNvSpPr/>
          <p:nvPr/>
        </p:nvSpPr>
        <p:spPr>
          <a:xfrm>
            <a:off x="813768" y="824522"/>
            <a:ext cx="11299107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pic>
        <p:nvPicPr>
          <p:cNvPr id="9219" name="Picture 3" descr="C:\Users\danuta.smoczynska\Pictures\Nowy obraz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9900" y="1243013"/>
            <a:ext cx="9523413" cy="726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008173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2453054" y="4553635"/>
            <a:ext cx="809869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0" b="1" i="1" dirty="0">
                <a:solidFill>
                  <a:srgbClr val="008000"/>
                </a:solidFill>
              </a:rPr>
              <a:t>Dziękuję za uwagę</a:t>
            </a:r>
            <a:endParaRPr lang="pl-PL" sz="8000" b="1" dirty="0"/>
          </a:p>
        </p:txBody>
      </p:sp>
    </p:spTree>
    <p:extLst>
      <p:ext uri="{BB962C8B-B14F-4D97-AF65-F5344CB8AC3E}">
        <p14:creationId xmlns:p14="http://schemas.microsoft.com/office/powerpoint/2010/main" xmlns="" val="207949062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09712" y="1276400"/>
            <a:ext cx="12172426" cy="8136904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40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Tytuły </a:t>
            </a:r>
            <a:r>
              <a:rPr lang="pl-PL" sz="44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rodzące obowiązek ubezpieczeń społecznych, gdy</a:t>
            </a:r>
            <a:r>
              <a:rPr lang="pl-PL" sz="400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:</a:t>
            </a:r>
            <a:br>
              <a:rPr lang="pl-PL" sz="400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</a:br>
            <a:r>
              <a:rPr lang="pl-PL" sz="400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/>
            </a:r>
            <a:br>
              <a:rPr lang="pl-PL" sz="400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</a:br>
            <a:r>
              <a:rPr lang="pl-PL" sz="3600" b="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•</a:t>
            </a:r>
            <a:r>
              <a:rPr lang="pl-PL" sz="2400" b="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 </a:t>
            </a:r>
            <a:r>
              <a:rPr lang="pl-PL" sz="36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występują jako jedyny tytuł do ubezpieczeń,</a:t>
            </a:r>
            <a:br>
              <a:rPr lang="pl-PL" sz="36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</a:br>
            <a:r>
              <a:rPr lang="pl-PL" sz="36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• </a:t>
            </a:r>
            <a:r>
              <a:rPr lang="pl-PL" sz="36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jako wybrany tytuł,</a:t>
            </a:r>
            <a:br>
              <a:rPr lang="pl-PL" sz="36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</a:br>
            <a:r>
              <a:rPr lang="pl-PL" sz="36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• </a:t>
            </a:r>
            <a:r>
              <a:rPr lang="pl-PL" sz="36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jako tytuł uzupełniający</a:t>
            </a:r>
            <a:r>
              <a:rPr lang="pl-PL" sz="360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;</a:t>
            </a:r>
            <a:br>
              <a:rPr lang="pl-PL" sz="360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</a:br>
            <a:r>
              <a:rPr lang="pl-PL" sz="360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/>
            </a:r>
            <a:br>
              <a:rPr lang="pl-PL" sz="360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</a:br>
            <a:r>
              <a:rPr lang="pl-PL" sz="24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/>
            </a:r>
            <a:br>
              <a:rPr lang="pl-PL" sz="24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</a:br>
            <a:r>
              <a:rPr lang="pl-PL" sz="31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1. praca nakładcza,</a:t>
            </a:r>
            <a:br>
              <a:rPr lang="pl-PL" sz="31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</a:br>
            <a:r>
              <a:rPr lang="pl-PL" sz="31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2. umowa zlecenie, umowa agencyjna lub inna umowa o świadczenie usług</a:t>
            </a:r>
            <a:br>
              <a:rPr lang="pl-PL" sz="31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</a:br>
            <a:r>
              <a:rPr lang="pl-PL" sz="31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3. pozarolnicza działalność,</a:t>
            </a:r>
            <a:br>
              <a:rPr lang="pl-PL" sz="31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</a:br>
            <a:r>
              <a:rPr lang="pl-PL" sz="31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4. współpraca,</a:t>
            </a:r>
            <a:br>
              <a:rPr lang="pl-PL" sz="31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</a:br>
            <a:r>
              <a:rPr lang="pl-PL" sz="31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5. poseł, senator,</a:t>
            </a:r>
            <a:br>
              <a:rPr lang="pl-PL" sz="31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</a:br>
            <a:r>
              <a:rPr lang="pl-PL" sz="31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6. duchowny.</a:t>
            </a:r>
            <a:r>
              <a:rPr lang="pl-PL" sz="310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/>
            </a:r>
            <a:br>
              <a:rPr lang="pl-PL" sz="310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</a:br>
            <a:endParaRPr lang="pl-PL" sz="3100" dirty="0"/>
          </a:p>
        </p:txBody>
      </p:sp>
      <p:sp>
        <p:nvSpPr>
          <p:cNvPr id="5" name="Prostokąt 4"/>
          <p:cNvSpPr/>
          <p:nvPr/>
        </p:nvSpPr>
        <p:spPr>
          <a:xfrm>
            <a:off x="2397944" y="124272"/>
            <a:ext cx="8939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pl-PL" sz="2000" b="1" dirty="0">
                <a:solidFill>
                  <a:srgbClr val="00B050"/>
                </a:solidFill>
              </a:rPr>
              <a:t>Tytuły do ubezpieczeń społecznych</a:t>
            </a:r>
            <a:endParaRPr lang="pl-PL" sz="2000" dirty="0">
              <a:solidFill>
                <a:srgbClr val="00B050"/>
              </a:solidFill>
            </a:endParaRPr>
          </a:p>
        </p:txBody>
      </p:sp>
      <p:sp>
        <p:nvSpPr>
          <p:cNvPr id="6" name="Shape 42"/>
          <p:cNvSpPr/>
          <p:nvPr/>
        </p:nvSpPr>
        <p:spPr>
          <a:xfrm>
            <a:off x="675901" y="844352"/>
            <a:ext cx="11299107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17558116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70002" y="1638301"/>
            <a:ext cx="10464801" cy="1006251"/>
          </a:xfrm>
        </p:spPr>
        <p:txBody>
          <a:bodyPr>
            <a:noAutofit/>
          </a:bodyPr>
          <a:lstStyle/>
          <a:p>
            <a:r>
              <a:rPr lang="pl-PL" sz="400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Pozostałe tytuły</a:t>
            </a:r>
            <a:br>
              <a:rPr lang="pl-PL" sz="400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</a:br>
            <a:endParaRPr lang="pl-PL" sz="400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85776" y="2212504"/>
            <a:ext cx="11377264" cy="705678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pl-PL" sz="32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1. urlop wychowawczy,</a:t>
            </a:r>
          </a:p>
          <a:p>
            <a:pPr algn="l">
              <a:lnSpc>
                <a:spcPct val="150000"/>
              </a:lnSpc>
            </a:pPr>
            <a:r>
              <a:rPr lang="pl-PL" sz="32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2. praca wykonywana w okresie kary pozbawienia wolności </a:t>
            </a:r>
            <a:r>
              <a:rPr lang="pl-PL" sz="320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lub tymczasowego </a:t>
            </a:r>
            <a:r>
              <a:rPr lang="pl-PL" sz="32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aresztowania,</a:t>
            </a:r>
          </a:p>
          <a:p>
            <a:pPr algn="l">
              <a:lnSpc>
                <a:spcPct val="150000"/>
              </a:lnSpc>
            </a:pPr>
            <a:r>
              <a:rPr lang="pl-PL" sz="32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3. pobieranie stypendium sportowego,</a:t>
            </a:r>
          </a:p>
          <a:p>
            <a:pPr algn="l">
              <a:lnSpc>
                <a:spcPct val="150000"/>
              </a:lnSpc>
            </a:pPr>
            <a:r>
              <a:rPr lang="pl-PL" sz="32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4. pobieranie stypendium na podstawie ustawy</a:t>
            </a:r>
          </a:p>
          <a:p>
            <a:pPr algn="l">
              <a:lnSpc>
                <a:spcPct val="150000"/>
              </a:lnSpc>
            </a:pPr>
            <a:r>
              <a:rPr lang="pl-PL" sz="32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o promocji zatrudnienia i instytucjach rynku pracy,</a:t>
            </a:r>
          </a:p>
          <a:p>
            <a:pPr algn="l">
              <a:lnSpc>
                <a:spcPct val="150000"/>
              </a:lnSpc>
            </a:pPr>
            <a:r>
              <a:rPr lang="pl-PL" sz="32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5. żołnierze niezawodowi w służbie czynnej,</a:t>
            </a:r>
          </a:p>
          <a:p>
            <a:pPr algn="l">
              <a:lnSpc>
                <a:spcPct val="150000"/>
              </a:lnSpc>
            </a:pPr>
            <a:r>
              <a:rPr lang="pl-PL" sz="32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6. osoby odbywające służbę zastępczą,</a:t>
            </a:r>
          </a:p>
          <a:p>
            <a:pPr algn="l">
              <a:lnSpc>
                <a:spcPct val="150000"/>
              </a:lnSpc>
            </a:pPr>
            <a:r>
              <a:rPr lang="pl-PL" sz="320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7. </a:t>
            </a:r>
            <a:r>
              <a:rPr lang="pl-PL" sz="32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osoby bezrobotne</a:t>
            </a:r>
            <a:r>
              <a:rPr lang="pl-PL" dirty="0"/>
              <a:t>.</a:t>
            </a:r>
          </a:p>
        </p:txBody>
      </p:sp>
      <p:sp>
        <p:nvSpPr>
          <p:cNvPr id="4" name="Prostokąt 3"/>
          <p:cNvSpPr/>
          <p:nvPr/>
        </p:nvSpPr>
        <p:spPr>
          <a:xfrm>
            <a:off x="2397944" y="124272"/>
            <a:ext cx="8939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pl-PL" sz="2000" b="1" dirty="0">
                <a:solidFill>
                  <a:srgbClr val="00B050"/>
                </a:solidFill>
              </a:rPr>
              <a:t>Tytuły do ubezpieczeń społecznych</a:t>
            </a:r>
            <a:endParaRPr lang="pl-PL" sz="2000" dirty="0">
              <a:solidFill>
                <a:srgbClr val="00B050"/>
              </a:solidFill>
            </a:endParaRPr>
          </a:p>
        </p:txBody>
      </p:sp>
      <p:sp>
        <p:nvSpPr>
          <p:cNvPr id="5" name="Shape 42"/>
          <p:cNvSpPr/>
          <p:nvPr/>
        </p:nvSpPr>
        <p:spPr>
          <a:xfrm>
            <a:off x="675901" y="844352"/>
            <a:ext cx="11299107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7387816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7704" y="1204392"/>
            <a:ext cx="12313368" cy="6768752"/>
          </a:xfrm>
        </p:spPr>
        <p:txBody>
          <a:bodyPr>
            <a:normAutofit fontScale="90000"/>
          </a:bodyPr>
          <a:lstStyle/>
          <a:p>
            <a:r>
              <a:rPr lang="pl-PL" sz="360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Od 01.09.2013 </a:t>
            </a:r>
            <a:r>
              <a:rPr lang="pl-PL" sz="36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r. </a:t>
            </a:r>
            <a:r>
              <a:rPr lang="pl-PL" sz="360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o</a:t>
            </a:r>
            <a:r>
              <a:rPr lang="pl-PL" sz="3600" b="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bowiązkowo </a:t>
            </a:r>
            <a:r>
              <a:rPr lang="pl-PL" sz="36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ubezpieczeniom emerytalnemu i </a:t>
            </a:r>
            <a:r>
              <a:rPr lang="pl-PL" sz="360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rentowym </a:t>
            </a:r>
            <a:r>
              <a:rPr lang="pl-PL" sz="3600" b="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podlegają </a:t>
            </a:r>
            <a:r>
              <a:rPr lang="pl-PL" sz="36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osoby sprawujące osobistą opiekę nad dzieckiem, </a:t>
            </a:r>
            <a:r>
              <a:rPr lang="pl-PL" sz="3600" b="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które na </a:t>
            </a:r>
            <a:r>
              <a:rPr lang="pl-PL" sz="36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obszarze Rzeczypospolitej Polskiej </a:t>
            </a:r>
            <a:r>
              <a:rPr lang="pl-PL" sz="3600" b="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są</a:t>
            </a:r>
            <a:br>
              <a:rPr lang="pl-PL" sz="3600" b="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</a:br>
            <a:r>
              <a:rPr lang="pl-PL" sz="4000" b="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/>
            </a:r>
            <a:br>
              <a:rPr lang="pl-PL" sz="4000" b="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</a:br>
            <a:r>
              <a:rPr lang="pl-PL" sz="31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1) osobami, które prowadziły pozarolniczą działalność przez okres co </a:t>
            </a:r>
            <a:r>
              <a:rPr lang="pl-PL" sz="3100" b="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najmniej 6 </a:t>
            </a:r>
            <a:r>
              <a:rPr lang="pl-PL" sz="31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miesięcy i zaprzestały jej prowadzenia albo zawiesiły jej </a:t>
            </a:r>
            <a:r>
              <a:rPr lang="pl-PL" sz="3100" b="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wykonywanie (</a:t>
            </a:r>
            <a:r>
              <a:rPr lang="pl-PL" sz="31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kod tytułu ubezpieczenia </a:t>
            </a:r>
            <a:r>
              <a:rPr lang="pl-PL" sz="31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12 50 XX</a:t>
            </a:r>
            <a:r>
              <a:rPr lang="pl-PL" sz="31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) ,</a:t>
            </a:r>
            <a:br>
              <a:rPr lang="pl-PL" sz="31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</a:br>
            <a:r>
              <a:rPr lang="pl-PL" sz="31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2) zleceniobiorcami, którzy wykonywali pracę przez okres co najmniej 6 </a:t>
            </a:r>
            <a:r>
              <a:rPr lang="pl-PL" sz="3100" b="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miesięcy i </a:t>
            </a:r>
            <a:r>
              <a:rPr lang="pl-PL" sz="31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którzy zaprzestali jej wykonywania ,(kod tytułu ubezpieczenia </a:t>
            </a:r>
            <a:r>
              <a:rPr lang="pl-PL" sz="31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12 60 XX</a:t>
            </a:r>
            <a:r>
              <a:rPr lang="pl-PL" sz="31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) ,</a:t>
            </a:r>
            <a:br>
              <a:rPr lang="pl-PL" sz="31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</a:br>
            <a:r>
              <a:rPr lang="pl-PL" sz="31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3) osobami współpracującymi, </a:t>
            </a:r>
            <a:r>
              <a:rPr lang="pl-PL" sz="3100" b="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przez </a:t>
            </a:r>
            <a:r>
              <a:rPr lang="pl-PL" sz="31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okres co najmniej 6 miesięcy i które </a:t>
            </a:r>
            <a:r>
              <a:rPr lang="pl-PL" sz="3100" b="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zaprzestały tej </a:t>
            </a:r>
            <a:r>
              <a:rPr lang="pl-PL" sz="31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współpracy (kod tytułu ubezpieczenia </a:t>
            </a:r>
            <a:r>
              <a:rPr lang="pl-PL" sz="31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12 70 XX</a:t>
            </a:r>
            <a:r>
              <a:rPr lang="pl-PL" sz="31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) ,</a:t>
            </a:r>
            <a:br>
              <a:rPr lang="pl-PL" sz="31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</a:br>
            <a:r>
              <a:rPr lang="pl-PL" sz="31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4) osobami duchownymi, podlegającymi z tego tytułu ubezpieczeniom </a:t>
            </a:r>
            <a:r>
              <a:rPr lang="pl-PL" sz="3100" b="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społecznym przez </a:t>
            </a:r>
            <a:r>
              <a:rPr lang="pl-PL" sz="31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okres co najmniej 6 miesięcy (kod tytułu ubezpieczenia </a:t>
            </a:r>
            <a:r>
              <a:rPr lang="pl-PL" sz="31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12 80 XX</a:t>
            </a:r>
            <a:r>
              <a:rPr lang="pl-PL" sz="3100" b="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)</a:t>
            </a:r>
            <a:endParaRPr lang="pl-PL" sz="310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5" name="Shape 42"/>
          <p:cNvSpPr/>
          <p:nvPr/>
        </p:nvSpPr>
        <p:spPr>
          <a:xfrm>
            <a:off x="813768" y="824522"/>
            <a:ext cx="11299107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2397944" y="124272"/>
            <a:ext cx="8939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pl-PL" sz="2000" b="1" dirty="0">
                <a:solidFill>
                  <a:srgbClr val="00B050"/>
                </a:solidFill>
              </a:rPr>
              <a:t>Tytuły do ubezpieczeń społecznych</a:t>
            </a:r>
            <a:endParaRPr lang="pl-PL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60746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9712" y="1564432"/>
            <a:ext cx="12169352" cy="748883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sz="3600" b="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Obowiązkowo </a:t>
            </a:r>
            <a:r>
              <a:rPr lang="pl-PL" sz="36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ubezpieczeniom emerytalnemu i rentowym </a:t>
            </a:r>
            <a:r>
              <a:rPr lang="pl-PL" sz="36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podlegają </a:t>
            </a:r>
            <a:r>
              <a:rPr lang="pl-PL" sz="3600" b="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osoby fizyczne</a:t>
            </a:r>
            <a:r>
              <a:rPr lang="pl-PL" sz="36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, które na obszarze Rzeczypospolitej Polskiej są członkami </a:t>
            </a:r>
            <a:r>
              <a:rPr lang="pl-PL" sz="3600" b="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rad nadzorczych </a:t>
            </a:r>
            <a:r>
              <a:rPr lang="pl-PL" sz="36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wynagradzanymi z tytułu pełnienia tej funkcji bez względu </a:t>
            </a:r>
            <a:r>
              <a:rPr lang="pl-PL" sz="3600" b="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na posiadanie </a:t>
            </a:r>
            <a:r>
              <a:rPr lang="pl-PL" sz="36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innego tytułu i bez względu na fakt pobierania emerytury lub </a:t>
            </a:r>
            <a:r>
              <a:rPr lang="pl-PL" sz="3600" b="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renty</a:t>
            </a:r>
            <a:br>
              <a:rPr lang="pl-PL" sz="3600" b="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</a:br>
            <a:r>
              <a:rPr lang="pl-PL" sz="270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2240 </a:t>
            </a:r>
            <a:r>
              <a:rPr lang="pl-PL" sz="27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- członek rady nadzorczej podlegający z tego tytułu wyłącznie ubezpieczeniu</a:t>
            </a:r>
            <a:br>
              <a:rPr lang="pl-PL" sz="27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</a:br>
            <a:r>
              <a:rPr lang="pl-PL" sz="27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zdrowotnemu (nastąpiła zmiana opisu kodu),</a:t>
            </a:r>
            <a:br>
              <a:rPr lang="pl-PL" sz="27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</a:br>
            <a:r>
              <a:rPr lang="pl-PL" sz="27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2241 </a:t>
            </a:r>
            <a:r>
              <a:rPr lang="pl-PL" sz="27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- członek rady nadzorczej, podlegający z tego tytułu ubezpieczeniom</a:t>
            </a:r>
            <a:br>
              <a:rPr lang="pl-PL" sz="27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</a:br>
            <a:r>
              <a:rPr lang="pl-PL" sz="27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emerytalnemu i rentowym oraz ubezpieczeniu zdrowotnemu (nowy kod),</a:t>
            </a:r>
            <a:br>
              <a:rPr lang="pl-PL" sz="27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</a:br>
            <a:r>
              <a:rPr lang="pl-PL" sz="27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2242 </a:t>
            </a:r>
            <a:r>
              <a:rPr lang="pl-PL" sz="27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- członek rady nadzorczej, podlegający z tego tytułu ubezpieczeniom</a:t>
            </a:r>
            <a:br>
              <a:rPr lang="pl-PL" sz="27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</a:br>
            <a:r>
              <a:rPr lang="pl-PL" sz="27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emerytalnemu i rentowym, nie podlegający ubezpieczeniu zdrowotnemu (nowy</a:t>
            </a:r>
            <a:br>
              <a:rPr lang="pl-PL" sz="27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</a:br>
            <a:r>
              <a:rPr lang="pl-PL" sz="2700" b="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kod</a:t>
            </a:r>
            <a:r>
              <a:rPr lang="pl-PL" sz="2700" b="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).</a:t>
            </a:r>
            <a:endParaRPr lang="pl-PL" dirty="0"/>
          </a:p>
        </p:txBody>
      </p:sp>
      <p:sp>
        <p:nvSpPr>
          <p:cNvPr id="7" name="Shape 42"/>
          <p:cNvSpPr/>
          <p:nvPr/>
        </p:nvSpPr>
        <p:spPr>
          <a:xfrm>
            <a:off x="813768" y="824522"/>
            <a:ext cx="11299107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2550344" y="276672"/>
            <a:ext cx="8939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pl-PL" sz="2000" b="1" dirty="0">
                <a:solidFill>
                  <a:srgbClr val="00B050"/>
                </a:solidFill>
              </a:rPr>
              <a:t>Tytuły do ubezpieczeń </a:t>
            </a:r>
            <a:r>
              <a:rPr lang="pl-PL" sz="2000" b="1" dirty="0" smtClean="0">
                <a:solidFill>
                  <a:srgbClr val="00B050"/>
                </a:solidFill>
              </a:rPr>
              <a:t>społecznych zmiana od 01.01.2015</a:t>
            </a:r>
            <a:endParaRPr lang="pl-PL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503459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9712" y="1276401"/>
            <a:ext cx="2880320" cy="720079"/>
          </a:xfrm>
        </p:spPr>
        <p:txBody>
          <a:bodyPr>
            <a:normAutofit/>
          </a:bodyPr>
          <a:lstStyle/>
          <a:p>
            <a:r>
              <a:rPr lang="pl-PL" sz="280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do  </a:t>
            </a:r>
            <a:r>
              <a:rPr lang="pl-PL" sz="28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31.12.2015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02884" y="2644552"/>
            <a:ext cx="6081601" cy="604867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l-PL" sz="33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Art.9 </a:t>
            </a:r>
            <a:r>
              <a:rPr lang="pl-PL" sz="330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ust.2</a:t>
            </a:r>
          </a:p>
          <a:p>
            <a:pPr algn="just"/>
            <a:endParaRPr lang="pl-PL" sz="330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  <a:p>
            <a:pPr algn="just"/>
            <a:r>
              <a:rPr lang="pl-PL" sz="33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Osoba spełniająca warunki do objęcia obowiązkowo ubezpieczeniami emerytalnym i rentowymi z kilku tytułów, o których mowa w art. 6 ust. 1 pkt 2, 4–6 i 10, jest objęta obowiązkowo ubezpieczeniami z tego tytułu, który powstał najwcześniej. Może ona jednak dobrowolnie, na swój wniosek, być objęta ubezpieczeniami emerytalnym </a:t>
            </a:r>
            <a:r>
              <a:rPr lang="pl-PL" sz="330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i </a:t>
            </a:r>
            <a:r>
              <a:rPr lang="pl-PL" sz="33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rentowymi także z pozostałych, wszystkich lub wybranych tytułów lub zmienić tytuł ubezpieczeń, </a:t>
            </a:r>
            <a:br>
              <a:rPr lang="pl-PL" sz="33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</a:br>
            <a:r>
              <a:rPr lang="pl-PL" sz="33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z zastrzeżeniem ust. 7.]</a:t>
            </a:r>
          </a:p>
          <a:p>
            <a:endParaRPr lang="pl-PL" dirty="0"/>
          </a:p>
        </p:txBody>
      </p:sp>
      <p:sp>
        <p:nvSpPr>
          <p:cNvPr id="4" name="Shape 42"/>
          <p:cNvSpPr/>
          <p:nvPr/>
        </p:nvSpPr>
        <p:spPr>
          <a:xfrm>
            <a:off x="813768" y="824522"/>
            <a:ext cx="11299107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550344" y="276672"/>
            <a:ext cx="8939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pl-PL" sz="2000" b="1" dirty="0" smtClean="0">
                <a:solidFill>
                  <a:srgbClr val="00B050"/>
                </a:solidFill>
              </a:rPr>
              <a:t>Zmiana </a:t>
            </a:r>
            <a:endParaRPr lang="pl-PL" sz="2000" dirty="0">
              <a:solidFill>
                <a:srgbClr val="00B050"/>
              </a:solidFill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309712" y="1276400"/>
            <a:ext cx="2664296" cy="1224135"/>
          </a:xfrm>
          <a:prstGeom prst="rect">
            <a:avLst/>
          </a:prstGeom>
        </p:spPr>
        <p:txBody>
          <a:bodyPr vert="horz" lIns="130046" tIns="65023" rIns="130046" bIns="65023" rtlCol="0" anchor="b">
            <a:normAutofit/>
          </a:bodyPr>
          <a:lstStyle>
            <a:lvl1pPr algn="l" defTabSz="1300460" rtl="0" eaLnBrk="1" latinLnBrk="0" hangingPunct="1">
              <a:spcBef>
                <a:spcPct val="0"/>
              </a:spcBef>
              <a:buNone/>
              <a:defRPr sz="37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pl-PL" sz="360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9475518" y="1276400"/>
            <a:ext cx="2664296" cy="1224135"/>
          </a:xfrm>
          <a:prstGeom prst="rect">
            <a:avLst/>
          </a:prstGeom>
        </p:spPr>
        <p:txBody>
          <a:bodyPr vert="horz" lIns="130046" tIns="65023" rIns="130046" bIns="65023" rtlCol="0" anchor="b">
            <a:normAutofit/>
          </a:bodyPr>
          <a:lstStyle>
            <a:lvl1pPr algn="l" defTabSz="1300460" rtl="0" eaLnBrk="1" latinLnBrk="0" hangingPunct="1">
              <a:spcBef>
                <a:spcPct val="0"/>
              </a:spcBef>
              <a:buNone/>
              <a:defRPr sz="37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pl-PL" sz="360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6487186" y="1327859"/>
            <a:ext cx="2880320" cy="720079"/>
          </a:xfrm>
          <a:prstGeom prst="rect">
            <a:avLst/>
          </a:prstGeom>
        </p:spPr>
        <p:txBody>
          <a:bodyPr vert="horz" lIns="130046" tIns="65023" rIns="130046" bIns="65023" rtlCol="0" anchor="b">
            <a:normAutofit/>
          </a:bodyPr>
          <a:lstStyle>
            <a:lvl1pPr algn="l" defTabSz="1300460" rtl="0" eaLnBrk="1" latinLnBrk="0" hangingPunct="1">
              <a:spcBef>
                <a:spcPct val="0"/>
              </a:spcBef>
              <a:buNone/>
              <a:defRPr sz="37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pl-PL" sz="2800" dirty="0">
                <a:solidFill>
                  <a:srgbClr val="00B050"/>
                </a:solidFill>
              </a:rPr>
              <a:t>Od   01.01.2016</a:t>
            </a:r>
          </a:p>
        </p:txBody>
      </p:sp>
      <p:sp>
        <p:nvSpPr>
          <p:cNvPr id="9" name="Symbol zastępczy tekstu 2"/>
          <p:cNvSpPr txBox="1">
            <a:spLocks/>
          </p:cNvSpPr>
          <p:nvPr/>
        </p:nvSpPr>
        <p:spPr>
          <a:xfrm>
            <a:off x="6463322" y="2500534"/>
            <a:ext cx="6408712" cy="6552729"/>
          </a:xfrm>
          <a:prstGeom prst="rect">
            <a:avLst/>
          </a:prstGeom>
        </p:spPr>
        <p:txBody>
          <a:bodyPr vert="horz" lIns="130046" tIns="65023" rIns="130046" bIns="65023" rtlCol="0" anchor="t">
            <a:noAutofit/>
          </a:bodyPr>
          <a:lstStyle>
            <a:lvl1pPr marL="0" indent="0" algn="ctr" defTabSz="1300460" rtl="0" eaLnBrk="1" latinLnBrk="0" hangingPunct="1">
              <a:spcBef>
                <a:spcPts val="0"/>
              </a:spcBef>
              <a:buSzTx/>
              <a:buFont typeface="Arial" pitchFamily="34" charset="0"/>
              <a:buNone/>
              <a:defRPr sz="3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indent="228577" algn="ctr" defTabSz="1300460" rtl="0" eaLnBrk="1" latinLnBrk="0" hangingPunct="1">
              <a:spcBef>
                <a:spcPts val="0"/>
              </a:spcBef>
              <a:buSzTx/>
              <a:buFont typeface="Arial" pitchFamily="34" charset="0"/>
              <a:buNone/>
              <a:defRPr sz="3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indent="457152" algn="ctr" defTabSz="1300460" rtl="0" eaLnBrk="1" latinLnBrk="0" hangingPunct="1">
              <a:spcBef>
                <a:spcPts val="0"/>
              </a:spcBef>
              <a:buSzTx/>
              <a:buFont typeface="Wingdings" charset="2"/>
              <a:buNone/>
              <a:defRPr sz="3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685729" algn="ctr" defTabSz="1300460" rtl="0" eaLnBrk="1" latinLnBrk="0" hangingPunct="1">
              <a:spcBef>
                <a:spcPts val="0"/>
              </a:spcBef>
              <a:buSzTx/>
              <a:buFont typeface="Arial" pitchFamily="34" charset="0"/>
              <a:buNone/>
              <a:defRPr sz="3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914307" algn="ctr" defTabSz="1300460" rtl="0" eaLnBrk="1" latinLnBrk="0" hangingPunct="1">
              <a:spcBef>
                <a:spcPts val="0"/>
              </a:spcBef>
              <a:buSzTx/>
              <a:buFont typeface="Arial" pitchFamily="34" charset="0"/>
              <a:buNone/>
              <a:defRPr sz="3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57626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600" b="1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Art.9 </a:t>
            </a:r>
            <a:r>
              <a:rPr lang="pl-PL" sz="2600" b="1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ust.2</a:t>
            </a:r>
          </a:p>
          <a:p>
            <a:pPr algn="l"/>
            <a:endParaRPr lang="pl-PL" sz="2600" b="1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  <a:p>
            <a:pPr algn="l"/>
            <a:r>
              <a:rPr lang="pl-PL" sz="26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Osoba spełniająca warunki do objęcia obowiązkowo ubezpieczeniami emerytalnym i rentowymi z kilku tytułów, o których mowa w art. 6 ust. 1 pkt 2, 4–6 i 10, jest objęta obowiązkowo ubezpieczeniami z tego tytułu, który powstał najwcześniej. Może ona jednak dobrowolnie, na swój wniosek, być objęta ubezpieczeniami emerytalnym i rentowymi także z pozostałych, wszystkich lub wybranych, tytułów lub zmienić tytuł ubezpieczeń, z zastrzeżeniem ust</a:t>
            </a:r>
            <a:r>
              <a:rPr lang="pl-PL" sz="2600" b="1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. 2c  </a:t>
            </a:r>
            <a:r>
              <a:rPr lang="pl-PL" sz="26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i 7.&gt;</a:t>
            </a:r>
          </a:p>
          <a:p>
            <a:pPr algn="l"/>
            <a:endParaRPr lang="pl-PL" sz="260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661914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70002" y="2284512"/>
            <a:ext cx="10464801" cy="4896543"/>
          </a:xfrm>
        </p:spPr>
        <p:txBody>
          <a:bodyPr>
            <a:noAutofit/>
          </a:bodyPr>
          <a:lstStyle/>
          <a:p>
            <a:r>
              <a:rPr lang="pl-PL" sz="28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2c. Osoba, o której mowa w art. 6 ust. 1 pkt 4, której podstawa wymiaru składek na ubezpieczenia emerytalne i rentowe w danym miesiącu jest niższa od określonej w art. 18 ust. 4 pkt 5a, spełniająca warunki do objęcia obowiązkowo ubezpieczeniami emerytalnym i rentowymi z innych tytułów podlega </a:t>
            </a:r>
            <a:r>
              <a:rPr lang="pl-PL" sz="280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obowiązkowo </a:t>
            </a:r>
            <a:r>
              <a:rPr lang="pl-PL" sz="28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ubezpieczeniom emerytalnemu </a:t>
            </a:r>
            <a:r>
              <a:rPr lang="pl-PL" sz="280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i </a:t>
            </a:r>
            <a:r>
              <a:rPr lang="pl-PL" sz="28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rentowym również z innych tytułów. Zasady tej nie stosuje się, jeżeli łączna podstawa wymiaru składek </a:t>
            </a:r>
            <a:r>
              <a:rPr lang="pl-PL" sz="280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z </a:t>
            </a:r>
            <a:r>
              <a:rPr lang="pl-PL" sz="28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tytułu wykonywania pracy na podstawie umowy, </a:t>
            </a:r>
            <a:r>
              <a:rPr lang="pl-PL" sz="280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o </a:t>
            </a:r>
            <a:r>
              <a:rPr lang="pl-PL" sz="28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której mowa w art. 6 ust. 1 pkt 4, lub z innych tytułów osiąga kwotę określoną w art. 18 ust. 4 pkt 5a</a:t>
            </a:r>
          </a:p>
        </p:txBody>
      </p:sp>
      <p:sp>
        <p:nvSpPr>
          <p:cNvPr id="4" name="Shape 42"/>
          <p:cNvSpPr/>
          <p:nvPr/>
        </p:nvSpPr>
        <p:spPr>
          <a:xfrm>
            <a:off x="813768" y="824522"/>
            <a:ext cx="11299107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550344" y="276672"/>
            <a:ext cx="8939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pl-PL" sz="2000" b="1" dirty="0" smtClean="0">
                <a:solidFill>
                  <a:srgbClr val="00B050"/>
                </a:solidFill>
              </a:rPr>
              <a:t>Zmiany</a:t>
            </a:r>
            <a:endParaRPr lang="pl-PL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663726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7705" y="2716560"/>
            <a:ext cx="5544616" cy="6408712"/>
          </a:xfrm>
        </p:spPr>
        <p:txBody>
          <a:bodyPr>
            <a:normAutofit/>
          </a:bodyPr>
          <a:lstStyle/>
          <a:p>
            <a:pPr marL="0" indent="0"/>
            <a:r>
              <a:rPr lang="pl-PL" sz="32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4a.</a:t>
            </a:r>
            <a:br>
              <a:rPr lang="pl-PL" sz="32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</a:br>
            <a:r>
              <a:rPr lang="pl-PL" sz="32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 Osoby, o których mowa w art. 6 ust. 1 pkt 4, mające ustalone prawo do emerytury lub renty podlegają obowiązkowo ubezpieczeniom emerytalnemu i rentowym, jeżeli równocześnie nie pozostają w stosunku pracy, z zastrzeżeniem ust.  4b</a:t>
            </a:r>
          </a:p>
        </p:txBody>
      </p:sp>
      <p:sp>
        <p:nvSpPr>
          <p:cNvPr id="7" name="Prostokąt 6"/>
          <p:cNvSpPr/>
          <p:nvPr/>
        </p:nvSpPr>
        <p:spPr>
          <a:xfrm>
            <a:off x="2550344" y="276672"/>
            <a:ext cx="8939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pl-PL" sz="2000" b="1" dirty="0" smtClean="0">
                <a:solidFill>
                  <a:srgbClr val="00B050"/>
                </a:solidFill>
              </a:rPr>
              <a:t>Zmiany</a:t>
            </a:r>
            <a:endParaRPr lang="pl-PL" sz="2000" dirty="0">
              <a:solidFill>
                <a:srgbClr val="00B050"/>
              </a:solidFill>
            </a:endParaRPr>
          </a:p>
        </p:txBody>
      </p:sp>
      <p:sp>
        <p:nvSpPr>
          <p:cNvPr id="8" name="Shape 42"/>
          <p:cNvSpPr/>
          <p:nvPr/>
        </p:nvSpPr>
        <p:spPr>
          <a:xfrm>
            <a:off x="813768" y="824522"/>
            <a:ext cx="11299107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341583" y="1404157"/>
            <a:ext cx="2880320" cy="720079"/>
          </a:xfrm>
          <a:prstGeom prst="rect">
            <a:avLst/>
          </a:prstGeom>
        </p:spPr>
        <p:txBody>
          <a:bodyPr vert="horz" lIns="130046" tIns="65023" rIns="130046" bIns="65023" rtlCol="0" anchor="b">
            <a:normAutofit/>
          </a:bodyPr>
          <a:lstStyle>
            <a:lvl1pPr algn="l" defTabSz="1300460" rtl="0" eaLnBrk="1" latinLnBrk="0" hangingPunct="1">
              <a:spcBef>
                <a:spcPct val="0"/>
              </a:spcBef>
              <a:buNone/>
              <a:defRPr sz="37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pl-PL" sz="2800" dirty="0" smtClean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do  31.12.2015</a:t>
            </a:r>
            <a:endParaRPr lang="pl-PL" sz="280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6483691" y="1564432"/>
            <a:ext cx="2880320" cy="720079"/>
          </a:xfrm>
          <a:prstGeom prst="rect">
            <a:avLst/>
          </a:prstGeom>
        </p:spPr>
        <p:txBody>
          <a:bodyPr vert="horz" lIns="130046" tIns="65023" rIns="130046" bIns="65023" rtlCol="0" anchor="b">
            <a:normAutofit/>
          </a:bodyPr>
          <a:lstStyle>
            <a:lvl1pPr algn="l" defTabSz="1300460" rtl="0" eaLnBrk="1" latinLnBrk="0" hangingPunct="1">
              <a:spcBef>
                <a:spcPct val="0"/>
              </a:spcBef>
              <a:buNone/>
              <a:defRPr sz="37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pl-PL" sz="2800" dirty="0">
                <a:solidFill>
                  <a:srgbClr val="00B050"/>
                </a:solidFill>
              </a:rPr>
              <a:t>Od   01.01.2016</a:t>
            </a: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6591703" y="2868960"/>
            <a:ext cx="5544616" cy="6408712"/>
          </a:xfrm>
          <a:prstGeom prst="rect">
            <a:avLst/>
          </a:prstGeom>
        </p:spPr>
        <p:txBody>
          <a:bodyPr vert="horz" lIns="130046" tIns="65023" rIns="130046" bIns="65023" rtlCol="0" anchor="b">
            <a:normAutofit/>
          </a:bodyPr>
          <a:lstStyle>
            <a:lvl1pPr algn="l" defTabSz="1300460" rtl="0" eaLnBrk="1" latinLnBrk="0" hangingPunct="1">
              <a:spcBef>
                <a:spcPct val="0"/>
              </a:spcBef>
              <a:buNone/>
              <a:defRPr sz="37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pl-PL" sz="3200" dirty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463321" y="3724672"/>
            <a:ext cx="61518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pl-PL" sz="32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4a. </a:t>
            </a:r>
          </a:p>
          <a:p>
            <a:pPr marL="0" indent="0" algn="just">
              <a:buNone/>
            </a:pPr>
            <a:r>
              <a:rPr lang="pl-PL" sz="32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Osoby, o których mowa w art. 6 ust. 1 pkt 4, mające ustalone prawo do emerytury lub renty podlegają obowiązkowo ubezpieczeniom emerytalnemu i rentowym, jeżeli równocześnie nie pozostają w stosunku pracy, z zastrzeżeniem ust. </a:t>
            </a:r>
            <a:r>
              <a:rPr lang="pl-PL" sz="3200" b="1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2c</a:t>
            </a:r>
            <a:r>
              <a:rPr lang="pl-PL" sz="3200" dirty="0">
                <a:latin typeface="Lato Bold" panose="020F05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 i 4b</a:t>
            </a:r>
          </a:p>
        </p:txBody>
      </p:sp>
    </p:spTree>
    <p:extLst>
      <p:ext uri="{BB962C8B-B14F-4D97-AF65-F5344CB8AC3E}">
        <p14:creationId xmlns:p14="http://schemas.microsoft.com/office/powerpoint/2010/main" xmlns="" val="835698934"/>
      </p:ext>
    </p:extLst>
  </p:cSld>
  <p:clrMapOvr>
    <a:masterClrMapping/>
  </p:clrMapOvr>
  <p:transition spd="med"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theme/theme1.xml><?xml version="1.0" encoding="utf-8"?>
<a:theme xmlns:a="http://schemas.openxmlformats.org/drawingml/2006/main" name="1_prezentacja_ppsx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44AA99EE094614798ED6CE173399C00" ma:contentTypeVersion="6" ma:contentTypeDescription="Utwórz nowy dokument." ma:contentTypeScope="" ma:versionID="af21fc2ed8d14758bf2f85cd4f8dd434">
  <xsd:schema xmlns:xsd="http://www.w3.org/2001/XMLSchema" xmlns:p="http://schemas.microsoft.com/office/2006/metadata/properties" xmlns:ns1="http://schemas.microsoft.com/sharepoint/v3" xmlns:ns2="efee625c-dd44-4d0e-bb81-eff51d4b757d" targetNamespace="http://schemas.microsoft.com/office/2006/metadata/properties" ma:root="true" ma:fieldsID="5b1e19ed2c0506c8d496640cbb4b8bb1" ns1:_="" ns2:_="">
    <xsd:import namespace="http://schemas.microsoft.com/sharepoint/v3"/>
    <xsd:import namespace="efee625c-dd44-4d0e-bb81-eff51d4b757d"/>
    <xsd:element name="properties">
      <xsd:complexType>
        <xsd:sequence>
          <xsd:element name="documentManagement">
            <xsd:complexType>
              <xsd:all>
                <xsd:element ref="ns2:Opis" minOccurs="0"/>
                <xsd:element ref="ns1:URL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URL" ma:index="9" nillable="true" ma:displayName="Adres URL" ma:hidden="true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efee625c-dd44-4d0e-bb81-eff51d4b757d" elementFormDefault="qualified">
    <xsd:import namespace="http://schemas.microsoft.com/office/2006/documentManagement/types"/>
    <xsd:element name="Opis" ma:index="1" nillable="true" ma:displayName="Opis" ma:internalName="Opi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Typ zawartości" ma:readOnly="true"/>
        <xsd:element ref="dc:title" minOccurs="0" maxOccurs="1" ma:index="2" ma:displayName="Wydarzeni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URL xmlns="http://schemas.microsoft.com/sharepoint/v3">
      <Url xsi:nil="true"/>
      <Description xsi:nil="true"/>
    </URL>
    <Opis xmlns="efee625c-dd44-4d0e-bb81-eff51d4b757d">Prezentacja eZLA 2015.08</Opis>
  </documentManagement>
</p:properties>
</file>

<file path=customXml/itemProps1.xml><?xml version="1.0" encoding="utf-8"?>
<ds:datastoreItem xmlns:ds="http://schemas.openxmlformats.org/officeDocument/2006/customXml" ds:itemID="{BFE56831-AD50-4F23-819F-DBD01DA61D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2D3283-FB9E-4295-8E7F-62D979FCAD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fee625c-dd44-4d0e-bb81-eff51d4b757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EE4A9B4C-C42F-48A2-9A2A-12F71B4CD42E}">
  <ds:schemaRefs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purl.org/dc/elements/1.1/"/>
    <ds:schemaRef ds:uri="efee625c-dd44-4d0e-bb81-eff51d4b757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Zal. 40_ Szablon prezentacji-z tlem</Template>
  <TotalTime>3357</TotalTime>
  <Words>651</Words>
  <Application>Microsoft Office PowerPoint</Application>
  <PresentationFormat>Niestandardowy</PresentationFormat>
  <Paragraphs>66</Paragraphs>
  <Slides>23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32" baseType="lpstr">
      <vt:lpstr>Arial</vt:lpstr>
      <vt:lpstr>Lato Bold</vt:lpstr>
      <vt:lpstr>Lato</vt:lpstr>
      <vt:lpstr>Calibri</vt:lpstr>
      <vt:lpstr>Helvetica Light</vt:lpstr>
      <vt:lpstr>Lato Light</vt:lpstr>
      <vt:lpstr>Helvetica Neue</vt:lpstr>
      <vt:lpstr>Wingdings</vt:lpstr>
      <vt:lpstr>1_prezentacja_ppsx</vt:lpstr>
      <vt:lpstr>Składki od umów o pracę i umów zleceń </vt:lpstr>
      <vt:lpstr>Slajd 2</vt:lpstr>
      <vt:lpstr>Tytuły rodzące obowiązek ubezpieczeń społecznych, gdy:  • występują jako jedyny tytuł do ubezpieczeń, • jako wybrany tytuł, • jako tytuł uzupełniający;   1. praca nakładcza, 2. umowa zlecenie, umowa agencyjna lub inna umowa o świadczenie usług 3. pozarolnicza działalność, 4. współpraca, 5. poseł, senator, 6. duchowny. </vt:lpstr>
      <vt:lpstr>Pozostałe tytuły </vt:lpstr>
      <vt:lpstr>Od 01.09.2013 r. obowiązkowo ubezpieczeniom emerytalnemu i rentowym podlegają osoby sprawujące osobistą opiekę nad dzieckiem, które na obszarze Rzeczypospolitej Polskiej są  1) osobami, które prowadziły pozarolniczą działalność przez okres co najmniej 6 miesięcy i zaprzestały jej prowadzenia albo zawiesiły jej wykonywanie (kod tytułu ubezpieczenia 12 50 XX) , 2) zleceniobiorcami, którzy wykonywali pracę przez okres co najmniej 6 miesięcy i którzy zaprzestali jej wykonywania ,(kod tytułu ubezpieczenia 12 60 XX) , 3) osobami współpracującymi, przez okres co najmniej 6 miesięcy i które zaprzestały tej współpracy (kod tytułu ubezpieczenia 12 70 XX) , 4) osobami duchownymi, podlegającymi z tego tytułu ubezpieczeniom społecznym przez okres co najmniej 6 miesięcy (kod tytułu ubezpieczenia 12 80 XX)</vt:lpstr>
      <vt:lpstr>Obowiązkowo ubezpieczeniom emerytalnemu i rentowym podlegają osoby fizyczne, które na obszarze Rzeczypospolitej Polskiej są członkami rad nadzorczych wynagradzanymi z tytułu pełnienia tej funkcji bez względu na posiadanie innego tytułu i bez względu na fakt pobierania emerytury lub renty 2240 - członek rady nadzorczej podlegający z tego tytułu wyłącznie ubezpieczeniu zdrowotnemu (nastąpiła zmiana opisu kodu), 2241 - członek rady nadzorczej, podlegający z tego tytułu ubezpieczeniom emerytalnemu i rentowym oraz ubezpieczeniu zdrowotnemu (nowy kod), 2242 - członek rady nadzorczej, podlegający z tego tytułu ubezpieczeniom emerytalnemu i rentowym, nie podlegający ubezpieczeniu zdrowotnemu (nowy kod).</vt:lpstr>
      <vt:lpstr>do  31.12.2015</vt:lpstr>
      <vt:lpstr>2c. Osoba, o której mowa w art. 6 ust. 1 pkt 4, której podstawa wymiaru składek na ubezpieczenia emerytalne i rentowe w danym miesiącu jest niższa od określonej w art. 18 ust. 4 pkt 5a, spełniająca warunki do objęcia obowiązkowo ubezpieczeniami emerytalnym i rentowymi z innych tytułów podlega obowiązkowo ubezpieczeniom emerytalnemu i rentowym również z innych tytułów. Zasady tej nie stosuje się, jeżeli łączna podstawa wymiaru składek z tytułu wykonywania pracy na podstawie umowy, o której mowa w art. 6 ust. 1 pkt 4, lub z innych tytułów osiąga kwotę określoną w art. 18 ust. 4 pkt 5a</vt:lpstr>
      <vt:lpstr>4a.  Osoby, o których mowa w art. 6 ust. 1 pkt 4, mające ustalone prawo do emerytury lub renty podlegają obowiązkowo ubezpieczeniom emerytalnemu i rentowym, jeżeli równocześnie nie pozostają w stosunku pracy, z zastrzeżeniem ust.  4b</vt:lpstr>
      <vt:lpstr>Art.34 ust. 6. Zakład, na wniosek płatnika składek, bada prawidłowość wykazanych przez tego płatnika składek na ubezpieczenia emerytalne i rentowe ubezpieczonych, o których mowa  w art. 9 ust. 2c. Jeżeli w wyniku sprawdzenia wysokości miesięcznej podstawy wymiaru składek Zakład stwierdzi błędne wykazanie składek, informuje o tym niezwłocznie płatnika składek i ubezpieczonego za pośrednictwem płatnika składek. Jeżeli do opłacania składek na ubezpieczenia emerytalne i rentowe jest zobowiązany więcej niż jeden płatnik składek, składka jest opłacana przez każdego płatnika, chyba że ubezpieczony przedłoży płatnikowi dokumenty,  z których wynika brak konieczności opłacania składek. </vt:lpstr>
      <vt:lpstr>Podstawę wymiaru składek na ubezpieczenia emerytalne i rentowe dla pracowników, nakładców, członków Rolniczych Spółdzielni Pracy, funkcjonariuszy, S.C. stanowi :  przychód w rozumieniu przepisów o podatku dochodowym od osób fizycznych, z wyłączeniem wynagrodzenia za czas niezdolności do pracy wskutek choroby lub odosobnienia w związku z chorobą zakaźną oraz zasiłków  </vt:lpstr>
      <vt:lpstr>Podstawy wymiaru składek na ubezpieczenie emerytalne i rentowe nie stanowią również przychody wymienione w  § 2 rozporządzenia Ministra Pracy i Polityki Socjalnej z dnia 18 grudnia 1998 r. w sprawie szczegółowych zasad ustalania podstawy wymiaru składek na ubezpieczenia emerytalne i rentowe (Dz.U. nr 161, poz. 1106 z późn. zm.)</vt:lpstr>
      <vt:lpstr>Od 25.08.2005r. zostały ustalone nowe zasady ustalania podstawy wymiaru składek na ubezpieczenia społeczne dla osób prowadzących pozarolniczą działalność gospodarczą:  • podstawa wymiaru składek na ubezpieczenia społeczne dla tych osób to  zadeklarowana kwota, nie niższa niż 30% kwoty minimalnego wynagrodzenia – przez okres 24 miesięcy kalendarzowych od dnia rozpoczęcia wykonywania działalności gospodarczej  • podstawa nie ma zastosowania do osób, które: 1) prowadzą lub w okresie ostatnich 60 miesięcy kalendarzowych przed dniem rozpoczęcia wykonywania działalności gospodarczej prowadziły pozarolniczą działalność; 2) wykonują działalność gospodarczą na rzecz byłego pracodawcy, na rzecz którego przed dniem rozpoczęcia działalności gospodarczej w bieżącym lub w poprzednim roku kalendarzowym wykonywały w ramach stosunku pracy lub spółdzielczego stosunku pracy czynności wchodzące w zakres wykonywanej działalności gospodarczej.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Przykładowy tekst tytułowy</dc:title>
  <dc:creator>Stefaniak, Zofia</dc:creator>
  <cp:lastModifiedBy>Dominika</cp:lastModifiedBy>
  <cp:revision>233</cp:revision>
  <cp:lastPrinted>2016-03-09T12:01:21Z</cp:lastPrinted>
  <dcterms:modified xsi:type="dcterms:W3CDTF">2016-03-10T07:36:48Z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0x010100544AA99EE094614798ED6CE173399C00</vt:lpwstr>
  </property>
  <property fmtid="{D5CDD505-2E9C-101B-9397-08002B2CF9AE}" pid="3" name="Grupa">
    <vt:lpwstr>Zakopane wrzesień 2015</vt:lpwstr>
  </property>
</Properties>
</file>