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0" r:id="rId4"/>
    <p:sldId id="267" r:id="rId5"/>
    <p:sldId id="269" r:id="rId6"/>
    <p:sldId id="273" r:id="rId7"/>
    <p:sldId id="275" r:id="rId8"/>
    <p:sldId id="271" r:id="rId9"/>
    <p:sldId id="272" r:id="rId10"/>
    <p:sldId id="276" r:id="rId11"/>
    <p:sldId id="277" r:id="rId12"/>
    <p:sldId id="259" r:id="rId13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7FA3B-C404-4317-B0BC-953931111309}" type="datetimeFigureOut">
              <a:rPr lang="pl-PL" smtClean="0"/>
              <a:t>2016-03-09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31897F-8F23-433E-A660-EFF8D3EDA506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b="1" dirty="0" smtClean="0"/>
              <a:t>Stowarzyszenie Księgowych </a:t>
            </a:r>
            <a:br>
              <a:rPr lang="pl-PL" b="1" dirty="0" smtClean="0"/>
            </a:br>
            <a:r>
              <a:rPr lang="pl-PL" b="1" dirty="0" smtClean="0"/>
              <a:t>w Polsce</a:t>
            </a:r>
            <a:endParaRPr lang="pl-PL" b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Biuro Zarządu Oddziału Okręgowego w Gdańsku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80-286 Gdańsk, ul. Jaśkowa Dolina 93</a:t>
            </a:r>
            <a:endParaRPr lang="pl-PL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Aldonka\Desktop\logo skwp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764704"/>
            <a:ext cx="1365299" cy="134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89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dirty="0" smtClean="0"/>
              <a:t>Działalność wydawnicza 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8434" name="Picture 2" descr="C:\Users\Aldonka\Desktop\Screeny\2016-03-09 18_23_30-SKwP_PL_v.06.indd - SKwP_PL_v.06.indd.pdf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19637"/>
            <a:ext cx="6326188" cy="275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Aldonka\Desktop\Screeny\2016-03-09 18_23_37-SKwP_PL_v.06.indd - SKwP_PL_v.06.indd.pdf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541" y="4365104"/>
            <a:ext cx="6354763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28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2050" name="Picture 2" descr="C:\Users\Aldonka\Desktop\Screeny\2016-03-09 18_47_03-Gdańsk - SKw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548680"/>
            <a:ext cx="545408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ldonka\Desktop\Screeny\2016-03-09 18_47_30-Gdańsk - SKw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7842" y="3212976"/>
            <a:ext cx="5454087" cy="2240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961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548680"/>
            <a:ext cx="6840760" cy="6453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20072" y="1196752"/>
            <a:ext cx="4032448" cy="2710649"/>
          </a:xfrm>
        </p:spPr>
        <p:txBody>
          <a:bodyPr>
            <a:normAutofit fontScale="90000"/>
          </a:bodyPr>
          <a:lstStyle/>
          <a:p>
            <a:r>
              <a:rPr lang="pl-PL" sz="3600" b="1" i="1" dirty="0" smtClean="0">
                <a:solidFill>
                  <a:srgbClr val="FF0000"/>
                </a:solidFill>
              </a:rPr>
              <a:t>Zapraszamy do </a:t>
            </a:r>
            <a:r>
              <a:rPr lang="pl-PL" sz="3600" b="1" i="1" dirty="0" smtClean="0">
                <a:solidFill>
                  <a:srgbClr val="FF0000"/>
                </a:solidFill>
              </a:rPr>
              <a:t>współpracy</a:t>
            </a:r>
            <a:br>
              <a:rPr lang="pl-PL" sz="3600" b="1" i="1" dirty="0" smtClean="0">
                <a:solidFill>
                  <a:srgbClr val="FF0000"/>
                </a:solidFill>
              </a:rPr>
            </a:br>
            <a:r>
              <a:rPr lang="pl-PL" sz="3600" i="1" dirty="0"/>
              <a:t/>
            </a:r>
            <a:br>
              <a:rPr lang="pl-PL" sz="3600" i="1" dirty="0"/>
            </a:br>
            <a:r>
              <a:rPr lang="pl-PL" sz="3600" dirty="0" smtClean="0"/>
              <a:t/>
            </a:r>
            <a:br>
              <a:rPr lang="pl-PL" sz="3600" dirty="0" smtClean="0"/>
            </a:br>
            <a:r>
              <a:rPr lang="pl-PL" sz="3600" b="1" dirty="0" err="1" smtClean="0">
                <a:solidFill>
                  <a:srgbClr val="FF0000"/>
                </a:solidFill>
              </a:rPr>
              <a:t>SKwP</a:t>
            </a:r>
            <a:r>
              <a:rPr lang="pl-PL" sz="3600" b="1" dirty="0" smtClean="0">
                <a:solidFill>
                  <a:srgbClr val="FF0000"/>
                </a:solidFill>
              </a:rPr>
              <a:t> o/Gdańsk</a:t>
            </a:r>
            <a:br>
              <a:rPr lang="pl-PL" sz="3600" b="1" dirty="0" smtClean="0">
                <a:solidFill>
                  <a:srgbClr val="FF0000"/>
                </a:solidFill>
              </a:rPr>
            </a:br>
            <a:r>
              <a:rPr lang="pl-PL" sz="3600" b="1" dirty="0" smtClean="0">
                <a:solidFill>
                  <a:srgbClr val="FF0000"/>
                </a:solidFill>
              </a:rPr>
              <a:t>ul. Jaśkowa Dolina 93</a:t>
            </a:r>
            <a:r>
              <a:rPr lang="pl-PL" sz="3600" b="1" dirty="0">
                <a:solidFill>
                  <a:srgbClr val="FF0000"/>
                </a:solidFill>
              </a:rPr>
              <a:t/>
            </a:r>
            <a:br>
              <a:rPr lang="pl-PL" sz="3600" b="1" dirty="0">
                <a:solidFill>
                  <a:srgbClr val="FF0000"/>
                </a:solidFill>
              </a:rPr>
            </a:br>
            <a:r>
              <a:rPr lang="de-DE" sz="3200" b="1" dirty="0">
                <a:solidFill>
                  <a:srgbClr val="FF0000"/>
                </a:solidFill>
              </a:rPr>
              <a:t>tel. 58 341 25 30</a:t>
            </a:r>
            <a:endParaRPr lang="pl-PL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361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8640"/>
            <a:ext cx="741682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571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100" b="1" dirty="0"/>
              <a:t>Stowarzyszenie współpracuje z organami władzy </a:t>
            </a:r>
            <a:r>
              <a:rPr lang="pl-PL" sz="3100" b="1" dirty="0" smtClean="0"/>
              <a:t/>
            </a:r>
            <a:br>
              <a:rPr lang="pl-PL" sz="3100" b="1" dirty="0" smtClean="0"/>
            </a:br>
            <a:r>
              <a:rPr lang="pl-PL" sz="3100" b="1" dirty="0" smtClean="0"/>
              <a:t>i </a:t>
            </a:r>
            <a:r>
              <a:rPr lang="pl-PL" sz="3100" b="1" dirty="0"/>
              <a:t>administracji państwowej oraz z ogólnokrajowymi organizacjami</a:t>
            </a:r>
            <a:r>
              <a:rPr lang="pl-PL" sz="3100" dirty="0"/>
              <a:t>, m.in. z</a:t>
            </a:r>
            <a:r>
              <a:rPr lang="pl-PL" sz="3100" dirty="0" smtClean="0"/>
              <a:t>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83646" y="4653136"/>
            <a:ext cx="4022068" cy="2049091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 smtClean="0"/>
              <a:t>Federacja </a:t>
            </a:r>
            <a:r>
              <a:rPr lang="pl-PL" dirty="0"/>
              <a:t>Stowarzyszeń Naukowo-Technicznych </a:t>
            </a:r>
            <a:r>
              <a:rPr lang="pl-PL" dirty="0" smtClean="0"/>
              <a:t>NOT</a:t>
            </a:r>
            <a:r>
              <a:rPr lang="pl-PL" dirty="0"/>
              <a:t/>
            </a:r>
            <a:br>
              <a:rPr lang="pl-PL" dirty="0"/>
            </a:br>
            <a:r>
              <a:rPr lang="pl-PL" dirty="0"/>
              <a:t/>
            </a:r>
            <a:br>
              <a:rPr lang="pl-PL" dirty="0"/>
            </a:br>
            <a:r>
              <a:rPr lang="pl-PL" dirty="0" smtClean="0"/>
              <a:t>Towarzystwo Naukowe Organizacji i </a:t>
            </a:r>
            <a:r>
              <a:rPr lang="pl-PL" dirty="0"/>
              <a:t>Kierownictwa</a:t>
            </a:r>
          </a:p>
        </p:txBody>
      </p:sp>
      <p:pic>
        <p:nvPicPr>
          <p:cNvPr id="5" name="Picture 3" descr="C:\Users\Aldonka\Desktop\Screeny\2016-03-09 18_00_14-Pracodawcy Rzeczypospolitej Polskiej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564904"/>
            <a:ext cx="3115110" cy="1028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8" name="Picture 2" descr="C:\Users\Aldonka\Desktop\Screeny\2016-03-09 18_00_00-Towarzystwo Naukowe Organizacji i Kierownictw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2082" y="5877272"/>
            <a:ext cx="1965924" cy="91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Users\Aldonka\Desktop\Screeny\2016-03-09 17_59_23-Polskie Towarzystwo Ekonomiczn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207" y="2698326"/>
            <a:ext cx="4238625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Users\Aldonka\Desktop\Screeny\2016-03-09 17_59_37-Krajowa Izba Biegłych Rewidentów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50504"/>
            <a:ext cx="4895850" cy="9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C:\Users\Aldonka\Desktop\Screeny\2016-03-09 18_06_23-PFSRM _ Polska Federacja Stowarzyszeń Rzeczoznawców Majątkowych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115" y="3975209"/>
            <a:ext cx="7450137" cy="48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C:\Users\Aldonka\Desktop\Screeny\2016-03-09 18_06_08-PFSRM _ Polska Federacja Stowarzyszeń Rzeczoznawców Majątkowyc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08865"/>
            <a:ext cx="870595" cy="818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C:\Users\Aldonka\Desktop\Screeny\2016-03-09 18_05_46-FSNT-NOT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0248" y="4677729"/>
            <a:ext cx="1047750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452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b="1" dirty="0" smtClean="0"/>
              <a:t>Współpraca międzynarodowa </a:t>
            </a:r>
            <a:r>
              <a:rPr lang="pl-PL" sz="2800" b="1" dirty="0" err="1" smtClean="0"/>
              <a:t>SKwP</a:t>
            </a:r>
            <a:r>
              <a:rPr lang="pl-PL" sz="2800" b="1" dirty="0" smtClean="0"/>
              <a:t>:</a:t>
            </a:r>
            <a:endParaRPr lang="pl-PL" sz="2800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267744" y="1600200"/>
            <a:ext cx="6419056" cy="4525963"/>
          </a:xfrm>
        </p:spPr>
        <p:txBody>
          <a:bodyPr>
            <a:normAutofit lnSpcReduction="10000"/>
          </a:bodyPr>
          <a:lstStyle/>
          <a:p>
            <a:r>
              <a:rPr lang="pl-PL" sz="2400" dirty="0" smtClean="0"/>
              <a:t>od </a:t>
            </a:r>
            <a:r>
              <a:rPr lang="pl-PL" sz="2400" dirty="0"/>
              <a:t>1989 r. </a:t>
            </a:r>
            <a:r>
              <a:rPr lang="pl-PL" sz="2400" dirty="0" smtClean="0"/>
              <a:t>członek </a:t>
            </a:r>
            <a:r>
              <a:rPr lang="pl-PL" sz="2400" b="1" dirty="0" smtClean="0">
                <a:solidFill>
                  <a:srgbClr val="00B050"/>
                </a:solidFill>
              </a:rPr>
              <a:t>Międzynarodowej Federacji Księgowych (IFAC) </a:t>
            </a:r>
            <a:r>
              <a:rPr lang="pl-PL" sz="2400" dirty="0" smtClean="0"/>
              <a:t>z </a:t>
            </a:r>
            <a:r>
              <a:rPr lang="pl-PL" sz="2400" dirty="0"/>
              <a:t>siedzibą w Nowym </a:t>
            </a:r>
            <a:r>
              <a:rPr lang="pl-PL" sz="2400" dirty="0" smtClean="0"/>
              <a:t>Jorku (pozarządowa </a:t>
            </a:r>
            <a:r>
              <a:rPr lang="pl-PL" sz="2400" dirty="0"/>
              <a:t>organizacja </a:t>
            </a:r>
            <a:r>
              <a:rPr lang="pl-PL" sz="2400" dirty="0" smtClean="0"/>
              <a:t>non-profit </a:t>
            </a:r>
            <a:r>
              <a:rPr lang="pl-PL" sz="2400" dirty="0"/>
              <a:t>skupiająca 156 organizacji zawodowych księgowych ze 114 krajów </a:t>
            </a:r>
            <a:r>
              <a:rPr lang="pl-PL" sz="2400" dirty="0" smtClean="0"/>
              <a:t>świata</a:t>
            </a:r>
            <a:r>
              <a:rPr lang="pl-PL" sz="2400" dirty="0" smtClean="0"/>
              <a:t>)</a:t>
            </a:r>
            <a:endParaRPr lang="pl-PL" sz="2400" dirty="0" smtClean="0"/>
          </a:p>
          <a:p>
            <a:r>
              <a:rPr lang="pl-PL" sz="2400" dirty="0" smtClean="0"/>
              <a:t>współpraca </a:t>
            </a:r>
            <a:r>
              <a:rPr lang="pl-PL" sz="2400" dirty="0"/>
              <a:t>z </a:t>
            </a:r>
            <a:r>
              <a:rPr lang="pl-PL" sz="2400" b="1" dirty="0">
                <a:solidFill>
                  <a:srgbClr val="00B050"/>
                </a:solidFill>
              </a:rPr>
              <a:t>Fundacją Międzynarodowych Standardów Sprawozdawczości Finansowej </a:t>
            </a:r>
            <a:r>
              <a:rPr lang="pl-PL" sz="2400" b="1" dirty="0" smtClean="0">
                <a:solidFill>
                  <a:srgbClr val="00B050"/>
                </a:solidFill>
              </a:rPr>
              <a:t>(IFRS Foundation) </a:t>
            </a:r>
            <a:r>
              <a:rPr lang="pl-PL" sz="2400" dirty="0" smtClean="0"/>
              <a:t>z </a:t>
            </a:r>
            <a:r>
              <a:rPr lang="pl-PL" sz="2400" dirty="0"/>
              <a:t>siedzibą w </a:t>
            </a:r>
            <a:r>
              <a:rPr lang="pl-PL" sz="2400" dirty="0" smtClean="0"/>
              <a:t>Londynie (organizacja </a:t>
            </a:r>
            <a:r>
              <a:rPr lang="pl-PL" sz="2400" dirty="0"/>
              <a:t>pozarządowa, której celem jest przede wszystkim opracowywanie, zgodnie </a:t>
            </a: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>z </a:t>
            </a:r>
            <a:r>
              <a:rPr lang="pl-PL" sz="2400" dirty="0"/>
              <a:t>interesem publicznym, wysokiej jakości, zrozumiałych i możliwych do wyegzekwowania globalnych standardów </a:t>
            </a:r>
            <a:r>
              <a:rPr lang="pl-PL" sz="2400" dirty="0" smtClean="0"/>
              <a:t>rachunkowości MSSF)  </a:t>
            </a:r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12290" name="Picture 2" descr="C:\Users\Aldonka\Desktop\Screeny\2016-03-09 17_49_00-IFA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88840"/>
            <a:ext cx="22098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Aldonka\Desktop\Screeny\2016-03-09 17_56_36-Fundacja MSSF (IFRS Foundation) - SKw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7072"/>
            <a:ext cx="2306191" cy="120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80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pl-PL" sz="3200" b="1" dirty="0" smtClean="0">
                <a:solidFill>
                  <a:srgbClr val="00B050"/>
                </a:solidFill>
              </a:rPr>
              <a:t>Ideą Stowarzyszenia jest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82" y="-315416"/>
            <a:ext cx="3475037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ymbol zastępczy zawartości 3"/>
          <p:cNvSpPr>
            <a:spLocks noGrp="1"/>
          </p:cNvSpPr>
          <p:nvPr>
            <p:ph idx="1"/>
          </p:nvPr>
        </p:nvSpPr>
        <p:spPr>
          <a:xfrm>
            <a:off x="3563888" y="1600200"/>
            <a:ext cx="5122912" cy="4525963"/>
          </a:xfrm>
        </p:spPr>
        <p:txBody>
          <a:bodyPr/>
          <a:lstStyle/>
          <a:p>
            <a:r>
              <a:rPr lang="pl-PL" dirty="0"/>
              <a:t>a</a:t>
            </a:r>
            <a:r>
              <a:rPr lang="pl-PL" dirty="0" smtClean="0"/>
              <a:t>by zawód księgowego był zawodem zaufania publicznego, bowiem jego </a:t>
            </a:r>
            <a:r>
              <a:rPr lang="pl-PL" b="1" dirty="0" smtClean="0">
                <a:solidFill>
                  <a:srgbClr val="00B050"/>
                </a:solidFill>
              </a:rPr>
              <a:t>rzetelne i etyczne </a:t>
            </a:r>
            <a:r>
              <a:rPr lang="pl-PL" dirty="0" smtClean="0"/>
              <a:t>wykonywanie ma wpływ na bezpieczeństwo obrotu gospodarczego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538843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600" b="1" dirty="0" smtClean="0">
                <a:solidFill>
                  <a:srgbClr val="00B050"/>
                </a:solidFill>
              </a:rPr>
              <a:t>Oferta edukacyjna </a:t>
            </a:r>
            <a:r>
              <a:rPr lang="pl-PL" sz="3600" b="1" dirty="0" err="1" smtClean="0">
                <a:solidFill>
                  <a:srgbClr val="00B050"/>
                </a:solidFill>
              </a:rPr>
              <a:t>SKwP</a:t>
            </a:r>
            <a:endParaRPr lang="pl-PL" sz="3600" b="1" dirty="0">
              <a:solidFill>
                <a:srgbClr val="00B050"/>
              </a:solidFill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b="1" dirty="0" err="1" smtClean="0"/>
              <a:t>SKwP</a:t>
            </a:r>
            <a:r>
              <a:rPr lang="pl-PL" b="1" dirty="0" smtClean="0"/>
              <a:t> spełnia Międzynarodowe Standardy Edukacji.</a:t>
            </a:r>
          </a:p>
          <a:p>
            <a:pPr marL="0" indent="0">
              <a:buNone/>
            </a:pPr>
            <a:r>
              <a:rPr lang="pl-PL" dirty="0" smtClean="0"/>
              <a:t>Kilkadziesiąt tysięcy osób rocznie podnosi swoje kwalifikacje i aktualizuje wiedzę, m.in. n</a:t>
            </a:r>
            <a:r>
              <a:rPr lang="pl-PL" dirty="0"/>
              <a:t>a certyfikowanych </a:t>
            </a:r>
            <a:r>
              <a:rPr lang="pl-PL" dirty="0" smtClean="0"/>
              <a:t>szkoleniach: </a:t>
            </a:r>
          </a:p>
          <a:p>
            <a:pPr>
              <a:buFontTx/>
              <a:buChar char="-"/>
            </a:pPr>
            <a:r>
              <a:rPr lang="pl-PL" dirty="0" smtClean="0"/>
              <a:t>przygotowujących do zawodu księgowego </a:t>
            </a:r>
            <a:br>
              <a:rPr lang="pl-PL" dirty="0" smtClean="0"/>
            </a:br>
            <a:r>
              <a:rPr lang="pl-PL" dirty="0" smtClean="0">
                <a:solidFill>
                  <a:srgbClr val="00B050"/>
                </a:solidFill>
              </a:rPr>
              <a:t>(około 43 tys. osób rocznie), </a:t>
            </a:r>
          </a:p>
          <a:p>
            <a:pPr>
              <a:buFontTx/>
              <a:buChar char="-"/>
            </a:pPr>
            <a:r>
              <a:rPr lang="pl-PL" dirty="0" smtClean="0"/>
              <a:t>doskonalących kwalifikacje </a:t>
            </a:r>
            <a:r>
              <a:rPr lang="pl-PL" dirty="0" smtClean="0">
                <a:solidFill>
                  <a:srgbClr val="00B050"/>
                </a:solidFill>
              </a:rPr>
              <a:t>(ponad 45 tys.), </a:t>
            </a:r>
            <a:r>
              <a:rPr lang="pl-PL" dirty="0" smtClean="0"/>
              <a:t>oraz </a:t>
            </a:r>
          </a:p>
          <a:p>
            <a:pPr>
              <a:buFontTx/>
              <a:buChar char="-"/>
            </a:pPr>
            <a:r>
              <a:rPr lang="pl-PL" dirty="0" smtClean="0"/>
              <a:t>uczestnicząc w odczytach, seminariach, konferencjach </a:t>
            </a:r>
            <a:r>
              <a:rPr lang="pl-PL" dirty="0" smtClean="0">
                <a:solidFill>
                  <a:srgbClr val="00B050"/>
                </a:solidFill>
              </a:rPr>
              <a:t>(ponad 12 tys.)</a:t>
            </a:r>
            <a:endParaRPr lang="pl-PL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1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b="1" dirty="0" smtClean="0"/>
              <a:t>Cztery poziomy kształcenia: </a:t>
            </a:r>
            <a:r>
              <a:rPr lang="pl-PL" sz="3200" dirty="0" smtClean="0"/>
              <a:t/>
            </a:r>
            <a:br>
              <a:rPr lang="pl-PL" sz="3200" dirty="0" smtClean="0"/>
            </a:br>
            <a:r>
              <a:rPr lang="pl-PL" sz="3200" b="1" dirty="0" smtClean="0">
                <a:solidFill>
                  <a:srgbClr val="00B050"/>
                </a:solidFill>
              </a:rPr>
              <a:t>I. Księgowy II. Specjalista ds. rachunkowości </a:t>
            </a:r>
            <a:br>
              <a:rPr lang="pl-PL" sz="3200" b="1" dirty="0" smtClean="0">
                <a:solidFill>
                  <a:srgbClr val="00B050"/>
                </a:solidFill>
              </a:rPr>
            </a:br>
            <a:r>
              <a:rPr lang="pl-PL" sz="3200" b="1" dirty="0" smtClean="0">
                <a:solidFill>
                  <a:srgbClr val="00B050"/>
                </a:solidFill>
              </a:rPr>
              <a:t>III. Główny księgowy IV. Dyplomowany księgowy</a:t>
            </a:r>
            <a:endParaRPr lang="pl-PL" sz="3200" b="1" dirty="0">
              <a:solidFill>
                <a:srgbClr val="00B050"/>
              </a:solidFill>
            </a:endParaRPr>
          </a:p>
        </p:txBody>
      </p:sp>
      <p:pic>
        <p:nvPicPr>
          <p:cNvPr id="17410" name="Picture 2" descr="C:\Users\Aldonka\Desktop\Screeny\2016-03-09 18_20_38-Certyfikacja prezentacja - SKwP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813" y="1600200"/>
            <a:ext cx="6953555" cy="535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755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dirty="0" smtClean="0"/>
              <a:t>„Kodeks </a:t>
            </a:r>
            <a:r>
              <a:rPr lang="pl-PL" sz="3600" b="1" dirty="0"/>
              <a:t>zawodowej etyki </a:t>
            </a: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600" b="1" dirty="0" smtClean="0"/>
              <a:t>w </a:t>
            </a:r>
            <a:r>
              <a:rPr lang="pl-PL" sz="3600" b="1" dirty="0"/>
              <a:t>rachunkowości" </a:t>
            </a:r>
            <a:endParaRPr lang="pl-PL" sz="36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i="1" dirty="0" smtClean="0"/>
              <a:t>“(…)  </a:t>
            </a:r>
            <a:r>
              <a:rPr lang="pl-PL" i="1" dirty="0"/>
              <a:t>do najcenniejszych walorów, niezależnie czy mówimy o firmie, organizacji czy jednostce ludzkiej, </a:t>
            </a:r>
            <a:r>
              <a:rPr lang="pl-PL" b="1" i="1" dirty="0">
                <a:solidFill>
                  <a:srgbClr val="00B050"/>
                </a:solidFill>
              </a:rPr>
              <a:t>należy reputacja i prestiż</a:t>
            </a:r>
            <a:r>
              <a:rPr lang="pl-PL" i="1" dirty="0"/>
              <a:t>. Stąd też zdobycie i utrzymanie dobrej opinii jest jednym z najważniejszych zadań, jakie powinniśmy stawiać przed sobą każdego dnia, bez względu na wykonywany zawód, zajmowane stanowisko czy pozycję </a:t>
            </a:r>
            <a:r>
              <a:rPr lang="pl-PL" i="1" dirty="0" smtClean="0"/>
              <a:t>społeczną”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0116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/>
          </a:bodyPr>
          <a:lstStyle/>
          <a:p>
            <a:r>
              <a:rPr lang="pl-PL" dirty="0"/>
              <a:t>Każda </a:t>
            </a:r>
            <a:r>
              <a:rPr lang="pl-PL" b="1" dirty="0">
                <a:solidFill>
                  <a:srgbClr val="00B050"/>
                </a:solidFill>
              </a:rPr>
              <a:t>osoba zajmująca się rachunkowością</a:t>
            </a:r>
            <a:r>
              <a:rPr lang="pl-PL" dirty="0"/>
              <a:t>, jak również </a:t>
            </a:r>
            <a:r>
              <a:rPr lang="pl-PL" b="1" dirty="0">
                <a:solidFill>
                  <a:srgbClr val="00B050"/>
                </a:solidFill>
              </a:rPr>
              <a:t>jednostka prowadząca rachunkowość </a:t>
            </a:r>
            <a:r>
              <a:rPr lang="pl-PL" dirty="0"/>
              <a:t>lub zajmująca się usługowym jej prowadzeniem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 </a:t>
            </a:r>
            <a:r>
              <a:rPr lang="pl-PL" dirty="0"/>
              <a:t>postępująca zgodnie z zasadami zawartymi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w </a:t>
            </a:r>
            <a:r>
              <a:rPr lang="pl-PL" dirty="0"/>
              <a:t>„Kodeksie zawodowej etyki w rachunkowości", może zostać jego </a:t>
            </a:r>
            <a:r>
              <a:rPr lang="pl-PL" dirty="0" smtClean="0"/>
              <a:t>sygnatariuszem;</a:t>
            </a:r>
            <a:endParaRPr lang="pl-PL" dirty="0" smtClean="0"/>
          </a:p>
          <a:p>
            <a:r>
              <a:rPr lang="pl-PL" dirty="0" smtClean="0"/>
              <a:t>uzyska </a:t>
            </a:r>
            <a:r>
              <a:rPr lang="pl-PL" dirty="0"/>
              <a:t>wówczas prawo do informowania o tym fakcie swoich partnerów i klientów, dla których </a:t>
            </a:r>
            <a:r>
              <a:rPr lang="pl-PL" b="1" dirty="0">
                <a:solidFill>
                  <a:srgbClr val="00B050"/>
                </a:solidFill>
              </a:rPr>
              <a:t>bycie sygnatariuszem „Kodeksu zawodowej etyki w rachunkowości" będzie rękojmią rzetelnego </a:t>
            </a:r>
            <a:r>
              <a:rPr lang="pl-PL" b="1" dirty="0" smtClean="0">
                <a:solidFill>
                  <a:srgbClr val="00B050"/>
                </a:solidFill>
              </a:rPr>
              <a:t/>
            </a:r>
            <a:br>
              <a:rPr lang="pl-PL" b="1" dirty="0" smtClean="0">
                <a:solidFill>
                  <a:srgbClr val="00B050"/>
                </a:solidFill>
              </a:rPr>
            </a:br>
            <a:r>
              <a:rPr lang="pl-PL" b="1" dirty="0" smtClean="0">
                <a:solidFill>
                  <a:srgbClr val="00B050"/>
                </a:solidFill>
              </a:rPr>
              <a:t>i </a:t>
            </a:r>
            <a:r>
              <a:rPr lang="pl-PL" b="1" dirty="0">
                <a:solidFill>
                  <a:srgbClr val="00B050"/>
                </a:solidFill>
              </a:rPr>
              <a:t>etycznego działania</a:t>
            </a:r>
            <a:r>
              <a:rPr lang="pl-PL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901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</TotalTime>
  <Words>223</Words>
  <Application>Microsoft Office PowerPoint</Application>
  <PresentationFormat>Pokaz na ekranie (4:3)</PresentationFormat>
  <Paragraphs>24</Paragraphs>
  <Slides>12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12</vt:i4>
      </vt:variant>
    </vt:vector>
  </HeadingPairs>
  <TitlesOfParts>
    <vt:vector size="13" baseType="lpstr">
      <vt:lpstr>Motyw pakietu Office</vt:lpstr>
      <vt:lpstr>Stowarzyszenie Księgowych  w Polsce</vt:lpstr>
      <vt:lpstr>Prezentacja programu PowerPoint</vt:lpstr>
      <vt:lpstr>Stowarzyszenie współpracuje z organami władzy  i administracji państwowej oraz z ogólnokrajowymi organizacjami, m.in. z:</vt:lpstr>
      <vt:lpstr>Współpraca międzynarodowa SKwP:</vt:lpstr>
      <vt:lpstr>Ideą Stowarzyszenia jest</vt:lpstr>
      <vt:lpstr>Oferta edukacyjna SKwP</vt:lpstr>
      <vt:lpstr>Cztery poziomy kształcenia:  I. Księgowy II. Specjalista ds. rachunkowości  III. Główny księgowy IV. Dyplomowany księgowy</vt:lpstr>
      <vt:lpstr>„Kodeks zawodowej etyki  w rachunkowości" </vt:lpstr>
      <vt:lpstr>Prezentacja programu PowerPoint</vt:lpstr>
      <vt:lpstr>Działalność wydawnicza  </vt:lpstr>
      <vt:lpstr>Prezentacja programu PowerPoint</vt:lpstr>
      <vt:lpstr>Zapraszamy do współpracy   SKwP o/Gdańsk ul. Jaśkowa Dolina 93 tel. 58 341 25 30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Stowarzyszenie Księgowych w Polsce Oddział w Gdańsku</dc:title>
  <dc:creator>Aldona Uziębło</dc:creator>
  <cp:lastModifiedBy>Aldonka</cp:lastModifiedBy>
  <cp:revision>43</cp:revision>
  <dcterms:created xsi:type="dcterms:W3CDTF">2016-03-09T16:13:06Z</dcterms:created>
  <dcterms:modified xsi:type="dcterms:W3CDTF">2016-03-09T18:48:10Z</dcterms:modified>
</cp:coreProperties>
</file>