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296" r:id="rId3"/>
    <p:sldId id="258" r:id="rId4"/>
    <p:sldId id="297" r:id="rId5"/>
    <p:sldId id="299" r:id="rId6"/>
    <p:sldId id="300" r:id="rId7"/>
    <p:sldId id="302" r:id="rId8"/>
    <p:sldId id="303" r:id="rId9"/>
    <p:sldId id="306" r:id="rId10"/>
    <p:sldId id="298" r:id="rId11"/>
    <p:sldId id="304" r:id="rId12"/>
    <p:sldId id="293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44" r:id="rId25"/>
    <p:sldId id="323" r:id="rId26"/>
    <p:sldId id="292" r:id="rId27"/>
    <p:sldId id="324" r:id="rId28"/>
    <p:sldId id="325" r:id="rId29"/>
    <p:sldId id="326" r:id="rId30"/>
    <p:sldId id="327" r:id="rId31"/>
    <p:sldId id="330" r:id="rId32"/>
    <p:sldId id="331" r:id="rId33"/>
    <p:sldId id="332" r:id="rId34"/>
    <p:sldId id="333" r:id="rId35"/>
    <p:sldId id="334" r:id="rId36"/>
    <p:sldId id="291" r:id="rId37"/>
  </p:sldIdLst>
  <p:sldSz cx="9144000" cy="6858000" type="screen4x3"/>
  <p:notesSz cx="6858000" cy="9144000"/>
  <p:embeddedFontLs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9900"/>
    <a:srgbClr val="4DDB91"/>
    <a:srgbClr val="33CC33"/>
    <a:srgbClr val="009E13"/>
    <a:srgbClr val="00B415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99" autoAdjust="0"/>
    <p:restoredTop sz="98592" autoAdjust="0"/>
  </p:normalViewPr>
  <p:slideViewPr>
    <p:cSldViewPr>
      <p:cViewPr>
        <p:scale>
          <a:sx n="80" d="100"/>
          <a:sy n="80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51E6D-05BB-43BA-874B-61BF83A342EC}" type="doc">
      <dgm:prSet loTypeId="urn:microsoft.com/office/officeart/2005/8/layout/cycle1" loCatId="cycle" qsTypeId="urn:microsoft.com/office/officeart/2005/8/quickstyle/simple1#1" qsCatId="simple" csTypeId="urn:microsoft.com/office/officeart/2005/8/colors/accent1_2#1" csCatId="accent1"/>
      <dgm:spPr/>
    </dgm:pt>
    <dgm:pt modelId="{515ADAD6-EE7E-44EE-A8A1-38B30CF8954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Podpisz umowę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 zwróć 2 egz.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do ZUS</a:t>
          </a:r>
        </a:p>
      </dgm:t>
    </dgm:pt>
    <dgm:pt modelId="{C258BEC9-E423-461F-84A3-2869DB41A89E}" type="parTrans" cxnId="{7B5C72A2-B3E3-4662-A480-639E7A9EE6DD}">
      <dgm:prSet/>
      <dgm:spPr/>
    </dgm:pt>
    <dgm:pt modelId="{75EE8836-1485-492C-B4A7-38289DC3DCF5}" type="sibTrans" cxnId="{7B5C72A2-B3E3-4662-A480-639E7A9EE6DD}">
      <dgm:prSet/>
      <dgm:spPr/>
    </dgm:pt>
    <dgm:pt modelId="{B22B9BEC-8124-4EF5-832C-AE9C48198B8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3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Przedstawiciel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ZUS podpisze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umowę i wyśle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ją do Ciebie</a:t>
          </a:r>
        </a:p>
      </dgm:t>
    </dgm:pt>
    <dgm:pt modelId="{281E095C-7771-461B-B279-736FC095BAED}" type="parTrans" cxnId="{8F749589-DFE0-4632-B416-73707E463DEC}">
      <dgm:prSet/>
      <dgm:spPr/>
    </dgm:pt>
    <dgm:pt modelId="{D0FAE32B-372F-4F74-95A6-7DF872DB399F}" type="sibTrans" cxnId="{8F749589-DFE0-4632-B416-73707E463DEC}">
      <dgm:prSet/>
      <dgm:spPr/>
    </dgm:pt>
    <dgm:pt modelId="{0F9610F3-E762-4F00-915A-AA8FBC3518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Otrzymasz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 egz. umowy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określającej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warunki ulgi</a:t>
          </a:r>
        </a:p>
      </dgm:t>
    </dgm:pt>
    <dgm:pt modelId="{6CE514DC-279E-492F-AE3B-8F04F9BBB06E}" type="parTrans" cxnId="{B3801A36-40B7-44AC-9DA1-FE1C0FF7AD66}">
      <dgm:prSet/>
      <dgm:spPr/>
    </dgm:pt>
    <dgm:pt modelId="{CF02A7F0-3415-42B4-B172-214823BF13C4}" type="sibTrans" cxnId="{B3801A36-40B7-44AC-9DA1-FE1C0FF7AD66}">
      <dgm:prSet/>
      <dgm:spPr/>
    </dgm:pt>
    <dgm:pt modelId="{9A2DCC2F-9C19-4041-AC15-23DF4C27F0F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ZUS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przygotuje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umowę i wyśle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pocztą lub @</a:t>
          </a:r>
        </a:p>
      </dgm:t>
    </dgm:pt>
    <dgm:pt modelId="{D7704B45-5EB3-4DF7-9B68-E3E06BCCADF7}" type="parTrans" cxnId="{82A6DBEE-5F2D-47BA-9AAC-812E13263340}">
      <dgm:prSet/>
      <dgm:spPr/>
    </dgm:pt>
    <dgm:pt modelId="{CBE54DE4-8A33-4650-9879-7882AAC7C7C0}" type="sibTrans" cxnId="{82A6DBEE-5F2D-47BA-9AAC-812E13263340}">
      <dgm:prSet/>
      <dgm:spPr/>
    </dgm:pt>
    <dgm:pt modelId="{CA7D0700-F6C3-4B96-8243-D5EBD77AA782}" type="pres">
      <dgm:prSet presAssocID="{E5A51E6D-05BB-43BA-874B-61BF83A342EC}" presName="cycle" presStyleCnt="0">
        <dgm:presLayoutVars>
          <dgm:dir/>
          <dgm:resizeHandles val="exact"/>
        </dgm:presLayoutVars>
      </dgm:prSet>
      <dgm:spPr/>
    </dgm:pt>
    <dgm:pt modelId="{B95F359F-A9E1-4352-92B7-51F156F671A0}" type="pres">
      <dgm:prSet presAssocID="{515ADAD6-EE7E-44EE-A8A1-38B30CF8954B}" presName="dummy" presStyleCnt="0"/>
      <dgm:spPr/>
    </dgm:pt>
    <dgm:pt modelId="{1746F667-B5DD-4563-A6B8-8CE7201CC6A3}" type="pres">
      <dgm:prSet presAssocID="{515ADAD6-EE7E-44EE-A8A1-38B30CF8954B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1F0C82-2B91-44FB-9757-5FACBDFB4900}" type="pres">
      <dgm:prSet presAssocID="{75EE8836-1485-492C-B4A7-38289DC3DCF5}" presName="sibTrans" presStyleLbl="node1" presStyleIdx="0" presStyleCnt="4"/>
      <dgm:spPr/>
    </dgm:pt>
    <dgm:pt modelId="{65DA7475-7E74-4CA4-822F-54D3F6F2FB98}" type="pres">
      <dgm:prSet presAssocID="{B22B9BEC-8124-4EF5-832C-AE9C48198B80}" presName="dummy" presStyleCnt="0"/>
      <dgm:spPr/>
    </dgm:pt>
    <dgm:pt modelId="{BC9464CF-0132-46B1-A9B6-730E005B7D9A}" type="pres">
      <dgm:prSet presAssocID="{B22B9BEC-8124-4EF5-832C-AE9C48198B80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7E455A-3B48-4326-A2E0-92A3BC909480}" type="pres">
      <dgm:prSet presAssocID="{D0FAE32B-372F-4F74-95A6-7DF872DB399F}" presName="sibTrans" presStyleLbl="node1" presStyleIdx="1" presStyleCnt="4"/>
      <dgm:spPr/>
    </dgm:pt>
    <dgm:pt modelId="{0E1C9774-D643-4893-AE05-A38C92714905}" type="pres">
      <dgm:prSet presAssocID="{0F9610F3-E762-4F00-915A-AA8FBC35186F}" presName="dummy" presStyleCnt="0"/>
      <dgm:spPr/>
    </dgm:pt>
    <dgm:pt modelId="{FBD1B0E2-615E-464D-A6D9-5B37C022A239}" type="pres">
      <dgm:prSet presAssocID="{0F9610F3-E762-4F00-915A-AA8FBC35186F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94BEFF-F164-4DB0-B95B-2B85FBAE0121}" type="pres">
      <dgm:prSet presAssocID="{CF02A7F0-3415-42B4-B172-214823BF13C4}" presName="sibTrans" presStyleLbl="node1" presStyleIdx="2" presStyleCnt="4"/>
      <dgm:spPr/>
    </dgm:pt>
    <dgm:pt modelId="{29AD89AA-CB11-4C5F-BD8B-E07D3661723E}" type="pres">
      <dgm:prSet presAssocID="{9A2DCC2F-9C19-4041-AC15-23DF4C27F0F6}" presName="dummy" presStyleCnt="0"/>
      <dgm:spPr/>
    </dgm:pt>
    <dgm:pt modelId="{594E21AE-904A-4440-A776-345DA7A2AB29}" type="pres">
      <dgm:prSet presAssocID="{9A2DCC2F-9C19-4041-AC15-23DF4C27F0F6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15B1E2-FA0B-4539-8155-9B20DBB686BF}" type="pres">
      <dgm:prSet presAssocID="{CBE54DE4-8A33-4650-9879-7882AAC7C7C0}" presName="sibTrans" presStyleLbl="node1" presStyleIdx="3" presStyleCnt="4"/>
      <dgm:spPr/>
    </dgm:pt>
  </dgm:ptLst>
  <dgm:cxnLst>
    <dgm:cxn modelId="{128A514C-9144-4EF9-A30E-3D24A67F929C}" type="presOf" srcId="{B22B9BEC-8124-4EF5-832C-AE9C48198B80}" destId="{BC9464CF-0132-46B1-A9B6-730E005B7D9A}" srcOrd="0" destOrd="0" presId="urn:microsoft.com/office/officeart/2005/8/layout/cycle1"/>
    <dgm:cxn modelId="{1BB454A2-C9EE-4368-9C53-0C24A7766C38}" type="presOf" srcId="{CF02A7F0-3415-42B4-B172-214823BF13C4}" destId="{4D94BEFF-F164-4DB0-B95B-2B85FBAE0121}" srcOrd="0" destOrd="0" presId="urn:microsoft.com/office/officeart/2005/8/layout/cycle1"/>
    <dgm:cxn modelId="{C2052FD8-714F-4D1C-BBBF-A400A1D673BA}" type="presOf" srcId="{CBE54DE4-8A33-4650-9879-7882AAC7C7C0}" destId="{D515B1E2-FA0B-4539-8155-9B20DBB686BF}" srcOrd="0" destOrd="0" presId="urn:microsoft.com/office/officeart/2005/8/layout/cycle1"/>
    <dgm:cxn modelId="{E2E55E1A-F833-46F5-89D9-C474A84E74A8}" type="presOf" srcId="{E5A51E6D-05BB-43BA-874B-61BF83A342EC}" destId="{CA7D0700-F6C3-4B96-8243-D5EBD77AA782}" srcOrd="0" destOrd="0" presId="urn:microsoft.com/office/officeart/2005/8/layout/cycle1"/>
    <dgm:cxn modelId="{3F8207F3-E573-4029-9B40-0F6CF27FD0AB}" type="presOf" srcId="{75EE8836-1485-492C-B4A7-38289DC3DCF5}" destId="{8E1F0C82-2B91-44FB-9757-5FACBDFB4900}" srcOrd="0" destOrd="0" presId="urn:microsoft.com/office/officeart/2005/8/layout/cycle1"/>
    <dgm:cxn modelId="{7B5C72A2-B3E3-4662-A480-639E7A9EE6DD}" srcId="{E5A51E6D-05BB-43BA-874B-61BF83A342EC}" destId="{515ADAD6-EE7E-44EE-A8A1-38B30CF8954B}" srcOrd="0" destOrd="0" parTransId="{C258BEC9-E423-461F-84A3-2869DB41A89E}" sibTransId="{75EE8836-1485-492C-B4A7-38289DC3DCF5}"/>
    <dgm:cxn modelId="{82A6DBEE-5F2D-47BA-9AAC-812E13263340}" srcId="{E5A51E6D-05BB-43BA-874B-61BF83A342EC}" destId="{9A2DCC2F-9C19-4041-AC15-23DF4C27F0F6}" srcOrd="3" destOrd="0" parTransId="{D7704B45-5EB3-4DF7-9B68-E3E06BCCADF7}" sibTransId="{CBE54DE4-8A33-4650-9879-7882AAC7C7C0}"/>
    <dgm:cxn modelId="{0FEE8427-DF4A-4E53-A0F3-EEBB9BD177C3}" type="presOf" srcId="{515ADAD6-EE7E-44EE-A8A1-38B30CF8954B}" destId="{1746F667-B5DD-4563-A6B8-8CE7201CC6A3}" srcOrd="0" destOrd="0" presId="urn:microsoft.com/office/officeart/2005/8/layout/cycle1"/>
    <dgm:cxn modelId="{8F749589-DFE0-4632-B416-73707E463DEC}" srcId="{E5A51E6D-05BB-43BA-874B-61BF83A342EC}" destId="{B22B9BEC-8124-4EF5-832C-AE9C48198B80}" srcOrd="1" destOrd="0" parTransId="{281E095C-7771-461B-B279-736FC095BAED}" sibTransId="{D0FAE32B-372F-4F74-95A6-7DF872DB399F}"/>
    <dgm:cxn modelId="{EEF6AA71-87D0-413B-A7FA-91B8269899E1}" type="presOf" srcId="{D0FAE32B-372F-4F74-95A6-7DF872DB399F}" destId="{E67E455A-3B48-4326-A2E0-92A3BC909480}" srcOrd="0" destOrd="0" presId="urn:microsoft.com/office/officeart/2005/8/layout/cycle1"/>
    <dgm:cxn modelId="{98576B08-BAD8-4562-82E9-1149B1D62C7E}" type="presOf" srcId="{0F9610F3-E762-4F00-915A-AA8FBC35186F}" destId="{FBD1B0E2-615E-464D-A6D9-5B37C022A239}" srcOrd="0" destOrd="0" presId="urn:microsoft.com/office/officeart/2005/8/layout/cycle1"/>
    <dgm:cxn modelId="{E68FE336-E898-4849-B6F5-FD04E88CFA70}" type="presOf" srcId="{9A2DCC2F-9C19-4041-AC15-23DF4C27F0F6}" destId="{594E21AE-904A-4440-A776-345DA7A2AB29}" srcOrd="0" destOrd="0" presId="urn:microsoft.com/office/officeart/2005/8/layout/cycle1"/>
    <dgm:cxn modelId="{B3801A36-40B7-44AC-9DA1-FE1C0FF7AD66}" srcId="{E5A51E6D-05BB-43BA-874B-61BF83A342EC}" destId="{0F9610F3-E762-4F00-915A-AA8FBC35186F}" srcOrd="2" destOrd="0" parTransId="{6CE514DC-279E-492F-AE3B-8F04F9BBB06E}" sibTransId="{CF02A7F0-3415-42B4-B172-214823BF13C4}"/>
    <dgm:cxn modelId="{D1AE25E6-DFFE-4101-A745-1AADCEBB968B}" type="presParOf" srcId="{CA7D0700-F6C3-4B96-8243-D5EBD77AA782}" destId="{B95F359F-A9E1-4352-92B7-51F156F671A0}" srcOrd="0" destOrd="0" presId="urn:microsoft.com/office/officeart/2005/8/layout/cycle1"/>
    <dgm:cxn modelId="{D4FEC49C-DBD7-44F8-ABD2-BCD6EC4EB685}" type="presParOf" srcId="{CA7D0700-F6C3-4B96-8243-D5EBD77AA782}" destId="{1746F667-B5DD-4563-A6B8-8CE7201CC6A3}" srcOrd="1" destOrd="0" presId="urn:microsoft.com/office/officeart/2005/8/layout/cycle1"/>
    <dgm:cxn modelId="{FAA998A0-FF35-4B5D-BA1D-B64FC33ECA5C}" type="presParOf" srcId="{CA7D0700-F6C3-4B96-8243-D5EBD77AA782}" destId="{8E1F0C82-2B91-44FB-9757-5FACBDFB4900}" srcOrd="2" destOrd="0" presId="urn:microsoft.com/office/officeart/2005/8/layout/cycle1"/>
    <dgm:cxn modelId="{2F03D73E-EBE4-47DF-B4C5-AB2BE00ED874}" type="presParOf" srcId="{CA7D0700-F6C3-4B96-8243-D5EBD77AA782}" destId="{65DA7475-7E74-4CA4-822F-54D3F6F2FB98}" srcOrd="3" destOrd="0" presId="urn:microsoft.com/office/officeart/2005/8/layout/cycle1"/>
    <dgm:cxn modelId="{63A16DE0-6069-48E9-A706-541B3EE7D7BA}" type="presParOf" srcId="{CA7D0700-F6C3-4B96-8243-D5EBD77AA782}" destId="{BC9464CF-0132-46B1-A9B6-730E005B7D9A}" srcOrd="4" destOrd="0" presId="urn:microsoft.com/office/officeart/2005/8/layout/cycle1"/>
    <dgm:cxn modelId="{D7D6A663-25E6-4808-A784-0AF63E5FBBFF}" type="presParOf" srcId="{CA7D0700-F6C3-4B96-8243-D5EBD77AA782}" destId="{E67E455A-3B48-4326-A2E0-92A3BC909480}" srcOrd="5" destOrd="0" presId="urn:microsoft.com/office/officeart/2005/8/layout/cycle1"/>
    <dgm:cxn modelId="{1FC13B50-46FE-440E-93E1-E76FF19CCCCE}" type="presParOf" srcId="{CA7D0700-F6C3-4B96-8243-D5EBD77AA782}" destId="{0E1C9774-D643-4893-AE05-A38C92714905}" srcOrd="6" destOrd="0" presId="urn:microsoft.com/office/officeart/2005/8/layout/cycle1"/>
    <dgm:cxn modelId="{7AB0B3F8-31A7-4ADF-92E6-AB69348DE2AA}" type="presParOf" srcId="{CA7D0700-F6C3-4B96-8243-D5EBD77AA782}" destId="{FBD1B0E2-615E-464D-A6D9-5B37C022A239}" srcOrd="7" destOrd="0" presId="urn:microsoft.com/office/officeart/2005/8/layout/cycle1"/>
    <dgm:cxn modelId="{EAB16078-8FA6-4FFD-AC46-8C02757793F3}" type="presParOf" srcId="{CA7D0700-F6C3-4B96-8243-D5EBD77AA782}" destId="{4D94BEFF-F164-4DB0-B95B-2B85FBAE0121}" srcOrd="8" destOrd="0" presId="urn:microsoft.com/office/officeart/2005/8/layout/cycle1"/>
    <dgm:cxn modelId="{89349281-118E-4CAA-8137-E53B2E77C6F4}" type="presParOf" srcId="{CA7D0700-F6C3-4B96-8243-D5EBD77AA782}" destId="{29AD89AA-CB11-4C5F-BD8B-E07D3661723E}" srcOrd="9" destOrd="0" presId="urn:microsoft.com/office/officeart/2005/8/layout/cycle1"/>
    <dgm:cxn modelId="{ACF7BA39-EBE8-4F9D-95C9-87455C82844D}" type="presParOf" srcId="{CA7D0700-F6C3-4B96-8243-D5EBD77AA782}" destId="{594E21AE-904A-4440-A776-345DA7A2AB29}" srcOrd="10" destOrd="0" presId="urn:microsoft.com/office/officeart/2005/8/layout/cycle1"/>
    <dgm:cxn modelId="{8955EEF0-D4EA-409E-A737-184119FFF52E}" type="presParOf" srcId="{CA7D0700-F6C3-4B96-8243-D5EBD77AA782}" destId="{D515B1E2-FA0B-4539-8155-9B20DBB686B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E341D0C-FACB-42C5-946E-61B95D97FE73}" type="datetimeFigureOut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0B554B5-3FDA-4715-80F6-BC6F0DC9B2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6C8C-0DDE-49E6-ACE4-2C3D44BDCAD9}" type="datetime1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FE1B-E5F1-46E3-A098-B2594B8452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47EE-752B-4FD3-AEF1-709185A1106D}" type="datetime1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6F7B6-8259-4AAD-A812-864F4730C6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4E22-52AB-42F4-91F3-E28AE99C4831}" type="datetime1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B9E2E-1536-40C7-B639-761E63A097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0902-4404-47E6-9ABB-2D4382BE81F1}" type="datetime1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F538-1B47-4A31-83DA-40D31EB6F4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3376-77C5-42B7-B69D-C749CDE1C276}" type="datetime1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A114-08A0-4CED-B86D-47DB8363C0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FE2F-A6F7-464E-8CF1-1BD063323A4F}" type="datetime1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CE145-0EAC-44F7-8E85-D4C127CE77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E840-9739-43D2-838F-D32FE48AD95B}" type="datetime1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181F-3E99-416D-94FC-5B978AC8FA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60E4F-CDA3-496C-96F3-0A96DA428DBD}" type="datetime1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2E5C-4D2D-47F1-A2A1-7B1BFA88CA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82E3-2724-4F4F-B8F0-44FECF779412}" type="datetime1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CF02-C882-4324-917B-DE99D198BA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4399-7559-426A-B35C-70BAEB206755}" type="datetime1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E5DD-197E-4DDD-817E-2C32C2F87F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E56DA-009C-41AB-B0B6-1C642F0EFBF6}" type="datetime1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802F-973A-48A6-B4D8-A6C4051756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EF98F7-1B77-436E-8615-2C75E169523A}" type="datetime1">
              <a:rPr lang="pl-PL"/>
              <a:pPr>
                <a:defRPr/>
              </a:pPr>
              <a:t>2016-03-10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BB5D11-CF4F-4612-BCD9-E53ED0ABAB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www.zus.pl/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zus.pl/" TargetMode="Externa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1.png"/><Relationship Id="rId5" Type="http://schemas.openxmlformats.org/officeDocument/2006/relationships/diagramData" Target="../diagrams/data1.xml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microsoft.com/office/2007/relationships/diagramDrawing" Target="../diagrams/drawing1.xml"/><Relationship Id="rId1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Pawel\Desktop\ZUS\obrazki\01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Pawel\Desktop\ZUS\obrazki\01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33877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Pawel\Desktop\ZUS\obrazki\01_bel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4175"/>
            <a:ext cx="87487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0" y="2924175"/>
            <a:ext cx="83073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/>
              <a:t>Udzielanie ulg w spłacie należności z tytułu składek</a:t>
            </a:r>
          </a:p>
        </p:txBody>
      </p:sp>
      <p:sp>
        <p:nvSpPr>
          <p:cNvPr id="10" name="pole tekstowe 9"/>
          <p:cNvSpPr txBox="1">
            <a:spLocks noChangeArrowheads="1"/>
          </p:cNvSpPr>
          <p:nvPr/>
        </p:nvSpPr>
        <p:spPr bwMode="auto">
          <a:xfrm>
            <a:off x="539750" y="6237288"/>
            <a:ext cx="2197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b="0"/>
              <a:t>Gdańsk, 10.03.2016 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Pawel\Desktop\ZUS\obrazki\01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F9CB8-D206-44FA-A346-1737B7E99C14}" type="slidenum">
              <a:rPr lang="pl-PL"/>
              <a:pPr>
                <a:defRPr/>
              </a:pPr>
              <a:t>10</a:t>
            </a:fld>
            <a:endParaRPr lang="pl-PL"/>
          </a:p>
        </p:txBody>
      </p:sp>
      <p:pic>
        <p:nvPicPr>
          <p:cNvPr id="1027" name="Picture 3" descr="C:\Users\Pawel\Desktop\ZUS\obrazki\01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33877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Pawel\Desktop\ZUS\obrazki\01_bel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4175"/>
            <a:ext cx="75676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539750" y="2924175"/>
            <a:ext cx="268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/>
              <a:t>Pomoc publiczna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06FBF-2E8F-4BEE-BF41-7FCCB80A48E4}" type="slidenum">
              <a:rPr lang="pl-PL"/>
              <a:pPr>
                <a:defRPr/>
              </a:pPr>
              <a:t>11</a:t>
            </a:fld>
            <a:endParaRPr lang="pl-PL"/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29019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Pomoc publiczna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0" y="1700213"/>
            <a:ext cx="8893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2000"/>
              <a:t>ZUS bada wniosek pod kątem przepisów dotyczących pomocy publicznej, jeśli wniosek złożył </a:t>
            </a:r>
            <a:r>
              <a:rPr lang="pl-PL" sz="2000">
                <a:solidFill>
                  <a:srgbClr val="CC3300"/>
                </a:solidFill>
              </a:rPr>
              <a:t>przedsiębiorca</a:t>
            </a:r>
            <a:r>
              <a:rPr lang="pl-PL" sz="2000"/>
              <a:t>, również w przypadku zawieszenia działalności gospodarczej.</a:t>
            </a:r>
          </a:p>
        </p:txBody>
      </p:sp>
      <p:sp>
        <p:nvSpPr>
          <p:cNvPr id="3" name="pole tekstowe 7"/>
          <p:cNvSpPr txBox="1">
            <a:spLocks noChangeArrowheads="1"/>
          </p:cNvSpPr>
          <p:nvPr/>
        </p:nvSpPr>
        <p:spPr bwMode="auto">
          <a:xfrm>
            <a:off x="0" y="1052513"/>
            <a:ext cx="14414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>
                <a:solidFill>
                  <a:schemeClr val="accent2"/>
                </a:solidFill>
              </a:rPr>
              <a:t>Kiedy?</a:t>
            </a:r>
          </a:p>
        </p:txBody>
      </p:sp>
      <p:sp>
        <p:nvSpPr>
          <p:cNvPr id="4" name="pole tekstowe 7"/>
          <p:cNvSpPr txBox="1">
            <a:spLocks noChangeArrowheads="1"/>
          </p:cNvSpPr>
          <p:nvPr/>
        </p:nvSpPr>
        <p:spPr bwMode="auto">
          <a:xfrm>
            <a:off x="0" y="3644900"/>
            <a:ext cx="8893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2000"/>
              <a:t>ZUS jest zobowiązany do oceny wniosków o udzielenie ulgi w spłacie należności, ponieważ musi ustalić, czy ulga  nie zakłóca lub nie grozi zakłóceniem konkurencji i nie wpływa negatywnie na wymianę handlową pomiędzy państwami członkowskimi Unii Europejskiej (UE)</a:t>
            </a:r>
            <a:r>
              <a:rPr lang="pl-PL" sz="2000" b="0"/>
              <a:t> </a:t>
            </a:r>
            <a:r>
              <a:rPr lang="pl-PL" sz="2000"/>
              <a:t>.</a:t>
            </a:r>
          </a:p>
        </p:txBody>
      </p:sp>
      <p:sp>
        <p:nvSpPr>
          <p:cNvPr id="9" name="pole tekstowe 7"/>
          <p:cNvSpPr txBox="1">
            <a:spLocks noChangeArrowheads="1"/>
          </p:cNvSpPr>
          <p:nvPr/>
        </p:nvSpPr>
        <p:spPr bwMode="auto">
          <a:xfrm>
            <a:off x="0" y="2997200"/>
            <a:ext cx="27368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>
                <a:solidFill>
                  <a:srgbClr val="CC3300"/>
                </a:solidFill>
              </a:rPr>
              <a:t>Dlaczego?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5CBAF-6255-4E01-939B-40E882B26FB9}" type="slidenum">
              <a:rPr lang="pl-PL"/>
              <a:pPr>
                <a:defRPr/>
              </a:pPr>
              <a:t>12</a:t>
            </a:fld>
            <a:endParaRPr lang="pl-PL"/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0" y="1700213"/>
            <a:ext cx="88931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/>
              <a:t>Pomoc publiczna to taka pomoc, która spełnia jednocześnie cztery warunki</a:t>
            </a:r>
            <a:r>
              <a:rPr lang="pl-PL" b="0"/>
              <a:t>:</a:t>
            </a:r>
            <a:endParaRPr lang="pl-PL" sz="2000"/>
          </a:p>
        </p:txBody>
      </p:sp>
      <p:sp>
        <p:nvSpPr>
          <p:cNvPr id="3" name="pole tekstowe 7"/>
          <p:cNvSpPr txBox="1">
            <a:spLocks noChangeArrowheads="1"/>
          </p:cNvSpPr>
          <p:nvPr/>
        </p:nvSpPr>
        <p:spPr bwMode="auto">
          <a:xfrm>
            <a:off x="0" y="1052513"/>
            <a:ext cx="5940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>
                <a:solidFill>
                  <a:schemeClr val="accent2"/>
                </a:solidFill>
              </a:rPr>
              <a:t>Co to jest pomoc publiczna?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468313" y="2420938"/>
            <a:ext cx="785018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b="0"/>
              <a:t>udzielana jest ze środków publicznych (np. przez ZUS, Urząd Skarbowy, Urząd Gminy), </a:t>
            </a:r>
            <a:r>
              <a:rPr lang="pl-PL" sz="2200" b="0"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b="0"/>
              <a:t>stanowi korzyść ekonomiczną dla przedsiębiorcy, ponieważ jest udzielana na warunkach korzystniejszych od oferowanych na rynku (np. koszty obsługi układu ratalnego są niższe niż koszty kredytu udzielanego przez bank),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b="0"/>
              <a:t>ma charakter selektywny (nie otrzymują jej wszyscy przedsiębiorcy),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b="0"/>
              <a:t>zakłóca lub grozi zakłóceniem konkurencji oraz wpływa negatywnie </a:t>
            </a:r>
            <a:br>
              <a:rPr lang="pl-PL" b="0"/>
            </a:br>
            <a:r>
              <a:rPr lang="pl-PL" b="0"/>
              <a:t>na wymianę handlową między państwami członkowskimi UE. 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29019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Pomoc publiczna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439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965588-2E14-4D33-8161-978FF83E2CB6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29019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Pomoc publiczna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250825" y="1252538"/>
            <a:ext cx="85693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2200">
                <a:solidFill>
                  <a:srgbClr val="FF0000"/>
                </a:solidFill>
              </a:rPr>
              <a:t>Ważne!</a:t>
            </a:r>
          </a:p>
          <a:p>
            <a:pPr algn="ctr">
              <a:lnSpc>
                <a:spcPct val="110000"/>
              </a:lnSpc>
            </a:pPr>
            <a:r>
              <a:rPr lang="pl-PL" sz="2000"/>
              <a:t>Pomoc publiczna w formie ulg udzielanych przez ZUS nie polega na przekazaniu przedsiębiorcy środków pieniężnych.</a:t>
            </a:r>
            <a:r>
              <a:rPr lang="pl-PL" sz="2000" b="0"/>
              <a:t> 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755650" y="3500438"/>
            <a:ext cx="75612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2000" b="0"/>
              <a:t>  </a:t>
            </a:r>
            <a:r>
              <a:rPr lang="pl-PL" sz="2000"/>
              <a:t>pomocy </a:t>
            </a:r>
            <a:r>
              <a:rPr lang="pl-PL" sz="2000" i="1"/>
              <a:t>de minimis</a:t>
            </a:r>
            <a:r>
              <a:rPr lang="pl-PL" sz="2000"/>
              <a:t>,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2000"/>
              <a:t>  pomocy na restrukturyzację,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2000"/>
              <a:t>  pomocy na naprawę szkód spowodowanych klęskami żywiołowymi lub innymi  nadzwyczajnymi zdarzeniami.</a:t>
            </a:r>
          </a:p>
        </p:txBody>
      </p:sp>
      <p:sp>
        <p:nvSpPr>
          <p:cNvPr id="3" name="pole tekstowe 7"/>
          <p:cNvSpPr txBox="1">
            <a:spLocks noChangeArrowheads="1"/>
          </p:cNvSpPr>
          <p:nvPr/>
        </p:nvSpPr>
        <p:spPr bwMode="auto">
          <a:xfrm>
            <a:off x="0" y="2997200"/>
            <a:ext cx="88201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>
                <a:solidFill>
                  <a:srgbClr val="CC3300"/>
                </a:solidFill>
              </a:rPr>
              <a:t>Jakiego rodzaju pomocy publicznej może udzielić ZUS?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823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68DC90-4490-4542-B526-F58E6EF6AED0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29019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Pomoc publiczna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179388" y="1412875"/>
            <a:ext cx="8713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0"/>
              <a:t>ZUS najczęściej udziela pomocy </a:t>
            </a:r>
            <a:r>
              <a:rPr lang="pl-PL" b="0" i="1"/>
              <a:t>de minimis</a:t>
            </a:r>
            <a:r>
              <a:rPr lang="pl-PL" b="0"/>
              <a:t>. Dla określenia, czy pomoc, o którą występuje przedsiębiorca stanowić będzie pomoc </a:t>
            </a:r>
            <a:r>
              <a:rPr lang="pl-PL" b="0" i="1"/>
              <a:t>de minimis</a:t>
            </a:r>
            <a:r>
              <a:rPr lang="pl-PL" b="0"/>
              <a:t>, należy ustalić, czy: </a:t>
            </a:r>
          </a:p>
        </p:txBody>
      </p:sp>
      <p:sp>
        <p:nvSpPr>
          <p:cNvPr id="3" name="pole tekstowe 7"/>
          <p:cNvSpPr txBox="1">
            <a:spLocks noChangeArrowheads="1"/>
          </p:cNvSpPr>
          <p:nvPr/>
        </p:nvSpPr>
        <p:spPr bwMode="auto">
          <a:xfrm>
            <a:off x="0" y="908050"/>
            <a:ext cx="2627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l-PL" sz="2000"/>
              <a:t>Pomoc </a:t>
            </a:r>
            <a:r>
              <a:rPr lang="pl-PL" sz="2000" i="1"/>
              <a:t>de minimis</a:t>
            </a:r>
            <a:r>
              <a:rPr lang="pl-PL" sz="2000" b="0"/>
              <a:t> </a:t>
            </a:r>
          </a:p>
        </p:txBody>
      </p:sp>
      <p:sp>
        <p:nvSpPr>
          <p:cNvPr id="4" name="pole tekstowe 7"/>
          <p:cNvSpPr txBox="1">
            <a:spLocks noChangeArrowheads="1"/>
          </p:cNvSpPr>
          <p:nvPr/>
        </p:nvSpPr>
        <p:spPr bwMode="auto">
          <a:xfrm>
            <a:off x="0" y="5661025"/>
            <a:ext cx="8893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solidFill>
                  <a:srgbClr val="FF0000"/>
                </a:solidFill>
              </a:rPr>
              <a:t>Ważne!</a:t>
            </a:r>
          </a:p>
          <a:p>
            <a:pPr algn="ctr"/>
            <a:r>
              <a:rPr lang="pl-PL" sz="2000"/>
              <a:t>Do udzielenia pomocy </a:t>
            </a:r>
            <a:r>
              <a:rPr lang="pl-PL" sz="2000" i="1"/>
              <a:t>de minimis</a:t>
            </a:r>
            <a:r>
              <a:rPr lang="pl-PL" sz="2000"/>
              <a:t> nie jest wymagana zgoda Komisji Europejskiej.</a:t>
            </a:r>
            <a:r>
              <a:rPr lang="pl-PL" sz="2000" b="0"/>
              <a:t> </a:t>
            </a:r>
            <a:endParaRPr lang="pl-PL" sz="2000"/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395288" y="2133600"/>
            <a:ext cx="84248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None/>
            </a:pPr>
            <a:endParaRPr lang="pl-PL" sz="1600" b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1600"/>
              <a:t>łączna wartość pomocy </a:t>
            </a:r>
            <a:r>
              <a:rPr lang="pl-PL" sz="1600" i="1"/>
              <a:t>de minimis</a:t>
            </a:r>
            <a:r>
              <a:rPr lang="pl-PL" sz="1600" b="0"/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§"/>
            </a:pPr>
            <a:r>
              <a:rPr lang="pl-PL" sz="1600" b="0"/>
              <a:t>dla tego przedsiębiorcy nie przekracza 200 tysięcy euro w okresie trzech lat budżetowych, a w przypadku podmiotu działającego w sektorze transportu drogowego – 100 tysięcy euro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§"/>
            </a:pPr>
            <a:r>
              <a:rPr lang="pl-PL" sz="1600" b="0"/>
              <a:t>w sektorze rybołówstwa — 30 000 euro w okresie 3 lat budżetowych </a:t>
            </a:r>
            <a:br>
              <a:rPr lang="pl-PL" sz="1600" b="0"/>
            </a:br>
            <a:r>
              <a:rPr lang="pl-PL" sz="1600" b="0"/>
              <a:t>(dla określonego przedsiębiorstwa) + ustalony dla Polski próg skumulowanej </a:t>
            </a:r>
            <a:br>
              <a:rPr lang="pl-PL" sz="1600" b="0"/>
            </a:br>
            <a:r>
              <a:rPr lang="pl-PL" sz="1600" b="0"/>
              <a:t>kwoty pomocy </a:t>
            </a:r>
            <a:r>
              <a:rPr lang="pl-PL" sz="1600" b="0" i="1"/>
              <a:t>de minimis</a:t>
            </a:r>
            <a:r>
              <a:rPr lang="pl-PL" sz="1600" b="0"/>
              <a:t> przyznanej różnym przedsiębiorcom w tym sektorze </a:t>
            </a:r>
            <a:br>
              <a:rPr lang="pl-PL" sz="1600" b="0"/>
            </a:br>
            <a:r>
              <a:rPr lang="pl-PL" sz="1600" b="0"/>
              <a:t>(21 125 000 euro)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§"/>
            </a:pPr>
            <a:r>
              <a:rPr lang="pl-PL" sz="1600" b="0"/>
              <a:t>w sektorze produkcji rolnej – 7 500 euro w okresie 3 lat obrotowych </a:t>
            </a:r>
            <a:br>
              <a:rPr lang="pl-PL" sz="1600" b="0"/>
            </a:br>
            <a:r>
              <a:rPr lang="pl-PL" sz="1600" b="0"/>
              <a:t>(dla określonego przedsiębiorstwa) + ustalony dla Polski próg skumulowanej </a:t>
            </a:r>
            <a:br>
              <a:rPr lang="pl-PL" sz="1600" b="0"/>
            </a:br>
            <a:r>
              <a:rPr lang="pl-PL" sz="1600" b="0"/>
              <a:t>kwoty pomocy </a:t>
            </a:r>
            <a:r>
              <a:rPr lang="pl-PL" sz="1600" b="0" i="1"/>
              <a:t>de minimis</a:t>
            </a:r>
            <a:r>
              <a:rPr lang="pl-PL" sz="1600" b="0"/>
              <a:t> przyznanej różnym przedsiębiorstwom w tym sektorze  (119 542 500 euro).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1843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30CDB6B-C883-49E3-B245-598BBA647885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29019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Pomoc publiczna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250825" y="1773238"/>
            <a:ext cx="8459788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pl-PL" b="0"/>
              <a:t>Pomoc na restrukturyzację udzielana jest przedsiębiorcom zagrożonym, znajdującym się w trudnej sytuacji ekonomicznej w rozumieniu </a:t>
            </a:r>
            <a:r>
              <a:rPr lang="pl-PL" b="0" i="1"/>
              <a:t>Wytycznych wspólnotowych dotyczących pomocy państwa w celu ratowania i restrukturyzacji zagrożonych przedsiębiorstw</a:t>
            </a:r>
            <a:r>
              <a:rPr lang="pl-PL" b="0"/>
              <a:t> i ma na celu przywrócenie długoterminowej rentowności przedsiębiorstwa. </a:t>
            </a:r>
          </a:p>
        </p:txBody>
      </p:sp>
      <p:sp>
        <p:nvSpPr>
          <p:cNvPr id="3" name="pole tekstowe 7"/>
          <p:cNvSpPr txBox="1">
            <a:spLocks noChangeArrowheads="1"/>
          </p:cNvSpPr>
          <p:nvPr/>
        </p:nvSpPr>
        <p:spPr bwMode="auto">
          <a:xfrm>
            <a:off x="0" y="1196975"/>
            <a:ext cx="385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l-PL" sz="2000"/>
              <a:t>Pomoc na restrukturyzację </a:t>
            </a:r>
            <a:r>
              <a:rPr lang="pl-PL" sz="2000" b="0"/>
              <a:t> </a:t>
            </a:r>
          </a:p>
        </p:txBody>
      </p:sp>
      <p:sp>
        <p:nvSpPr>
          <p:cNvPr id="4" name="pole tekstowe 7"/>
          <p:cNvSpPr txBox="1">
            <a:spLocks noChangeArrowheads="1"/>
          </p:cNvSpPr>
          <p:nvPr/>
        </p:nvSpPr>
        <p:spPr bwMode="auto">
          <a:xfrm>
            <a:off x="250825" y="4365625"/>
            <a:ext cx="889317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solidFill>
                  <a:srgbClr val="FF0000"/>
                </a:solidFill>
              </a:rPr>
              <a:t>Ważne!</a:t>
            </a:r>
          </a:p>
          <a:p>
            <a:pPr algn="ctr"/>
            <a:r>
              <a:rPr lang="pl-PL"/>
              <a:t>Pomoc na restrukturyzację może być udzielana raz na 10 lat i musi zostać zgłoszona Komisji Europejskiej (KE). ZUS nie może udzielić pomocy na restrukturyzację do czasu podjęcia przez KE decyzji zezwalającej na jej udzielenie</a:t>
            </a:r>
            <a:r>
              <a:rPr lang="pl-PL" sz="2000"/>
              <a:t>.</a:t>
            </a:r>
            <a:r>
              <a:rPr lang="pl-PL" sz="2000" b="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F91654F-3D06-4151-8A62-CFB396E23105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29019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Pomoc publiczna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323850" y="1989138"/>
            <a:ext cx="86407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l-PL" b="0"/>
              <a:t>Klęska żywiołowa to np. powódź, susza, lawina, trzęsienie ziemi. </a:t>
            </a:r>
          </a:p>
          <a:p>
            <a:pPr>
              <a:lnSpc>
                <a:spcPct val="90000"/>
              </a:lnSpc>
            </a:pPr>
            <a:r>
              <a:rPr lang="pl-PL" b="0"/>
              <a:t>Niekorzystne warunki pogodowe takie jak mróz, intensywne opady deszczu, gradu, śniegu lub burze nie są uznawane za klęski żywiołowe </a:t>
            </a:r>
          </a:p>
        </p:txBody>
      </p:sp>
      <p:sp>
        <p:nvSpPr>
          <p:cNvPr id="3" name="pole tekstowe 7"/>
          <p:cNvSpPr txBox="1">
            <a:spLocks noChangeArrowheads="1"/>
          </p:cNvSpPr>
          <p:nvPr/>
        </p:nvSpPr>
        <p:spPr bwMode="auto">
          <a:xfrm>
            <a:off x="0" y="1196975"/>
            <a:ext cx="89646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900"/>
              <a:t>Pomoc na naprawę szkód spowodowanych klęskami żywiołowymi lub innymi nadzwyczajnymi zdarzeniami</a:t>
            </a:r>
          </a:p>
        </p:txBody>
      </p:sp>
      <p:sp>
        <p:nvSpPr>
          <p:cNvPr id="4" name="pole tekstowe 7"/>
          <p:cNvSpPr txBox="1">
            <a:spLocks noChangeArrowheads="1"/>
          </p:cNvSpPr>
          <p:nvPr/>
        </p:nvSpPr>
        <p:spPr bwMode="auto">
          <a:xfrm>
            <a:off x="250825" y="5084763"/>
            <a:ext cx="8893175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solidFill>
                  <a:srgbClr val="FF0000"/>
                </a:solidFill>
              </a:rPr>
              <a:t>Ważne!</a:t>
            </a:r>
          </a:p>
          <a:p>
            <a:pPr algn="ctr"/>
            <a:r>
              <a:rPr lang="pl-PL"/>
              <a:t>Pomoc na naprawę szkód spowodowanych klęskami żywiołowymi lub innymi                     nadzwyczajnymi zdarzeniami musi być zgłoszona Komisji Europejskiej. ZUS nie może udzielić tej pomocy do czasu podjęcia przez KE decyzji zezwalającej </a:t>
            </a:r>
            <a:br>
              <a:rPr lang="pl-PL"/>
            </a:br>
            <a:r>
              <a:rPr lang="pl-PL"/>
              <a:t>na jej udzielenie.</a:t>
            </a:r>
            <a:r>
              <a:rPr lang="pl-PL" b="0"/>
              <a:t> </a:t>
            </a:r>
            <a:r>
              <a:rPr lang="pl-PL" sz="2000" b="0"/>
              <a:t> </a:t>
            </a:r>
          </a:p>
        </p:txBody>
      </p:sp>
      <p:sp>
        <p:nvSpPr>
          <p:cNvPr id="9" name="pole tekstowe 7"/>
          <p:cNvSpPr txBox="1">
            <a:spLocks noChangeArrowheads="1"/>
          </p:cNvSpPr>
          <p:nvPr/>
        </p:nvSpPr>
        <p:spPr bwMode="auto">
          <a:xfrm>
            <a:off x="323850" y="2924175"/>
            <a:ext cx="864076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l-PL" b="0"/>
              <a:t>Między poniesioną szkodą a klęską żywiołową lub innym nadzwyczajnym zdarzeniem musi istnieć bezpośredni związek przyczynowy. Celem pomocy jest przywrócenie stanu sprzed klęski lub innego zdarzenia, a nie rozwój firmy lub zapobieżenie stratom, które mogą dopiero nastąpić. Wysokość strat musi być precyzyjnie oszacowana i udokumentowana, a wielkość pomocy publicznej nie może przekraczać wysokości strat pomniejszonych o kwoty ewentualnego odszkodowania.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Pawel\Desktop\ZUS\obrazki\01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DAD23B-6DB3-46BF-843C-D6D061D3A653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 descr="C:\Users\Pawel\Desktop\ZUS\obrazki\01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33877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Pawel\Desktop\ZUS\obrazki\01_bel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4175"/>
            <a:ext cx="83169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323850" y="3068638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/>
              <a:t>Wniosek o udzielenie ulgi w spłacie należności</a:t>
            </a:r>
            <a:r>
              <a:rPr lang="pl-PL" sz="2400" b="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4973A0-D91C-4405-A4A9-A1EA01ECD3A8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1543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Wniosek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0" y="1125538"/>
            <a:ext cx="478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accent2"/>
                </a:solidFill>
              </a:rPr>
              <a:t>Jak możesz złożyć wniosek?</a:t>
            </a:r>
            <a:r>
              <a:rPr lang="pl-PL" sz="2400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323850" y="1628775"/>
            <a:ext cx="80645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1900" b="0">
                <a:solidFill>
                  <a:srgbClr val="CC3300"/>
                </a:solidFill>
              </a:rPr>
              <a:t>Pisemnie</a:t>
            </a:r>
            <a:r>
              <a:rPr lang="pl-PL" sz="1900" b="0"/>
              <a:t> – można skorzystać z formularzy na stronie </a:t>
            </a:r>
            <a:r>
              <a:rPr lang="pl-PL" sz="1900" b="0" i="1">
                <a:hlinkClick r:id="rId5"/>
              </a:rPr>
              <a:t>www.zus.pl</a:t>
            </a:r>
            <a:r>
              <a:rPr lang="pl-PL" sz="1900" b="0"/>
              <a:t> </a:t>
            </a:r>
            <a:br>
              <a:rPr lang="pl-PL" sz="1900" b="0"/>
            </a:br>
            <a:r>
              <a:rPr lang="pl-PL" sz="1900" b="0"/>
              <a:t>w zakładce „Umarzanie, udzielanie ulg w spłacie należności oraz pomoc publiczna”   </a:t>
            </a:r>
            <a:endParaRPr lang="pl-PL" sz="1900" b="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1900" b="0">
                <a:solidFill>
                  <a:srgbClr val="CC3300"/>
                </a:solidFill>
              </a:rPr>
              <a:t>Ustnie do protokołu</a:t>
            </a:r>
            <a:r>
              <a:rPr lang="pl-PL" sz="1900" b="0"/>
              <a:t> (w jednostce ZUS)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1900" b="0">
                <a:solidFill>
                  <a:srgbClr val="CC3300"/>
                </a:solidFill>
              </a:rPr>
              <a:t>Elektronicznie</a:t>
            </a:r>
            <a:r>
              <a:rPr lang="pl-PL" sz="1900" b="0"/>
              <a:t> − za pomocą portalu pod adresem </a:t>
            </a:r>
            <a:r>
              <a:rPr lang="pl-PL" sz="1900" b="0" i="1">
                <a:solidFill>
                  <a:schemeClr val="hlink"/>
                </a:solidFill>
              </a:rPr>
              <a:t>pue.zus.pl</a:t>
            </a:r>
            <a:r>
              <a:rPr lang="pl-PL" sz="1900" b="0"/>
              <a:t>, który jest częścią Platformy Usług Elektronicznych ZUS (PUE) na jednym </a:t>
            </a:r>
            <a:br>
              <a:rPr lang="pl-PL" sz="1900" b="0"/>
            </a:br>
            <a:r>
              <a:rPr lang="pl-PL" sz="1900" b="0"/>
              <a:t>z udostępnionych formularzy wniosku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1900" b="0">
                <a:solidFill>
                  <a:srgbClr val="CC3300"/>
                </a:solidFill>
              </a:rPr>
              <a:t>Telefonicznie</a:t>
            </a:r>
            <a:r>
              <a:rPr lang="pl-PL" sz="1900" b="0"/>
              <a:t> – za pośrednictwem Centrum Obsługi Telefonicznej (COT), posiadając założony profil na platformie </a:t>
            </a:r>
            <a:r>
              <a:rPr lang="pl-PL" sz="1900" b="0">
                <a:solidFill>
                  <a:schemeClr val="hlink"/>
                </a:solidFill>
              </a:rPr>
              <a:t>PUE</a:t>
            </a:r>
            <a:endParaRPr lang="pl-PL" sz="1900" b="0" i="1"/>
          </a:p>
        </p:txBody>
      </p:sp>
      <p:sp>
        <p:nvSpPr>
          <p:cNvPr id="3" name="pole tekstowe 7"/>
          <p:cNvSpPr txBox="1">
            <a:spLocks noChangeArrowheads="1"/>
          </p:cNvSpPr>
          <p:nvPr/>
        </p:nvSpPr>
        <p:spPr bwMode="auto">
          <a:xfrm>
            <a:off x="250825" y="5589588"/>
            <a:ext cx="864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/>
              <a:t>Numery kontaktowe COT: </a:t>
            </a:r>
            <a:r>
              <a:rPr lang="pl-PL">
                <a:solidFill>
                  <a:schemeClr val="hlink"/>
                </a:solidFill>
              </a:rPr>
              <a:t>801 400 987</a:t>
            </a:r>
            <a:r>
              <a:rPr lang="pl-PL"/>
              <a:t> - z telefonów stacjonarnych, </a:t>
            </a:r>
          </a:p>
          <a:p>
            <a:pPr algn="ctr"/>
            <a:r>
              <a:rPr lang="pl-PL">
                <a:solidFill>
                  <a:schemeClr val="hlink"/>
                </a:solidFill>
              </a:rPr>
              <a:t>(22) 560 16 00</a:t>
            </a:r>
            <a:r>
              <a:rPr lang="pl-PL"/>
              <a:t> - z telefonów stacjonarnych i komórkowych.</a:t>
            </a:r>
            <a:r>
              <a:rPr lang="pl-PL" b="0"/>
              <a:t> </a:t>
            </a:r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3429000"/>
            <a:ext cx="12954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8439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A5E3C3-807B-4F4F-B2BE-DC437E0ADC32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1543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Wniosek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0" y="1412875"/>
            <a:ext cx="543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accent2"/>
                </a:solidFill>
              </a:rPr>
              <a:t>Kto może być wnioskodawcą? 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611188" y="2060575"/>
            <a:ext cx="74898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None/>
            </a:pPr>
            <a:r>
              <a:rPr lang="pl-PL" sz="2000" b="0"/>
              <a:t>Wnioskodawcą może być: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2000" b="0"/>
              <a:t>płatnik składek </a:t>
            </a:r>
            <a:endParaRPr lang="pl-PL" sz="2000" b="0">
              <a:latin typeface="Calibri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2000" b="0"/>
              <a:t>inna osoba odpowiedzialna za zadłużenie z tytułu składek, czyli osoba, na którą została przeniesiona odpowiedzialność 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2000" b="0"/>
              <a:t>pełnomocnik, czyli osoba posiadająca pisemne upoważnienie płatnika składek lub innych osób odpowiedzialnych za zadłużenie </a:t>
            </a:r>
            <a:br>
              <a:rPr lang="pl-PL" sz="2000" b="0"/>
            </a:br>
            <a:endParaRPr lang="pl-PL" sz="2000" b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843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748F9-7A58-486F-A596-EA830C0B7ECE}" type="slidenum">
              <a:rPr lang="pl-PL"/>
              <a:pPr>
                <a:defRPr/>
              </a:pPr>
              <a:t>2</a:t>
            </a:fld>
            <a:endParaRPr lang="pl-PL"/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882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Cele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323850" y="1916113"/>
            <a:ext cx="828198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2100"/>
              <a:t>Jeśli zalegasz z płatnościami wobec ZUS, </a:t>
            </a:r>
          </a:p>
          <a:p>
            <a:pPr algn="ctr">
              <a:lnSpc>
                <a:spcPct val="120000"/>
              </a:lnSpc>
            </a:pPr>
            <a:r>
              <a:rPr lang="pl-PL" sz="2100"/>
              <a:t>możesz ubiegać się o ulgę w spłacie należności z tytułu składek.</a:t>
            </a:r>
          </a:p>
          <a:p>
            <a:pPr algn="ctr">
              <a:lnSpc>
                <a:spcPct val="120000"/>
              </a:lnSpc>
            </a:pPr>
            <a:endParaRPr lang="pl-PL" sz="2100"/>
          </a:p>
          <a:p>
            <a:pPr algn="ctr">
              <a:lnSpc>
                <a:spcPct val="120000"/>
              </a:lnSpc>
            </a:pPr>
            <a:r>
              <a:rPr lang="pl-PL" sz="2100"/>
              <a:t>Celem tego prezentacji jest przekazanie Państwu informacji o możliwych formach pomocy jakiej może udzielić Zakład Ubezpieczeń Społecznych osobom posiadającym trudności w spłacie należności, z uwzględnieniem ostatniej nowelizacji ustawy o systemie ubezpieczeń społecznych .</a:t>
            </a:r>
          </a:p>
        </p:txBody>
      </p:sp>
      <p:pic>
        <p:nvPicPr>
          <p:cNvPr id="15367" name="Picture 8" descr="j02932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516563"/>
            <a:ext cx="15652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B16E9F-7D0D-4272-9A71-203BF11E6B21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1543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Wniosek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0" y="1268413"/>
            <a:ext cx="687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accent2"/>
                </a:solidFill>
              </a:rPr>
              <a:t>Co musi określać wniosek?</a:t>
            </a:r>
            <a:r>
              <a:rPr lang="pl-PL" sz="2400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611188" y="1844675"/>
            <a:ext cx="7632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None/>
            </a:pPr>
            <a:r>
              <a:rPr lang="pl-PL" sz="2000" b="0"/>
              <a:t>Wniosek musi określać: </a:t>
            </a:r>
          </a:p>
          <a:p>
            <a:pPr marL="342900" indent="-342900"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2000" b="0"/>
              <a:t>kto jest wnioskodawcą, </a:t>
            </a:r>
          </a:p>
          <a:p>
            <a:pPr marL="342900" indent="-342900"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2000" b="0"/>
              <a:t>numer telefonu wnioskodawcy,</a:t>
            </a:r>
            <a:endParaRPr lang="pl-PL" sz="20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2000" b="0"/>
              <a:t>o co występuje: rozłożenie na raty czy odroczenie terminu płatności,</a:t>
            </a:r>
          </a:p>
          <a:p>
            <a:pPr marL="342900" indent="-342900"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2000" b="0"/>
              <a:t>jakich należności wniosek dotyczy i za jaki okres,</a:t>
            </a:r>
          </a:p>
          <a:p>
            <a:pPr marL="342900" indent="-342900"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2000" b="0"/>
              <a:t>propozycję spłaty (np. wysokość rat, termin płatności), </a:t>
            </a:r>
          </a:p>
          <a:p>
            <a:pPr marL="342900" indent="-342900"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2000" b="0"/>
              <a:t>rodzaj wnioskowanej pomocy publicznej. 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1979613" y="5734050"/>
            <a:ext cx="492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l-PL" sz="2000"/>
              <a:t>Wniosek musisz uzasadnić i podpisać.</a:t>
            </a:r>
            <a:r>
              <a:rPr lang="pl-PL" sz="2000" b="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8439" grpId="0" uiExpand="1" build="p"/>
      <p:bldP spid="419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1D6A53-103F-4AEB-BDB5-D65603DAB0B2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1543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Wniosek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0" y="1484313"/>
            <a:ext cx="7308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accent2"/>
                </a:solidFill>
              </a:rPr>
              <a:t>Wniosek a postępowanie egzekucyjne. 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611188" y="2565400"/>
            <a:ext cx="74168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None/>
            </a:pPr>
            <a:r>
              <a:rPr lang="pl-PL" sz="2000" b="0"/>
              <a:t>Złożenie wniosku o ulgę </a:t>
            </a:r>
            <a:r>
              <a:rPr lang="pl-PL" sz="2000">
                <a:solidFill>
                  <a:srgbClr val="FF0000"/>
                </a:solidFill>
              </a:rPr>
              <a:t>nie powoduje</a:t>
            </a:r>
            <a:r>
              <a:rPr lang="pl-PL" sz="2000" b="0"/>
              <a:t> zawieszenia prowadzonego postępowania egzekucyjnego. Dopiero podpisanie umowy o odroczenie terminu płatności lub rozłożenie na raty należności z tytułu składek skutkuje niewszczynaniem lub zawieszeniem trwającego postępowania egzekucyjnego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84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88125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BAF694-A56A-4B69-8779-8E7A28116C1D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1543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Wniosek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0" y="1268413"/>
            <a:ext cx="745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accent2"/>
                </a:solidFill>
              </a:rPr>
              <a:t>Jakie dokumenty należy dołączyć do wniosku?</a:t>
            </a:r>
            <a:r>
              <a:rPr lang="pl-PL" sz="2400" b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611188" y="1916113"/>
            <a:ext cx="81041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/>
              <a:t>Dokumenty jakie należy dołączyć do wniosku ustala się zawsze indywidualnie — zależnie od rodzaju prowadzonej działalności i formy opodatkowania.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323850" y="3192463"/>
            <a:ext cx="83200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b="0"/>
              <a:t>Typowymi dokumentami pozwalającymi na podjęcie rozstrzygnięcia są: oświadczenie o stanie majątkowym wnioskodawcy (dostępne na stronie </a:t>
            </a:r>
            <a:r>
              <a:rPr lang="pl-PL" b="0">
                <a:hlinkClick r:id="rId5"/>
              </a:rPr>
              <a:t>www.zus.pl</a:t>
            </a:r>
            <a:r>
              <a:rPr lang="pl-PL" b="0"/>
              <a:t>), sprawozdania finansowe, dokumenty PIT, wyciągi z ewidencji podatkowych.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468313" y="5033963"/>
            <a:ext cx="83200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b="0"/>
              <a:t>Wymagane jest również złożenie dokumentów i przekazanie informacji pozwalających na zbadanie wniosku pod kątem pomocy publicznej.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5065" grpId="0"/>
      <p:bldP spid="45066" grpId="0"/>
      <p:bldP spid="450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728DB6C-F734-48E6-AB49-8584B23686EF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1543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Wniosek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0" y="1268413"/>
            <a:ext cx="7164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accent2"/>
                </a:solidFill>
              </a:rPr>
              <a:t>Jakie dokumenty należy dołączyć do wniosku? </a:t>
            </a:r>
          </a:p>
        </p:txBody>
      </p:sp>
      <p:sp>
        <p:nvSpPr>
          <p:cNvPr id="3" name="pole tekstowe 7"/>
          <p:cNvSpPr txBox="1">
            <a:spLocks noChangeArrowheads="1"/>
          </p:cNvSpPr>
          <p:nvPr/>
        </p:nvSpPr>
        <p:spPr bwMode="auto">
          <a:xfrm>
            <a:off x="179388" y="4149725"/>
            <a:ext cx="8713787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solidFill>
                  <a:srgbClr val="FF0000"/>
                </a:solidFill>
              </a:rPr>
              <a:t>Ważne!</a:t>
            </a:r>
          </a:p>
          <a:p>
            <a:pPr algn="ctr"/>
            <a:r>
              <a:rPr lang="pl-PL"/>
              <a:t>Powinieneś złożyć oryginały dokumentów, ale możesz też złożyć kopie potwierdzone za zgodność z oryginałem przez adwokata, radcę prawnego lub notariusza. Jeśli kopie nie są potwierdzone za zgodność, musisz przedłożyć w ZUS oryginały do wglądu</a:t>
            </a:r>
            <a:r>
              <a:rPr lang="pl-PL" b="0"/>
              <a:t> </a:t>
            </a:r>
            <a:r>
              <a:rPr lang="pl-PL"/>
              <a:t>.</a:t>
            </a:r>
            <a:r>
              <a:rPr lang="pl-PL" b="0"/>
              <a:t> </a:t>
            </a:r>
            <a:r>
              <a:rPr lang="pl-PL" sz="2000" b="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68FD11-3EE6-4E9C-A330-D34785F000E5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1543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Wniosek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0" y="1268413"/>
            <a:ext cx="889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accent2"/>
                </a:solidFill>
              </a:rPr>
              <a:t>Kiedy ZUS może nie rozpatrzyć wniosku o udzielenie ulgi? 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79388" y="1916113"/>
            <a:ext cx="864076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pl-PL" b="0"/>
              <a:t>Wniosek o udzielenie ulgi pozostaje bez rozpatrzenia w przypadkach, gdy w wyznaczonym przez ZUS terminie:</a:t>
            </a:r>
            <a:r>
              <a:rPr lang="pl-PL"/>
              <a:t> </a:t>
            </a:r>
          </a:p>
        </p:txBody>
      </p:sp>
      <p:sp>
        <p:nvSpPr>
          <p:cNvPr id="3" name="pole tekstowe 7"/>
          <p:cNvSpPr txBox="1">
            <a:spLocks noChangeArrowheads="1"/>
          </p:cNvSpPr>
          <p:nvPr/>
        </p:nvSpPr>
        <p:spPr bwMode="auto">
          <a:xfrm>
            <a:off x="250825" y="5157788"/>
            <a:ext cx="871378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solidFill>
                  <a:srgbClr val="FF0000"/>
                </a:solidFill>
              </a:rPr>
              <a:t>Ważne!</a:t>
            </a:r>
          </a:p>
          <a:p>
            <a:pPr algn="ctr">
              <a:lnSpc>
                <a:spcPct val="110000"/>
              </a:lnSpc>
            </a:pPr>
            <a:r>
              <a:rPr lang="pl-PL"/>
              <a:t>Jeśli termin wyznaczony na złożenie dokumentów wymaganych do rozpatrzenia wniosku jest zbyt krótki, możno skontaktować się z ZUS i ustalić nowy termin złożenia dokumentów. 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395288" y="2708275"/>
            <a:ext cx="83534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None/>
            </a:pPr>
            <a:endParaRPr lang="pl-PL" b="0">
              <a:latin typeface="Calibri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b="0"/>
              <a:t>nie złożono dokumentacji niezbędnej do zbadania sytuacji finansowej,</a:t>
            </a:r>
            <a:r>
              <a:rPr lang="pl-PL"/>
              <a:t> </a:t>
            </a:r>
            <a:endParaRPr lang="pl-PL" b="0"/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b="0"/>
              <a:t>nie złożono dokumentacji ubezpieczeniowej umożliwiającej ustalenie salda na koncie,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b="0"/>
              <a:t>nie dostarczono informacji dotyczących wnioskowanej pomocy publicznej</a:t>
            </a:r>
            <a:r>
              <a:rPr lang="pl-PL"/>
              <a:t>.</a:t>
            </a:r>
            <a:endParaRPr lang="pl-PL" b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6088" grpId="0"/>
      <p:bldP spid="3" grpId="0"/>
      <p:bldP spid="1843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Pawel\Desktop\ZUS\obrazki\01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FF3975-6EA9-4C1E-A5C3-1D37BA1954E7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 descr="C:\Users\Pawel\Desktop\ZUS\obrazki\01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33877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Pawel\Desktop\ZUS\obrazki\01_bel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4175"/>
            <a:ext cx="83169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323850" y="3068638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/>
              <a:t>Warunki przyznania ulgi</a:t>
            </a:r>
            <a:r>
              <a:rPr lang="pl-PL" sz="2400" b="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DCEBC-19C6-4A0F-AF50-8F9D50B864AE}" type="slidenum">
              <a:rPr lang="pl-PL"/>
              <a:pPr>
                <a:defRPr/>
              </a:pPr>
              <a:t>26</a:t>
            </a:fld>
            <a:endParaRPr lang="pl-PL"/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39671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Warunki przyznania ulgi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23850" y="1931988"/>
            <a:ext cx="8280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b="0"/>
              <a:t>Na podstawie posiadanych danych Zakład zbada zdolność wnioskodawcy do uregulowania należności objętych umową. Ostatecznie ustalone warunki spłaty będą uzależnione m.in. od: wysokości zadłużenia, oceny sytuacji finansowej dłużnika, innych czynników (np.: sezonowości produkcji, terminowości regulowania należności przez kontrahentów itp.)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1196975"/>
            <a:ext cx="832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l-PL" sz="2400">
                <a:solidFill>
                  <a:schemeClr val="accent2"/>
                </a:solidFill>
              </a:rPr>
              <a:t>Badanie zdolności dłużnika do wywiązania się z umowy 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395288" y="3933825"/>
            <a:ext cx="842486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b="0">
                <a:cs typeface="Times New Roman" pitchFamily="18" charset="0"/>
              </a:rPr>
              <a:t>ZUS może dokonać zabezpieczenia należności poprzez ustanowienie hipoteki </a:t>
            </a:r>
            <a:br>
              <a:rPr lang="pl-PL" b="0">
                <a:cs typeface="Times New Roman" pitchFamily="18" charset="0"/>
              </a:rPr>
            </a:br>
            <a:r>
              <a:rPr lang="pl-PL" b="0">
                <a:cs typeface="Times New Roman" pitchFamily="18" charset="0"/>
              </a:rPr>
              <a:t>lub zastawu na składnikach majątkowych. Zawarcie umowy nie wyklucza ustanowienia przez ZUS hipoteki lub zastawu. </a:t>
            </a:r>
          </a:p>
          <a:p>
            <a:pPr algn="ctr">
              <a:lnSpc>
                <a:spcPct val="120000"/>
              </a:lnSpc>
            </a:pPr>
            <a:r>
              <a:rPr lang="pl-PL" b="0">
                <a:cs typeface="Times New Roman" pitchFamily="18" charset="0"/>
              </a:rPr>
              <a:t>Po spłacie zadłużenia ZUS wyda zaświadczenie stanowiące podstawę do wykreślenia hipoteki lub podejmie działania w celu odstąpienia od zastawu. </a:t>
            </a:r>
            <a:endParaRPr lang="pl-PL" b="0"/>
          </a:p>
          <a:p>
            <a:pPr algn="ctr" eaLnBrk="0" hangingPunct="0">
              <a:lnSpc>
                <a:spcPct val="120000"/>
              </a:lnSpc>
            </a:pPr>
            <a:r>
              <a:rPr lang="pl-PL" b="0"/>
              <a:t/>
            </a:r>
            <a:br>
              <a:rPr lang="pl-PL" b="0"/>
            </a:br>
            <a:endParaRPr lang="pl-PL" b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7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F48111-0126-493D-B3CA-F3DA24646E79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39671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Warunki przyznania ulgi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23850" y="2566988"/>
            <a:ext cx="828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2000" b="0"/>
              <a:t>Jeśli wnioskodawca nie zgadza się z rozstrzygnięciem ZUS-u w sprawie udzielenia ulgi, możne zakwestionować rozpatrzenie sprawy, podając nowe okoliczności w sprawie i argumenty, które ZUS pominął przy rozpatrywaniu wniosku</a:t>
            </a:r>
            <a:r>
              <a:rPr lang="pl-PL" sz="2000"/>
              <a:t> 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79388" y="1412875"/>
            <a:ext cx="6224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l-PL" sz="2400">
                <a:solidFill>
                  <a:schemeClr val="accent2"/>
                </a:solidFill>
              </a:rPr>
              <a:t>Wniosek o ponowne rozpatrzenie sprawy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8135" grpId="0"/>
      <p:bldP spid="481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2EDCD41-D7A1-43FB-AA93-6DD64CD5D7E8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39671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Warunki przyznania ulgi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95288" y="1844675"/>
            <a:ext cx="82804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b="0"/>
              <a:t>Wartość pomocy publicznej wyrażona jest ekwiwalentem dotacji brutto (EDB). ZUS oblicza wartość pomocy publicznej (EDB) stosując wzory określone przepisami prawa</a:t>
            </a:r>
            <a:r>
              <a:rPr lang="pl-PL"/>
              <a:t>.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1196975"/>
            <a:ext cx="597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l-PL" sz="2400">
                <a:solidFill>
                  <a:schemeClr val="accent2"/>
                </a:solidFill>
              </a:rPr>
              <a:t>Określenie wartości pomocy publicznej </a:t>
            </a:r>
          </a:p>
        </p:txBody>
      </p:sp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1116013" y="3213100"/>
            <a:ext cx="6408737" cy="2476500"/>
            <a:chOff x="703" y="2024"/>
            <a:chExt cx="4037" cy="1560"/>
          </a:xfrm>
        </p:grpSpPr>
        <p:sp>
          <p:nvSpPr>
            <p:cNvPr id="46089" name="AutoShape 10"/>
            <p:cNvSpPr>
              <a:spLocks noChangeArrowheads="1"/>
            </p:cNvSpPr>
            <p:nvPr/>
          </p:nvSpPr>
          <p:spPr bwMode="auto">
            <a:xfrm>
              <a:off x="703" y="2024"/>
              <a:ext cx="4037" cy="441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solidFill>
                    <a:srgbClr val="FFFFFF"/>
                  </a:solidFill>
                </a:rPr>
                <a:t>Stopa </a:t>
              </a:r>
              <a:br>
                <a:rPr lang="pl-PL">
                  <a:solidFill>
                    <a:srgbClr val="FFFFFF"/>
                  </a:solidFill>
                </a:rPr>
              </a:br>
              <a:r>
                <a:rPr lang="pl-PL">
                  <a:solidFill>
                    <a:srgbClr val="FFFFFF"/>
                  </a:solidFill>
                </a:rPr>
                <a:t>referencyjna </a:t>
              </a:r>
            </a:p>
          </p:txBody>
        </p:sp>
        <p:sp>
          <p:nvSpPr>
            <p:cNvPr id="46090" name="AutoShape 12"/>
            <p:cNvSpPr>
              <a:spLocks noChangeArrowheads="1"/>
            </p:cNvSpPr>
            <p:nvPr/>
          </p:nvSpPr>
          <p:spPr bwMode="auto">
            <a:xfrm>
              <a:off x="703" y="2596"/>
              <a:ext cx="1615" cy="441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67058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solidFill>
                    <a:srgbClr val="4D4D4D"/>
                  </a:solidFill>
                </a:rPr>
                <a:t>Stopa</a:t>
              </a:r>
              <a:br>
                <a:rPr lang="pl-PL">
                  <a:solidFill>
                    <a:srgbClr val="4D4D4D"/>
                  </a:solidFill>
                </a:rPr>
              </a:br>
              <a:r>
                <a:rPr lang="pl-PL">
                  <a:solidFill>
                    <a:srgbClr val="4D4D4D"/>
                  </a:solidFill>
                </a:rPr>
                <a:t> bazowa </a:t>
              </a:r>
            </a:p>
          </p:txBody>
        </p:sp>
        <p:sp>
          <p:nvSpPr>
            <p:cNvPr id="46091" name="Text Box 13"/>
            <p:cNvSpPr txBox="1">
              <a:spLocks noChangeArrowheads="1"/>
            </p:cNvSpPr>
            <p:nvPr/>
          </p:nvSpPr>
          <p:spPr bwMode="auto">
            <a:xfrm>
              <a:off x="2335" y="2660"/>
              <a:ext cx="2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2800">
                  <a:solidFill>
                    <a:srgbClr val="777777"/>
                  </a:solidFill>
                </a:rPr>
                <a:t>+</a:t>
              </a:r>
            </a:p>
          </p:txBody>
        </p:sp>
        <p:sp>
          <p:nvSpPr>
            <p:cNvPr id="46092" name="AutoShape 14"/>
            <p:cNvSpPr>
              <a:spLocks noChangeArrowheads="1"/>
            </p:cNvSpPr>
            <p:nvPr/>
          </p:nvSpPr>
          <p:spPr bwMode="auto">
            <a:xfrm>
              <a:off x="2608" y="2614"/>
              <a:ext cx="2132" cy="435"/>
            </a:xfrm>
            <a:prstGeom prst="roundRect">
              <a:avLst>
                <a:gd name="adj" fmla="val 16667"/>
              </a:avLst>
            </a:prstGeom>
            <a:solidFill>
              <a:srgbClr val="99CC00">
                <a:alpha val="87842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pl-PL"/>
                <a:t>Marża </a:t>
              </a:r>
            </a:p>
          </p:txBody>
        </p:sp>
        <p:sp>
          <p:nvSpPr>
            <p:cNvPr id="46093" name="AutoShape 15"/>
            <p:cNvSpPr>
              <a:spLocks noChangeArrowheads="1"/>
            </p:cNvSpPr>
            <p:nvPr/>
          </p:nvSpPr>
          <p:spPr bwMode="auto">
            <a:xfrm>
              <a:off x="2608" y="3113"/>
              <a:ext cx="952" cy="43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pl-PL"/>
                <a:t>Kategoria ratingowa </a:t>
              </a:r>
            </a:p>
          </p:txBody>
        </p:sp>
        <p:sp>
          <p:nvSpPr>
            <p:cNvPr id="46094" name="AutoShape 16"/>
            <p:cNvSpPr>
              <a:spLocks noChangeArrowheads="1"/>
            </p:cNvSpPr>
            <p:nvPr/>
          </p:nvSpPr>
          <p:spPr bwMode="auto">
            <a:xfrm>
              <a:off x="3606" y="3113"/>
              <a:ext cx="1134" cy="43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99CC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pl-PL"/>
                <a:t>Poziom zabezpieczeń </a:t>
              </a:r>
            </a:p>
          </p:txBody>
        </p:sp>
        <p:sp>
          <p:nvSpPr>
            <p:cNvPr id="46095" name="AutoShape 19"/>
            <p:cNvSpPr>
              <a:spLocks noChangeArrowheads="1"/>
            </p:cNvSpPr>
            <p:nvPr/>
          </p:nvSpPr>
          <p:spPr bwMode="auto">
            <a:xfrm>
              <a:off x="2109" y="2432"/>
              <a:ext cx="726" cy="182"/>
            </a:xfrm>
            <a:prstGeom prst="downArrow">
              <a:avLst>
                <a:gd name="adj1" fmla="val 47657"/>
                <a:gd name="adj2" fmla="val 40657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6096" name="AutoShape 20"/>
            <p:cNvSpPr>
              <a:spLocks noChangeArrowheads="1"/>
            </p:cNvSpPr>
            <p:nvPr/>
          </p:nvSpPr>
          <p:spPr bwMode="auto">
            <a:xfrm>
              <a:off x="703" y="3107"/>
              <a:ext cx="1620" cy="477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>
                  <a:solidFill>
                    <a:srgbClr val="4D4D4D"/>
                  </a:solidFill>
                </a:rPr>
                <a:t>Ogłaszana przez Komisję Europejską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9159" grpId="0"/>
      <p:bldP spid="491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2630B73-C816-4FE2-A7A5-5AB1BBE4FF35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39671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Warunki przyznania ulgi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50825" y="1916113"/>
            <a:ext cx="82804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/>
              <a:t>Pisemna zgoda na ustaloną lub skorygowaną wartość stopy referencyjnej jest warunkiem udzielenia pomocy publicznej.</a:t>
            </a:r>
          </a:p>
          <a:p>
            <a:pPr algn="ctr">
              <a:lnSpc>
                <a:spcPct val="120000"/>
              </a:lnSpc>
            </a:pPr>
            <a:r>
              <a:rPr lang="pl-PL"/>
              <a:t>W przypadku braku zgody nie może dojść do podpisania umowy o udzielenie ulgi.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1268413"/>
            <a:ext cx="841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l-PL" sz="2400">
                <a:solidFill>
                  <a:srgbClr val="CC3300"/>
                </a:solidFill>
              </a:rPr>
              <a:t>Informacja o stopie referencyjnej i zgoda przedsiębiorcy 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95288" y="4622800"/>
            <a:ext cx="82804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/>
              <a:t>ZUS ma obowiązek wydać zaświadczenie stwierdzające, że udzielona pomoc publiczna jest pomocą </a:t>
            </a:r>
            <a:r>
              <a:rPr lang="pl-PL" i="1"/>
              <a:t>de minimis</a:t>
            </a:r>
            <a:r>
              <a:rPr lang="pl-PL"/>
              <a:t>. ZUS wydaje to zaświadczenie z urzędu w dniu udzielenia pomocy.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3789363"/>
            <a:ext cx="717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l-PL" sz="2400">
                <a:solidFill>
                  <a:schemeClr val="accent2"/>
                </a:solidFill>
              </a:rPr>
              <a:t>Zaświadczenie o udzielonej pomocy </a:t>
            </a:r>
            <a:r>
              <a:rPr lang="pl-PL" sz="2400" i="1">
                <a:solidFill>
                  <a:schemeClr val="accent2"/>
                </a:solidFill>
              </a:rPr>
              <a:t>de minimis</a:t>
            </a:r>
            <a:r>
              <a:rPr lang="pl-PL" sz="24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8135" grpId="0"/>
      <p:bldP spid="48136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D4062-79A4-465C-8BFF-C7507767CB66}" type="slidenum">
              <a:rPr lang="pl-PL"/>
              <a:pPr>
                <a:defRPr/>
              </a:pPr>
              <a:t>3</a:t>
            </a:fld>
            <a:endParaRPr lang="pl-PL"/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68532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Podczas spotkania dowiedzą się Państwo:</a:t>
            </a:r>
          </a:p>
        </p:txBody>
      </p:sp>
      <p:sp>
        <p:nvSpPr>
          <p:cNvPr id="14343" name="Rectangle 7"/>
          <p:cNvSpPr>
            <a:spLocks/>
          </p:cNvSpPr>
          <p:nvPr/>
        </p:nvSpPr>
        <p:spPr bwMode="auto">
          <a:xfrm>
            <a:off x="468313" y="1412875"/>
            <a:ext cx="82296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9612"/>
              </a:buClr>
              <a:buSzPct val="120000"/>
              <a:buFont typeface="Wingdings" pitchFamily="2" charset="2"/>
              <a:buBlip>
                <a:blip r:embed="rId5"/>
              </a:buBlip>
            </a:pPr>
            <a:r>
              <a:rPr lang="pl-PL" sz="2100"/>
              <a:t> jaką pomoc w spłacie należności mogą uzyskać,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9612"/>
              </a:buClr>
              <a:buSzPct val="120000"/>
              <a:buFont typeface="Wingdings" pitchFamily="2" charset="2"/>
              <a:buBlip>
                <a:blip r:embed="rId5"/>
              </a:buBlip>
            </a:pPr>
            <a:r>
              <a:rPr lang="pl-PL" sz="2100"/>
              <a:t> jakie należności podlegają uldze,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9612"/>
              </a:buClr>
              <a:buSzPct val="120000"/>
              <a:buFont typeface="Wingdings" pitchFamily="2" charset="2"/>
              <a:buBlip>
                <a:blip r:embed="rId5"/>
              </a:buBlip>
            </a:pPr>
            <a:r>
              <a:rPr lang="pl-PL" sz="2100"/>
              <a:t> co można zyskać przystępując do umowy,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9612"/>
              </a:buClr>
              <a:buSzPct val="120000"/>
              <a:buFont typeface="Wingdings" pitchFamily="2" charset="2"/>
              <a:buBlip>
                <a:blip r:embed="rId5"/>
              </a:buBlip>
            </a:pPr>
            <a:r>
              <a:rPr lang="pl-PL" sz="2100"/>
              <a:t> jak złożyć wniosek o ulgę,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9612"/>
              </a:buClr>
              <a:buSzPct val="120000"/>
              <a:buFont typeface="Wingdings" pitchFamily="2" charset="2"/>
              <a:buBlip>
                <a:blip r:embed="rId5"/>
              </a:buBlip>
            </a:pPr>
            <a:r>
              <a:rPr lang="pl-PL" sz="2100"/>
              <a:t> czym jest pomoc publiczna i komu można jej udzielić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9612"/>
              </a:buClr>
              <a:buSzPct val="120000"/>
              <a:buFont typeface="Wingdings" pitchFamily="2" charset="2"/>
              <a:buNone/>
            </a:pPr>
            <a:endParaRPr lang="pl-PL" sz="2100" b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34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Users\Pawel\Desktop\ZUS\obrazki\01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D9CA427-66A5-4D12-AFFA-205B03713175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7" name="Picture 3" descr="C:\Users\Pawel\Desktop\ZUS\obrazki\01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33877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Pawel\Desktop\ZUS\obrazki\01_bel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4175"/>
            <a:ext cx="83169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323850" y="3068638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/>
              <a:t>Rozpatrzenie sprawy o udzielenie ulgi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FE2B88-2E6F-4A57-87B6-0DC3E9732849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574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solidFill>
                  <a:srgbClr val="FFFFFF"/>
                </a:solidFill>
              </a:rPr>
              <a:t>Rozpatrzenie sprawy o udzielenie ulgi 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500438"/>
            <a:ext cx="88931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b="0"/>
              <a:t>Jeśli ZUS postanowi udzielić ulgi, zawrze pisemną umowę w oparciu o przepisy kodeksu cywilnego. </a:t>
            </a:r>
          </a:p>
          <a:p>
            <a:pPr algn="ctr">
              <a:lnSpc>
                <a:spcPct val="110000"/>
              </a:lnSpc>
            </a:pPr>
            <a:endParaRPr lang="pl-PL" b="0"/>
          </a:p>
          <a:p>
            <a:pPr algn="ctr">
              <a:lnSpc>
                <a:spcPct val="110000"/>
              </a:lnSpc>
            </a:pPr>
            <a:r>
              <a:rPr lang="pl-PL" b="0"/>
              <a:t>ZUS umożliwia podpisanie umowy na kilka sposobów. 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50825" y="2924175"/>
            <a:ext cx="380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2400">
                <a:solidFill>
                  <a:schemeClr val="accent2"/>
                </a:solidFill>
              </a:rPr>
              <a:t>Umowa o udzielenie ulgi </a:t>
            </a:r>
          </a:p>
        </p:txBody>
      </p:sp>
      <p:sp>
        <p:nvSpPr>
          <p:cNvPr id="53272" name="Oval 24"/>
          <p:cNvSpPr>
            <a:spLocks noChangeArrowheads="1"/>
          </p:cNvSpPr>
          <p:nvPr/>
        </p:nvSpPr>
        <p:spPr bwMode="auto">
          <a:xfrm>
            <a:off x="250825" y="5084763"/>
            <a:ext cx="2070100" cy="1257300"/>
          </a:xfrm>
          <a:prstGeom prst="ellipse">
            <a:avLst/>
          </a:prstGeom>
          <a:gradFill rotWithShape="1">
            <a:gsLst>
              <a:gs pos="0">
                <a:srgbClr val="D7F4DA"/>
              </a:gs>
              <a:gs pos="100000">
                <a:srgbClr val="00BC16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b="0"/>
              <a:t>W najbliższej</a:t>
            </a:r>
          </a:p>
          <a:p>
            <a:pPr algn="ctr"/>
            <a:r>
              <a:rPr lang="pl-PL" b="0"/>
              <a:t>jednostce </a:t>
            </a:r>
          </a:p>
          <a:p>
            <a:pPr algn="ctr"/>
            <a:r>
              <a:rPr lang="pl-PL" b="0"/>
              <a:t>ZUS</a:t>
            </a:r>
          </a:p>
        </p:txBody>
      </p:sp>
      <p:sp>
        <p:nvSpPr>
          <p:cNvPr id="53273" name="Oval 25"/>
          <p:cNvSpPr>
            <a:spLocks noChangeArrowheads="1"/>
          </p:cNvSpPr>
          <p:nvPr/>
        </p:nvSpPr>
        <p:spPr bwMode="auto">
          <a:xfrm>
            <a:off x="2843213" y="5157788"/>
            <a:ext cx="2357437" cy="1257300"/>
          </a:xfrm>
          <a:prstGeom prst="ellipse">
            <a:avLst/>
          </a:prstGeom>
          <a:gradFill rotWithShape="1">
            <a:gsLst>
              <a:gs pos="0">
                <a:srgbClr val="D7F4DA"/>
              </a:gs>
              <a:gs pos="100000">
                <a:srgbClr val="00BC16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b="0"/>
              <a:t>Za </a:t>
            </a:r>
          </a:p>
          <a:p>
            <a:pPr algn="ctr"/>
            <a:r>
              <a:rPr lang="pl-PL" b="0"/>
              <a:t>pośrednictwem</a:t>
            </a:r>
          </a:p>
          <a:p>
            <a:pPr algn="ctr"/>
            <a:r>
              <a:rPr lang="pl-PL" b="0"/>
              <a:t>poczty</a:t>
            </a:r>
          </a:p>
        </p:txBody>
      </p:sp>
      <p:sp>
        <p:nvSpPr>
          <p:cNvPr id="53274" name="Oval 26"/>
          <p:cNvSpPr>
            <a:spLocks noChangeArrowheads="1"/>
          </p:cNvSpPr>
          <p:nvPr/>
        </p:nvSpPr>
        <p:spPr bwMode="auto">
          <a:xfrm>
            <a:off x="5508625" y="5157788"/>
            <a:ext cx="3182938" cy="1257300"/>
          </a:xfrm>
          <a:prstGeom prst="ellipse">
            <a:avLst/>
          </a:prstGeom>
          <a:gradFill rotWithShape="1">
            <a:gsLst>
              <a:gs pos="0">
                <a:srgbClr val="D7F4DA"/>
              </a:gs>
              <a:gs pos="100000">
                <a:srgbClr val="00BC16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b="0"/>
              <a:t>Przy użyciu</a:t>
            </a:r>
          </a:p>
          <a:p>
            <a:pPr algn="ctr"/>
            <a:r>
              <a:rPr lang="pl-PL" b="0"/>
              <a:t>poczty elektronicznej</a:t>
            </a:r>
          </a:p>
          <a:p>
            <a:pPr algn="ctr"/>
            <a:r>
              <a:rPr lang="pl-PL" b="0"/>
              <a:t>PUE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23850" y="1125538"/>
            <a:ext cx="306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l-PL" sz="2400">
                <a:solidFill>
                  <a:schemeClr val="accent2"/>
                </a:solidFill>
              </a:rPr>
              <a:t>Tryb rozpatrywania 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50825" y="1557338"/>
            <a:ext cx="84963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0"/>
              <a:t>W postępowaniu o udzielenie ulgi nie stosuje się przepisów kodeksu postępowania administracyjnego, dlatego ZUS nie wydaje w tych sprawach decyzji administracyjnych.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8135" grpId="0"/>
      <p:bldP spid="48136" grpId="0"/>
      <p:bldP spid="53272" grpId="0" animBg="1"/>
      <p:bldP spid="53273" grpId="0" animBg="1"/>
      <p:bldP spid="53274" grpId="0" animBg="1"/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8E0F8A7-3832-451F-953F-D5D1408BD09B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574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solidFill>
                  <a:srgbClr val="FFFFFF"/>
                </a:solidFill>
              </a:rPr>
              <a:t>Rozpatrzenie sprawy o udzielenie ulgi 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50825" y="1052513"/>
            <a:ext cx="380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2400">
                <a:solidFill>
                  <a:schemeClr val="accent2"/>
                </a:solidFill>
              </a:rPr>
              <a:t>Umowa o udzielenie ulgi </a:t>
            </a:r>
          </a:p>
        </p:txBody>
      </p:sp>
      <p:grpSp>
        <p:nvGrpSpPr>
          <p:cNvPr id="54281" name="Group 9"/>
          <p:cNvGrpSpPr>
            <a:grpSpLocks/>
          </p:cNvGrpSpPr>
          <p:nvPr/>
        </p:nvGrpSpPr>
        <p:grpSpPr bwMode="auto">
          <a:xfrm>
            <a:off x="1258888" y="1557338"/>
            <a:ext cx="6121400" cy="5040312"/>
            <a:chOff x="1202" y="1253"/>
            <a:chExt cx="2949" cy="2598"/>
          </a:xfrm>
        </p:grpSpPr>
        <p:sp>
          <p:nvSpPr>
            <p:cNvPr id="50190" name="Oval 10"/>
            <p:cNvSpPr>
              <a:spLocks noChangeArrowheads="1"/>
            </p:cNvSpPr>
            <p:nvPr/>
          </p:nvSpPr>
          <p:spPr bwMode="auto">
            <a:xfrm>
              <a:off x="1474" y="2886"/>
              <a:ext cx="817" cy="8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9E13">
                    <a:alpha val="56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/>
            </a:p>
          </p:txBody>
        </p:sp>
        <p:sp>
          <p:nvSpPr>
            <p:cNvPr id="50191" name="Oval 11"/>
            <p:cNvSpPr>
              <a:spLocks noChangeArrowheads="1"/>
            </p:cNvSpPr>
            <p:nvPr/>
          </p:nvSpPr>
          <p:spPr bwMode="auto">
            <a:xfrm>
              <a:off x="1519" y="1525"/>
              <a:ext cx="771" cy="77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9E13">
                    <a:alpha val="56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/>
            </a:p>
          </p:txBody>
        </p:sp>
        <p:sp>
          <p:nvSpPr>
            <p:cNvPr id="50192" name="Oval 12"/>
            <p:cNvSpPr>
              <a:spLocks noChangeArrowheads="1"/>
            </p:cNvSpPr>
            <p:nvPr/>
          </p:nvSpPr>
          <p:spPr bwMode="auto">
            <a:xfrm>
              <a:off x="3061" y="1480"/>
              <a:ext cx="772" cy="77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9E13">
                    <a:alpha val="56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/>
            </a:p>
          </p:txBody>
        </p:sp>
        <p:sp>
          <p:nvSpPr>
            <p:cNvPr id="50193" name="Oval 13"/>
            <p:cNvSpPr>
              <a:spLocks noChangeArrowheads="1"/>
            </p:cNvSpPr>
            <p:nvPr/>
          </p:nvSpPr>
          <p:spPr bwMode="auto">
            <a:xfrm>
              <a:off x="3016" y="2886"/>
              <a:ext cx="817" cy="8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9E13">
                    <a:alpha val="56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/>
            </a:p>
          </p:txBody>
        </p:sp>
        <p:graphicFrame>
          <p:nvGraphicFramePr>
            <p:cNvPr id="3" name="Diagram 2"/>
            <p:cNvGraphicFramePr/>
            <p:nvPr/>
          </p:nvGraphicFramePr>
          <p:xfrm>
            <a:off x="1202" y="1253"/>
            <a:ext cx="2949" cy="25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  <p:pic>
        <p:nvPicPr>
          <p:cNvPr id="2" name="Picture 24" descr="poczta lis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76375" y="184467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13" name="Picture 4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750" y="2565400"/>
            <a:ext cx="12954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15" name="Picture 43" descr="poczta lis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04025" y="26368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19" name="Picture 47" descr="drukarka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84888" y="141287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20" name="Picture 48" descr="podpi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32588" y="184467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21" name="Picture 49" descr="poczta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03575" y="63087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5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81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2A61107-F7D5-4A8F-9B71-9850E42A2D6C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574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solidFill>
                  <a:srgbClr val="FFFFFF"/>
                </a:solidFill>
              </a:rPr>
              <a:t>Rozpatrzenie sprawy o udzielenie ulgi 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1916113"/>
            <a:ext cx="88931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b="0"/>
              <a:t>Jeśli zmieniła się  sytuacja ekonomiczna lub wystąpiły inne ważne powody, można wystąpić o renegocjację warunków umowy przedkładając wniosek z odpowiednią dokumentacją. Zmiana warunków umowy może dotyczyć tylko tych należności, których termin płatności jeszcze nie upłynął. 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50825" y="1052513"/>
            <a:ext cx="738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2400">
                <a:solidFill>
                  <a:schemeClr val="accent2"/>
                </a:solidFill>
              </a:rPr>
              <a:t>Renegocjacja warunków umowy o udzielenie ulgi 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50825" y="3690938"/>
            <a:ext cx="8893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l-PL">
                <a:solidFill>
                  <a:srgbClr val="FF0000"/>
                </a:solidFill>
              </a:rPr>
              <a:t>Ważne !</a:t>
            </a:r>
          </a:p>
          <a:p>
            <a:pPr algn="ctr"/>
            <a:r>
              <a:rPr lang="pl-PL"/>
              <a:t>Do chwili zmiany warunków umowy musisz spłacać należności zgodnie z harmonogramem dotychczasowej umowy. Zmiana warunków udzielonej ulgi następuje w formie aneksu </a:t>
            </a:r>
            <a:br>
              <a:rPr lang="pl-PL"/>
            </a:br>
            <a:r>
              <a:rPr lang="pl-PL"/>
              <a:t>do umowy</a:t>
            </a:r>
            <a:r>
              <a:rPr lang="pl-PL" b="0"/>
              <a:t>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8135" grpId="0"/>
      <p:bldP spid="48136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9EA057-C2D2-4A06-988B-FC6329CE877D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574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solidFill>
                  <a:srgbClr val="FFFFFF"/>
                </a:solidFill>
              </a:rPr>
              <a:t>Rozpatrzenie sprawy o udzielenie ulgi 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79388" y="1628775"/>
            <a:ext cx="8748712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Umowa o rozłożenie zadłużenia na raty</a:t>
            </a:r>
            <a:r>
              <a:rPr lang="pl-PL" b="0"/>
              <a:t> zostanie rozwiązana w sytuacji wystąpienia sytuacji określonej w umowie. Zwłaszcza, gdy:</a:t>
            </a:r>
          </a:p>
          <a:p>
            <a:pPr>
              <a:buClr>
                <a:srgbClr val="006600"/>
              </a:buClr>
              <a:buSzPct val="120000"/>
              <a:buFontTx/>
              <a:buChar char="•"/>
            </a:pPr>
            <a:r>
              <a:rPr lang="pl-PL" b="0"/>
              <a:t>   nie opłacono dwóch rat, których termin wymagalności upłynął,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Tx/>
              <a:buChar char="•"/>
            </a:pPr>
            <a:r>
              <a:rPr lang="pl-PL" b="0"/>
              <a:t>   nie wywiązano się z obowiązku opłacenia składek bieżących w ciągu 14 dni od dnia ich wymagalności, i gdy różnica składek z tego tytułu przekroczy kwotę odpowiadającą kwocie kosztów upomnienia (11,60 zł),</a:t>
            </a:r>
          </a:p>
          <a:p>
            <a:pPr>
              <a:buClr>
                <a:srgbClr val="006600"/>
              </a:buClr>
              <a:buSzPct val="120000"/>
              <a:buFontTx/>
              <a:buChar char="•"/>
            </a:pPr>
            <a:r>
              <a:rPr lang="pl-PL" b="0"/>
              <a:t>   opłacano raty w częściowej wysokości, a niedopłata przekroczy 5%, </a:t>
            </a:r>
          </a:p>
          <a:p>
            <a:pPr>
              <a:buClr>
                <a:srgbClr val="006600"/>
              </a:buClr>
              <a:buSzPct val="120000"/>
              <a:buFontTx/>
              <a:buChar char="•"/>
            </a:pPr>
            <a:r>
              <a:rPr lang="pl-PL" b="0"/>
              <a:t>   nie opłacono ostatniej raty, </a:t>
            </a:r>
          </a:p>
          <a:p>
            <a:pPr>
              <a:buClr>
                <a:srgbClr val="006600"/>
              </a:buClr>
              <a:buSzPct val="120000"/>
              <a:buFontTx/>
              <a:buChar char="•"/>
            </a:pPr>
            <a:r>
              <a:rPr lang="pl-PL" b="0"/>
              <a:t>   zostanie ujawnione, że wprowadzono ZUS w błąd w celu uzyskania ulgi i uniknięcia egzekucji,</a:t>
            </a:r>
          </a:p>
          <a:p>
            <a:pPr>
              <a:buClr>
                <a:srgbClr val="006600"/>
              </a:buClr>
              <a:buSzPct val="120000"/>
              <a:buFontTx/>
              <a:buChar char="•"/>
            </a:pPr>
            <a:r>
              <a:rPr lang="pl-PL" b="0"/>
              <a:t>   złożono pisemne oświadczenie o odstąpieniu od realizacji umowy, </a:t>
            </a:r>
          </a:p>
          <a:p>
            <a:pPr>
              <a:buClr>
                <a:srgbClr val="006600"/>
              </a:buClr>
              <a:buSzPct val="120000"/>
              <a:buFontTx/>
              <a:buChar char="•"/>
            </a:pPr>
            <a:r>
              <a:rPr lang="pl-PL" b="0"/>
              <a:t>   Komisja Europejska wyda decyzję o obowiązku zwrotu pomocy publicznej</a:t>
            </a:r>
            <a:r>
              <a:rPr lang="pl-PL"/>
              <a:t>.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50825" y="1052513"/>
            <a:ext cx="510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2400">
                <a:solidFill>
                  <a:schemeClr val="accent2"/>
                </a:solidFill>
              </a:rPr>
              <a:t>Kiedy umowa ulega rozwiązaniu?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8135" grpId="0"/>
      <p:bldP spid="481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ADCB20-8D9D-4B67-A589-A1B1E18E205C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574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solidFill>
                  <a:srgbClr val="FFFFFF"/>
                </a:solidFill>
              </a:rPr>
              <a:t>Rozpatrzenie sprawy o udzielenie ulgi 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95288" y="1989138"/>
            <a:ext cx="853281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l-PL">
                <a:solidFill>
                  <a:schemeClr val="accent2"/>
                </a:solidFill>
              </a:rPr>
              <a:t>Umowa o odroczenie terminu płatności</a:t>
            </a:r>
            <a:r>
              <a:rPr lang="pl-PL" b="0"/>
              <a:t> zostanie rozwiązana w sytuacji wystąpienia sytuacji określonej w umowie, jeżeli: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Tx/>
              <a:buChar char="•"/>
            </a:pPr>
            <a:r>
              <a:rPr lang="pl-PL" b="0"/>
              <a:t>   nie wywiązano się z obowiązku opłacenia składek bieżących w ciągu 14 dni od dnia ich wymagalności, i gdy różnica składek z tego tytułu przekroczy kwotę odpowiadającą kwocie kosztów upomnienia (11,60 zł),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Tx/>
              <a:buChar char="•"/>
            </a:pPr>
            <a:r>
              <a:rPr lang="pl-PL" b="0"/>
              <a:t>   nie opłacono w ustawowym terminie należności niepodlegających uldze za okres objęty ulgą, 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Tx/>
              <a:buChar char="•"/>
            </a:pPr>
            <a:r>
              <a:rPr lang="pl-PL" b="0"/>
              <a:t>   nie opłacono w terminie odroczonej należności głównej,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Tx/>
              <a:buChar char="•"/>
            </a:pPr>
            <a:r>
              <a:rPr lang="pl-PL" b="0"/>
              <a:t>   zostanie ujawnione, że wprowadzono ZUS w błąd w celu uzyskania ulgi </a:t>
            </a:r>
            <a:br>
              <a:rPr lang="pl-PL" b="0"/>
            </a:br>
            <a:r>
              <a:rPr lang="pl-PL" b="0"/>
              <a:t>w spłacie należności i uniknięcia egzekucji, 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Tx/>
              <a:buChar char="•"/>
            </a:pPr>
            <a:r>
              <a:rPr lang="pl-PL" b="0"/>
              <a:t>  złożono pisemne oświadczenie o odstąpieniu od realizacji umowy, </a:t>
            </a:r>
          </a:p>
          <a:p>
            <a:pPr>
              <a:lnSpc>
                <a:spcPct val="120000"/>
              </a:lnSpc>
              <a:buClr>
                <a:srgbClr val="006600"/>
              </a:buClr>
              <a:buFontTx/>
              <a:buChar char="•"/>
            </a:pPr>
            <a:r>
              <a:rPr lang="pl-PL" b="0"/>
              <a:t>  Komisja Europejska wyda decyzję o obowiązku zwrotu pomocy publicznej.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50825" y="1052513"/>
            <a:ext cx="510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2400">
                <a:solidFill>
                  <a:schemeClr val="accent2"/>
                </a:solidFill>
              </a:rPr>
              <a:t>Kiedy umowa ulega rozwiązaniu?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8135" grpId="0"/>
      <p:bldP spid="481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6C01C-B298-435A-9100-257656B15F9E}" type="slidenum">
              <a:rPr lang="pl-PL"/>
              <a:pPr>
                <a:defRPr/>
              </a:pPr>
              <a:t>36</a:t>
            </a:fld>
            <a:endParaRPr lang="pl-PL"/>
          </a:p>
        </p:txBody>
      </p:sp>
      <p:pic>
        <p:nvPicPr>
          <p:cNvPr id="61442" name="Picture 2" descr="C:\Users\Pawel\Desktop\ZUS\obrazki\08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749300" y="1844675"/>
            <a:ext cx="6913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>
                <a:latin typeface="Calibri" pitchFamily="34" charset="0"/>
              </a:rPr>
              <a:t>Dziękuje za uwagę</a:t>
            </a:r>
          </a:p>
          <a:p>
            <a:endParaRPr lang="pl-PL" sz="1200">
              <a:solidFill>
                <a:srgbClr val="000000"/>
              </a:solidFill>
              <a:latin typeface="Calibri" pitchFamily="34" charset="0"/>
            </a:endParaRPr>
          </a:p>
          <a:p>
            <a:endParaRPr lang="pl-PL" sz="1200">
              <a:solidFill>
                <a:srgbClr val="000000"/>
              </a:solidFill>
              <a:latin typeface="Calibri" pitchFamily="34" charset="0"/>
            </a:endParaRPr>
          </a:p>
          <a:p>
            <a:endParaRPr lang="pl-PL" sz="1200">
              <a:solidFill>
                <a:srgbClr val="000000"/>
              </a:solidFill>
              <a:latin typeface="Calibri" pitchFamily="34" charset="0"/>
            </a:endParaRPr>
          </a:p>
          <a:p>
            <a:endParaRPr lang="pl-PL" sz="1200">
              <a:solidFill>
                <a:srgbClr val="000000"/>
              </a:solidFill>
              <a:latin typeface="Calibri" pitchFamily="34" charset="0"/>
            </a:endParaRPr>
          </a:p>
          <a:p>
            <a:pPr algn="r"/>
            <a:endParaRPr lang="pl-PL" sz="2000">
              <a:solidFill>
                <a:srgbClr val="000000"/>
              </a:solidFill>
              <a:latin typeface="Calibri" pitchFamily="34" charset="0"/>
            </a:endParaRPr>
          </a:p>
          <a:p>
            <a:pPr algn="r"/>
            <a:r>
              <a:rPr lang="pl-PL" sz="2000" b="0">
                <a:latin typeface="Calibri" pitchFamily="34" charset="0"/>
              </a:rPr>
              <a:t> IMIĘ I NAZWISKO AUTORA/AUTORÓW PREZENTACJI</a:t>
            </a:r>
            <a:endParaRPr lang="pl-PL" sz="1200" b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1446" name="Picture 6" descr="C:\Users\Pawel\Desktop\ZUS\obrazki\07_b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88" y="-92075"/>
            <a:ext cx="915828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Pawel\Desktop\ZUS\obrazki\01_bel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763" y="3756025"/>
            <a:ext cx="5800726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pole tekstowe 1"/>
          <p:cNvSpPr txBox="1">
            <a:spLocks noChangeArrowheads="1"/>
          </p:cNvSpPr>
          <p:nvPr/>
        </p:nvSpPr>
        <p:spPr bwMode="auto">
          <a:xfrm>
            <a:off x="0" y="3759200"/>
            <a:ext cx="5508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600"/>
              <a:t>	Dziękuję za uwagę</a:t>
            </a:r>
          </a:p>
        </p:txBody>
      </p:sp>
      <p:pic>
        <p:nvPicPr>
          <p:cNvPr id="15" name="Picture 3" descr="C:\Users\Pawel\Desktop\ZUS\obrazki\01_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68613" y="512763"/>
            <a:ext cx="3387725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Pawel\Desktop\ZUS\obrazki\01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E3326-68E6-4D7C-971E-CB5D4EA1A522}" type="slidenum">
              <a:rPr lang="pl-PL"/>
              <a:pPr>
                <a:defRPr/>
              </a:pPr>
              <a:t>4</a:t>
            </a:fld>
            <a:endParaRPr lang="pl-PL"/>
          </a:p>
        </p:txBody>
      </p:sp>
      <p:pic>
        <p:nvPicPr>
          <p:cNvPr id="1027" name="Picture 3" descr="C:\Users\Pawel\Desktop\ZUS\obrazki\01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338772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Pawel\Desktop\ZUS\obrazki\01_bel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4175"/>
            <a:ext cx="75676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539750" y="2997200"/>
            <a:ext cx="498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/>
              <a:t>Podstawowe informacje o ulgach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A705A-DF79-43E9-BEDE-C1437E66AA83}" type="slidenum">
              <a:rPr lang="pl-PL"/>
              <a:pPr>
                <a:defRPr/>
              </a:pPr>
              <a:t>5</a:t>
            </a:fld>
            <a:endParaRPr lang="pl-PL"/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5032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Podstawowe informacje - ULGI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179388" y="1268413"/>
            <a:ext cx="86407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200"/>
              <a:t>ZUS może udzielić pomocy w spłacie należności poprzez:</a:t>
            </a:r>
          </a:p>
        </p:txBody>
      </p: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4859338" y="2060575"/>
            <a:ext cx="2809875" cy="2447925"/>
            <a:chOff x="3061" y="1298"/>
            <a:chExt cx="1770" cy="1542"/>
          </a:xfrm>
        </p:grpSpPr>
        <p:sp>
          <p:nvSpPr>
            <p:cNvPr id="18446" name="AutoShape 19"/>
            <p:cNvSpPr>
              <a:spLocks noChangeArrowheads="1"/>
            </p:cNvSpPr>
            <p:nvPr/>
          </p:nvSpPr>
          <p:spPr bwMode="auto">
            <a:xfrm>
              <a:off x="3061" y="1298"/>
              <a:ext cx="1769" cy="1542"/>
            </a:xfrm>
            <a:prstGeom prst="roundRect">
              <a:avLst>
                <a:gd name="adj" fmla="val 24644"/>
              </a:avLst>
            </a:prstGeom>
            <a:gradFill rotWithShape="1">
              <a:gsLst>
                <a:gs pos="0">
                  <a:srgbClr val="00A814">
                    <a:alpha val="50000"/>
                  </a:srgbClr>
                </a:gs>
                <a:gs pos="100000">
                  <a:srgbClr val="DFF4E2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b="0"/>
            </a:p>
          </p:txBody>
        </p:sp>
        <p:sp>
          <p:nvSpPr>
            <p:cNvPr id="18447" name="pole tekstowe 7"/>
            <p:cNvSpPr txBox="1">
              <a:spLocks noChangeArrowheads="1"/>
            </p:cNvSpPr>
            <p:nvPr/>
          </p:nvSpPr>
          <p:spPr bwMode="auto">
            <a:xfrm>
              <a:off x="3107" y="1344"/>
              <a:ext cx="17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2000"/>
                <a:t>Odroczenie terminu płatności składki</a:t>
              </a:r>
            </a:p>
          </p:txBody>
        </p:sp>
        <p:pic>
          <p:nvPicPr>
            <p:cNvPr id="18448" name="Picture 12" descr="kalendarz stojąc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69" y="1798"/>
              <a:ext cx="953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24" name="Group 24"/>
          <p:cNvGrpSpPr>
            <a:grpSpLocks/>
          </p:cNvGrpSpPr>
          <p:nvPr/>
        </p:nvGrpSpPr>
        <p:grpSpPr bwMode="auto">
          <a:xfrm>
            <a:off x="971550" y="2060575"/>
            <a:ext cx="2808288" cy="2447925"/>
            <a:chOff x="612" y="1298"/>
            <a:chExt cx="1769" cy="1542"/>
          </a:xfrm>
        </p:grpSpPr>
        <p:grpSp>
          <p:nvGrpSpPr>
            <p:cNvPr id="18441" name="Group 20"/>
            <p:cNvGrpSpPr>
              <a:grpSpLocks/>
            </p:cNvGrpSpPr>
            <p:nvPr/>
          </p:nvGrpSpPr>
          <p:grpSpPr bwMode="auto">
            <a:xfrm>
              <a:off x="612" y="1298"/>
              <a:ext cx="1769" cy="1542"/>
              <a:chOff x="612" y="1298"/>
              <a:chExt cx="1769" cy="1542"/>
            </a:xfrm>
          </p:grpSpPr>
          <p:sp>
            <p:nvSpPr>
              <p:cNvPr id="18443" name="AutoShape 14"/>
              <p:cNvSpPr>
                <a:spLocks noChangeArrowheads="1"/>
              </p:cNvSpPr>
              <p:nvPr/>
            </p:nvSpPr>
            <p:spPr bwMode="auto">
              <a:xfrm>
                <a:off x="612" y="1298"/>
                <a:ext cx="1769" cy="1542"/>
              </a:xfrm>
              <a:prstGeom prst="roundRect">
                <a:avLst>
                  <a:gd name="adj" fmla="val 24644"/>
                </a:avLst>
              </a:prstGeom>
              <a:gradFill rotWithShape="1">
                <a:gsLst>
                  <a:gs pos="0">
                    <a:srgbClr val="00A814">
                      <a:alpha val="50000"/>
                    </a:srgbClr>
                  </a:gs>
                  <a:gs pos="100000">
                    <a:srgbClr val="DFF4E2"/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l-PL" b="0"/>
              </a:p>
            </p:txBody>
          </p:sp>
          <p:sp>
            <p:nvSpPr>
              <p:cNvPr id="18444" name="pole tekstowe 7"/>
              <p:cNvSpPr txBox="1">
                <a:spLocks noChangeArrowheads="1"/>
              </p:cNvSpPr>
              <p:nvPr/>
            </p:nvSpPr>
            <p:spPr bwMode="auto">
              <a:xfrm>
                <a:off x="657" y="1343"/>
                <a:ext cx="1690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l-PL" sz="2000"/>
                  <a:t>Rozłożenie należności na raty</a:t>
                </a:r>
              </a:p>
            </p:txBody>
          </p:sp>
          <p:pic>
            <p:nvPicPr>
              <p:cNvPr id="18445" name="Picture 7" descr="słupki money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020" y="1752"/>
                <a:ext cx="978" cy="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442" name="Text Box 23"/>
            <p:cNvSpPr txBox="1">
              <a:spLocks noChangeArrowheads="1"/>
            </p:cNvSpPr>
            <p:nvPr/>
          </p:nvSpPr>
          <p:spPr bwMode="auto">
            <a:xfrm>
              <a:off x="1111" y="2538"/>
              <a:ext cx="8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/>
                <a:t>I       II      III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659563" y="6492875"/>
            <a:ext cx="2133600" cy="365125"/>
          </a:xfrm>
        </p:spPr>
        <p:txBody>
          <a:bodyPr/>
          <a:lstStyle/>
          <a:p>
            <a:pPr>
              <a:defRPr/>
            </a:pPr>
            <a:fld id="{58668C4B-8428-41AE-9703-3651DCCD2503}" type="slidenum">
              <a:rPr lang="pl-PL"/>
              <a:pPr>
                <a:defRPr/>
              </a:pPr>
              <a:t>6</a:t>
            </a:fld>
            <a:endParaRPr lang="pl-PL"/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5032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Podstawowe informacje - ULGI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0" y="1268413"/>
            <a:ext cx="889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/>
              <a:t>Jakie korzyści przyniesie rozłożenie należności na raty?</a:t>
            </a:r>
            <a:r>
              <a:rPr lang="pl-PL" sz="2400" b="0"/>
              <a:t> </a:t>
            </a:r>
            <a:endParaRPr lang="pl-PL" sz="2400"/>
          </a:p>
        </p:txBody>
      </p:sp>
      <p:sp>
        <p:nvSpPr>
          <p:cNvPr id="3" name="pole tekstowe 7"/>
          <p:cNvSpPr txBox="1">
            <a:spLocks noChangeArrowheads="1"/>
          </p:cNvSpPr>
          <p:nvPr/>
        </p:nvSpPr>
        <p:spPr bwMode="auto">
          <a:xfrm>
            <a:off x="250825" y="1844675"/>
            <a:ext cx="8640763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2000" b="0"/>
              <a:t>  ZUS nie będzie prowadził egzekucji tych należności,</a:t>
            </a:r>
          </a:p>
          <a:p>
            <a:pPr>
              <a:lnSpc>
                <a:spcPct val="90000"/>
              </a:lnSpc>
              <a:buClr>
                <a:srgbClr val="009612"/>
              </a:buClr>
              <a:buSzPct val="110000"/>
              <a:buFont typeface="Wingdings" pitchFamily="2" charset="2"/>
              <a:buNone/>
            </a:pPr>
            <a:endParaRPr lang="pl-PL" sz="900" b="0"/>
          </a:p>
          <a:p>
            <a:pPr>
              <a:lnSpc>
                <a:spcPct val="90000"/>
              </a:lnSpc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2000" b="0"/>
              <a:t>  jeśli postępowanie egzekucyjne zostało już wszczęte, ZUS je zawiesi po podpisaniu umowy,</a:t>
            </a:r>
          </a:p>
          <a:p>
            <a:pPr>
              <a:lnSpc>
                <a:spcPct val="90000"/>
              </a:lnSpc>
              <a:buClr>
                <a:srgbClr val="009612"/>
              </a:buClr>
              <a:buSzPct val="110000"/>
              <a:buFont typeface="Wingdings" pitchFamily="2" charset="2"/>
              <a:buNone/>
            </a:pPr>
            <a:endParaRPr lang="pl-PL" sz="900" b="0"/>
          </a:p>
          <a:p>
            <a:pPr>
              <a:lnSpc>
                <a:spcPct val="90000"/>
              </a:lnSpc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2000" b="0"/>
              <a:t>  od dnia następującego po dniu złożenia wniosku o rozłożenie należności na raty, a jeżeli wniosek o rozłożenie na raty dotyczy należności przyszłych, to od dnia następującego po terminie płatności </a:t>
            </a:r>
            <a:r>
              <a:rPr lang="pl-PL" sz="2000" b="0">
                <a:solidFill>
                  <a:srgbClr val="009612"/>
                </a:solidFill>
              </a:rPr>
              <a:t>nie będą naliczane odsetki</a:t>
            </a:r>
            <a:r>
              <a:rPr lang="pl-PL" sz="2000" b="0"/>
              <a:t> za zwłokę, a jedynie </a:t>
            </a:r>
            <a:r>
              <a:rPr lang="pl-PL" sz="2000" b="0">
                <a:solidFill>
                  <a:srgbClr val="009612"/>
                </a:solidFill>
              </a:rPr>
              <a:t>opłata prolongacyjna</a:t>
            </a:r>
            <a:r>
              <a:rPr lang="pl-PL" sz="2000" b="0"/>
              <a:t>. </a:t>
            </a: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539750" y="5300663"/>
            <a:ext cx="8135938" cy="288925"/>
          </a:xfrm>
          <a:prstGeom prst="rightArrow">
            <a:avLst>
              <a:gd name="adj1" fmla="val 49685"/>
              <a:gd name="adj2" fmla="val 184600"/>
            </a:avLst>
          </a:prstGeom>
          <a:gradFill rotWithShape="1">
            <a:gsLst>
              <a:gs pos="0">
                <a:srgbClr val="808080"/>
              </a:gs>
              <a:gs pos="50000">
                <a:srgbClr val="D3D3D3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b="0"/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 rot="10800000">
            <a:off x="4787900" y="5300663"/>
            <a:ext cx="215900" cy="287337"/>
          </a:xfrm>
          <a:prstGeom prst="triangle">
            <a:avLst>
              <a:gd name="adj" fmla="val 46458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pl-PL" b="0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2625725" y="5229225"/>
            <a:ext cx="215900" cy="3603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b="0"/>
          </a:p>
        </p:txBody>
      </p:sp>
      <p:sp>
        <p:nvSpPr>
          <p:cNvPr id="29711" name="Text Box 15"/>
          <p:cNvSpPr>
            <a:spLocks noChangeArrowheads="1"/>
          </p:cNvSpPr>
          <p:nvPr/>
        </p:nvSpPr>
        <p:spPr bwMode="auto">
          <a:xfrm>
            <a:off x="2032000" y="4221163"/>
            <a:ext cx="1530350" cy="495300"/>
          </a:xfrm>
          <a:prstGeom prst="wedgeRectCallout">
            <a:avLst>
              <a:gd name="adj1" fmla="val -4046"/>
              <a:gd name="adj2" fmla="val 131731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200"/>
              <a:t>Złożenie wniosku </a:t>
            </a:r>
          </a:p>
          <a:p>
            <a:pPr algn="ctr"/>
            <a:r>
              <a:rPr lang="pl-PL" sz="1200"/>
              <a:t>o układ ratalny</a:t>
            </a: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2916238" y="5732463"/>
            <a:ext cx="1943100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953 h 21600"/>
              <a:gd name="T14" fmla="*/ 20180 w 21600"/>
              <a:gd name="T15" fmla="*/ 206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043" y="0"/>
                </a:moveTo>
                <a:lnTo>
                  <a:pt x="20043" y="953"/>
                </a:lnTo>
                <a:lnTo>
                  <a:pt x="3375" y="953"/>
                </a:lnTo>
                <a:lnTo>
                  <a:pt x="3375" y="20647"/>
                </a:lnTo>
                <a:lnTo>
                  <a:pt x="20043" y="20647"/>
                </a:lnTo>
                <a:lnTo>
                  <a:pt x="2004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953"/>
                </a:moveTo>
                <a:lnTo>
                  <a:pt x="1350" y="20647"/>
                </a:lnTo>
                <a:lnTo>
                  <a:pt x="2700" y="20647"/>
                </a:lnTo>
                <a:lnTo>
                  <a:pt x="2700" y="953"/>
                </a:lnTo>
                <a:close/>
              </a:path>
              <a:path w="21600" h="21600">
                <a:moveTo>
                  <a:pt x="0" y="953"/>
                </a:moveTo>
                <a:lnTo>
                  <a:pt x="0" y="20647"/>
                </a:lnTo>
                <a:lnTo>
                  <a:pt x="675" y="20647"/>
                </a:lnTo>
                <a:lnTo>
                  <a:pt x="675" y="953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rgbClr val="FFFFC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539750" y="4941888"/>
            <a:ext cx="2087563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953 h 21600"/>
              <a:gd name="T14" fmla="*/ 20180 w 21600"/>
              <a:gd name="T15" fmla="*/ 206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043" y="0"/>
                </a:moveTo>
                <a:lnTo>
                  <a:pt x="20043" y="953"/>
                </a:lnTo>
                <a:lnTo>
                  <a:pt x="3375" y="953"/>
                </a:lnTo>
                <a:lnTo>
                  <a:pt x="3375" y="20647"/>
                </a:lnTo>
                <a:lnTo>
                  <a:pt x="20043" y="20647"/>
                </a:lnTo>
                <a:lnTo>
                  <a:pt x="2004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953"/>
                </a:moveTo>
                <a:lnTo>
                  <a:pt x="1350" y="20647"/>
                </a:lnTo>
                <a:lnTo>
                  <a:pt x="2700" y="20647"/>
                </a:lnTo>
                <a:lnTo>
                  <a:pt x="2700" y="953"/>
                </a:lnTo>
                <a:close/>
              </a:path>
              <a:path w="21600" h="21600">
                <a:moveTo>
                  <a:pt x="0" y="953"/>
                </a:moveTo>
                <a:lnTo>
                  <a:pt x="0" y="20647"/>
                </a:lnTo>
                <a:lnTo>
                  <a:pt x="675" y="20647"/>
                </a:lnTo>
                <a:lnTo>
                  <a:pt x="675" y="953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50000">
                <a:srgbClr val="FFA6A6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116013" y="4941888"/>
            <a:ext cx="833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400">
                <a:solidFill>
                  <a:srgbClr val="003E07"/>
                </a:solidFill>
              </a:rPr>
              <a:t>Odsetki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2916238" y="4941888"/>
            <a:ext cx="3887787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785006 h 21600"/>
              <a:gd name="T4" fmla="*/ 2147483647 w 21600"/>
              <a:gd name="T5" fmla="*/ 21570011 h 21600"/>
              <a:gd name="T6" fmla="*/ 2147483647 w 21600"/>
              <a:gd name="T7" fmla="*/ 107850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953 h 21600"/>
              <a:gd name="T14" fmla="*/ 20180 w 21600"/>
              <a:gd name="T15" fmla="*/ 206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043" y="0"/>
                </a:moveTo>
                <a:lnTo>
                  <a:pt x="20043" y="953"/>
                </a:lnTo>
                <a:lnTo>
                  <a:pt x="3375" y="953"/>
                </a:lnTo>
                <a:lnTo>
                  <a:pt x="3375" y="20647"/>
                </a:lnTo>
                <a:lnTo>
                  <a:pt x="20043" y="20647"/>
                </a:lnTo>
                <a:lnTo>
                  <a:pt x="2004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953"/>
                </a:moveTo>
                <a:lnTo>
                  <a:pt x="1350" y="20647"/>
                </a:lnTo>
                <a:lnTo>
                  <a:pt x="2700" y="20647"/>
                </a:lnTo>
                <a:lnTo>
                  <a:pt x="2700" y="953"/>
                </a:lnTo>
                <a:close/>
              </a:path>
              <a:path w="21600" h="21600">
                <a:moveTo>
                  <a:pt x="0" y="953"/>
                </a:moveTo>
                <a:lnTo>
                  <a:pt x="0" y="20647"/>
                </a:lnTo>
                <a:lnTo>
                  <a:pt x="675" y="20647"/>
                </a:lnTo>
                <a:lnTo>
                  <a:pt x="675" y="953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alpha val="60001"/>
                </a:srgbClr>
              </a:gs>
              <a:gs pos="50000">
                <a:srgbClr val="99CC00">
                  <a:gamma/>
                  <a:tint val="34510"/>
                  <a:invGamma/>
                </a:srgbClr>
              </a:gs>
              <a:gs pos="100000">
                <a:srgbClr val="99CC00">
                  <a:alpha val="60001"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l-PL">
              <a:cs typeface="+mn-cs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995738" y="4941888"/>
            <a:ext cx="1871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solidFill>
                  <a:srgbClr val="003E07"/>
                </a:solidFill>
              </a:rPr>
              <a:t>Bez odsetek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979613" y="5659438"/>
            <a:ext cx="71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400">
                <a:solidFill>
                  <a:srgbClr val="003E07"/>
                </a:solidFill>
              </a:rPr>
              <a:t>Rata 1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2916238" y="6019800"/>
            <a:ext cx="2808287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953 h 21600"/>
              <a:gd name="T14" fmla="*/ 20180 w 21600"/>
              <a:gd name="T15" fmla="*/ 206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043" y="0"/>
                </a:moveTo>
                <a:lnTo>
                  <a:pt x="20043" y="953"/>
                </a:lnTo>
                <a:lnTo>
                  <a:pt x="3375" y="953"/>
                </a:lnTo>
                <a:lnTo>
                  <a:pt x="3375" y="20647"/>
                </a:lnTo>
                <a:lnTo>
                  <a:pt x="20043" y="20647"/>
                </a:lnTo>
                <a:lnTo>
                  <a:pt x="2004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953"/>
                </a:moveTo>
                <a:lnTo>
                  <a:pt x="1350" y="20647"/>
                </a:lnTo>
                <a:lnTo>
                  <a:pt x="2700" y="20647"/>
                </a:lnTo>
                <a:lnTo>
                  <a:pt x="2700" y="953"/>
                </a:lnTo>
                <a:close/>
              </a:path>
              <a:path w="21600" h="21600">
                <a:moveTo>
                  <a:pt x="0" y="953"/>
                </a:moveTo>
                <a:lnTo>
                  <a:pt x="0" y="20647"/>
                </a:lnTo>
                <a:lnTo>
                  <a:pt x="675" y="20647"/>
                </a:lnTo>
                <a:lnTo>
                  <a:pt x="675" y="953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rgbClr val="FFFFA6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979613" y="5946775"/>
            <a:ext cx="71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400">
                <a:solidFill>
                  <a:srgbClr val="003E07"/>
                </a:solidFill>
              </a:rPr>
              <a:t>Rata 2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10800000">
            <a:off x="5580063" y="5300663"/>
            <a:ext cx="215900" cy="287337"/>
          </a:xfrm>
          <a:prstGeom prst="triangle">
            <a:avLst>
              <a:gd name="adj" fmla="val 46458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pl-PL" b="0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0800000">
            <a:off x="6659563" y="5300663"/>
            <a:ext cx="215900" cy="287337"/>
          </a:xfrm>
          <a:prstGeom prst="triangle">
            <a:avLst>
              <a:gd name="adj" fmla="val 46458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pl-PL" b="0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2916238" y="6308725"/>
            <a:ext cx="3887787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953 h 21600"/>
              <a:gd name="T14" fmla="*/ 20180 w 21600"/>
              <a:gd name="T15" fmla="*/ 206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043" y="0"/>
                </a:moveTo>
                <a:lnTo>
                  <a:pt x="20043" y="953"/>
                </a:lnTo>
                <a:lnTo>
                  <a:pt x="3375" y="953"/>
                </a:lnTo>
                <a:lnTo>
                  <a:pt x="3375" y="20647"/>
                </a:lnTo>
                <a:lnTo>
                  <a:pt x="20043" y="20647"/>
                </a:lnTo>
                <a:lnTo>
                  <a:pt x="2004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953"/>
                </a:moveTo>
                <a:lnTo>
                  <a:pt x="1350" y="20647"/>
                </a:lnTo>
                <a:lnTo>
                  <a:pt x="2700" y="20647"/>
                </a:lnTo>
                <a:lnTo>
                  <a:pt x="2700" y="953"/>
                </a:lnTo>
                <a:close/>
              </a:path>
              <a:path w="21600" h="21600">
                <a:moveTo>
                  <a:pt x="0" y="953"/>
                </a:moveTo>
                <a:lnTo>
                  <a:pt x="0" y="20647"/>
                </a:lnTo>
                <a:lnTo>
                  <a:pt x="675" y="20647"/>
                </a:lnTo>
                <a:lnTo>
                  <a:pt x="675" y="953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rgbClr val="FFFFB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979613" y="6235700"/>
            <a:ext cx="71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400">
                <a:solidFill>
                  <a:srgbClr val="003E07"/>
                </a:solidFill>
              </a:rPr>
              <a:t>Rata 3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132138" y="5732463"/>
            <a:ext cx="1477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>
                <a:solidFill>
                  <a:srgbClr val="003E07"/>
                </a:solidFill>
              </a:rPr>
              <a:t>Opłata prolongacyjna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851275" y="6019800"/>
            <a:ext cx="1477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>
                <a:solidFill>
                  <a:srgbClr val="003E07"/>
                </a:solidFill>
              </a:rPr>
              <a:t>Opłata prolongacyjna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643438" y="6307138"/>
            <a:ext cx="1477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>
                <a:solidFill>
                  <a:srgbClr val="003E07"/>
                </a:solidFill>
              </a:rPr>
              <a:t>Opłata prolongacyjna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29705" grpId="0" animBg="1"/>
      <p:bldP spid="29708" grpId="0" animBg="1"/>
      <p:bldP spid="29710" grpId="0" animBg="1"/>
      <p:bldP spid="29711" grpId="0" animBg="1"/>
      <p:bldP spid="29712" grpId="0" animBg="1"/>
      <p:bldP spid="4" grpId="0" animBg="1"/>
      <p:bldP spid="29713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9F7F3-BAEC-49AD-9D40-1DB010ED151D}" type="slidenum">
              <a:rPr lang="pl-PL"/>
              <a:pPr>
                <a:defRPr/>
              </a:pPr>
              <a:t>7</a:t>
            </a:fld>
            <a:endParaRPr lang="pl-PL"/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5032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Podstawowe informacje - ULGI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250825" y="1341438"/>
            <a:ext cx="889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/>
              <a:t>Jakie korzyści przyniesie odroczenie terminu płatności składek bieżących lub przyszłych?</a:t>
            </a:r>
            <a:r>
              <a:rPr lang="pl-PL" sz="2400" b="0"/>
              <a:t> </a:t>
            </a:r>
            <a:endParaRPr lang="pl-PL" sz="2400"/>
          </a:p>
        </p:txBody>
      </p:sp>
      <p:sp>
        <p:nvSpPr>
          <p:cNvPr id="3" name="pole tekstowe 7"/>
          <p:cNvSpPr txBox="1">
            <a:spLocks noChangeArrowheads="1"/>
          </p:cNvSpPr>
          <p:nvPr/>
        </p:nvSpPr>
        <p:spPr bwMode="auto">
          <a:xfrm>
            <a:off x="179388" y="2565400"/>
            <a:ext cx="8640762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2000" b="0"/>
              <a:t>  ZUS nie będzie prowadził egzekucji tych należności,</a:t>
            </a:r>
          </a:p>
          <a:p>
            <a:pPr>
              <a:lnSpc>
                <a:spcPct val="110000"/>
              </a:lnSpc>
              <a:buClr>
                <a:srgbClr val="009612"/>
              </a:buClr>
              <a:buSzPct val="110000"/>
              <a:buFont typeface="Wingdings" pitchFamily="2" charset="2"/>
              <a:buNone/>
            </a:pPr>
            <a:endParaRPr lang="pl-PL" sz="2000" b="0"/>
          </a:p>
          <a:p>
            <a:pPr>
              <a:lnSpc>
                <a:spcPct val="110000"/>
              </a:lnSpc>
              <a:buClr>
                <a:srgbClr val="009612"/>
              </a:buClr>
              <a:buSzPct val="110000"/>
              <a:buFont typeface="Wingdings" pitchFamily="2" charset="2"/>
              <a:buChar char="Ø"/>
            </a:pPr>
            <a:r>
              <a:rPr lang="pl-PL" sz="2000" b="0"/>
              <a:t>  od dnia następującego po terminie płatności nie będą naliczane odsetki za zwłokę, a jedynie opłata prolongacyjna.</a:t>
            </a:r>
          </a:p>
          <a:p>
            <a:pPr>
              <a:lnSpc>
                <a:spcPct val="110000"/>
              </a:lnSpc>
              <a:buClr>
                <a:srgbClr val="009612"/>
              </a:buClr>
              <a:buSzPct val="110000"/>
              <a:buFont typeface="Wingdings" pitchFamily="2" charset="2"/>
              <a:buNone/>
            </a:pPr>
            <a:endParaRPr lang="pl-PL" sz="2000" b="0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574675" y="5468938"/>
            <a:ext cx="8135938" cy="288925"/>
          </a:xfrm>
          <a:prstGeom prst="rightArrow">
            <a:avLst>
              <a:gd name="adj1" fmla="val 49685"/>
              <a:gd name="adj2" fmla="val 184600"/>
            </a:avLst>
          </a:prstGeom>
          <a:gradFill rotWithShape="1">
            <a:gsLst>
              <a:gs pos="0">
                <a:srgbClr val="808080"/>
              </a:gs>
              <a:gs pos="50000">
                <a:srgbClr val="D3D3D3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b="0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2051050" y="5373688"/>
            <a:ext cx="215900" cy="36036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b="0"/>
          </a:p>
        </p:txBody>
      </p:sp>
      <p:sp>
        <p:nvSpPr>
          <p:cNvPr id="29711" name="Text Box 15"/>
          <p:cNvSpPr>
            <a:spLocks noChangeArrowheads="1"/>
          </p:cNvSpPr>
          <p:nvPr/>
        </p:nvSpPr>
        <p:spPr bwMode="auto">
          <a:xfrm>
            <a:off x="196850" y="4508500"/>
            <a:ext cx="2062163" cy="546100"/>
          </a:xfrm>
          <a:prstGeom prst="wedgeRectCallout">
            <a:avLst>
              <a:gd name="adj1" fmla="val 42380"/>
              <a:gd name="adj2" fmla="val 93606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400"/>
              <a:t>Złożenie / nadanie </a:t>
            </a:r>
          </a:p>
          <a:p>
            <a:pPr algn="ctr"/>
            <a:r>
              <a:rPr lang="pl-PL" sz="1400"/>
              <a:t>wniosku o odroczenie</a:t>
            </a: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 rot="10800000">
            <a:off x="7019925" y="5445125"/>
            <a:ext cx="179388" cy="311150"/>
          </a:xfrm>
          <a:prstGeom prst="triangle">
            <a:avLst>
              <a:gd name="adj" fmla="val 46458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pl-PL" b="0"/>
          </a:p>
        </p:txBody>
      </p:sp>
      <p:sp>
        <p:nvSpPr>
          <p:cNvPr id="4" name="Text Box 15"/>
          <p:cNvSpPr>
            <a:spLocks noChangeArrowheads="1"/>
          </p:cNvSpPr>
          <p:nvPr/>
        </p:nvSpPr>
        <p:spPr bwMode="auto">
          <a:xfrm>
            <a:off x="5580063" y="4508500"/>
            <a:ext cx="2808287" cy="574675"/>
          </a:xfrm>
          <a:prstGeom prst="wedgeRectCallout">
            <a:avLst>
              <a:gd name="adj1" fmla="val 4722"/>
              <a:gd name="adj2" fmla="val 95856"/>
            </a:avLst>
          </a:prstGeom>
          <a:solidFill>
            <a:srgbClr val="FFFF99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/>
              <a:t>Nowy odroczony termin płatności np. 04.04.2016 r.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 rot="10800000">
            <a:off x="2843213" y="5373688"/>
            <a:ext cx="215900" cy="360362"/>
          </a:xfrm>
          <a:prstGeom prst="triangle">
            <a:avLst>
              <a:gd name="adj" fmla="val 46458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pl-PL" b="0"/>
          </a:p>
        </p:txBody>
      </p:sp>
      <p:sp>
        <p:nvSpPr>
          <p:cNvPr id="29707" name="Text Box 11"/>
          <p:cNvSpPr>
            <a:spLocks noChangeArrowheads="1"/>
          </p:cNvSpPr>
          <p:nvPr/>
        </p:nvSpPr>
        <p:spPr bwMode="auto">
          <a:xfrm>
            <a:off x="2771775" y="4508500"/>
            <a:ext cx="2328863" cy="546100"/>
          </a:xfrm>
          <a:prstGeom prst="wedgeRectCallout">
            <a:avLst>
              <a:gd name="adj1" fmla="val -39023"/>
              <a:gd name="adj2" fmla="val 90407"/>
            </a:avLst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400">
                <a:solidFill>
                  <a:srgbClr val="009612"/>
                </a:solidFill>
              </a:rPr>
              <a:t>Termin płatności składki,</a:t>
            </a:r>
          </a:p>
          <a:p>
            <a:pPr algn="ctr"/>
            <a:r>
              <a:rPr lang="pl-PL" sz="1400">
                <a:solidFill>
                  <a:srgbClr val="009612"/>
                </a:solidFill>
              </a:rPr>
              <a:t>np. 15.III.2016 r.</a:t>
            </a: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2987675" y="5805488"/>
            <a:ext cx="4105275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953 h 21600"/>
              <a:gd name="T14" fmla="*/ 20180 w 21600"/>
              <a:gd name="T15" fmla="*/ 206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043" y="0"/>
                </a:moveTo>
                <a:lnTo>
                  <a:pt x="20043" y="953"/>
                </a:lnTo>
                <a:lnTo>
                  <a:pt x="3375" y="953"/>
                </a:lnTo>
                <a:lnTo>
                  <a:pt x="3375" y="20647"/>
                </a:lnTo>
                <a:lnTo>
                  <a:pt x="20043" y="20647"/>
                </a:lnTo>
                <a:lnTo>
                  <a:pt x="2004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953"/>
                </a:moveTo>
                <a:lnTo>
                  <a:pt x="1350" y="20647"/>
                </a:lnTo>
                <a:lnTo>
                  <a:pt x="2700" y="20647"/>
                </a:lnTo>
                <a:lnTo>
                  <a:pt x="2700" y="953"/>
                </a:lnTo>
                <a:close/>
              </a:path>
              <a:path w="21600" h="21600">
                <a:moveTo>
                  <a:pt x="0" y="953"/>
                </a:moveTo>
                <a:lnTo>
                  <a:pt x="0" y="20647"/>
                </a:lnTo>
                <a:lnTo>
                  <a:pt x="675" y="20647"/>
                </a:lnTo>
                <a:lnTo>
                  <a:pt x="675" y="953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rgbClr val="FFFFB2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598863" y="5757863"/>
            <a:ext cx="3240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solidFill>
                  <a:srgbClr val="003E07"/>
                </a:solidFill>
              </a:rPr>
              <a:t>Opłata prolongacyjna, bez odsetek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29705" grpId="0" animBg="1"/>
      <p:bldP spid="29710" grpId="0" animBg="1"/>
      <p:bldP spid="29711" grpId="0" animBg="1"/>
      <p:bldP spid="29708" grpId="0" animBg="1"/>
      <p:bldP spid="4" grpId="0" animBg="1"/>
      <p:bldP spid="29706" grpId="0" animBg="1"/>
      <p:bldP spid="29707" grpId="0" animBg="1"/>
      <p:bldP spid="29712" grpId="0" animBg="1"/>
      <p:bldP spid="297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Pawel\Desktop\ZUS\obrazki\03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5725"/>
            <a:ext cx="9144000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BB8AF-5990-4CF8-A1CA-2684C2E209B9}" type="slidenum">
              <a:rPr lang="pl-PL"/>
              <a:pPr>
                <a:defRPr/>
              </a:pPr>
              <a:t>8</a:t>
            </a:fld>
            <a:endParaRPr lang="pl-PL"/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5032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Podstawowe informacje - ULGI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179388" y="1052513"/>
            <a:ext cx="864076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>
                <a:solidFill>
                  <a:srgbClr val="FF0000"/>
                </a:solidFill>
              </a:rPr>
              <a:t>Ważne!</a:t>
            </a:r>
          </a:p>
          <a:p>
            <a:pPr algn="ctr"/>
            <a:endParaRPr lang="pl-PL" sz="2400">
              <a:solidFill>
                <a:srgbClr val="FF0000"/>
              </a:solidFill>
            </a:endParaRPr>
          </a:p>
          <a:p>
            <a:pPr algn="ctr"/>
            <a:r>
              <a:rPr lang="pl-PL" sz="2000"/>
              <a:t>Wniosek o odroczenie przedsiębiorca musi złożyć lub nadać w placówce pocztowej operatora publicznego najpóźniej w dniu terminu płatności składek. </a:t>
            </a:r>
            <a:br>
              <a:rPr lang="pl-PL" sz="2000"/>
            </a:br>
            <a:r>
              <a:rPr lang="pl-PL" sz="2000"/>
              <a:t>ZUS nie rozpatruje wniosków, które złożono lub nadano po tym terminie.</a:t>
            </a:r>
            <a:endParaRPr lang="pl-PL" sz="2000" b="0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611188" y="4652963"/>
            <a:ext cx="7705725" cy="288925"/>
          </a:xfrm>
          <a:prstGeom prst="rightArrow">
            <a:avLst>
              <a:gd name="adj1" fmla="val 49685"/>
              <a:gd name="adj2" fmla="val 174839"/>
            </a:avLst>
          </a:prstGeom>
          <a:gradFill rotWithShape="1">
            <a:gsLst>
              <a:gs pos="0">
                <a:srgbClr val="808080"/>
              </a:gs>
              <a:gs pos="50000">
                <a:srgbClr val="C7C7C7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b="0"/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 rot="10800000">
            <a:off x="2987675" y="4581525"/>
            <a:ext cx="215900" cy="360363"/>
          </a:xfrm>
          <a:prstGeom prst="triangle">
            <a:avLst>
              <a:gd name="adj" fmla="val 46458"/>
            </a:avLst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pl-PL" b="0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089150" y="4005263"/>
            <a:ext cx="2300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400">
                <a:solidFill>
                  <a:srgbClr val="009612"/>
                </a:solidFill>
              </a:rPr>
              <a:t>Termin płatności składki,</a:t>
            </a:r>
          </a:p>
          <a:p>
            <a:pPr algn="ctr"/>
            <a:r>
              <a:rPr lang="pl-PL" sz="1400">
                <a:solidFill>
                  <a:srgbClr val="009612"/>
                </a:solidFill>
              </a:rPr>
              <a:t>np. 15.03.2016 r.</a:t>
            </a: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 rot="10800000">
            <a:off x="6877050" y="4581525"/>
            <a:ext cx="215900" cy="360363"/>
          </a:xfrm>
          <a:prstGeom prst="triangle">
            <a:avLst>
              <a:gd name="adj" fmla="val 46458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pl-PL" b="0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768975" y="4005263"/>
            <a:ext cx="2576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400"/>
              <a:t>Odroczony termin płatności,</a:t>
            </a:r>
          </a:p>
          <a:p>
            <a:pPr algn="ctr"/>
            <a:r>
              <a:rPr lang="pl-PL" sz="1400"/>
              <a:t>np. do 04.04.2016 r.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547813" y="4581525"/>
            <a:ext cx="215900" cy="360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b="0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422275" y="5084763"/>
            <a:ext cx="2514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400">
                <a:solidFill>
                  <a:srgbClr val="FF0000"/>
                </a:solidFill>
              </a:rPr>
              <a:t>Złożenie / nadanie wniosku </a:t>
            </a:r>
          </a:p>
          <a:p>
            <a:pPr algn="ctr"/>
            <a:r>
              <a:rPr lang="pl-PL" sz="1400">
                <a:solidFill>
                  <a:srgbClr val="FF0000"/>
                </a:solidFill>
              </a:rPr>
              <a:t>o odroczenie</a:t>
            </a: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3276600" y="4941888"/>
            <a:ext cx="3743325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953 h 21600"/>
              <a:gd name="T14" fmla="*/ 20180 w 21600"/>
              <a:gd name="T15" fmla="*/ 206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043" y="0"/>
                </a:moveTo>
                <a:lnTo>
                  <a:pt x="20043" y="953"/>
                </a:lnTo>
                <a:lnTo>
                  <a:pt x="3375" y="953"/>
                </a:lnTo>
                <a:lnTo>
                  <a:pt x="3375" y="20647"/>
                </a:lnTo>
                <a:lnTo>
                  <a:pt x="20043" y="20647"/>
                </a:lnTo>
                <a:lnTo>
                  <a:pt x="2004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953"/>
                </a:moveTo>
                <a:lnTo>
                  <a:pt x="1350" y="20647"/>
                </a:lnTo>
                <a:lnTo>
                  <a:pt x="2700" y="20647"/>
                </a:lnTo>
                <a:lnTo>
                  <a:pt x="2700" y="953"/>
                </a:lnTo>
                <a:close/>
              </a:path>
              <a:path w="21600" h="21600">
                <a:moveTo>
                  <a:pt x="0" y="953"/>
                </a:moveTo>
                <a:lnTo>
                  <a:pt x="0" y="20647"/>
                </a:lnTo>
                <a:lnTo>
                  <a:pt x="675" y="20647"/>
                </a:lnTo>
                <a:lnTo>
                  <a:pt x="675" y="953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50000">
                <a:srgbClr val="FFFFC2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4211638" y="5084763"/>
            <a:ext cx="20939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400">
                <a:solidFill>
                  <a:srgbClr val="003E07"/>
                </a:solidFill>
              </a:rPr>
              <a:t>Rozpatrzenie wniosku </a:t>
            </a:r>
          </a:p>
          <a:p>
            <a:pPr algn="ctr"/>
            <a:r>
              <a:rPr lang="pl-PL" sz="1400">
                <a:solidFill>
                  <a:srgbClr val="003E07"/>
                </a:solidFill>
              </a:rPr>
              <a:t>i odroczenie terminu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9705" grpId="0" animBg="1"/>
      <p:bldP spid="29706" grpId="0" animBg="1"/>
      <p:bldP spid="29707" grpId="0"/>
      <p:bldP spid="29708" grpId="0" animBg="1"/>
      <p:bldP spid="29709" grpId="0"/>
      <p:bldP spid="29710" grpId="0" animBg="1"/>
      <p:bldP spid="29711" grpId="1"/>
      <p:bldP spid="29712" grpId="0" animBg="1"/>
      <p:bldP spid="297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Pawel\Desktop\ZUS\obrazki\03_bg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37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</p:pic>
      <p:sp>
        <p:nvSpPr>
          <p:cNvPr id="52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CD36F-B5B0-4F40-97E3-2B822021D52C}" type="slidenum">
              <a:rPr lang="pl-PL"/>
              <a:pPr>
                <a:defRPr/>
              </a:pPr>
              <a:t>9</a:t>
            </a:fld>
            <a:endParaRPr lang="pl-PL"/>
          </a:p>
        </p:txBody>
      </p:sp>
      <p:pic>
        <p:nvPicPr>
          <p:cNvPr id="5" name="Picture 5" descr="C:\Users\Pawel\Desktop\ZUS\obrazki\02_be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7353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Pawel\Desktop\ZUS\obrazki\02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15888"/>
            <a:ext cx="15033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9388" y="260350"/>
            <a:ext cx="5032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600">
                <a:solidFill>
                  <a:schemeClr val="bg1"/>
                </a:solidFill>
              </a:rPr>
              <a:t>Podstawowe informacje - ULGI</a:t>
            </a:r>
          </a:p>
        </p:txBody>
      </p:sp>
      <p:sp>
        <p:nvSpPr>
          <p:cNvPr id="2" name="pole tekstowe 7"/>
          <p:cNvSpPr txBox="1">
            <a:spLocks noChangeArrowheads="1"/>
          </p:cNvSpPr>
          <p:nvPr/>
        </p:nvSpPr>
        <p:spPr bwMode="auto">
          <a:xfrm>
            <a:off x="250825" y="1125538"/>
            <a:ext cx="889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/>
              <a:t>Należności podlegające ulgom</a:t>
            </a:r>
            <a:r>
              <a:rPr lang="pl-PL" sz="2400" b="0"/>
              <a:t> </a:t>
            </a:r>
            <a:endParaRPr lang="pl-PL" sz="2400"/>
          </a:p>
        </p:txBody>
      </p:sp>
      <p:grpSp>
        <p:nvGrpSpPr>
          <p:cNvPr id="32861" name="Group 93"/>
          <p:cNvGrpSpPr>
            <a:grpSpLocks/>
          </p:cNvGrpSpPr>
          <p:nvPr/>
        </p:nvGrpSpPr>
        <p:grpSpPr bwMode="auto">
          <a:xfrm>
            <a:off x="250825" y="1773238"/>
            <a:ext cx="3148013" cy="4321175"/>
            <a:chOff x="158" y="1117"/>
            <a:chExt cx="1983" cy="2722"/>
          </a:xfrm>
        </p:grpSpPr>
        <p:sp>
          <p:nvSpPr>
            <p:cNvPr id="22569" name="AutoShape 53"/>
            <p:cNvSpPr>
              <a:spLocks noChangeArrowheads="1"/>
            </p:cNvSpPr>
            <p:nvPr/>
          </p:nvSpPr>
          <p:spPr bwMode="auto">
            <a:xfrm>
              <a:off x="159" y="1117"/>
              <a:ext cx="1982" cy="453"/>
            </a:xfrm>
            <a:prstGeom prst="roundRect">
              <a:avLst>
                <a:gd name="adj" fmla="val 16481"/>
              </a:avLst>
            </a:prstGeom>
            <a:solidFill>
              <a:srgbClr val="FFFF00"/>
            </a:soli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pl-PL" sz="900"/>
            </a:p>
            <a:p>
              <a:pPr algn="ctr"/>
              <a:r>
                <a:rPr lang="pl-PL" sz="1600"/>
                <a:t>Należności z tytułu składek</a:t>
              </a:r>
            </a:p>
          </p:txBody>
        </p:sp>
        <p:sp>
          <p:nvSpPr>
            <p:cNvPr id="22570" name="AutoShape 54"/>
            <p:cNvSpPr>
              <a:spLocks noChangeArrowheads="1"/>
            </p:cNvSpPr>
            <p:nvPr/>
          </p:nvSpPr>
          <p:spPr bwMode="auto">
            <a:xfrm>
              <a:off x="1248" y="1616"/>
              <a:ext cx="878" cy="225"/>
            </a:xfrm>
            <a:prstGeom prst="roundRect">
              <a:avLst>
                <a:gd name="adj" fmla="val 17356"/>
              </a:avLst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b="0" i="1"/>
                <a:t>Emerytalne</a:t>
              </a:r>
            </a:p>
          </p:txBody>
        </p:sp>
        <p:sp>
          <p:nvSpPr>
            <p:cNvPr id="22571" name="AutoShape 55"/>
            <p:cNvSpPr>
              <a:spLocks noChangeArrowheads="1"/>
            </p:cNvSpPr>
            <p:nvPr/>
          </p:nvSpPr>
          <p:spPr bwMode="auto">
            <a:xfrm>
              <a:off x="1248" y="1889"/>
              <a:ext cx="878" cy="222"/>
            </a:xfrm>
            <a:prstGeom prst="roundRect">
              <a:avLst>
                <a:gd name="adj" fmla="val 14051"/>
              </a:avLst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b="0" i="1"/>
                <a:t>Rentowe</a:t>
              </a:r>
            </a:p>
          </p:txBody>
        </p:sp>
        <p:sp>
          <p:nvSpPr>
            <p:cNvPr id="22572" name="AutoShape 56"/>
            <p:cNvSpPr>
              <a:spLocks noChangeArrowheads="1"/>
            </p:cNvSpPr>
            <p:nvPr/>
          </p:nvSpPr>
          <p:spPr bwMode="auto">
            <a:xfrm>
              <a:off x="1248" y="2161"/>
              <a:ext cx="878" cy="225"/>
            </a:xfrm>
            <a:prstGeom prst="roundRect">
              <a:avLst>
                <a:gd name="adj" fmla="val 17356"/>
              </a:avLst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b="0" i="1"/>
                <a:t>Chorobowe</a:t>
              </a:r>
            </a:p>
          </p:txBody>
        </p:sp>
        <p:sp>
          <p:nvSpPr>
            <p:cNvPr id="22573" name="AutoShape 57"/>
            <p:cNvSpPr>
              <a:spLocks noChangeArrowheads="1"/>
            </p:cNvSpPr>
            <p:nvPr/>
          </p:nvSpPr>
          <p:spPr bwMode="auto">
            <a:xfrm>
              <a:off x="1248" y="2433"/>
              <a:ext cx="878" cy="222"/>
            </a:xfrm>
            <a:prstGeom prst="roundRect">
              <a:avLst>
                <a:gd name="adj" fmla="val 13597"/>
              </a:avLst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b="0" i="1"/>
                <a:t>Wypadkowe</a:t>
              </a:r>
            </a:p>
          </p:txBody>
        </p:sp>
        <p:sp>
          <p:nvSpPr>
            <p:cNvPr id="22574" name="AutoShape 58"/>
            <p:cNvSpPr>
              <a:spLocks noChangeArrowheads="1"/>
            </p:cNvSpPr>
            <p:nvPr/>
          </p:nvSpPr>
          <p:spPr bwMode="auto">
            <a:xfrm>
              <a:off x="158" y="1616"/>
              <a:ext cx="1044" cy="1088"/>
            </a:xfrm>
            <a:prstGeom prst="roundRect">
              <a:avLst>
                <a:gd name="adj" fmla="val 7949"/>
              </a:avLst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 sz="1400"/>
            </a:p>
            <a:p>
              <a:endParaRPr lang="pl-PL" sz="900"/>
            </a:p>
            <a:p>
              <a:endParaRPr lang="pl-PL" sz="900"/>
            </a:p>
            <a:p>
              <a:pPr algn="ctr"/>
              <a:r>
                <a:rPr lang="pl-PL" sz="1400"/>
                <a:t>Ubezpieczenie</a:t>
              </a:r>
            </a:p>
            <a:p>
              <a:pPr algn="ctr"/>
              <a:r>
                <a:rPr lang="pl-PL" sz="1400"/>
                <a:t>społeczne</a:t>
              </a:r>
            </a:p>
          </p:txBody>
        </p:sp>
        <p:sp>
          <p:nvSpPr>
            <p:cNvPr id="22575" name="AutoShape 59"/>
            <p:cNvSpPr>
              <a:spLocks noChangeArrowheads="1"/>
            </p:cNvSpPr>
            <p:nvPr/>
          </p:nvSpPr>
          <p:spPr bwMode="auto">
            <a:xfrm>
              <a:off x="158" y="2750"/>
              <a:ext cx="1951" cy="226"/>
            </a:xfrm>
            <a:prstGeom prst="roundRect">
              <a:avLst>
                <a:gd name="adj" fmla="val 10042"/>
              </a:avLst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pl-PL" sz="1400"/>
                <a:t>Ubezpieczenie zdrowotne</a:t>
              </a:r>
            </a:p>
          </p:txBody>
        </p:sp>
        <p:sp>
          <p:nvSpPr>
            <p:cNvPr id="22576" name="AutoShape 60"/>
            <p:cNvSpPr>
              <a:spLocks noChangeArrowheads="1"/>
            </p:cNvSpPr>
            <p:nvPr/>
          </p:nvSpPr>
          <p:spPr bwMode="auto">
            <a:xfrm>
              <a:off x="158" y="3022"/>
              <a:ext cx="1407" cy="499"/>
            </a:xfrm>
            <a:prstGeom prst="roundRect">
              <a:avLst>
                <a:gd name="adj" fmla="val 10042"/>
              </a:avLst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pl-PL" sz="1200"/>
                <a:t>Fundusz Pracy i Fundusz Gwarantowanych Świadczeń Pracowniczych</a:t>
              </a:r>
            </a:p>
          </p:txBody>
        </p:sp>
        <p:sp>
          <p:nvSpPr>
            <p:cNvPr id="22577" name="AutoShape 61"/>
            <p:cNvSpPr>
              <a:spLocks noChangeArrowheads="1"/>
            </p:cNvSpPr>
            <p:nvPr/>
          </p:nvSpPr>
          <p:spPr bwMode="auto">
            <a:xfrm>
              <a:off x="1612" y="3024"/>
              <a:ext cx="497" cy="218"/>
            </a:xfrm>
            <a:prstGeom prst="roundRect">
              <a:avLst>
                <a:gd name="adj" fmla="val 10088"/>
              </a:avLst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b="0" i="1"/>
                <a:t>FP</a:t>
              </a:r>
            </a:p>
          </p:txBody>
        </p:sp>
        <p:sp>
          <p:nvSpPr>
            <p:cNvPr id="22578" name="AutoShape 62"/>
            <p:cNvSpPr>
              <a:spLocks noChangeArrowheads="1"/>
            </p:cNvSpPr>
            <p:nvPr/>
          </p:nvSpPr>
          <p:spPr bwMode="auto">
            <a:xfrm>
              <a:off x="1610" y="3294"/>
              <a:ext cx="489" cy="216"/>
            </a:xfrm>
            <a:prstGeom prst="roundRect">
              <a:avLst>
                <a:gd name="adj" fmla="val 7019"/>
              </a:avLst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b="0" i="1"/>
                <a:t>FGŚP</a:t>
              </a:r>
            </a:p>
          </p:txBody>
        </p:sp>
        <p:sp>
          <p:nvSpPr>
            <p:cNvPr id="22579" name="AutoShape 63"/>
            <p:cNvSpPr>
              <a:spLocks noChangeArrowheads="1"/>
            </p:cNvSpPr>
            <p:nvPr/>
          </p:nvSpPr>
          <p:spPr bwMode="auto">
            <a:xfrm>
              <a:off x="158" y="3567"/>
              <a:ext cx="1951" cy="272"/>
            </a:xfrm>
            <a:prstGeom prst="roundRect">
              <a:avLst>
                <a:gd name="adj" fmla="val 10042"/>
              </a:avLst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pl-PL" sz="1400"/>
                <a:t>Fundusz Emerytur Pomostowych</a:t>
              </a:r>
            </a:p>
          </p:txBody>
        </p:sp>
      </p:grpSp>
      <p:grpSp>
        <p:nvGrpSpPr>
          <p:cNvPr id="32862" name="Group 94"/>
          <p:cNvGrpSpPr>
            <a:grpSpLocks/>
          </p:cNvGrpSpPr>
          <p:nvPr/>
        </p:nvGrpSpPr>
        <p:grpSpPr bwMode="auto">
          <a:xfrm>
            <a:off x="3492500" y="1773238"/>
            <a:ext cx="1174750" cy="4321175"/>
            <a:chOff x="2200" y="1117"/>
            <a:chExt cx="740" cy="2722"/>
          </a:xfrm>
        </p:grpSpPr>
        <p:sp>
          <p:nvSpPr>
            <p:cNvPr id="22560" name="AutoShape 64"/>
            <p:cNvSpPr>
              <a:spLocks noChangeArrowheads="1"/>
            </p:cNvSpPr>
            <p:nvPr/>
          </p:nvSpPr>
          <p:spPr bwMode="auto">
            <a:xfrm>
              <a:off x="2200" y="1117"/>
              <a:ext cx="740" cy="458"/>
            </a:xfrm>
            <a:prstGeom prst="roundRect">
              <a:avLst>
                <a:gd name="adj" fmla="val 16481"/>
              </a:avLst>
            </a:prstGeom>
            <a:solidFill>
              <a:srgbClr val="FFFF00"/>
            </a:soli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200"/>
                <a:t>Za osobę prowadzącą działalność</a:t>
              </a:r>
            </a:p>
          </p:txBody>
        </p:sp>
        <p:sp>
          <p:nvSpPr>
            <p:cNvPr id="22561" name="AutoShape 66"/>
            <p:cNvSpPr>
              <a:spLocks noChangeArrowheads="1"/>
            </p:cNvSpPr>
            <p:nvPr/>
          </p:nvSpPr>
          <p:spPr bwMode="auto">
            <a:xfrm>
              <a:off x="2200" y="1616"/>
              <a:ext cx="730" cy="225"/>
            </a:xfrm>
            <a:prstGeom prst="roundRect">
              <a:avLst>
                <a:gd name="adj" fmla="val 17356"/>
              </a:avLst>
            </a:prstGeom>
            <a:solidFill>
              <a:srgbClr val="00FF00"/>
            </a:soli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i="1"/>
                <a:t>X</a:t>
              </a:r>
            </a:p>
          </p:txBody>
        </p:sp>
        <p:sp>
          <p:nvSpPr>
            <p:cNvPr id="22562" name="AutoShape 67"/>
            <p:cNvSpPr>
              <a:spLocks noChangeArrowheads="1"/>
            </p:cNvSpPr>
            <p:nvPr/>
          </p:nvSpPr>
          <p:spPr bwMode="auto">
            <a:xfrm>
              <a:off x="2200" y="1888"/>
              <a:ext cx="730" cy="225"/>
            </a:xfrm>
            <a:prstGeom prst="roundRect">
              <a:avLst>
                <a:gd name="adj" fmla="val 17356"/>
              </a:avLst>
            </a:prstGeom>
            <a:solidFill>
              <a:srgbClr val="00FF00"/>
            </a:soli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i="1"/>
                <a:t>X</a:t>
              </a:r>
            </a:p>
          </p:txBody>
        </p:sp>
        <p:sp>
          <p:nvSpPr>
            <p:cNvPr id="22563" name="AutoShape 68"/>
            <p:cNvSpPr>
              <a:spLocks noChangeArrowheads="1"/>
            </p:cNvSpPr>
            <p:nvPr/>
          </p:nvSpPr>
          <p:spPr bwMode="auto">
            <a:xfrm>
              <a:off x="2200" y="2160"/>
              <a:ext cx="730" cy="225"/>
            </a:xfrm>
            <a:prstGeom prst="roundRect">
              <a:avLst>
                <a:gd name="adj" fmla="val 17356"/>
              </a:avLst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i="1"/>
                <a:t>-</a:t>
              </a:r>
            </a:p>
          </p:txBody>
        </p:sp>
        <p:sp>
          <p:nvSpPr>
            <p:cNvPr id="22564" name="AutoShape 69"/>
            <p:cNvSpPr>
              <a:spLocks noChangeArrowheads="1"/>
            </p:cNvSpPr>
            <p:nvPr/>
          </p:nvSpPr>
          <p:spPr bwMode="auto">
            <a:xfrm>
              <a:off x="2200" y="2432"/>
              <a:ext cx="730" cy="225"/>
            </a:xfrm>
            <a:prstGeom prst="roundRect">
              <a:avLst>
                <a:gd name="adj" fmla="val 17356"/>
              </a:avLst>
            </a:prstGeom>
            <a:solidFill>
              <a:srgbClr val="00FF00"/>
            </a:soli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i="1"/>
                <a:t>X</a:t>
              </a:r>
            </a:p>
          </p:txBody>
        </p:sp>
        <p:sp>
          <p:nvSpPr>
            <p:cNvPr id="22565" name="AutoShape 70"/>
            <p:cNvSpPr>
              <a:spLocks noChangeArrowheads="1"/>
            </p:cNvSpPr>
            <p:nvPr/>
          </p:nvSpPr>
          <p:spPr bwMode="auto">
            <a:xfrm>
              <a:off x="2204" y="2754"/>
              <a:ext cx="721" cy="222"/>
            </a:xfrm>
            <a:prstGeom prst="roundRect">
              <a:avLst>
                <a:gd name="adj" fmla="val 17356"/>
              </a:avLst>
            </a:prstGeom>
            <a:solidFill>
              <a:srgbClr val="00FF00"/>
            </a:soli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pl-PL" sz="1400" i="1"/>
                <a:t>X</a:t>
              </a:r>
            </a:p>
          </p:txBody>
        </p:sp>
        <p:sp>
          <p:nvSpPr>
            <p:cNvPr id="22566" name="AutoShape 71"/>
            <p:cNvSpPr>
              <a:spLocks noChangeArrowheads="1"/>
            </p:cNvSpPr>
            <p:nvPr/>
          </p:nvSpPr>
          <p:spPr bwMode="auto">
            <a:xfrm>
              <a:off x="2200" y="3023"/>
              <a:ext cx="730" cy="225"/>
            </a:xfrm>
            <a:prstGeom prst="roundRect">
              <a:avLst>
                <a:gd name="adj" fmla="val 17356"/>
              </a:avLst>
            </a:prstGeom>
            <a:solidFill>
              <a:srgbClr val="00FF00"/>
            </a:soli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i="1"/>
                <a:t>X</a:t>
              </a:r>
            </a:p>
          </p:txBody>
        </p:sp>
        <p:sp>
          <p:nvSpPr>
            <p:cNvPr id="22567" name="AutoShape 72"/>
            <p:cNvSpPr>
              <a:spLocks noChangeArrowheads="1"/>
            </p:cNvSpPr>
            <p:nvPr/>
          </p:nvSpPr>
          <p:spPr bwMode="auto">
            <a:xfrm>
              <a:off x="2200" y="3294"/>
              <a:ext cx="730" cy="225"/>
            </a:xfrm>
            <a:prstGeom prst="roundRect">
              <a:avLst>
                <a:gd name="adj" fmla="val 17356"/>
              </a:avLst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i="1"/>
                <a:t>-</a:t>
              </a:r>
            </a:p>
          </p:txBody>
        </p:sp>
        <p:sp>
          <p:nvSpPr>
            <p:cNvPr id="22568" name="AutoShape 73"/>
            <p:cNvSpPr>
              <a:spLocks noChangeArrowheads="1"/>
            </p:cNvSpPr>
            <p:nvPr/>
          </p:nvSpPr>
          <p:spPr bwMode="auto">
            <a:xfrm>
              <a:off x="2202" y="3569"/>
              <a:ext cx="725" cy="270"/>
            </a:xfrm>
            <a:prstGeom prst="roundRect">
              <a:avLst>
                <a:gd name="adj" fmla="val 17356"/>
              </a:avLst>
            </a:prstGeom>
            <a:solidFill>
              <a:srgbClr val="00FF00"/>
            </a:soli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pl-PL" sz="1400" i="1"/>
                <a:t>X</a:t>
              </a:r>
            </a:p>
          </p:txBody>
        </p:sp>
      </p:grpSp>
      <p:grpSp>
        <p:nvGrpSpPr>
          <p:cNvPr id="32863" name="Group 95"/>
          <p:cNvGrpSpPr>
            <a:grpSpLocks/>
          </p:cNvGrpSpPr>
          <p:nvPr/>
        </p:nvGrpSpPr>
        <p:grpSpPr bwMode="auto">
          <a:xfrm>
            <a:off x="4787900" y="1773238"/>
            <a:ext cx="1389063" cy="4311650"/>
            <a:chOff x="3016" y="1123"/>
            <a:chExt cx="875" cy="2716"/>
          </a:xfrm>
        </p:grpSpPr>
        <p:sp>
          <p:nvSpPr>
            <p:cNvPr id="22551" name="AutoShape 74"/>
            <p:cNvSpPr>
              <a:spLocks noChangeArrowheads="1"/>
            </p:cNvSpPr>
            <p:nvPr/>
          </p:nvSpPr>
          <p:spPr bwMode="auto">
            <a:xfrm>
              <a:off x="3022" y="1123"/>
              <a:ext cx="869" cy="447"/>
            </a:xfrm>
            <a:prstGeom prst="roundRect">
              <a:avLst>
                <a:gd name="adj" fmla="val 16481"/>
              </a:avLst>
            </a:prstGeom>
            <a:solidFill>
              <a:srgbClr val="FFFF00"/>
            </a:soli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pl-PL" sz="1200"/>
                <a:t>Za zatrudnionych pracowników</a:t>
              </a:r>
            </a:p>
          </p:txBody>
        </p:sp>
        <p:sp>
          <p:nvSpPr>
            <p:cNvPr id="22552" name="AutoShape 75"/>
            <p:cNvSpPr>
              <a:spLocks noChangeArrowheads="1"/>
            </p:cNvSpPr>
            <p:nvPr/>
          </p:nvSpPr>
          <p:spPr bwMode="auto">
            <a:xfrm>
              <a:off x="3016" y="1616"/>
              <a:ext cx="862" cy="225"/>
            </a:xfrm>
            <a:prstGeom prst="roundRect">
              <a:avLst>
                <a:gd name="adj" fmla="val 17356"/>
              </a:avLst>
            </a:prstGeom>
            <a:solidFill>
              <a:srgbClr val="FF0000">
                <a:alpha val="81175"/>
              </a:srgbClr>
            </a:soli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i="1"/>
                <a:t>X</a:t>
              </a:r>
            </a:p>
          </p:txBody>
        </p:sp>
        <p:sp>
          <p:nvSpPr>
            <p:cNvPr id="22553" name="AutoShape 76"/>
            <p:cNvSpPr>
              <a:spLocks noChangeArrowheads="1"/>
            </p:cNvSpPr>
            <p:nvPr/>
          </p:nvSpPr>
          <p:spPr bwMode="auto">
            <a:xfrm>
              <a:off x="3016" y="1888"/>
              <a:ext cx="862" cy="225"/>
            </a:xfrm>
            <a:prstGeom prst="roundRect">
              <a:avLst>
                <a:gd name="adj" fmla="val 17356"/>
              </a:avLst>
            </a:prstGeom>
            <a:solidFill>
              <a:srgbClr val="00FF00"/>
            </a:soli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i="1"/>
                <a:t>X</a:t>
              </a:r>
            </a:p>
          </p:txBody>
        </p:sp>
        <p:sp>
          <p:nvSpPr>
            <p:cNvPr id="22554" name="AutoShape 77"/>
            <p:cNvSpPr>
              <a:spLocks noChangeArrowheads="1"/>
            </p:cNvSpPr>
            <p:nvPr/>
          </p:nvSpPr>
          <p:spPr bwMode="auto">
            <a:xfrm>
              <a:off x="3016" y="2160"/>
              <a:ext cx="862" cy="225"/>
            </a:xfrm>
            <a:prstGeom prst="roundRect">
              <a:avLst>
                <a:gd name="adj" fmla="val 17356"/>
              </a:avLst>
            </a:prstGeom>
            <a:solidFill>
              <a:srgbClr val="00FF00"/>
            </a:soli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i="1"/>
                <a:t>X</a:t>
              </a:r>
            </a:p>
          </p:txBody>
        </p:sp>
        <p:sp>
          <p:nvSpPr>
            <p:cNvPr id="22555" name="AutoShape 78"/>
            <p:cNvSpPr>
              <a:spLocks noChangeArrowheads="1"/>
            </p:cNvSpPr>
            <p:nvPr/>
          </p:nvSpPr>
          <p:spPr bwMode="auto">
            <a:xfrm>
              <a:off x="3016" y="2432"/>
              <a:ext cx="862" cy="225"/>
            </a:xfrm>
            <a:prstGeom prst="roundRect">
              <a:avLst>
                <a:gd name="adj" fmla="val 17356"/>
              </a:avLst>
            </a:prstGeom>
            <a:solidFill>
              <a:srgbClr val="00FF00"/>
            </a:soli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i="1"/>
                <a:t>X</a:t>
              </a:r>
            </a:p>
          </p:txBody>
        </p:sp>
        <p:sp>
          <p:nvSpPr>
            <p:cNvPr id="22556" name="AutoShape 79"/>
            <p:cNvSpPr>
              <a:spLocks noChangeArrowheads="1"/>
            </p:cNvSpPr>
            <p:nvPr/>
          </p:nvSpPr>
          <p:spPr bwMode="auto">
            <a:xfrm>
              <a:off x="3016" y="2750"/>
              <a:ext cx="851" cy="226"/>
            </a:xfrm>
            <a:prstGeom prst="roundRect">
              <a:avLst>
                <a:gd name="adj" fmla="val 17356"/>
              </a:avLst>
            </a:prstGeom>
            <a:solidFill>
              <a:srgbClr val="FF0000">
                <a:alpha val="89018"/>
              </a:srgbClr>
            </a:soli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pl-PL" sz="1400" i="1"/>
                <a:t>X</a:t>
              </a:r>
            </a:p>
          </p:txBody>
        </p:sp>
        <p:sp>
          <p:nvSpPr>
            <p:cNvPr id="22557" name="AutoShape 80"/>
            <p:cNvSpPr>
              <a:spLocks noChangeArrowheads="1"/>
            </p:cNvSpPr>
            <p:nvPr/>
          </p:nvSpPr>
          <p:spPr bwMode="auto">
            <a:xfrm>
              <a:off x="3016" y="3023"/>
              <a:ext cx="862" cy="225"/>
            </a:xfrm>
            <a:prstGeom prst="roundRect">
              <a:avLst>
                <a:gd name="adj" fmla="val 17356"/>
              </a:avLst>
            </a:prstGeom>
            <a:solidFill>
              <a:srgbClr val="00FF00"/>
            </a:soli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i="1"/>
                <a:t>X</a:t>
              </a:r>
            </a:p>
          </p:txBody>
        </p:sp>
        <p:sp>
          <p:nvSpPr>
            <p:cNvPr id="22558" name="AutoShape 81"/>
            <p:cNvSpPr>
              <a:spLocks noChangeArrowheads="1"/>
            </p:cNvSpPr>
            <p:nvPr/>
          </p:nvSpPr>
          <p:spPr bwMode="auto">
            <a:xfrm>
              <a:off x="3016" y="3294"/>
              <a:ext cx="862" cy="225"/>
            </a:xfrm>
            <a:prstGeom prst="roundRect">
              <a:avLst>
                <a:gd name="adj" fmla="val 17356"/>
              </a:avLst>
            </a:prstGeom>
            <a:solidFill>
              <a:srgbClr val="00FF00"/>
            </a:soli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l-PL" sz="1400" i="1"/>
                <a:t>X</a:t>
              </a:r>
            </a:p>
          </p:txBody>
        </p:sp>
        <p:sp>
          <p:nvSpPr>
            <p:cNvPr id="22559" name="AutoShape 82"/>
            <p:cNvSpPr>
              <a:spLocks noChangeArrowheads="1"/>
            </p:cNvSpPr>
            <p:nvPr/>
          </p:nvSpPr>
          <p:spPr bwMode="auto">
            <a:xfrm>
              <a:off x="3018" y="3569"/>
              <a:ext cx="856" cy="270"/>
            </a:xfrm>
            <a:prstGeom prst="roundRect">
              <a:avLst>
                <a:gd name="adj" fmla="val 17356"/>
              </a:avLst>
            </a:prstGeom>
            <a:solidFill>
              <a:srgbClr val="00FF00"/>
            </a:solidFill>
            <a:ln w="285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pl-PL" sz="1400" i="1"/>
                <a:t>X</a:t>
              </a:r>
            </a:p>
          </p:txBody>
        </p:sp>
      </p:grpSp>
      <p:grpSp>
        <p:nvGrpSpPr>
          <p:cNvPr id="32865" name="Group 97"/>
          <p:cNvGrpSpPr>
            <a:grpSpLocks/>
          </p:cNvGrpSpPr>
          <p:nvPr/>
        </p:nvGrpSpPr>
        <p:grpSpPr bwMode="auto">
          <a:xfrm>
            <a:off x="3419475" y="2492375"/>
            <a:ext cx="5724525" cy="4111625"/>
            <a:chOff x="2154" y="1570"/>
            <a:chExt cx="3606" cy="2590"/>
          </a:xfrm>
        </p:grpSpPr>
        <p:sp>
          <p:nvSpPr>
            <p:cNvPr id="22545" name="AutoShape 88"/>
            <p:cNvSpPr>
              <a:spLocks noChangeArrowheads="1"/>
            </p:cNvSpPr>
            <p:nvPr/>
          </p:nvSpPr>
          <p:spPr bwMode="auto">
            <a:xfrm>
              <a:off x="2154" y="1570"/>
              <a:ext cx="817" cy="2359"/>
            </a:xfrm>
            <a:prstGeom prst="roundRect">
              <a:avLst>
                <a:gd name="adj" fmla="val 12866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b="0"/>
            </a:p>
          </p:txBody>
        </p:sp>
        <p:sp>
          <p:nvSpPr>
            <p:cNvPr id="22546" name="Text Box 89"/>
            <p:cNvSpPr txBox="1">
              <a:spLocks noChangeArrowheads="1"/>
            </p:cNvSpPr>
            <p:nvPr/>
          </p:nvSpPr>
          <p:spPr bwMode="auto">
            <a:xfrm>
              <a:off x="4717" y="2205"/>
              <a:ext cx="1043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l-PL" sz="1600">
                  <a:solidFill>
                    <a:srgbClr val="006600"/>
                  </a:solidFill>
                  <a:latin typeface="Calibri" pitchFamily="34" charset="0"/>
                </a:rPr>
                <a:t>TO MOŻNA ODROCZYĆ LUB ROZŁOŻYĆ NA RATY</a:t>
              </a:r>
            </a:p>
            <a:p>
              <a:endParaRPr lang="pl-PL" sz="1600" b="0">
                <a:solidFill>
                  <a:srgbClr val="006600"/>
                </a:solidFill>
              </a:endParaRPr>
            </a:p>
          </p:txBody>
        </p:sp>
        <p:sp>
          <p:nvSpPr>
            <p:cNvPr id="22547" name="Freeform 90"/>
            <p:cNvSpPr>
              <a:spLocks/>
            </p:cNvSpPr>
            <p:nvPr/>
          </p:nvSpPr>
          <p:spPr bwMode="auto">
            <a:xfrm>
              <a:off x="2850" y="2728"/>
              <a:ext cx="1910" cy="1432"/>
            </a:xfrm>
            <a:custGeom>
              <a:avLst/>
              <a:gdLst>
                <a:gd name="T0" fmla="*/ 0 w 1910"/>
                <a:gd name="T1" fmla="*/ 1228 h 1432"/>
                <a:gd name="T2" fmla="*/ 515 w 1910"/>
                <a:gd name="T3" fmla="*/ 1425 h 1432"/>
                <a:gd name="T4" fmla="*/ 1281 w 1910"/>
                <a:gd name="T5" fmla="*/ 1183 h 1432"/>
                <a:gd name="T6" fmla="*/ 1910 w 1910"/>
                <a:gd name="T7" fmla="*/ 0 h 1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10"/>
                <a:gd name="T13" fmla="*/ 0 h 1432"/>
                <a:gd name="T14" fmla="*/ 1910 w 1910"/>
                <a:gd name="T15" fmla="*/ 1432 h 1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10" h="1432">
                  <a:moveTo>
                    <a:pt x="0" y="1228"/>
                  </a:moveTo>
                  <a:cubicBezTo>
                    <a:pt x="87" y="1261"/>
                    <a:pt x="302" y="1432"/>
                    <a:pt x="515" y="1425"/>
                  </a:cubicBezTo>
                  <a:cubicBezTo>
                    <a:pt x="728" y="1418"/>
                    <a:pt x="1048" y="1421"/>
                    <a:pt x="1281" y="1183"/>
                  </a:cubicBezTo>
                  <a:cubicBezTo>
                    <a:pt x="1514" y="945"/>
                    <a:pt x="1779" y="246"/>
                    <a:pt x="1910" y="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 type="triangle" w="med" len="lg"/>
              <a:tailEnd type="none" w="med" len="med"/>
            </a:ln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2866" name="Group 98"/>
          <p:cNvGrpSpPr>
            <a:grpSpLocks/>
          </p:cNvGrpSpPr>
          <p:nvPr/>
        </p:nvGrpSpPr>
        <p:grpSpPr bwMode="auto">
          <a:xfrm>
            <a:off x="4716463" y="2924175"/>
            <a:ext cx="2719387" cy="3313113"/>
            <a:chOff x="3016" y="1842"/>
            <a:chExt cx="1713" cy="2087"/>
          </a:xfrm>
        </p:grpSpPr>
        <p:sp>
          <p:nvSpPr>
            <p:cNvPr id="22541" name="AutoShape 86"/>
            <p:cNvSpPr>
              <a:spLocks noChangeArrowheads="1"/>
            </p:cNvSpPr>
            <p:nvPr/>
          </p:nvSpPr>
          <p:spPr bwMode="auto">
            <a:xfrm>
              <a:off x="3016" y="1842"/>
              <a:ext cx="907" cy="862"/>
            </a:xfrm>
            <a:prstGeom prst="roundRect">
              <a:avLst>
                <a:gd name="adj" fmla="val 12866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b="0"/>
            </a:p>
          </p:txBody>
        </p:sp>
        <p:sp>
          <p:nvSpPr>
            <p:cNvPr id="22542" name="AutoShape 87"/>
            <p:cNvSpPr>
              <a:spLocks noChangeArrowheads="1"/>
            </p:cNvSpPr>
            <p:nvPr/>
          </p:nvSpPr>
          <p:spPr bwMode="auto">
            <a:xfrm>
              <a:off x="3016" y="2976"/>
              <a:ext cx="907" cy="953"/>
            </a:xfrm>
            <a:prstGeom prst="roundRect">
              <a:avLst>
                <a:gd name="adj" fmla="val 12866"/>
              </a:avLst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b="0"/>
            </a:p>
          </p:txBody>
        </p:sp>
        <p:sp>
          <p:nvSpPr>
            <p:cNvPr id="22543" name="Freeform 91"/>
            <p:cNvSpPr>
              <a:spLocks/>
            </p:cNvSpPr>
            <p:nvPr/>
          </p:nvSpPr>
          <p:spPr bwMode="auto">
            <a:xfrm>
              <a:off x="3924" y="2660"/>
              <a:ext cx="790" cy="589"/>
            </a:xfrm>
            <a:custGeom>
              <a:avLst/>
              <a:gdLst>
                <a:gd name="T0" fmla="*/ 790 w 790"/>
                <a:gd name="T1" fmla="*/ 0 h 589"/>
                <a:gd name="T2" fmla="*/ 0 w 790"/>
                <a:gd name="T3" fmla="*/ 589 h 589"/>
                <a:gd name="T4" fmla="*/ 0 60000 65536"/>
                <a:gd name="T5" fmla="*/ 0 60000 65536"/>
                <a:gd name="T6" fmla="*/ 0 w 790"/>
                <a:gd name="T7" fmla="*/ 0 h 589"/>
                <a:gd name="T8" fmla="*/ 790 w 790"/>
                <a:gd name="T9" fmla="*/ 589 h 5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90" h="589">
                  <a:moveTo>
                    <a:pt x="790" y="0"/>
                  </a:moveTo>
                  <a:lnTo>
                    <a:pt x="0" y="589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544" name="Freeform 92"/>
            <p:cNvSpPr>
              <a:spLocks/>
            </p:cNvSpPr>
            <p:nvPr/>
          </p:nvSpPr>
          <p:spPr bwMode="auto">
            <a:xfrm>
              <a:off x="3923" y="2341"/>
              <a:ext cx="806" cy="213"/>
            </a:xfrm>
            <a:custGeom>
              <a:avLst/>
              <a:gdLst>
                <a:gd name="T0" fmla="*/ 806 w 806"/>
                <a:gd name="T1" fmla="*/ 213 h 213"/>
                <a:gd name="T2" fmla="*/ 0 w 806"/>
                <a:gd name="T3" fmla="*/ 0 h 213"/>
                <a:gd name="T4" fmla="*/ 0 60000 65536"/>
                <a:gd name="T5" fmla="*/ 0 60000 65536"/>
                <a:gd name="T6" fmla="*/ 0 w 806"/>
                <a:gd name="T7" fmla="*/ 0 h 213"/>
                <a:gd name="T8" fmla="*/ 806 w 806"/>
                <a:gd name="T9" fmla="*/ 213 h 2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6" h="213">
                  <a:moveTo>
                    <a:pt x="806" y="213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theme/theme1.xml><?xml version="1.0" encoding="utf-8"?>
<a:theme xmlns:a="http://schemas.openxmlformats.org/drawingml/2006/main" name="prezentacja_ppsx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prezentacja_ppsx</Template>
  <TotalTime>1751</TotalTime>
  <Words>1955</Words>
  <Application>Microsoft Office PowerPoint</Application>
  <PresentationFormat>Pokaz na ekranie (4:3)</PresentationFormat>
  <Paragraphs>296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1" baseType="lpstr">
      <vt:lpstr>Arial</vt:lpstr>
      <vt:lpstr>Calibri</vt:lpstr>
      <vt:lpstr>Wingdings</vt:lpstr>
      <vt:lpstr>Times New Roman</vt:lpstr>
      <vt:lpstr>prezentacja_ppsx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Tydzień Przedsiębiorcy - ulgi i umorzenia</dc:title>
  <dc:creator>DĄBROWSKI, Marcin</dc:creator>
  <cp:lastModifiedBy>Paulina</cp:lastModifiedBy>
  <cp:revision>83</cp:revision>
  <dcterms:created xsi:type="dcterms:W3CDTF">2013-02-24T08:26:17Z</dcterms:created>
  <dcterms:modified xsi:type="dcterms:W3CDTF">2016-03-10T05:09:26Z</dcterms:modified>
</cp:coreProperties>
</file>