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3" r:id="rId4"/>
  </p:sldMasterIdLst>
  <p:notesMasterIdLst>
    <p:notesMasterId r:id="rId57"/>
  </p:notesMasterIdLst>
  <p:handoutMasterIdLst>
    <p:handoutMasterId r:id="rId58"/>
  </p:handoutMasterIdLst>
  <p:sldIdLst>
    <p:sldId id="266" r:id="rId5"/>
    <p:sldId id="294" r:id="rId6"/>
    <p:sldId id="283" r:id="rId7"/>
    <p:sldId id="284" r:id="rId8"/>
    <p:sldId id="285" r:id="rId9"/>
    <p:sldId id="269" r:id="rId10"/>
    <p:sldId id="271" r:id="rId11"/>
    <p:sldId id="293" r:id="rId12"/>
    <p:sldId id="286" r:id="rId13"/>
    <p:sldId id="295" r:id="rId14"/>
    <p:sldId id="296" r:id="rId15"/>
    <p:sldId id="297" r:id="rId16"/>
    <p:sldId id="299" r:id="rId17"/>
    <p:sldId id="275" r:id="rId18"/>
    <p:sldId id="315" r:id="rId19"/>
    <p:sldId id="300" r:id="rId20"/>
    <p:sldId id="342" r:id="rId21"/>
    <p:sldId id="316" r:id="rId22"/>
    <p:sldId id="319" r:id="rId23"/>
    <p:sldId id="320" r:id="rId24"/>
    <p:sldId id="321" r:id="rId25"/>
    <p:sldId id="30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51" r:id="rId35"/>
    <p:sldId id="352" r:id="rId36"/>
    <p:sldId id="353" r:id="rId37"/>
    <p:sldId id="354" r:id="rId38"/>
    <p:sldId id="355" r:id="rId39"/>
    <p:sldId id="341" r:id="rId40"/>
    <p:sldId id="356" r:id="rId41"/>
    <p:sldId id="357" r:id="rId42"/>
    <p:sldId id="358" r:id="rId43"/>
    <p:sldId id="338" r:id="rId44"/>
    <p:sldId id="339" r:id="rId45"/>
    <p:sldId id="340" r:id="rId46"/>
    <p:sldId id="31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268" r:id="rId5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53"/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9314" autoAdjust="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6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E30856-41AF-44EC-B938-866AB63581EA}" type="doc">
      <dgm:prSet loTypeId="urn:microsoft.com/office/officeart/2005/8/layout/radial2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2604B911-6B4D-4E7F-83BD-0DB4805B3BE2}">
      <dgm:prSet phldrT="[Tekst]"/>
      <dgm:spPr/>
      <dgm:t>
        <a:bodyPr/>
        <a:lstStyle/>
        <a:p>
          <a:r>
            <a:rPr lang="pl-PL" dirty="0" smtClean="0">
              <a:solidFill>
                <a:schemeClr val="tx2"/>
              </a:solidFill>
              <a:latin typeface="Lato" panose="020B0604020202020204" charset="-18"/>
            </a:rPr>
            <a:t>ZUS</a:t>
          </a:r>
          <a:endParaRPr lang="pl-PL" dirty="0">
            <a:solidFill>
              <a:schemeClr val="tx2"/>
            </a:solidFill>
            <a:latin typeface="Lato" panose="020B0604020202020204" charset="-18"/>
          </a:endParaRPr>
        </a:p>
      </dgm:t>
    </dgm:pt>
    <dgm:pt modelId="{15FF7BAB-E058-4555-92ED-2B706CC42381}" type="parTrans" cxnId="{ACFA269E-910B-4D24-BAC0-24CAFDC0D23B}">
      <dgm:prSet/>
      <dgm:spPr/>
      <dgm:t>
        <a:bodyPr/>
        <a:lstStyle/>
        <a:p>
          <a:endParaRPr lang="pl-PL"/>
        </a:p>
      </dgm:t>
    </dgm:pt>
    <dgm:pt modelId="{24D0AE35-735D-41C0-925F-5E3C984C8ED4}" type="sibTrans" cxnId="{ACFA269E-910B-4D24-BAC0-24CAFDC0D23B}">
      <dgm:prSet/>
      <dgm:spPr/>
      <dgm:t>
        <a:bodyPr/>
        <a:lstStyle/>
        <a:p>
          <a:endParaRPr lang="pl-PL"/>
        </a:p>
      </dgm:t>
    </dgm:pt>
    <dgm:pt modelId="{82504AC9-D034-414C-9189-9C22D89092CF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2"/>
              </a:solidFill>
              <a:latin typeface="Lato" panose="020B0604020202020204" charset="-18"/>
            </a:rPr>
            <a:t>przekazanie e-ZLA do systemu ZUS</a:t>
          </a:r>
          <a:endParaRPr lang="pl-PL" sz="1400" dirty="0">
            <a:solidFill>
              <a:schemeClr val="tx2"/>
            </a:solidFill>
            <a:latin typeface="Lato" panose="020B0604020202020204" charset="-18"/>
          </a:endParaRPr>
        </a:p>
      </dgm:t>
    </dgm:pt>
    <dgm:pt modelId="{E9DD71DF-95F8-4130-9D98-FD379B081F5E}" type="parTrans" cxnId="{11E96BF5-0CC2-4AF5-ACCC-D9DA31AB167F}">
      <dgm:prSet/>
      <dgm:spPr/>
      <dgm:t>
        <a:bodyPr/>
        <a:lstStyle/>
        <a:p>
          <a:endParaRPr lang="pl-PL"/>
        </a:p>
      </dgm:t>
    </dgm:pt>
    <dgm:pt modelId="{0CCD71E9-E827-4B05-A005-B7D33889CAD5}" type="sibTrans" cxnId="{11E96BF5-0CC2-4AF5-ACCC-D9DA31AB167F}">
      <dgm:prSet/>
      <dgm:spPr/>
      <dgm:t>
        <a:bodyPr/>
        <a:lstStyle/>
        <a:p>
          <a:endParaRPr lang="pl-PL"/>
        </a:p>
      </dgm:t>
    </dgm:pt>
    <dgm:pt modelId="{DAE3C8A0-9093-4FC6-99A9-8C4E6B118E22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2"/>
              </a:solidFill>
              <a:latin typeface="Lato" panose="020B0604020202020204" charset="-18"/>
            </a:rPr>
            <a:t>przekazanie informacji o  wystawionym  e-ZLA na profil PUE ubezpieczonego (ubezpieczony zawsze może otrzymać wydruk)</a:t>
          </a:r>
          <a:endParaRPr lang="pl-PL" sz="1400" dirty="0">
            <a:solidFill>
              <a:schemeClr val="tx2"/>
            </a:solidFill>
            <a:latin typeface="Lato" panose="020B0604020202020204" charset="-18"/>
          </a:endParaRPr>
        </a:p>
      </dgm:t>
    </dgm:pt>
    <dgm:pt modelId="{4865F6F7-7F78-4FD1-BD89-548EF3D41BC1}" type="parTrans" cxnId="{D40378A9-F16A-41B4-AB71-6CE542AAED2A}">
      <dgm:prSet/>
      <dgm:spPr/>
      <dgm:t>
        <a:bodyPr/>
        <a:lstStyle/>
        <a:p>
          <a:endParaRPr lang="pl-PL"/>
        </a:p>
      </dgm:t>
    </dgm:pt>
    <dgm:pt modelId="{AD05B21B-0AD4-4CEF-9C2E-B46BB0E2CDF9}" type="sibTrans" cxnId="{D40378A9-F16A-41B4-AB71-6CE542AAED2A}">
      <dgm:prSet/>
      <dgm:spPr/>
      <dgm:t>
        <a:bodyPr/>
        <a:lstStyle/>
        <a:p>
          <a:endParaRPr lang="pl-PL"/>
        </a:p>
      </dgm:t>
    </dgm:pt>
    <dgm:pt modelId="{D1B564F1-3306-4DCB-AF5D-C1631419245D}">
      <dgm:prSet phldrT="[Tekst]"/>
      <dgm:spPr/>
      <dgm:t>
        <a:bodyPr/>
        <a:lstStyle/>
        <a:p>
          <a:r>
            <a:rPr lang="pl-PL" dirty="0" smtClean="0">
              <a:solidFill>
                <a:schemeClr val="tx2"/>
              </a:solidFill>
              <a:latin typeface="Lato" panose="020B0604020202020204" charset="-18"/>
            </a:rPr>
            <a:t>Pacjent</a:t>
          </a:r>
          <a:endParaRPr lang="pl-PL" dirty="0">
            <a:solidFill>
              <a:schemeClr val="tx2"/>
            </a:solidFill>
            <a:latin typeface="Lato" panose="020B0604020202020204" charset="-18"/>
          </a:endParaRPr>
        </a:p>
      </dgm:t>
    </dgm:pt>
    <dgm:pt modelId="{AD41B422-F193-43F3-BEC9-30614968A3FE}" type="parTrans" cxnId="{FE751E21-DE5F-45DD-99A4-69A6E284CD9A}">
      <dgm:prSet/>
      <dgm:spPr/>
      <dgm:t>
        <a:bodyPr/>
        <a:lstStyle/>
        <a:p>
          <a:endParaRPr lang="pl-PL"/>
        </a:p>
      </dgm:t>
    </dgm:pt>
    <dgm:pt modelId="{0E129A48-21CE-4F5E-81B7-6154FFC85A6C}" type="sibTrans" cxnId="{FE751E21-DE5F-45DD-99A4-69A6E284CD9A}">
      <dgm:prSet/>
      <dgm:spPr/>
      <dgm:t>
        <a:bodyPr/>
        <a:lstStyle/>
        <a:p>
          <a:endParaRPr lang="pl-PL"/>
        </a:p>
      </dgm:t>
    </dgm:pt>
    <dgm:pt modelId="{2C6DA7EC-A4D1-4DE9-B1DC-C6FD3367859E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tx2"/>
              </a:solidFill>
              <a:latin typeface="Lato" panose="020B0604020202020204" charset="-18"/>
            </a:rPr>
            <a:t>przekazanie wiadomości o wystawieniu e-ZLA i samego  e-ZLA pracodawcy - na profil płatnika na PUE </a:t>
          </a:r>
          <a:endParaRPr lang="pl-PL" sz="1400" dirty="0">
            <a:solidFill>
              <a:schemeClr val="tx2"/>
            </a:solidFill>
            <a:latin typeface="Lato" panose="020B0604020202020204" charset="-18"/>
          </a:endParaRPr>
        </a:p>
      </dgm:t>
    </dgm:pt>
    <dgm:pt modelId="{8F40CD67-BC9E-41D6-95F9-398EE489DBF6}">
      <dgm:prSet phldrT="[Teks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dirty="0" smtClean="0">
            <a:latin typeface="Lato" panose="020B0604020202020204" charset="-18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>
              <a:solidFill>
                <a:schemeClr val="tx2"/>
              </a:solidFill>
              <a:latin typeface="Lato" panose="020B0604020202020204" charset="-18"/>
            </a:rPr>
            <a:t>Płatnik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>
            <a:latin typeface="Lato" panose="020B0604020202020204" charset="-18"/>
          </a:endParaRPr>
        </a:p>
      </dgm:t>
    </dgm:pt>
    <dgm:pt modelId="{5D656855-C28B-42D9-A19E-9922C6249269}" type="sibTrans" cxnId="{B3D9D5F7-301A-460E-98B7-7FFF3115B4AF}">
      <dgm:prSet/>
      <dgm:spPr/>
      <dgm:t>
        <a:bodyPr/>
        <a:lstStyle/>
        <a:p>
          <a:endParaRPr lang="pl-PL"/>
        </a:p>
      </dgm:t>
    </dgm:pt>
    <dgm:pt modelId="{4BF77E27-0B89-4157-979E-68345178025A}" type="parTrans" cxnId="{B3D9D5F7-301A-460E-98B7-7FFF3115B4AF}">
      <dgm:prSet/>
      <dgm:spPr/>
      <dgm:t>
        <a:bodyPr/>
        <a:lstStyle/>
        <a:p>
          <a:endParaRPr lang="pl-PL"/>
        </a:p>
      </dgm:t>
    </dgm:pt>
    <dgm:pt modelId="{CEE5648D-B27A-4635-A685-D490F527AF12}" type="sibTrans" cxnId="{2CB49EC4-6001-4239-8B20-3F2A55810547}">
      <dgm:prSet/>
      <dgm:spPr/>
      <dgm:t>
        <a:bodyPr/>
        <a:lstStyle/>
        <a:p>
          <a:endParaRPr lang="pl-PL"/>
        </a:p>
      </dgm:t>
    </dgm:pt>
    <dgm:pt modelId="{006278C5-4F67-4B5E-85CC-80240EBAA90B}" type="parTrans" cxnId="{2CB49EC4-6001-4239-8B20-3F2A55810547}">
      <dgm:prSet/>
      <dgm:spPr/>
      <dgm:t>
        <a:bodyPr/>
        <a:lstStyle/>
        <a:p>
          <a:endParaRPr lang="pl-PL"/>
        </a:p>
      </dgm:t>
    </dgm:pt>
    <dgm:pt modelId="{2310B2AD-3DCA-4298-A1D8-82AA2F01B484}" type="pres">
      <dgm:prSet presAssocID="{45E30856-41AF-44EC-B938-866AB63581E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731A48D-2901-4E4A-AD66-453A9059579B}" type="pres">
      <dgm:prSet presAssocID="{45E30856-41AF-44EC-B938-866AB63581EA}" presName="cycle" presStyleCnt="0"/>
      <dgm:spPr/>
    </dgm:pt>
    <dgm:pt modelId="{57AC9828-31D2-443A-976B-A684D5BF2E77}" type="pres">
      <dgm:prSet presAssocID="{45E30856-41AF-44EC-B938-866AB63581EA}" presName="centerShape" presStyleCnt="0"/>
      <dgm:spPr/>
    </dgm:pt>
    <dgm:pt modelId="{7FB4DB42-E76E-4316-9F2B-BD79FF1062DC}" type="pres">
      <dgm:prSet presAssocID="{45E30856-41AF-44EC-B938-866AB63581EA}" presName="connSite" presStyleLbl="node1" presStyleIdx="0" presStyleCnt="4"/>
      <dgm:spPr/>
    </dgm:pt>
    <dgm:pt modelId="{C3A1673C-0581-4C23-8CF4-2E163D8B9CA1}" type="pres">
      <dgm:prSet presAssocID="{45E30856-41AF-44EC-B938-866AB63581EA}" presName="visible" presStyleLbl="node1" presStyleIdx="0" presStyleCnt="4" custScaleX="106913" custScaleY="145865" custLinFactNeighborX="-13307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B29BEBC-8B27-4745-BB52-DAB858AD094A}" type="pres">
      <dgm:prSet presAssocID="{15FF7BAB-E058-4555-92ED-2B706CC42381}" presName="Name25" presStyleLbl="parChTrans1D1" presStyleIdx="0" presStyleCnt="3"/>
      <dgm:spPr/>
      <dgm:t>
        <a:bodyPr/>
        <a:lstStyle/>
        <a:p>
          <a:endParaRPr lang="pl-PL"/>
        </a:p>
      </dgm:t>
    </dgm:pt>
    <dgm:pt modelId="{B417BE94-C75D-4690-A3F4-592E7835B39D}" type="pres">
      <dgm:prSet presAssocID="{2604B911-6B4D-4E7F-83BD-0DB4805B3BE2}" presName="node" presStyleCnt="0"/>
      <dgm:spPr/>
    </dgm:pt>
    <dgm:pt modelId="{12E3D6F9-F3C1-43DE-A8FB-A787A076A019}" type="pres">
      <dgm:prSet presAssocID="{2604B911-6B4D-4E7F-83BD-0DB4805B3BE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89B2A7-8624-4F82-8D16-EFFCFCD4B5BD}" type="pres">
      <dgm:prSet presAssocID="{2604B911-6B4D-4E7F-83BD-0DB4805B3BE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47348B-77F6-4CE3-AD6D-8AC10D290A23}" type="pres">
      <dgm:prSet presAssocID="{4BF77E27-0B89-4157-979E-68345178025A}" presName="Name25" presStyleLbl="parChTrans1D1" presStyleIdx="1" presStyleCnt="3"/>
      <dgm:spPr/>
      <dgm:t>
        <a:bodyPr/>
        <a:lstStyle/>
        <a:p>
          <a:endParaRPr lang="pl-PL"/>
        </a:p>
      </dgm:t>
    </dgm:pt>
    <dgm:pt modelId="{EC5A4397-EE82-4911-BE40-118847F7CBC8}" type="pres">
      <dgm:prSet presAssocID="{8F40CD67-BC9E-41D6-95F9-398EE489DBF6}" presName="node" presStyleCnt="0"/>
      <dgm:spPr/>
    </dgm:pt>
    <dgm:pt modelId="{E86DD5C7-49FF-4FC7-99D1-DE582807235B}" type="pres">
      <dgm:prSet presAssocID="{8F40CD67-BC9E-41D6-95F9-398EE489DBF6}" presName="parentNode" presStyleLbl="node1" presStyleIdx="2" presStyleCnt="4" custScaleX="100928" custLinFactNeighborX="53193" custLinFactNeighborY="189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41DDC6-0424-4779-853C-4712036ED026}" type="pres">
      <dgm:prSet presAssocID="{8F40CD67-BC9E-41D6-95F9-398EE489DBF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271D9F-8345-4A0E-A230-E57ADC6B28E7}" type="pres">
      <dgm:prSet presAssocID="{AD41B422-F193-43F3-BEC9-30614968A3FE}" presName="Name25" presStyleLbl="parChTrans1D1" presStyleIdx="2" presStyleCnt="3"/>
      <dgm:spPr/>
      <dgm:t>
        <a:bodyPr/>
        <a:lstStyle/>
        <a:p>
          <a:endParaRPr lang="pl-PL"/>
        </a:p>
      </dgm:t>
    </dgm:pt>
    <dgm:pt modelId="{0D026016-E166-4A14-91A4-11367C524C6D}" type="pres">
      <dgm:prSet presAssocID="{D1B564F1-3306-4DCB-AF5D-C1631419245D}" presName="node" presStyleCnt="0"/>
      <dgm:spPr/>
    </dgm:pt>
    <dgm:pt modelId="{392FCAE9-6992-45A2-9882-763BED3DB694}" type="pres">
      <dgm:prSet presAssocID="{D1B564F1-3306-4DCB-AF5D-C1631419245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587EACC-9031-40E5-A030-4D7F1A6329C4}" type="pres">
      <dgm:prSet presAssocID="{D1B564F1-3306-4DCB-AF5D-C1631419245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E751E21-DE5F-45DD-99A4-69A6E284CD9A}" srcId="{45E30856-41AF-44EC-B938-866AB63581EA}" destId="{D1B564F1-3306-4DCB-AF5D-C1631419245D}" srcOrd="2" destOrd="0" parTransId="{AD41B422-F193-43F3-BEC9-30614968A3FE}" sibTransId="{0E129A48-21CE-4F5E-81B7-6154FFC85A6C}"/>
    <dgm:cxn modelId="{B63EFC79-CB0A-4FA2-8C63-AA2489AD2AEA}" type="presOf" srcId="{8F40CD67-BC9E-41D6-95F9-398EE489DBF6}" destId="{E86DD5C7-49FF-4FC7-99D1-DE582807235B}" srcOrd="0" destOrd="0" presId="urn:microsoft.com/office/officeart/2005/8/layout/radial2"/>
    <dgm:cxn modelId="{ACFA269E-910B-4D24-BAC0-24CAFDC0D23B}" srcId="{45E30856-41AF-44EC-B938-866AB63581EA}" destId="{2604B911-6B4D-4E7F-83BD-0DB4805B3BE2}" srcOrd="0" destOrd="0" parTransId="{15FF7BAB-E058-4555-92ED-2B706CC42381}" sibTransId="{24D0AE35-735D-41C0-925F-5E3C984C8ED4}"/>
    <dgm:cxn modelId="{3D041255-5A3E-4D7A-A65D-D9AC21DE47B5}" type="presOf" srcId="{D1B564F1-3306-4DCB-AF5D-C1631419245D}" destId="{392FCAE9-6992-45A2-9882-763BED3DB694}" srcOrd="0" destOrd="0" presId="urn:microsoft.com/office/officeart/2005/8/layout/radial2"/>
    <dgm:cxn modelId="{D40378A9-F16A-41B4-AB71-6CE542AAED2A}" srcId="{D1B564F1-3306-4DCB-AF5D-C1631419245D}" destId="{DAE3C8A0-9093-4FC6-99A9-8C4E6B118E22}" srcOrd="0" destOrd="0" parTransId="{4865F6F7-7F78-4FD1-BD89-548EF3D41BC1}" sibTransId="{AD05B21B-0AD4-4CEF-9C2E-B46BB0E2CDF9}"/>
    <dgm:cxn modelId="{C9FF56D2-E460-43A9-8D39-4EB04C6BFF03}" type="presOf" srcId="{DAE3C8A0-9093-4FC6-99A9-8C4E6B118E22}" destId="{2587EACC-9031-40E5-A030-4D7F1A6329C4}" srcOrd="0" destOrd="0" presId="urn:microsoft.com/office/officeart/2005/8/layout/radial2"/>
    <dgm:cxn modelId="{11E96BF5-0CC2-4AF5-ACCC-D9DA31AB167F}" srcId="{2604B911-6B4D-4E7F-83BD-0DB4805B3BE2}" destId="{82504AC9-D034-414C-9189-9C22D89092CF}" srcOrd="0" destOrd="0" parTransId="{E9DD71DF-95F8-4130-9D98-FD379B081F5E}" sibTransId="{0CCD71E9-E827-4B05-A005-B7D33889CAD5}"/>
    <dgm:cxn modelId="{22072F08-7E7A-4893-92BC-436752B91D25}" type="presOf" srcId="{15FF7BAB-E058-4555-92ED-2B706CC42381}" destId="{BB29BEBC-8B27-4745-BB52-DAB858AD094A}" srcOrd="0" destOrd="0" presId="urn:microsoft.com/office/officeart/2005/8/layout/radial2"/>
    <dgm:cxn modelId="{884C8A30-78B2-4CC3-9AAE-0B5C063FAFA1}" type="presOf" srcId="{2C6DA7EC-A4D1-4DE9-B1DC-C6FD3367859E}" destId="{7C41DDC6-0424-4779-853C-4712036ED026}" srcOrd="0" destOrd="0" presId="urn:microsoft.com/office/officeart/2005/8/layout/radial2"/>
    <dgm:cxn modelId="{25F1888C-CFCD-4F6B-A64A-2DCF85E9F605}" type="presOf" srcId="{2604B911-6B4D-4E7F-83BD-0DB4805B3BE2}" destId="{12E3D6F9-F3C1-43DE-A8FB-A787A076A019}" srcOrd="0" destOrd="0" presId="urn:microsoft.com/office/officeart/2005/8/layout/radial2"/>
    <dgm:cxn modelId="{66F83554-6113-44B2-B2FF-8C85AA3121EB}" type="presOf" srcId="{4BF77E27-0B89-4157-979E-68345178025A}" destId="{0C47348B-77F6-4CE3-AD6D-8AC10D290A23}" srcOrd="0" destOrd="0" presId="urn:microsoft.com/office/officeart/2005/8/layout/radial2"/>
    <dgm:cxn modelId="{7FF22ED5-2232-4485-AAD9-900DC7FD0EAE}" type="presOf" srcId="{AD41B422-F193-43F3-BEC9-30614968A3FE}" destId="{AE271D9F-8345-4A0E-A230-E57ADC6B28E7}" srcOrd="0" destOrd="0" presId="urn:microsoft.com/office/officeart/2005/8/layout/radial2"/>
    <dgm:cxn modelId="{B3D9D5F7-301A-460E-98B7-7FFF3115B4AF}" srcId="{45E30856-41AF-44EC-B938-866AB63581EA}" destId="{8F40CD67-BC9E-41D6-95F9-398EE489DBF6}" srcOrd="1" destOrd="0" parTransId="{4BF77E27-0B89-4157-979E-68345178025A}" sibTransId="{5D656855-C28B-42D9-A19E-9922C6249269}"/>
    <dgm:cxn modelId="{2CB49EC4-6001-4239-8B20-3F2A55810547}" srcId="{8F40CD67-BC9E-41D6-95F9-398EE489DBF6}" destId="{2C6DA7EC-A4D1-4DE9-B1DC-C6FD3367859E}" srcOrd="0" destOrd="0" parTransId="{006278C5-4F67-4B5E-85CC-80240EBAA90B}" sibTransId="{CEE5648D-B27A-4635-A685-D490F527AF12}"/>
    <dgm:cxn modelId="{3B106A8A-390F-479B-B19B-29E227F42CB9}" type="presOf" srcId="{45E30856-41AF-44EC-B938-866AB63581EA}" destId="{2310B2AD-3DCA-4298-A1D8-82AA2F01B484}" srcOrd="0" destOrd="0" presId="urn:microsoft.com/office/officeart/2005/8/layout/radial2"/>
    <dgm:cxn modelId="{7C060874-D458-4CB4-BC35-148E74A45190}" type="presOf" srcId="{82504AC9-D034-414C-9189-9C22D89092CF}" destId="{7C89B2A7-8624-4F82-8D16-EFFCFCD4B5BD}" srcOrd="0" destOrd="0" presId="urn:microsoft.com/office/officeart/2005/8/layout/radial2"/>
    <dgm:cxn modelId="{374FB6CA-43C6-496D-92C6-C7EBC7005284}" type="presParOf" srcId="{2310B2AD-3DCA-4298-A1D8-82AA2F01B484}" destId="{0731A48D-2901-4E4A-AD66-453A9059579B}" srcOrd="0" destOrd="0" presId="urn:microsoft.com/office/officeart/2005/8/layout/radial2"/>
    <dgm:cxn modelId="{3A862605-303F-47EC-910B-2EAFE8B01BCE}" type="presParOf" srcId="{0731A48D-2901-4E4A-AD66-453A9059579B}" destId="{57AC9828-31D2-443A-976B-A684D5BF2E77}" srcOrd="0" destOrd="0" presId="urn:microsoft.com/office/officeart/2005/8/layout/radial2"/>
    <dgm:cxn modelId="{73B08417-FE40-4DAE-9F59-82BAC72F596B}" type="presParOf" srcId="{57AC9828-31D2-443A-976B-A684D5BF2E77}" destId="{7FB4DB42-E76E-4316-9F2B-BD79FF1062DC}" srcOrd="0" destOrd="0" presId="urn:microsoft.com/office/officeart/2005/8/layout/radial2"/>
    <dgm:cxn modelId="{34007944-0F7E-4955-9F31-73AD4CD76AE6}" type="presParOf" srcId="{57AC9828-31D2-443A-976B-A684D5BF2E77}" destId="{C3A1673C-0581-4C23-8CF4-2E163D8B9CA1}" srcOrd="1" destOrd="0" presId="urn:microsoft.com/office/officeart/2005/8/layout/radial2"/>
    <dgm:cxn modelId="{B7C9F1DE-96D0-4DDF-9720-866AC1BD3C79}" type="presParOf" srcId="{0731A48D-2901-4E4A-AD66-453A9059579B}" destId="{BB29BEBC-8B27-4745-BB52-DAB858AD094A}" srcOrd="1" destOrd="0" presId="urn:microsoft.com/office/officeart/2005/8/layout/radial2"/>
    <dgm:cxn modelId="{D28701C7-DB0F-4319-8805-2464C46FED9E}" type="presParOf" srcId="{0731A48D-2901-4E4A-AD66-453A9059579B}" destId="{B417BE94-C75D-4690-A3F4-592E7835B39D}" srcOrd="2" destOrd="0" presId="urn:microsoft.com/office/officeart/2005/8/layout/radial2"/>
    <dgm:cxn modelId="{3A48F612-3C77-4A37-860C-498E27DA7AC7}" type="presParOf" srcId="{B417BE94-C75D-4690-A3F4-592E7835B39D}" destId="{12E3D6F9-F3C1-43DE-A8FB-A787A076A019}" srcOrd="0" destOrd="0" presId="urn:microsoft.com/office/officeart/2005/8/layout/radial2"/>
    <dgm:cxn modelId="{4D398153-C049-47CC-A9CD-F55768BF2E1B}" type="presParOf" srcId="{B417BE94-C75D-4690-A3F4-592E7835B39D}" destId="{7C89B2A7-8624-4F82-8D16-EFFCFCD4B5BD}" srcOrd="1" destOrd="0" presId="urn:microsoft.com/office/officeart/2005/8/layout/radial2"/>
    <dgm:cxn modelId="{A4BF5C82-DD06-42D3-849C-8874D5B1016A}" type="presParOf" srcId="{0731A48D-2901-4E4A-AD66-453A9059579B}" destId="{0C47348B-77F6-4CE3-AD6D-8AC10D290A23}" srcOrd="3" destOrd="0" presId="urn:microsoft.com/office/officeart/2005/8/layout/radial2"/>
    <dgm:cxn modelId="{3CDA6C2E-8512-4D7E-9873-3367C926F8A7}" type="presParOf" srcId="{0731A48D-2901-4E4A-AD66-453A9059579B}" destId="{EC5A4397-EE82-4911-BE40-118847F7CBC8}" srcOrd="4" destOrd="0" presId="urn:microsoft.com/office/officeart/2005/8/layout/radial2"/>
    <dgm:cxn modelId="{26428D9B-66BB-4766-A83B-1BC0498D3A59}" type="presParOf" srcId="{EC5A4397-EE82-4911-BE40-118847F7CBC8}" destId="{E86DD5C7-49FF-4FC7-99D1-DE582807235B}" srcOrd="0" destOrd="0" presId="urn:microsoft.com/office/officeart/2005/8/layout/radial2"/>
    <dgm:cxn modelId="{4E4DE44F-E539-453A-A4FA-71B2C377E8D1}" type="presParOf" srcId="{EC5A4397-EE82-4911-BE40-118847F7CBC8}" destId="{7C41DDC6-0424-4779-853C-4712036ED026}" srcOrd="1" destOrd="0" presId="urn:microsoft.com/office/officeart/2005/8/layout/radial2"/>
    <dgm:cxn modelId="{E36FDD8E-62F5-4B15-AFEB-61C276A922D4}" type="presParOf" srcId="{0731A48D-2901-4E4A-AD66-453A9059579B}" destId="{AE271D9F-8345-4A0E-A230-E57ADC6B28E7}" srcOrd="5" destOrd="0" presId="urn:microsoft.com/office/officeart/2005/8/layout/radial2"/>
    <dgm:cxn modelId="{A4F45769-7E0D-4009-B361-8F2075B69EED}" type="presParOf" srcId="{0731A48D-2901-4E4A-AD66-453A9059579B}" destId="{0D026016-E166-4A14-91A4-11367C524C6D}" srcOrd="6" destOrd="0" presId="urn:microsoft.com/office/officeart/2005/8/layout/radial2"/>
    <dgm:cxn modelId="{6229F103-2869-4D29-AD30-38B50851CC49}" type="presParOf" srcId="{0D026016-E166-4A14-91A4-11367C524C6D}" destId="{392FCAE9-6992-45A2-9882-763BED3DB694}" srcOrd="0" destOrd="0" presId="urn:microsoft.com/office/officeart/2005/8/layout/radial2"/>
    <dgm:cxn modelId="{DC592576-A852-4493-9DC6-4266050AC72F}" type="presParOf" srcId="{0D026016-E166-4A14-91A4-11367C524C6D}" destId="{2587EACC-9031-40E5-A030-4D7F1A6329C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1D9F-8345-4A0E-A230-E57ADC6B28E7}">
      <dsp:nvSpPr>
        <dsp:cNvPr id="0" name=""/>
        <dsp:cNvSpPr/>
      </dsp:nvSpPr>
      <dsp:spPr>
        <a:xfrm rot="2563611">
          <a:off x="2514167" y="3634976"/>
          <a:ext cx="780416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780416" y="2878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47348B-77F6-4CE3-AD6D-8AC10D290A23}">
      <dsp:nvSpPr>
        <dsp:cNvPr id="0" name=""/>
        <dsp:cNvSpPr/>
      </dsp:nvSpPr>
      <dsp:spPr>
        <a:xfrm rot="29698">
          <a:off x="2617699" y="2578759"/>
          <a:ext cx="1655939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1655939" y="2878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9BEBC-8B27-4745-BB52-DAB858AD094A}">
      <dsp:nvSpPr>
        <dsp:cNvPr id="0" name=""/>
        <dsp:cNvSpPr/>
      </dsp:nvSpPr>
      <dsp:spPr>
        <a:xfrm rot="19036389">
          <a:off x="2514167" y="1493156"/>
          <a:ext cx="780416" cy="57568"/>
        </a:xfrm>
        <a:custGeom>
          <a:avLst/>
          <a:gdLst/>
          <a:ahLst/>
          <a:cxnLst/>
          <a:rect l="0" t="0" r="0" b="0"/>
          <a:pathLst>
            <a:path>
              <a:moveTo>
                <a:pt x="0" y="28784"/>
              </a:moveTo>
              <a:lnTo>
                <a:pt x="780416" y="2878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A1673C-0581-4C23-8CF4-2E163D8B9CA1}">
      <dsp:nvSpPr>
        <dsp:cNvPr id="0" name=""/>
        <dsp:cNvSpPr/>
      </dsp:nvSpPr>
      <dsp:spPr>
        <a:xfrm>
          <a:off x="80047" y="774127"/>
          <a:ext cx="2666096" cy="36374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3D6F9-F3C1-43DE-A8FB-A787A076A019}">
      <dsp:nvSpPr>
        <dsp:cNvPr id="0" name=""/>
        <dsp:cNvSpPr/>
      </dsp:nvSpPr>
      <dsp:spPr>
        <a:xfrm>
          <a:off x="2992469" y="1473"/>
          <a:ext cx="1496223" cy="1496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2"/>
              </a:solidFill>
              <a:latin typeface="Lato" panose="020B0604020202020204" charset="-18"/>
            </a:rPr>
            <a:t>ZUS</a:t>
          </a:r>
          <a:endParaRPr lang="pl-PL" sz="2000" kern="1200" dirty="0">
            <a:solidFill>
              <a:schemeClr val="tx2"/>
            </a:solidFill>
            <a:latin typeface="Lato" panose="020B0604020202020204" charset="-18"/>
          </a:endParaRPr>
        </a:p>
      </dsp:txBody>
      <dsp:txXfrm>
        <a:off x="3211586" y="220590"/>
        <a:ext cx="1057989" cy="1057989"/>
      </dsp:txXfrm>
    </dsp:sp>
    <dsp:sp modelId="{7C89B2A7-8624-4F82-8D16-EFFCFCD4B5BD}">
      <dsp:nvSpPr>
        <dsp:cNvPr id="0" name=""/>
        <dsp:cNvSpPr/>
      </dsp:nvSpPr>
      <dsp:spPr>
        <a:xfrm>
          <a:off x="4638316" y="1473"/>
          <a:ext cx="2244335" cy="149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  <a:latin typeface="Lato" panose="020B0604020202020204" charset="-18"/>
            </a:rPr>
            <a:t>przekazanie e-ZLA do systemu ZUS</a:t>
          </a:r>
          <a:endParaRPr lang="pl-PL" sz="1400" kern="1200" dirty="0">
            <a:solidFill>
              <a:schemeClr val="tx2"/>
            </a:solidFill>
            <a:latin typeface="Lato" panose="020B0604020202020204" charset="-18"/>
          </a:endParaRPr>
        </a:p>
      </dsp:txBody>
      <dsp:txXfrm>
        <a:off x="4638316" y="1473"/>
        <a:ext cx="2244335" cy="1496223"/>
      </dsp:txXfrm>
    </dsp:sp>
    <dsp:sp modelId="{E86DD5C7-49FF-4FC7-99D1-DE582807235B}">
      <dsp:nvSpPr>
        <dsp:cNvPr id="0" name=""/>
        <dsp:cNvSpPr/>
      </dsp:nvSpPr>
      <dsp:spPr>
        <a:xfrm>
          <a:off x="4273579" y="1873106"/>
          <a:ext cx="1510108" cy="1496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pl-PL" sz="2000" kern="1200" dirty="0" smtClean="0">
            <a:latin typeface="Lato" panose="020B0604020202020204" charset="-18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 smtClean="0">
              <a:solidFill>
                <a:schemeClr val="tx2"/>
              </a:solidFill>
              <a:latin typeface="Lato" panose="020B0604020202020204" charset="-18"/>
            </a:rPr>
            <a:t>Płatnik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>
            <a:latin typeface="Lato" panose="020B0604020202020204" charset="-18"/>
          </a:endParaRPr>
        </a:p>
      </dsp:txBody>
      <dsp:txXfrm>
        <a:off x="4494729" y="2092223"/>
        <a:ext cx="1067808" cy="1057989"/>
      </dsp:txXfrm>
    </dsp:sp>
    <dsp:sp modelId="{7C41DDC6-0424-4779-853C-4712036ED026}">
      <dsp:nvSpPr>
        <dsp:cNvPr id="0" name=""/>
        <dsp:cNvSpPr/>
      </dsp:nvSpPr>
      <dsp:spPr>
        <a:xfrm>
          <a:off x="5915954" y="1873106"/>
          <a:ext cx="2265163" cy="149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  <a:latin typeface="Lato" panose="020B0604020202020204" charset="-18"/>
            </a:rPr>
            <a:t>przekazanie wiadomości o wystawieniu e-ZLA i samego  e-ZLA pracodawcy - na profil płatnika na PUE </a:t>
          </a:r>
          <a:endParaRPr lang="pl-PL" sz="1400" kern="1200" dirty="0">
            <a:solidFill>
              <a:schemeClr val="tx2"/>
            </a:solidFill>
            <a:latin typeface="Lato" panose="020B0604020202020204" charset="-18"/>
          </a:endParaRPr>
        </a:p>
      </dsp:txBody>
      <dsp:txXfrm>
        <a:off x="5915954" y="1873106"/>
        <a:ext cx="2265163" cy="1496223"/>
      </dsp:txXfrm>
    </dsp:sp>
    <dsp:sp modelId="{392FCAE9-6992-45A2-9882-763BED3DB694}">
      <dsp:nvSpPr>
        <dsp:cNvPr id="0" name=""/>
        <dsp:cNvSpPr/>
      </dsp:nvSpPr>
      <dsp:spPr>
        <a:xfrm>
          <a:off x="2992469" y="3688003"/>
          <a:ext cx="1496223" cy="149622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>
              <a:solidFill>
                <a:schemeClr val="tx2"/>
              </a:solidFill>
              <a:latin typeface="Lato" panose="020B0604020202020204" charset="-18"/>
            </a:rPr>
            <a:t>Pacjent</a:t>
          </a:r>
          <a:endParaRPr lang="pl-PL" sz="2000" kern="1200" dirty="0">
            <a:solidFill>
              <a:schemeClr val="tx2"/>
            </a:solidFill>
            <a:latin typeface="Lato" panose="020B0604020202020204" charset="-18"/>
          </a:endParaRPr>
        </a:p>
      </dsp:txBody>
      <dsp:txXfrm>
        <a:off x="3211586" y="3907120"/>
        <a:ext cx="1057989" cy="1057989"/>
      </dsp:txXfrm>
    </dsp:sp>
    <dsp:sp modelId="{2587EACC-9031-40E5-A030-4D7F1A6329C4}">
      <dsp:nvSpPr>
        <dsp:cNvPr id="0" name=""/>
        <dsp:cNvSpPr/>
      </dsp:nvSpPr>
      <dsp:spPr>
        <a:xfrm>
          <a:off x="4638316" y="3688003"/>
          <a:ext cx="2244335" cy="1496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400" kern="1200" dirty="0" smtClean="0">
              <a:solidFill>
                <a:schemeClr val="tx2"/>
              </a:solidFill>
              <a:latin typeface="Lato" panose="020B0604020202020204" charset="-18"/>
            </a:rPr>
            <a:t>przekazanie informacji o  wystawionym  e-ZLA na profil PUE ubezpieczonego (ubezpieczony zawsze może otrzymać wydruk)</a:t>
          </a:r>
          <a:endParaRPr lang="pl-PL" sz="1400" kern="1200" dirty="0">
            <a:solidFill>
              <a:schemeClr val="tx2"/>
            </a:solidFill>
            <a:latin typeface="Lato" panose="020B0604020202020204" charset="-18"/>
          </a:endParaRPr>
        </a:p>
      </dsp:txBody>
      <dsp:txXfrm>
        <a:off x="4638316" y="3688003"/>
        <a:ext cx="2244335" cy="149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8EA39-46DF-4556-BC98-D382254D072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12DCA-E09D-4535-9434-414468C747C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87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C1B6D-825C-4473-8760-C191672A1FAE}" type="datetimeFigureOut">
              <a:rPr lang="pl-PL" smtClean="0"/>
              <a:t>2015-11-05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CB556-5957-4D87-9853-00D5F7A174F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748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8855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endParaRPr lang="pl-PL" sz="1200" dirty="0" smtClean="0">
              <a:latin typeface="Calibri" panose="020F0502020204030204" pitchFamily="34" charset="0"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54700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63115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pl-PL" sz="12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√</a:t>
            </a:r>
            <a:r>
              <a:rPr lang="pl-PL" sz="1200" dirty="0" smtClean="0">
                <a:latin typeface="Calibri" panose="020F0502020204030204" pitchFamily="34" charset="0"/>
              </a:rPr>
              <a:t> </a:t>
            </a:r>
            <a:r>
              <a:rPr lang="pl-PL" sz="1000" dirty="0" smtClean="0">
                <a:latin typeface="Calibri" panose="020F0502020204030204" pitchFamily="34" charset="0"/>
              </a:rPr>
              <a:t>wysokość, oddział ZUS wydaje decyzję o braku prawa do zasiłku lub o zmianie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284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90686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990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951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9463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990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990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99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2694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9990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1913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60600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875399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 smtClean="0"/>
          </a:p>
          <a:p>
            <a:pPr marL="171450" indent="-171450">
              <a:buFontTx/>
              <a:buChar char="-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1830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36121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511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3991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7727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33229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018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3762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CB556-5957-4D87-9853-00D5F7A174FA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6155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ostokąt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ostokąt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ostokąt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ostokąt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ostokąt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Prostokąt zaokrąglony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Prostokąt zaokrąglony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ostokąt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8" name="Picture 3" descr="C:\Users\Pawel\Desktop\ZUS\obrazki\01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08135" y="5178999"/>
            <a:ext cx="2304256" cy="155431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892971" y="1151930"/>
            <a:ext cx="7358063" cy="2321719"/>
          </a:xfrm>
          <a:prstGeom prst="rect">
            <a:avLst/>
          </a:prstGeom>
        </p:spPr>
        <p:txBody>
          <a:bodyPr lIns="64291" tIns="32146" rIns="64291" bIns="32146" anchor="b"/>
          <a:lstStyle/>
          <a:p>
            <a:pPr lvl="0">
              <a:defRPr sz="1800"/>
            </a:pPr>
            <a:r>
              <a:rPr sz="5600"/>
              <a:t>Tekst tytułowy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892971" y="3536156"/>
            <a:ext cx="7358063" cy="794742"/>
          </a:xfrm>
          <a:prstGeom prst="rect">
            <a:avLst/>
          </a:prstGeom>
        </p:spPr>
        <p:txBody>
          <a:bodyPr lIns="64291" tIns="32146" rIns="64291" bIns="32146"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12" algn="ctr">
              <a:spcBef>
                <a:spcPts val="0"/>
              </a:spcBef>
              <a:buSzTx/>
              <a:buNone/>
              <a:defRPr sz="2200"/>
            </a:lvl2pPr>
            <a:lvl3pPr marL="0" indent="321424" algn="ctr">
              <a:spcBef>
                <a:spcPts val="0"/>
              </a:spcBef>
              <a:buSzTx/>
              <a:buNone/>
              <a:defRPr sz="2200"/>
            </a:lvl3pPr>
            <a:lvl4pPr marL="0" indent="482136" algn="ctr">
              <a:spcBef>
                <a:spcPts val="0"/>
              </a:spcBef>
              <a:buSzTx/>
              <a:buNone/>
              <a:defRPr sz="2200"/>
            </a:lvl4pPr>
            <a:lvl5pPr marL="0" indent="642849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>
              <a:defRPr sz="1800"/>
            </a:pPr>
            <a:r>
              <a:rPr sz="2200"/>
              <a:t>Treść - poziom 1</a:t>
            </a:r>
          </a:p>
          <a:p>
            <a:pPr lvl="1">
              <a:defRPr sz="1800"/>
            </a:pPr>
            <a:r>
              <a:rPr sz="2200"/>
              <a:t>Treść - poziom 2</a:t>
            </a:r>
          </a:p>
          <a:p>
            <a:pPr lvl="2">
              <a:defRPr sz="1800"/>
            </a:pPr>
            <a:r>
              <a:rPr sz="2200"/>
              <a:t>Treść - poziom 3</a:t>
            </a:r>
          </a:p>
          <a:p>
            <a:pPr lvl="3">
              <a:defRPr sz="1800"/>
            </a:pPr>
            <a:r>
              <a:rPr sz="2200"/>
              <a:t>Treść - poziom 4</a:t>
            </a:r>
          </a:p>
          <a:p>
            <a:pPr lvl="4">
              <a:defRPr sz="1800"/>
            </a:pPr>
            <a:r>
              <a:rPr sz="2200"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2563032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daty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ostokąt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ostokąt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ostokąt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ostokąt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Prostokąt zaokrąglony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Prostokąt zaokrąglony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ostokąt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ostokąt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ostokąt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ostokąt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ostokąt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ostokąt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DB9C2A-D449-4DC3-B39C-91F405BFA90C}" type="datetimeFigureOut">
              <a:rPr lang="pl-PL" smtClean="0"/>
              <a:t>2015-11-05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AFC693-EECA-4EF0-9E41-AB2E50B9EBB0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20" name="Picture 6" descr="C:\Users\Pawel\Desktop\ZUS\obrazki\02_logo.png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94247" y="5658940"/>
            <a:ext cx="1502752" cy="1013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6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2204864"/>
            <a:ext cx="8458200" cy="1470025"/>
          </a:xfrm>
        </p:spPr>
        <p:txBody>
          <a:bodyPr>
            <a:noAutofit/>
          </a:bodyPr>
          <a:lstStyle/>
          <a:p>
            <a:r>
              <a:rPr lang="pl-PL" sz="3200" dirty="0" smtClean="0">
                <a:latin typeface="Calibri" panose="020F0502020204030204" pitchFamily="34" charset="0"/>
              </a:rPr>
              <a:t>Zmiany legislacyjne w zakresie zasiłków</a:t>
            </a:r>
            <a:endParaRPr lang="pl-PL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5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Wcześniejsze ubezpieczenie z innego tytułu</a:t>
            </a:r>
          </a:p>
          <a:p>
            <a:pPr marL="109728" indent="0">
              <a:buNone/>
            </a:pPr>
            <a:endParaRPr lang="pl-PL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Jeżeli aktualne ubezpieczenie chorobowe będzie poprzedzone ubezpieczeniem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chorobowym z innego tytułu (np. zatrudnieniem) a przerwa między tym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ubezpieczeniami nie będzie dłuższa niż 30 dni, w liczbie pełnych miesięcy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kalendarzowych ubezpieczenia uwzględniane będą także pełne miesiące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kalendarzowe poprzedniego ubezpieczenia, maksymalnie do 12 miesięcy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łącznie; podwyższy to podstawę wymiaru zasiłku, gdyż będzie skutkowało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doliczeniem kwoty nadwyżki o części wynikające z dodanego okresu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ubezpieczenia (1/12 nadwyżki za każdy doliczony miesiąc ubezpieczenia).</a:t>
            </a:r>
          </a:p>
          <a:p>
            <a:pPr marL="109728" indent="0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10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15616" y="-3363"/>
            <a:ext cx="722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7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Przerwa w dobrowolnym ubezpieczeniu chorobowym – trwa tytuł ubezpieczenia </a:t>
            </a: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W przypadku, gdy  w ubezpieczeniu chorobowym osób prowadzących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działalność pozarolniczą, osób z nimi współpracujących i duchownych mimo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trwania tytułu ubezpieczenia wystąpi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przerwa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nieprzekraczająca 30 dni,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spowodowana: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- nieopłaceniem składki na ubezpieczenie chorobowe lub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- opłaceniem składki po terminie,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w podstawie wymiaru zasiłku uwzględniony zostanie przychód za okres przed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przerwą i po przerwie (dotychczas tylko okres po przerwie) – max. 12 miesięcy.</a:t>
            </a:r>
          </a:p>
          <a:p>
            <a:pPr marL="109728" indent="0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11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15616" y="-3363"/>
            <a:ext cx="722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5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8640960" cy="5688632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pl-PL" sz="8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Podstawa wymiaru zasiłku w przypadku powstania niezdolności do pracy przed upływem pierwszego miesiąca ubezpieczenia </a:t>
            </a:r>
          </a:p>
          <a:p>
            <a:pPr marL="109728" indent="0">
              <a:buNone/>
            </a:pPr>
            <a:r>
              <a:rPr lang="pl-PL" sz="8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Dotyczy niezdolności do pracy:</a:t>
            </a:r>
          </a:p>
          <a:p>
            <a:pPr marL="109728" indent="0">
              <a:buNone/>
            </a:pPr>
            <a:r>
              <a:rPr lang="pl-PL" sz="8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&gt; powstałej w pierwszym miesiącu ubezpieczenia,</a:t>
            </a:r>
          </a:p>
          <a:p>
            <a:pPr marL="109728" indent="0">
              <a:buNone/>
            </a:pPr>
            <a:r>
              <a:rPr lang="pl-PL" sz="8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&gt; powstałej w drugim miesiącu ubezpieczenia, gdy pierwszy miesiąc </a:t>
            </a:r>
            <a:r>
              <a:rPr lang="pl-PL" sz="8000" dirty="0">
                <a:solidFill>
                  <a:schemeClr val="tx2"/>
                </a:solidFill>
                <a:latin typeface="Calibri" panose="020F0502020204030204" pitchFamily="34" charset="0"/>
              </a:rPr>
              <a:t>b</a:t>
            </a:r>
            <a:r>
              <a:rPr lang="pl-PL" sz="8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ył </a:t>
            </a:r>
          </a:p>
          <a:p>
            <a:pPr marL="109728" indent="0">
              <a:buNone/>
            </a:pPr>
            <a:r>
              <a:rPr lang="pl-PL" sz="8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8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niepełnym miesiącem ubezpieczenia.</a:t>
            </a:r>
          </a:p>
          <a:p>
            <a:pPr marL="109728" indent="0">
              <a:buNone/>
            </a:pPr>
            <a:endParaRPr lang="pl-PL" sz="8000" u="sng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6400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Podstawa wymiaru zasiłku będzie ustalana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 marL="109728" indent="0">
              <a:buNone/>
            </a:pP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jeżeli aktualne ubezpieczenie nie było poprzedzone ubezpieczeniem z innego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tytułu lub przerwa przekroczyła 30 dni – podstawę wymiaru zasiłku będzie 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stanowiła najniższa podstawa wymiaru składek za miesiąc, w którym powstało 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prawo do zasiłku,</a:t>
            </a:r>
          </a:p>
          <a:p>
            <a:pPr marL="109728" indent="0">
              <a:buNone/>
            </a:pP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jeżeli </a:t>
            </a: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aktualne ubezpieczenie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było </a:t>
            </a: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poprzedzone ubezpieczeniem z innego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  tytułu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i </a:t>
            </a: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przerwa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nie przekroczyła </a:t>
            </a: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30 dni –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 ustalenia podstawy </a:t>
            </a: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wymiaru zasiłku będzie 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przyjmowany: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-  najniższa podstawa wymiaru składek, za miesiąc, w którym powstała nieprzerwana niezdolność 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do pracy (po pomniejszeniu o 13,71%) oraz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- kwota zadeklarowana, po  uprzednim uzupełnieniu, w części przewyższającej najniższą podstawę 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wymiaru składek (po pomniejszeniu o 13,71%), po podzieleniu przez 12 i pomnożeniu przez liczbę</a:t>
            </a:r>
          </a:p>
          <a:p>
            <a:pPr marL="109728" indent="0">
              <a:buNone/>
            </a:pPr>
            <a:r>
              <a:rPr lang="pl-PL" sz="64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pełnych  miesięcy ubezpieczenia (1 aktualny miesiąc oraz pełne miesiące kalendarzowe </a:t>
            </a:r>
          </a:p>
          <a:p>
            <a:pPr marL="109728" indent="0">
              <a:buNone/>
            </a:pPr>
            <a:r>
              <a:rPr lang="pl-PL" sz="6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ubezpieczenia z  poprzedniego tytułu).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12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15616" y="-3363"/>
            <a:ext cx="722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endParaRPr lang="pl-PL" sz="2000" b="1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Okres przejściowy – data wejścia w życie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Podstawa wymiaru zasiłków, do których prawo powstanie przez wejściem w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życie ustawy (przed 1 stycznia 2015 r.) oraz podstawa wymiaru świadczenia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rehabilitacyjnego po zasiłku chorobowym, do którego prawo powstało przed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1 stycznia 2016 r. – ustalana według dotychczasowych zasad.</a:t>
            </a: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Według dotychczasowych zasad – w razie kolejnego wniosku o ten sam lub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innych zasiłek także po 31 grudnia 2016 r., jeżeli przerwa jest krótsza niż 3 miesiące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kalendarzowe  (ogólne zasady wynikające z art.43 ustawy „chorobowej”).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Nowe zasady – przy ustalaniu podstawy wymiaru zasiłków, do których prawo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powstanie po 31 grudnia 2015 r. oraz przy ponownym ustalaniu podstawy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wymiaru zasiłków po 31 grudnia 2015 r.  po przerwie wynoszącej co najmniej 3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miesiące kalendarzowe. </a:t>
            </a:r>
          </a:p>
          <a:p>
            <a:pPr marL="109728" indent="0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13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15616" y="-3363"/>
            <a:ext cx="722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5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Elektroniczne zaświadczenia lekarskie ( e-ZLA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Od 1 stycznia 2016 r. wprowadza się możliwość wystawiania przez lekarzy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zaświadczeń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lekarskich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 formie dokumentu elektronicznego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(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e-ZLA).</a:t>
            </a:r>
          </a:p>
          <a:p>
            <a:pPr marL="109728" indent="0" algn="just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2016 -2017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-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okres przejściowy, w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którym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będą funkcjonowały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równolegle i równorzędnie dwie formy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zaświadczeń lekarskich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-  w formie  tradycyjnej (papierowe)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-  w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formie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dokumentu elektronicznego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(e-ZLA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</a:t>
            </a:r>
          </a:p>
          <a:p>
            <a:pPr marL="109728" indent="0" algn="just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od 2018 r. – zaświadczenia lekarskie wyłącznie w formie dokumentu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elektronicznego (e-ZLA)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14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9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3501325" y="694947"/>
            <a:ext cx="5251372" cy="1586764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chemeClr val="tx2"/>
                </a:solidFill>
              </a:rPr>
              <a:t>Najważniejsze zmiany – e-ZLA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 flipV="1">
            <a:off x="3458126" y="1035299"/>
            <a:ext cx="5063063" cy="32146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700" dirty="0">
              <a:latin typeface="Lato Light" panose="020F0302020204030203" charset="-18"/>
            </a:endParaRPr>
          </a:p>
        </p:txBody>
      </p:sp>
      <p:sp>
        <p:nvSpPr>
          <p:cNvPr id="50" name="Shape 50"/>
          <p:cNvSpPr/>
          <p:nvPr/>
        </p:nvSpPr>
        <p:spPr>
          <a:xfrm>
            <a:off x="3511356" y="1049361"/>
            <a:ext cx="5012432" cy="1134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51" name="Shape 51"/>
          <p:cNvSpPr/>
          <p:nvPr/>
        </p:nvSpPr>
        <p:spPr>
          <a:xfrm>
            <a:off x="3524811" y="1196182"/>
            <a:ext cx="5198900" cy="5519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algn="just">
              <a:defRPr sz="1800">
                <a:solidFill>
                  <a:srgbClr val="000000"/>
                </a:solidFill>
              </a:defRPr>
            </a:pPr>
            <a:endParaRPr lang="pl-PL" dirty="0">
              <a:latin typeface="Lato" panose="020B0604020202020204" charset="-18"/>
            </a:endParaRPr>
          </a:p>
          <a:p>
            <a:pPr marL="200890" indent="-200890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Wystawianie  zaświadczeń w formie dokumentu elektronicznego uwierzytelnionego certyfikatem kwalifikowanym lub profilem zaufanym </a:t>
            </a:r>
            <a:r>
              <a:rPr lang="pl-PL" sz="1600" dirty="0" err="1">
                <a:solidFill>
                  <a:schemeClr val="tx2"/>
                </a:solidFill>
                <a:latin typeface="Lato" panose="020B0604020202020204" charset="-18"/>
              </a:rPr>
              <a:t>ePUAP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  (art. 55),</a:t>
            </a:r>
          </a:p>
          <a:p>
            <a:pPr marL="200890" indent="-200890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Udostępnianie danych zgromadzonych w rejestrach ZUS, informacji o wcześniejszych zwolnieniach lekarskich wystawionych ubezpieczonemu, informacji czy płatnik posiada profil informacyjny   (art. 55a ust. 2),</a:t>
            </a:r>
          </a:p>
          <a:p>
            <a:pPr marL="200890" indent="-200890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Wystawienie zaświadczenia lekarskiego na formularzu wydrukowanym z systemu  PUE w sytuacji braku możliwości wystawienia zaświadczenia elektronicznego (art. 55a ust. 7),</a:t>
            </a:r>
          </a:p>
          <a:p>
            <a:pPr marL="200890" indent="-200890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Elektronizacja w terminie 3 dni od wystawienia zaświadczenia  na formularzu wydrukowanym z PUE lub 3 dni od ustania przyczyny uniemożliwiającej wystawienie </a:t>
            </a:r>
            <a:r>
              <a:rPr lang="pl-PL" sz="1600" dirty="0" err="1">
                <a:solidFill>
                  <a:schemeClr val="tx2"/>
                </a:solidFill>
                <a:latin typeface="Lato" panose="020B0604020202020204" charset="-18"/>
              </a:rPr>
              <a:t>eZLA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 (art. 55a ust. 9),</a:t>
            </a:r>
          </a:p>
          <a:p>
            <a:pPr marL="200890" indent="-200890" algn="just"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W przypadku błędu w </a:t>
            </a:r>
            <a:r>
              <a:rPr lang="pl-PL" sz="1600" dirty="0" err="1">
                <a:solidFill>
                  <a:schemeClr val="tx2"/>
                </a:solidFill>
                <a:latin typeface="Lato" panose="020B0604020202020204" charset="-18"/>
              </a:rPr>
              <a:t>eZLA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, konieczność wysłania informacji o  stwierdzeniu nieważności zwolnienia i ewentualne wystawienie  nowego  zwolnienia  (art.  58a).</a:t>
            </a:r>
          </a:p>
        </p:txBody>
      </p:sp>
      <p:sp>
        <p:nvSpPr>
          <p:cNvPr id="1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1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26851" y="4737708"/>
            <a:ext cx="1271162" cy="341911"/>
          </a:xfrm>
          <a:prstGeom prst="rect">
            <a:avLst/>
          </a:prstGeom>
        </p:spPr>
        <p:txBody>
          <a:bodyPr wrap="none" lIns="64284" tIns="32142" rIns="64284" bIns="32142">
            <a:spAutoFit/>
          </a:bodyPr>
          <a:lstStyle/>
          <a:p>
            <a:r>
              <a:rPr lang="pl-PL" dirty="0" smtClean="0">
                <a:solidFill>
                  <a:srgbClr val="2C3C58"/>
                </a:solidFill>
              </a:rPr>
              <a:t>Dla lekarzy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89" y="796207"/>
            <a:ext cx="2682899" cy="370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3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70921" y="593685"/>
            <a:ext cx="7358063" cy="794638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solidFill>
                  <a:schemeClr val="tx2"/>
                </a:solidFill>
              </a:rPr>
              <a:t>  Schemat obiegu e-ZLA</a:t>
            </a:r>
            <a:endParaRPr lang="pl-PL" sz="3000" dirty="0">
              <a:solidFill>
                <a:schemeClr val="tx2"/>
              </a:solidFill>
            </a:endParaRPr>
          </a:p>
        </p:txBody>
      </p:sp>
      <p:sp>
        <p:nvSpPr>
          <p:cNvPr id="42" name="Shape 42"/>
          <p:cNvSpPr/>
          <p:nvPr/>
        </p:nvSpPr>
        <p:spPr>
          <a:xfrm>
            <a:off x="475243" y="1150622"/>
            <a:ext cx="6835134" cy="1490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8" name="Shape 41"/>
          <p:cNvSpPr/>
          <p:nvPr/>
        </p:nvSpPr>
        <p:spPr>
          <a:xfrm>
            <a:off x="2107817" y="27015"/>
            <a:ext cx="4060459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chemeClr val="bg1"/>
                </a:solidFill>
              </a:rPr>
              <a:t>Ustawa z dnia 15 maja 2015 r. – e-ZLA</a:t>
            </a:r>
            <a:endParaRPr lang="pl-PL" dirty="0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8633008"/>
              </p:ext>
            </p:extLst>
          </p:nvPr>
        </p:nvGraphicFramePr>
        <p:xfrm>
          <a:off x="724073" y="1555666"/>
          <a:ext cx="7797116" cy="5185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430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7525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e-ZLA- schemat obsługi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hanna.perlo\Desktop\Obraz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560388"/>
            <a:ext cx="8504237" cy="603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6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1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1" name="Shape 46"/>
          <p:cNvSpPr>
            <a:spLocks noGrp="1"/>
          </p:cNvSpPr>
          <p:nvPr>
            <p:ph type="title"/>
          </p:nvPr>
        </p:nvSpPr>
        <p:spPr>
          <a:xfrm>
            <a:off x="3501325" y="694947"/>
            <a:ext cx="5251372" cy="1586764"/>
          </a:xfrm>
          <a:prstGeom prst="rect">
            <a:avLst/>
          </a:prstGeom>
        </p:spPr>
        <p:txBody>
          <a:bodyPr anchor="t"/>
          <a:lstStyle>
            <a:lvl1pPr algn="l">
              <a:defRPr sz="36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solidFill>
                  <a:schemeClr val="tx2"/>
                </a:solidFill>
              </a:rPr>
              <a:t>Najważniejsze zmiany w </a:t>
            </a:r>
            <a:r>
              <a:rPr lang="pl-PL" dirty="0" smtClean="0">
                <a:solidFill>
                  <a:schemeClr val="tx2"/>
                </a:solidFill>
              </a:rPr>
              <a:t>przepisach - </a:t>
            </a:r>
            <a:r>
              <a:rPr lang="pl-PL" dirty="0" err="1" smtClean="0">
                <a:solidFill>
                  <a:schemeClr val="tx2"/>
                </a:solidFill>
              </a:rPr>
              <a:t>eZLA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2" name="Shape 47"/>
          <p:cNvSpPr>
            <a:spLocks noGrp="1"/>
          </p:cNvSpPr>
          <p:nvPr>
            <p:ph type="body" idx="1"/>
          </p:nvPr>
        </p:nvSpPr>
        <p:spPr>
          <a:xfrm flipV="1">
            <a:off x="3508759" y="1052736"/>
            <a:ext cx="5063063" cy="4725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>
                <a:solidFill>
                  <a:srgbClr val="000000"/>
                </a:solidFill>
              </a:defRPr>
            </a:pPr>
            <a:endParaRPr lang="pl-PL" sz="2700" dirty="0">
              <a:latin typeface="Lato Light" panose="020F0302020204030203" charset="-18"/>
            </a:endParaRPr>
          </a:p>
        </p:txBody>
      </p:sp>
      <p:sp>
        <p:nvSpPr>
          <p:cNvPr id="13" name="Shape 50"/>
          <p:cNvSpPr/>
          <p:nvPr/>
        </p:nvSpPr>
        <p:spPr>
          <a:xfrm>
            <a:off x="3477788" y="1052735"/>
            <a:ext cx="5012432" cy="1134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497824" y="4737708"/>
            <a:ext cx="1558100" cy="341911"/>
          </a:xfrm>
          <a:prstGeom prst="rect">
            <a:avLst/>
          </a:prstGeom>
        </p:spPr>
        <p:txBody>
          <a:bodyPr wrap="none" lIns="64284" tIns="32142" rIns="64284" bIns="32142">
            <a:spAutoFit/>
          </a:bodyPr>
          <a:lstStyle/>
          <a:p>
            <a:r>
              <a:rPr lang="pl-PL" dirty="0" smtClean="0">
                <a:solidFill>
                  <a:srgbClr val="2C3C58"/>
                </a:solidFill>
              </a:rPr>
              <a:t>Dla płatników</a:t>
            </a:r>
            <a:endParaRPr lang="pl-PL" dirty="0"/>
          </a:p>
        </p:txBody>
      </p:sp>
      <p:sp>
        <p:nvSpPr>
          <p:cNvPr id="15" name="Shape 43"/>
          <p:cNvSpPr/>
          <p:nvPr/>
        </p:nvSpPr>
        <p:spPr>
          <a:xfrm>
            <a:off x="3510643" y="1993939"/>
            <a:ext cx="5012432" cy="327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00890" indent="-200890" algn="just" defTabSz="410709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charset="-18"/>
                <a:sym typeface="Helvetica Light"/>
              </a:rPr>
              <a:t>ZUS udostępnia zaświadczenia płatnikowi na jego profilu informacyjnym nie później niż w dniu następnym, po jego otrzymaniu  (art. 58 ust. 1),</a:t>
            </a:r>
          </a:p>
          <a:p>
            <a:pPr marL="200890" indent="-200890" algn="just" defTabSz="410709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charset="-18"/>
                <a:sym typeface="Helvetica Light"/>
              </a:rPr>
              <a:t>Płatnicy  zobowiązani do przekazywania dokumentów ubezpieczeniowych elektronicznie </a:t>
            </a:r>
            <a:r>
              <a:rPr lang="pl-PL" sz="1600" b="1" dirty="0">
                <a:solidFill>
                  <a:schemeClr val="tx2"/>
                </a:solidFill>
                <a:latin typeface="Lato" charset="-18"/>
                <a:sym typeface="Helvetica Light"/>
              </a:rPr>
              <a:t>mają obowiązek utworzyć profil informacyjny na PUE  do 31.12.2015r. </a:t>
            </a:r>
            <a:r>
              <a:rPr lang="pl-PL" sz="1600" dirty="0">
                <a:solidFill>
                  <a:schemeClr val="tx2"/>
                </a:solidFill>
                <a:latin typeface="Lato" charset="-18"/>
                <a:sym typeface="Helvetica Light"/>
              </a:rPr>
              <a:t>(art. 58 ust. 3), </a:t>
            </a:r>
          </a:p>
          <a:p>
            <a:pPr marL="200890" indent="-200890" algn="just" defTabSz="410709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charset="-18"/>
                <a:sym typeface="Helvetica Light"/>
              </a:rPr>
              <a:t>Płatnicy, którzy utworzyli profil informacyjny są obowiązani do jego utrzymywania  (art. 58 ust. 4),</a:t>
            </a:r>
          </a:p>
          <a:p>
            <a:pPr marL="200890" indent="-200890" algn="just" defTabSz="410709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charset="-18"/>
                <a:sym typeface="Helvetica Light"/>
              </a:rPr>
              <a:t>Płatnicy nieposiadający profilu na PUE muszą powiadomić </a:t>
            </a:r>
            <a:r>
              <a:rPr lang="pl-PL" sz="1600" dirty="0" smtClean="0">
                <a:solidFill>
                  <a:schemeClr val="tx2"/>
                </a:solidFill>
                <a:latin typeface="Lato" charset="-18"/>
                <a:sym typeface="Helvetica Light"/>
              </a:rPr>
              <a:t>pisemnie ubezpieczonych </a:t>
            </a:r>
            <a:r>
              <a:rPr lang="pl-PL" sz="1600" dirty="0">
                <a:solidFill>
                  <a:schemeClr val="tx2"/>
                </a:solidFill>
                <a:latin typeface="Lato" charset="-18"/>
                <a:sym typeface="Helvetica Light"/>
              </a:rPr>
              <a:t>o obowiązku dostarczania wydruku zaświadczenia lekarskiego  (art. 58 ust. 5).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67" y="786646"/>
            <a:ext cx="2878324" cy="310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2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541256" y="582418"/>
            <a:ext cx="6975743" cy="6427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3000" dirty="0">
                <a:solidFill>
                  <a:schemeClr val="tx2"/>
                </a:solidFill>
              </a:rPr>
              <a:t>Zmiany na portalu PUE – płatnik 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513458" y="1302514"/>
            <a:ext cx="6590073" cy="405045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Zakładka</a:t>
            </a:r>
            <a:r>
              <a:rPr lang="pl-PL" dirty="0">
                <a:solidFill>
                  <a:schemeClr val="tx2"/>
                </a:solidFill>
              </a:rPr>
              <a:t> </a:t>
            </a:r>
            <a:r>
              <a:rPr lang="pl-PL" i="1" dirty="0">
                <a:solidFill>
                  <a:schemeClr val="tx2"/>
                </a:solidFill>
                <a:latin typeface="Lato Bold" panose="020B0604020202020204" charset="-18"/>
              </a:rPr>
              <a:t>Zaświadczenia lekarskie</a:t>
            </a:r>
          </a:p>
        </p:txBody>
      </p:sp>
      <p:sp>
        <p:nvSpPr>
          <p:cNvPr id="43" name="Shape 43"/>
          <p:cNvSpPr/>
          <p:nvPr/>
        </p:nvSpPr>
        <p:spPr>
          <a:xfrm>
            <a:off x="513457" y="4431513"/>
            <a:ext cx="3825020" cy="24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100" dirty="0">
              <a:latin typeface="Lato" panose="020F0502020204030203" pitchFamily="34" charset="-18"/>
            </a:endParaRPr>
          </a:p>
        </p:txBody>
      </p:sp>
      <p:sp>
        <p:nvSpPr>
          <p:cNvPr id="44" name="Shape 44"/>
          <p:cNvSpPr/>
          <p:nvPr/>
        </p:nvSpPr>
        <p:spPr>
          <a:xfrm>
            <a:off x="541256" y="5364440"/>
            <a:ext cx="7335902" cy="872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just">
              <a:defRPr sz="1800"/>
            </a:pP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W </a:t>
            </a:r>
            <a:r>
              <a:rPr lang="pl-PL" sz="1300" dirty="0">
                <a:solidFill>
                  <a:schemeClr val="tx2"/>
                </a:solidFill>
                <a:latin typeface="Lato Bold" panose="020B0604020202020204" charset="-18"/>
              </a:rPr>
              <a:t>Panelu Płatnika</a:t>
            </a: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, w zakładce </a:t>
            </a:r>
            <a:r>
              <a:rPr lang="pl-PL" sz="1300" i="1" dirty="0">
                <a:solidFill>
                  <a:schemeClr val="tx2"/>
                </a:solidFill>
                <a:latin typeface="Lato Bold" panose="020B0604020202020204" charset="-18"/>
              </a:rPr>
              <a:t>Zaświadczenia lekarskie  </a:t>
            </a: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widoczne są zwolnienia lekarskie dla ubezpieczonych płatnika po ich przetworzeniu w KSI. W widoku dostępne są dla płatnika funkcje:  Szczegóły ZUS ZLA, Szczegóły ZUS ZLA/K, Eksportuj,  Złóż wniosek o kontrolę zaświadczenia, Wystaw zaświadczenie płatnika składek (Z-3, Z-3a, Z-3b)</a:t>
            </a:r>
          </a:p>
        </p:txBody>
      </p:sp>
      <p:sp>
        <p:nvSpPr>
          <p:cNvPr id="2" name="Prostokąt 1"/>
          <p:cNvSpPr/>
          <p:nvPr/>
        </p:nvSpPr>
        <p:spPr>
          <a:xfrm>
            <a:off x="2286000" y="2227951"/>
            <a:ext cx="4572000" cy="341911"/>
          </a:xfrm>
          <a:prstGeom prst="rect">
            <a:avLst/>
          </a:prstGeom>
        </p:spPr>
        <p:txBody>
          <a:bodyPr lIns="64284" tIns="32142" rIns="64284" bIns="32142">
            <a:spAutoFit/>
          </a:bodyPr>
          <a:lstStyle/>
          <a:p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97" y="1656929"/>
            <a:ext cx="5974413" cy="3696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3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527090" y="1150622"/>
            <a:ext cx="7994100" cy="1490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1202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7525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</a:rPr>
              <a:t>Zmiany legislacyjne wprowadzone ustawami:</a:t>
            </a:r>
            <a:r>
              <a:rPr lang="pl-PL" sz="2000" dirty="0" smtClean="0">
                <a:latin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√</a:t>
            </a:r>
            <a:r>
              <a:rPr lang="pl-PL" sz="2000" dirty="0" smtClean="0">
                <a:latin typeface="Calibri" panose="020F0502020204030204" pitchFamily="34" charset="0"/>
              </a:rPr>
              <a:t> z dnia 15 maja 2015 r. o zmianie ustawy o świadczeniach pieniężnych z ubezpieczenia społecznego w razie macierzyństwa (Dz. U. poz.1066)</a:t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r>
              <a:rPr lang="pl-PL" sz="20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√</a:t>
            </a:r>
            <a:r>
              <a:rPr lang="pl-PL" sz="2000" dirty="0" smtClean="0">
                <a:latin typeface="Calibri" panose="020F0502020204030204" pitchFamily="34" charset="0"/>
              </a:rPr>
              <a:t> z dnia 24 lipca 2015 r. o zmianie ustawy o świadczeniach rodzinnych oraz niektórych innych ustaw (Dz. U. poz.1217)</a:t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√</a:t>
            </a:r>
            <a:r>
              <a:rPr lang="pl-PL" sz="2000" dirty="0" smtClean="0">
                <a:latin typeface="Calibri" panose="020F0502020204030204" pitchFamily="34" charset="0"/>
              </a:rPr>
              <a:t> z dnia 24 lipca 2015 r. o zmianie ustawy –Kodeks pracy oraz niektórych innych ustaw (Dz. U. poz.1268)</a:t>
            </a:r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Zmiany legislacyjne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3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13457" y="4431513"/>
            <a:ext cx="3825020" cy="24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1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527090" y="1150622"/>
            <a:ext cx="7994100" cy="1490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683568" y="629927"/>
            <a:ext cx="6975743" cy="6427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3000" dirty="0">
                <a:solidFill>
                  <a:schemeClr val="tx2"/>
                </a:solidFill>
              </a:rPr>
              <a:t>Zmiany na portalu PUE - ubezpieczony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741" y="1707559"/>
            <a:ext cx="5619999" cy="329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44"/>
          <p:cNvSpPr/>
          <p:nvPr/>
        </p:nvSpPr>
        <p:spPr>
          <a:xfrm>
            <a:off x="527391" y="4989211"/>
            <a:ext cx="8100900" cy="1072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Bez zmiany pozostaje profil Ubezpieczony  - zakładka </a:t>
            </a:r>
            <a:r>
              <a:rPr lang="pl-PL" sz="1300" i="1" dirty="0">
                <a:solidFill>
                  <a:schemeClr val="tx2"/>
                </a:solidFill>
                <a:latin typeface="Lato" panose="020B0604020202020204" charset="-18"/>
              </a:rPr>
              <a:t>Zaświadczenia lekarskie .</a:t>
            </a:r>
          </a:p>
          <a:p>
            <a:pPr lvl="0">
              <a:defRPr sz="1800"/>
            </a:pP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Prezentowane są zaświadczenia lekarskie wystawione dla ubezpieczonego, papierowe i elektroniczne. Zaświadczenia są widoczne po przetworzeniu w KSI. Ubezpieczony może obejrzeć Szczegóły ZUS ZLA i ZUS ZLA/K oraz dodatkowo złożyć wniosek o zasiłek chorobowy oraz oświadczenie do wypłaty zasiłku opiekuńczego.</a:t>
            </a:r>
          </a:p>
        </p:txBody>
      </p:sp>
      <p:sp>
        <p:nvSpPr>
          <p:cNvPr id="17" name="Shape 39"/>
          <p:cNvSpPr>
            <a:spLocks noGrp="1"/>
          </p:cNvSpPr>
          <p:nvPr>
            <p:ph type="body" idx="1"/>
          </p:nvPr>
        </p:nvSpPr>
        <p:spPr>
          <a:xfrm>
            <a:off x="539918" y="1299706"/>
            <a:ext cx="6244189" cy="3544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 Panel ubezpieczonego, zakładka </a:t>
            </a:r>
            <a:r>
              <a:rPr lang="pl-PL" i="1" dirty="0">
                <a:solidFill>
                  <a:schemeClr val="tx2"/>
                </a:solidFill>
                <a:latin typeface="Lato Bold" panose="020B0604020202020204" charset="-18"/>
              </a:rPr>
              <a:t>Zaświadczenia lekarskie </a:t>
            </a:r>
          </a:p>
        </p:txBody>
      </p:sp>
    </p:spTree>
    <p:extLst>
      <p:ext uri="{BB962C8B-B14F-4D97-AF65-F5344CB8AC3E}">
        <p14:creationId xmlns:p14="http://schemas.microsoft.com/office/powerpoint/2010/main" val="11574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13457" y="4431513"/>
            <a:ext cx="3825020" cy="24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1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643216" y="1041156"/>
            <a:ext cx="7994100" cy="1490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583466" y="593685"/>
            <a:ext cx="6975743" cy="6427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3000" dirty="0">
                <a:solidFill>
                  <a:schemeClr val="tx2"/>
                </a:solidFill>
              </a:rPr>
              <a:t>Zmiany na portalu PUE - ubezpieczony</a:t>
            </a:r>
          </a:p>
        </p:txBody>
      </p:sp>
      <p:sp>
        <p:nvSpPr>
          <p:cNvPr id="17" name="Shape 39"/>
          <p:cNvSpPr>
            <a:spLocks noGrp="1"/>
          </p:cNvSpPr>
          <p:nvPr>
            <p:ph type="body" idx="1"/>
          </p:nvPr>
        </p:nvSpPr>
        <p:spPr>
          <a:xfrm>
            <a:off x="551256" y="1313176"/>
            <a:ext cx="6244189" cy="35441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rgbClr val="2C3C5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>
                <a:latin typeface="Lato" panose="020B0604020202020204" charset="-18"/>
              </a:rPr>
              <a:t> </a:t>
            </a: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Zakładka  </a:t>
            </a:r>
            <a:r>
              <a:rPr lang="pl-PL" i="1" dirty="0">
                <a:solidFill>
                  <a:schemeClr val="tx2"/>
                </a:solidFill>
                <a:latin typeface="Lato Bold" panose="020B0604020202020204" charset="-18"/>
              </a:rPr>
              <a:t>Dokumenty i wiadomości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3" y="1656929"/>
            <a:ext cx="3648383" cy="126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hape 44"/>
          <p:cNvSpPr/>
          <p:nvPr/>
        </p:nvSpPr>
        <p:spPr>
          <a:xfrm>
            <a:off x="546596" y="3050537"/>
            <a:ext cx="7594594" cy="472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Ubezpieczony w zakładce </a:t>
            </a:r>
            <a:r>
              <a:rPr lang="pl-PL" sz="1300" i="1" dirty="0">
                <a:solidFill>
                  <a:schemeClr val="tx2"/>
                </a:solidFill>
                <a:latin typeface="Lato Bold" panose="020B0604020202020204" charset="-18"/>
              </a:rPr>
              <a:t>Dokumenty i wiadomości/Wiadomości </a:t>
            </a: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otrzyma informację o wystawieniu zaświadczenia lekarskiego </a:t>
            </a:r>
            <a:r>
              <a:rPr lang="pl-PL" sz="1300" dirty="0" err="1">
                <a:solidFill>
                  <a:schemeClr val="tx2"/>
                </a:solidFill>
                <a:latin typeface="Lato" panose="020B0604020202020204" charset="-18"/>
              </a:rPr>
              <a:t>eZLA</a:t>
            </a: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.</a:t>
            </a:r>
          </a:p>
        </p:txBody>
      </p:sp>
      <p:pic>
        <p:nvPicPr>
          <p:cNvPr id="20" name="Obraz 19"/>
          <p:cNvPicPr/>
          <p:nvPr/>
        </p:nvPicPr>
        <p:blipFill rotWithShape="1">
          <a:blip r:embed="rId3"/>
          <a:srcRect l="9657" t="25095" r="10291" b="52352"/>
          <a:stretch/>
        </p:blipFill>
        <p:spPr bwMode="auto">
          <a:xfrm>
            <a:off x="3508759" y="3517493"/>
            <a:ext cx="4809909" cy="1519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Shape 44"/>
          <p:cNvSpPr/>
          <p:nvPr/>
        </p:nvSpPr>
        <p:spPr>
          <a:xfrm>
            <a:off x="456117" y="5243770"/>
            <a:ext cx="8200877" cy="672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W przypadku, gdy lekarz pobierze dane ubezpieczonego i nie wystawi lub nie anuluje zwolnienia w zakładce </a:t>
            </a:r>
            <a:r>
              <a:rPr lang="pl-PL" sz="1300" i="1" dirty="0">
                <a:solidFill>
                  <a:schemeClr val="tx2"/>
                </a:solidFill>
                <a:latin typeface="Lato Bold" panose="020B0604020202020204" charset="-18"/>
              </a:rPr>
              <a:t>Dokumenty i wiadomości/Wiadomości </a:t>
            </a:r>
            <a:r>
              <a:rPr lang="pl-PL" sz="1300" dirty="0">
                <a:solidFill>
                  <a:schemeClr val="tx2"/>
                </a:solidFill>
                <a:latin typeface="Lato" panose="020B0604020202020204" charset="-18"/>
              </a:rPr>
              <a:t>otrzyma informację o nieuprawnionym dostępie lekarza do danych ubezpieczonego.</a:t>
            </a:r>
          </a:p>
        </p:txBody>
      </p:sp>
    </p:spTree>
    <p:extLst>
      <p:ext uri="{BB962C8B-B14F-4D97-AF65-F5344CB8AC3E}">
        <p14:creationId xmlns:p14="http://schemas.microsoft.com/office/powerpoint/2010/main" val="16394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Elektroniczne zaświadczenia lekarskie ( e-ZLA</a:t>
            </a:r>
            <a:r>
              <a:rPr lang="pl-PL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5189208"/>
          </a:xfrm>
        </p:spPr>
        <p:txBody>
          <a:bodyPr>
            <a:normAutofit fontScale="70000" lnSpcReduction="20000"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9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Dowodami stwierdzającymi czasową niezdolność do pracy  z powodu choroby lub konieczności sprawowania opieki będą:</a:t>
            </a:r>
          </a:p>
          <a:p>
            <a:pPr marL="109728" indent="0" algn="just">
              <a:buNone/>
            </a:pPr>
            <a:endParaRPr lang="pl-PL" sz="29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zaświadczenie lekarskie wystawione w formie dokumentu elektronicznego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(e-ZLA),</a:t>
            </a: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wydruk zaświadczenia wystawionego w formie dokumentu elektronicznego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– gdy płatnik składek nie posiada profilu płatnika składek,</a:t>
            </a: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zaświadczenie lekarskie wystawione na formularzu zaświadczenia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wydrukowanym z systemu teleinformatycznego – gdy wystawienie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zaświadczenia w formie e-ZLA nie będzie możliwe z uwagi na brak dostępu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do narzędzi informatycznych, np. podczas wizyty domowej albo braku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dostępu do </a:t>
            </a:r>
            <a:r>
              <a:rPr lang="pl-PL" sz="29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internetu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(zaświadczenie takie powinno być zelektronizowane</a:t>
            </a:r>
          </a:p>
          <a:p>
            <a:pPr marL="109728" indent="0" algn="just">
              <a:buNone/>
            </a:pPr>
            <a:r>
              <a:rPr lang="pl-PL" sz="29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w ciągu 3 dni).</a:t>
            </a:r>
          </a:p>
          <a:p>
            <a:pPr marL="109728" indent="0" algn="just">
              <a:buNone/>
            </a:pPr>
            <a:endParaRPr lang="pl-PL" sz="29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22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1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7525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23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C:\Users\hanna.perlo\Desktop\Obraz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44500"/>
            <a:ext cx="8863013" cy="59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04523" y="15389"/>
            <a:ext cx="315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Widok lekarza- Panel lekarza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4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7525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24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Widok lekarza – Panel lekarza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9"/>
            <a:ext cx="6601693" cy="318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23528" y="766733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6"/>
            <a:endParaRPr lang="pl-PL" sz="1600" dirty="0">
              <a:solidFill>
                <a:prstClr val="black"/>
              </a:solidFill>
              <a:latin typeface="Lato" panose="020B0604020202020204" charset="-18"/>
            </a:endParaRP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 otwarciu okna „Wybierz miejsce udzielania świadczeń zdrowotnych” prezentowana jest tabela wypełniona danymi, zgłoszonymi do ZUS przez lekarza na druku ZUS FZLA.</a:t>
            </a:r>
          </a:p>
          <a:p>
            <a:pPr algn="just" defTabSz="914306"/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W przypadku kilku miejsc pracy lekarz zaznacza to miejsce, w ramach którego aktualnie będzie wystawiał zaświadczenia lekarskie; możliwe jest zaznaczenie tylko jednego miejsca; w przypadku braku prezentacji w tabeli aktualnego miejsca pracy (np. ze względu na niezaktualizowane dane) lub braku jakichkolwiek zdefiniowanych miejsc istnieje możliwość dodania danych nowego miejsca pracy – przycisk „Dodaj nowe miejsce</a:t>
            </a:r>
            <a:r>
              <a:rPr lang="pl-PL" sz="1600" dirty="0">
                <a:solidFill>
                  <a:prstClr val="black"/>
                </a:solidFill>
                <a:latin typeface="Lato" panose="020B0604020202020204" charset="-18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329643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752528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25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Widok lekarza – Panel lekarza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67544" y="474345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 podaniu numeru NIP odszukiwany jest podmiot w CRP i pozostałe dane uzupełniają się automatycznie. Jeśli nie zostanie odnaleziony ośrodek o zadanym numerze NIP lub jego dane nie zostaną przez użytkownika wybrane użytkownik powinien podać wszystkie dane nowego miejsca udzielania świadczeń zdrowotnych, tzn.: nazwę skróconą oraz adres.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 naciśnięciu przycisku „Zatwierdź” wykonane zostanie sprawdzenie, czy lekarz jest zatrudniony w danym miejscu pracy, tzn. czy istnieje aktualne ubezpieczenie dla pary lekarz (ubezpieczony) – ZOZ (płatnik). W przypadku braku takiego ubezpieczenia zostanie wyświetlone ostrzeżenie.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Dodane miejsce pracy będzie dostępne tylko na czas bieżącej sesji, dane nie są zapisywane w danych lekarza.</a:t>
            </a:r>
          </a:p>
        </p:txBody>
      </p:sp>
      <p:pic>
        <p:nvPicPr>
          <p:cNvPr id="9" name="Obraz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0224" y="3649351"/>
            <a:ext cx="2664296" cy="2167205"/>
          </a:xfrm>
          <a:prstGeom prst="rect">
            <a:avLst/>
          </a:prstGeom>
        </p:spPr>
      </p:pic>
      <p:pic>
        <p:nvPicPr>
          <p:cNvPr id="10" name="Obraz 9"/>
          <p:cNvPicPr/>
          <p:nvPr/>
        </p:nvPicPr>
        <p:blipFill>
          <a:blip r:embed="rId3"/>
          <a:stretch>
            <a:fillRect/>
          </a:stretch>
        </p:blipFill>
        <p:spPr>
          <a:xfrm>
            <a:off x="3923928" y="3801751"/>
            <a:ext cx="4752528" cy="21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104456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/>
              <a:t/>
            </a:r>
            <a:br>
              <a:rPr lang="pl-PL" sz="2000" b="1" dirty="0" smtClean="0"/>
            </a:br>
            <a:endParaRPr lang="pl-PL" sz="2000" b="1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26</a:t>
            </a:fld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107504" y="0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Wystawienie zaświadczenia lekarskiego – Krok 1  </a:t>
            </a:r>
          </a:p>
          <a:p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76" y="707030"/>
            <a:ext cx="6624735" cy="396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/>
        </p:nvSpPr>
        <p:spPr>
          <a:xfrm rot="10800000" flipV="1">
            <a:off x="323528" y="458969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Proces jest obsługiwany poprzez kreator. Liczba kroków kreatora wynosi od 4 do 6.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Kreator wywoływany jest po wybraniu przycisku „Nowe zaświadczenie” z okna „Przegląd zaświadczeń lekarskich ZUS ZLA” oraz „Zaświadczenia lekarskie pacjenta” lub z menu „Wystawienie zaświadczenia ZUS ZLA” o ile lekarz ma prawo wystawiania zaświadczeń.</a:t>
            </a:r>
          </a:p>
          <a:p>
            <a:pPr algn="just" defTabSz="914306"/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Data wystawienia zaświadczenia wypełniana jest domyślnie bieżącą datą i nie podlega edycji.</a:t>
            </a:r>
          </a:p>
        </p:txBody>
      </p:sp>
    </p:spTree>
    <p:extLst>
      <p:ext uri="{BB962C8B-B14F-4D97-AF65-F5344CB8AC3E}">
        <p14:creationId xmlns:p14="http://schemas.microsoft.com/office/powerpoint/2010/main" val="9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1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27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51520" y="1628800"/>
            <a:ext cx="85689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Od wybranych ustawień zależeć będą kolejne kroki kreatora:</a:t>
            </a:r>
          </a:p>
          <a:p>
            <a:pPr defTabSz="914306"/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285722" indent="-285722" algn="just" defTabSz="914306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Jeśli miejscem ubezpieczenia jest ZUS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, to w kroku 2, po podaniu identyfikatora ubezpieczonego dane pacjenta będą poszukiwane  i uzupełnione w oparciu o CRU (imię, nazwisko, adres) i po pomyślnym wyszukaniu w kroku 3 lista płatników zostanie zainicjowana danymi z repliki,</a:t>
            </a:r>
          </a:p>
          <a:p>
            <a:pPr marL="285722" indent="-285722" algn="just" defTabSz="914306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285722" indent="-285722" algn="just" defTabSz="914306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Jeśli miejscem ubezpieczenia jest KRUS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, w kroku 2 dane identyfikacyjne pacjenta oraz dane adresowe będą poszukiwane  i uzupełnione w oparciu o rejestr PESEL , a w kroku 3 dane płatników opcjonalnie można ręcznie dodać do listy,</a:t>
            </a:r>
          </a:p>
          <a:p>
            <a:pPr marL="285722" indent="-285722" algn="just" defTabSz="914306">
              <a:buFont typeface="Arial" panose="020B0604020202020204" pitchFamily="34" charset="0"/>
              <a:buChar char="•"/>
            </a:pPr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241093" indent="-241093" algn="just" defTabSz="914306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Jeśli wybrano miejsce ubezpieczenia inne w Polsce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lub w innym państwie, to w kroku 2 dane identyfikacyjne pacjenta oraz dane adresowe należy wprowadzić ręcznie, natomiast uzupełnienie danych w kroku dotyczącym płatników jest opcjonalne,</a:t>
            </a:r>
          </a:p>
          <a:p>
            <a:pPr marL="285722" indent="-285722" algn="just" defTabSz="914306">
              <a:buFont typeface="Arial" panose="020B0604020202020204" pitchFamily="34" charset="0"/>
              <a:buChar char="•"/>
            </a:pPr>
            <a:endParaRPr lang="pl-PL" sz="1600" dirty="0">
              <a:solidFill>
                <a:prstClr val="black"/>
              </a:solidFill>
              <a:latin typeface="Lato" panose="020B0604020202020204" charset="-18"/>
            </a:endParaRPr>
          </a:p>
          <a:p>
            <a:pPr marL="285722" indent="-285722" algn="just" defTabSz="914306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prstClr val="black"/>
                </a:solidFill>
                <a:latin typeface="Lato" panose="020B0604020202020204" charset="-18"/>
              </a:rPr>
              <a:t>Jeśli zaświadczenie jest wystawiane na opiekę</a:t>
            </a:r>
            <a:r>
              <a:rPr lang="pl-PL" sz="1600" dirty="0">
                <a:solidFill>
                  <a:prstClr val="black"/>
                </a:solidFill>
                <a:latin typeface="Lato" panose="020B0604020202020204" charset="-18"/>
              </a:rPr>
              <a:t>, to pojawi się dodatkowy krok kreatora, w którym podać należy dane osoby pozostającej pod opieką.</a:t>
            </a:r>
          </a:p>
        </p:txBody>
      </p:sp>
    </p:spTree>
    <p:extLst>
      <p:ext uri="{BB962C8B-B14F-4D97-AF65-F5344CB8AC3E}">
        <p14:creationId xmlns:p14="http://schemas.microsoft.com/office/powerpoint/2010/main" val="16804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32944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28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47" y="1052736"/>
            <a:ext cx="7305675" cy="40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 rot="10800000" flipV="1">
            <a:off x="285447" y="4952491"/>
            <a:ext cx="82469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Lekarz wprowadza numer Pesel. Wybiera przycisk „Szukaj”. System rozpoczyna szukanie danych w CRU (w replice) – jeśli znajdzie dane – wyświetla imię i nazwisko w celu sprawdzenia poprawności danych (tożsamości). </a:t>
            </a:r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Domyślnie wybierana jest opcja  Dane zgodne, a imię </a:t>
            </a:r>
          </a:p>
          <a:p>
            <a:pPr algn="just" defTabSz="914306"/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i nazwisko są przepisywane do sekcji Poprawne dane ubezpieczonego i zostają zablokowane do edycji.</a:t>
            </a:r>
          </a:p>
        </p:txBody>
      </p:sp>
    </p:spTree>
    <p:extLst>
      <p:ext uri="{BB962C8B-B14F-4D97-AF65-F5344CB8AC3E}">
        <p14:creationId xmlns:p14="http://schemas.microsoft.com/office/powerpoint/2010/main" val="281261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7101" y="1190519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29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8" name="Obraz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34" y="1190519"/>
            <a:ext cx="885698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 rot="10800000" flipV="1">
            <a:off x="418137" y="5172000"/>
            <a:ext cx="71287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400" dirty="0">
                <a:solidFill>
                  <a:schemeClr val="tx2"/>
                </a:solidFill>
                <a:latin typeface="Lato" panose="020B0604020202020204" charset="-18"/>
              </a:rPr>
              <a:t>Lista zostaje zainicjowana w wyniku wyszukania w replice KSI danych płatników, którzy zgłosili ubezpieczonego do ubezpieczenia. Dane na liście nie podlegają edycji.</a:t>
            </a:r>
          </a:p>
          <a:p>
            <a:pPr algn="just" defTabSz="914306"/>
            <a:r>
              <a:rPr lang="pl-PL" sz="1400" dirty="0">
                <a:solidFill>
                  <a:schemeClr val="tx2"/>
                </a:solidFill>
                <a:latin typeface="Lato" panose="020B0604020202020204" charset="-18"/>
              </a:rPr>
              <a:t>Kolumna Czy posiada profil PUE zawiera informację pochodzącą z danych profilu płatnika.</a:t>
            </a:r>
          </a:p>
          <a:p>
            <a:pPr algn="just" defTabSz="914306"/>
            <a:r>
              <a:rPr lang="pl-PL" sz="1400" dirty="0">
                <a:solidFill>
                  <a:schemeClr val="tx2"/>
                </a:solidFill>
                <a:latin typeface="Lato" panose="020B0604020202020204" charset="-18"/>
              </a:rPr>
              <a:t>Domyślnie zaświadczenia zostaną wystawione dla wszystkich płatników, użytkownik powinien odznaczyć </a:t>
            </a:r>
            <a:r>
              <a:rPr lang="pl-PL" sz="1400" dirty="0" err="1">
                <a:solidFill>
                  <a:schemeClr val="tx2"/>
                </a:solidFill>
                <a:latin typeface="Lato" panose="020B0604020202020204" charset="-18"/>
              </a:rPr>
              <a:t>checkbox</a:t>
            </a:r>
            <a:r>
              <a:rPr lang="pl-PL" sz="1400" dirty="0">
                <a:solidFill>
                  <a:schemeClr val="tx2"/>
                </a:solidFill>
                <a:latin typeface="Lato" panose="020B0604020202020204" charset="-18"/>
              </a:rPr>
              <a:t> dla danego płatnika, jeśli nie chce dla niego wystawić ZLA</a:t>
            </a:r>
            <a:endParaRPr lang="pl-PL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40960" cy="45719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smtClean="0">
                <a:latin typeface="Arial" charset="0"/>
              </a:rPr>
              <a:t/>
            </a:r>
            <a:br>
              <a:rPr lang="pl-PL" sz="2600" b="1" dirty="0" smtClean="0">
                <a:latin typeface="Arial" charset="0"/>
              </a:rPr>
            </a:b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737824"/>
          </a:xfrm>
        </p:spPr>
        <p:txBody>
          <a:bodyPr anchor="ctr">
            <a:normAutofit/>
          </a:bodyPr>
          <a:lstStyle/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Nowe regulacje wprowadzone ustawą z dnia 15 maja 2015 r. dotyczą:</a:t>
            </a: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zasiłku macierzyńskiego – weszły w życie 14 sierpnia 2015 r.,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zasiłku opiekuńczego – weszły w życie 14 sierpnia 2015 r.,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podstawy wymiaru zasiłków dla ubezpieczonych niebędących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pracownikami (wysokie podstawy po krótkim okresie ubezpieczenia) –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wejdą w życie od 1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stycznia 2016 r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.,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wprowadzenia elektronicznych zwolnień lekarskich (e-ZLA) – wejdą w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życie od 1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stycznia 2016 r.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83568" y="50195"/>
            <a:ext cx="5469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 dnia 15 maja 2015 r.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3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30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79512" y="1268760"/>
            <a:ext cx="88569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W przypadku, kiedy lista nie została zainicjowana lub dane płatnika ubezpieczonego nie zostały wyświetlone (np. w replice brak jeszcze danych z dokumentu zgłoszeniowego dla ubezpieczonego) istnieje możliwość dodania danych płatnika – opcja „Dodaj nowego płatnika”. 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 wprowadzeniu jednego z identyfikatorów płatnika (numer NIP lub numer Pesel lub seria i numer paszportu) i naciśnięciu przycisku „Szukaj” następuje próba wyszukania danych płatnika w replice KSI (CRP). Jeśli dane zostaną znalezione, pole Nazwa płatnika zostanie uzupełnione nazwą wyszukanego płatnika (lub jego nazwą skróconą lub imieniem i nazwiskiem płatnika składek) i będzie tylko do odczytu. W przeciwnym wypadku lekarz wpisuje nazwę płatnika.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4" y="3737064"/>
            <a:ext cx="7247781" cy="280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4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Krok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31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79512" y="1124744"/>
            <a:ext cx="87129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Jeśli w pierwszym kroku kreatora zaznaczono opcję „Zaświadczenie wystawiane na opiekę”, pojawi się dodatkowy krok, w którym trzeba wprowadzić dane osoby pozostającej pod opieką: datę urodzenia i stopień pokrewieństwa. 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System, na podstawie Centralnego Rejestru Członków Rodziny Ubezpieczonych Uprawnionych do Ubezpieczenia Zdrowotnego, dodatkowo utworzy listę wyboru, na której znajdą się osoby zgłoszone do ubezpieczenia przez ubezpieczonego, dla którego wystawiane jest zaświadczenie. W przypadku, kiedy lista będzie pusta lub kiedy na liście nie będzie właściwej osoby lekarz uzupełni dane na podstawie informacji od pacjenta.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03" y="3341678"/>
            <a:ext cx="4752008" cy="276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5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Krok5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32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" y="1052735"/>
            <a:ext cx="5256583" cy="277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109487" y="4437112"/>
            <a:ext cx="84949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Kod literowy</a:t>
            </a:r>
          </a:p>
          <a:p>
            <a:pPr algn="just" defTabSz="914306"/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Kod A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– podpowiadany przez system, gdy niezdolność do pracy została orzeczona z powodu tej samej choroby (badana jest zgodność numeru statystycznego choroby w zakresie 3 znaków), a przerwa pomiędzy ustaniem poprzedniej, a powstaniem ponownej niezdolności do pracy nie przekracza 60 dni .</a:t>
            </a:r>
          </a:p>
          <a:p>
            <a:pPr algn="just" defTabSz="914306"/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algn="just" defTabSz="914306"/>
            <a:r>
              <a:rPr lang="pl-PL" sz="1600" b="1" dirty="0">
                <a:solidFill>
                  <a:schemeClr val="tx2"/>
                </a:solidFill>
                <a:latin typeface="Lato" panose="020B0604020202020204" charset="-18"/>
              </a:rPr>
              <a:t>Kod D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- podpowiadany przy rozpoznaniu gruźlicy – numery statyczne A15-A1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5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33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251520" y="1052735"/>
            <a:ext cx="864096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defTabSz="914306"/>
            <a:r>
              <a:rPr lang="pl-PL" sz="1700" b="1" dirty="0">
                <a:solidFill>
                  <a:schemeClr val="tx2"/>
                </a:solidFill>
                <a:latin typeface="Lato" panose="020B0604020202020204" charset="-18"/>
              </a:rPr>
              <a:t>Weryfikacja dat okresu niezdolności do pracy</a:t>
            </a:r>
          </a:p>
          <a:p>
            <a:pPr lvl="2" defTabSz="914306"/>
            <a:endParaRPr lang="pl-PL" sz="1700" b="1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321457" indent="-321457" algn="just" defTabSz="914306">
              <a:buFont typeface="+mj-lt"/>
              <a:buAutoNum type="arabicPeriod"/>
            </a:pPr>
            <a:r>
              <a:rPr lang="pl-PL" sz="1700" dirty="0">
                <a:solidFill>
                  <a:schemeClr val="tx2"/>
                </a:solidFill>
                <a:latin typeface="Lato" panose="020B0604020202020204" charset="-18"/>
              </a:rPr>
              <a:t>Zaświadczenie może być wystawione na okres rozpoczynający się po dniu badania, jednak nie później niż od 4 dnia po dniu badania.</a:t>
            </a:r>
          </a:p>
          <a:p>
            <a:pPr marL="321457" indent="-321457" algn="just" defTabSz="914306">
              <a:buFont typeface="+mj-lt"/>
              <a:buAutoNum type="arabicPeriod"/>
            </a:pPr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321457" indent="-321457" algn="just" defTabSz="914306">
              <a:buFont typeface="+mj-lt"/>
              <a:buAutoNum type="arabicPeriod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Data „od” czasowej niezdolności do pracy może być ustalona na dzień nie wcześniejszy niż 3 dni poprzedzające dzień badania.</a:t>
            </a:r>
          </a:p>
          <a:p>
            <a:pPr marL="321457" indent="-321457" algn="just" defTabSz="914306">
              <a:buFont typeface="+mj-lt"/>
              <a:buAutoNum type="arabicPeriod"/>
            </a:pPr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342865" indent="-342865" algn="just" defTabSz="914306">
              <a:buFont typeface="+mj-lt"/>
              <a:buAutoNum type="arabicPeriod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Zasada nr 2 nie dotyczy okresu pobytu w szpitalu i zwolnień wystawianych przez lekarzy psychiatrów, psychiatrów dzieci i młodzieży oraz psychiatrów dziecięcych (oznaczanie na podstawie nazwy specjalizacji) lub zaświadczenie jest wystawiane dla kolejnego płatnika (istnieje już wcześniej wystawione takie zaświadczenie).</a:t>
            </a:r>
          </a:p>
          <a:p>
            <a:pPr marL="321457" indent="-321457" algn="just" defTabSz="914306">
              <a:buFont typeface="+mj-lt"/>
              <a:buAutoNum type="arabicPeriod"/>
            </a:pPr>
            <a:endParaRPr lang="pl-PL" sz="1600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342865" indent="-342865" algn="just" defTabSz="914306">
              <a:buFont typeface="+mj-lt"/>
              <a:buAutoNum type="arabicPeriod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 Weryfikacja daty początku okresu niezdolności z ostatnim zaświadczeniem lekarskim wystawionym dla ubezpieczonego – sposób realizacji kontynuacji – w przypadku nachodzenia na siebie tych dat system wyświetli komunikat informujący, że ostatnie wystawione dla pacjenta zaświadczenie kończy się w dniu xxx.</a:t>
            </a:r>
          </a:p>
        </p:txBody>
      </p:sp>
    </p:spTree>
    <p:extLst>
      <p:ext uri="{BB962C8B-B14F-4D97-AF65-F5344CB8AC3E}">
        <p14:creationId xmlns:p14="http://schemas.microsoft.com/office/powerpoint/2010/main" val="24955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5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34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251520" y="119675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Należy wpisać numer statystyczny choroby.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Numer statystyczny choroby można wyszukać po fragmencie kodu lub nazwy (okienko pojawiające się po wciśnięciu przycisku "Wyszukaj chorobę").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Pole "Nazwa choroby" na głównym ekranie kreatora nie jest edytowalne.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276526"/>
            <a:ext cx="6840761" cy="424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6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6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89208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       </a:t>
            </a: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35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611560" y="1052736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Jeśli daty niezdolności do pracy wpisane przez lekarza obejmują częściowo okres wsteczny, na koniec kreatora wyświetlone zostanie okienko, informujące o podziale zaświadczenia.</a:t>
            </a:r>
          </a:p>
        </p:txBody>
      </p:sp>
      <p:pic>
        <p:nvPicPr>
          <p:cNvPr id="12" name="Obraz 11" descr="/download/attachments/205948135/lekarz_kreator_biez_podzial.png?version=2&amp;modificationDate=1424857672000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163" y="2424486"/>
            <a:ext cx="5389353" cy="3192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578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Elektroniczne zaświadczenia lekarskie ( e-ZLA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- wsteczne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0060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 razie potrzeby wystawienia zaświadczenia lekarskiego za okres dłuższy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niż 3 dni wstecz, okres niezdolności do pracy będzie dzielony na dwa: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- e-ZLA poprawne za okres max. 3 dni wstecz i będzie stanowiło podstawę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wypłaty zasiłku,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- e-ZLA „wsteczne” – trafi do ZUS – OLP oceni i albo uzna za zasadne i zmieni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w systemie status jako prawidłowe (stanowiące podstawę wypłaty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zasiłku) lub niezasadne i nie zmieni statusu; informacja o statusie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wstecznego e-ZLA będzie dostępna w BC i na profilu płatnika.</a:t>
            </a: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 wydruku wstecznego e-ZLA będzie adnotacja, że dla przyznania zasiłku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na jego podstawie niezbędna jest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ocena i jego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uznanie przez ZUS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36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05431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85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Wystawienie zaświadczenia lekarskiego – </a:t>
            </a:r>
            <a:r>
              <a:rPr lang="pl-PL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 6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664296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 defTabSz="914306">
              <a:buNone/>
            </a:pP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● Jeśli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numer statystyczny choroby wpisany przez lekarza w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e-ZLA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należy do aktualnego słownika </a:t>
            </a:r>
            <a:endParaRPr lang="pl-PL" sz="1600" dirty="0" smtClean="0">
              <a:solidFill>
                <a:schemeClr val="tx2"/>
              </a:solidFill>
              <a:latin typeface="Lato" panose="020B0604020202020204" charset="-18"/>
            </a:endParaRPr>
          </a:p>
          <a:p>
            <a:pPr marL="109728" indent="0" algn="just" defTabSz="914306">
              <a:buNone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 profili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rehabilitacji, system zaproponuje skierowanie pacjenta na rehabilitację leczniczą.</a:t>
            </a:r>
          </a:p>
          <a:p>
            <a:pPr marL="109728" indent="0" algn="just" defTabSz="914306">
              <a:buNone/>
            </a:pP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● W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przypadku akceptacji podpowiedzi, system umożliwi przejście do wystawiania wniosku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o</a:t>
            </a:r>
          </a:p>
          <a:p>
            <a:pPr marL="109728" indent="0" algn="just" defTabSz="914306">
              <a:buNone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 rehabilitację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leczniczą ZUS (PR-4), wprowadzając automatycznie na wniosku następujące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dane</a:t>
            </a:r>
          </a:p>
          <a:p>
            <a:pPr marL="109728" indent="0" algn="just" defTabSz="914306">
              <a:buNone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pobrane z Zaświadczenia Lekarskiego:</a:t>
            </a:r>
          </a:p>
          <a:p>
            <a:pPr marL="109728" indent="0" algn="just" defTabSz="914306">
              <a:buNone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 </a:t>
            </a:r>
          </a:p>
          <a:p>
            <a:pPr marL="0" indent="0" algn="just" defTabSz="914306">
              <a:buNone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● Dane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identyfikacyjno-adresowe ubezpieczonego,</a:t>
            </a:r>
          </a:p>
          <a:p>
            <a:pPr marL="0" indent="0" algn="just" defTabSz="914306">
              <a:buNone/>
            </a:pP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 ● Numer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statystyczny choroby,</a:t>
            </a:r>
          </a:p>
          <a:p>
            <a:pPr marL="0" indent="0" algn="just" defTabSz="914306">
              <a:buNone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● Okres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niezdolności do pracy,</a:t>
            </a:r>
          </a:p>
          <a:p>
            <a:pPr marL="0" indent="0" algn="just" defTabSz="914306">
              <a:buNone/>
            </a:pP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   ● Pobrany 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ze słownika profili rehabilitacji - profil rehabilitacji.</a:t>
            </a: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37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 descr="/download/attachments/205948135/skierowanie_na_rehabilitacje_lecznicza_pr_4.png?version=2&amp;modificationDate=1408548033000&amp;api=v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98" y="3717032"/>
            <a:ext cx="3910934" cy="2141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80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i podpisanie zaświadczenia lekarskiego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66429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38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3206"/>
            <a:ext cx="7344816" cy="2129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 rot="10800000" flipV="1">
            <a:off x="611560" y="3729082"/>
            <a:ext cx="80648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Czynności wykonywane po wybraniu w kreatorze przycisku „Utwórz”:</a:t>
            </a:r>
          </a:p>
          <a:p>
            <a:pPr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 </a:t>
            </a:r>
          </a:p>
          <a:p>
            <a:pPr marL="285722" indent="-285722" defTabSz="91430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Nadanie identyfikatora,</a:t>
            </a:r>
          </a:p>
          <a:p>
            <a:pPr marL="285722" indent="-285722" defTabSz="91430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Podpisanie oryginału i kopii (kopia bez numeru statystycznego choroby) – formatka wyboru analogiczna jak obecnie w Dokumentach i wiadomościach „podpis profilem zaufanym </a:t>
            </a:r>
            <a:r>
              <a:rPr lang="pl-PL" sz="1600" dirty="0" err="1">
                <a:solidFill>
                  <a:schemeClr val="tx2"/>
                </a:solidFill>
                <a:latin typeface="Lato" panose="020B0604020202020204" charset="-18"/>
              </a:rPr>
              <a:t>ePUAP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 lub Podpis kwalifikowany”,</a:t>
            </a:r>
          </a:p>
          <a:p>
            <a:pPr marL="285722" indent="-285722" defTabSz="91430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Przekazanie podpisanego oryginału zaświadczenia do KSI i zapisanie zaświadczenia w bazie PUE (status ‘wystawione’),</a:t>
            </a:r>
          </a:p>
          <a:p>
            <a:pPr marL="285722" indent="-285722" defTabSz="914306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Przesłanie wiadomości o wystawieniu zaświadczenia na profil PUE płatnika, jeżeli płatnik taki profil posiada wraz z podpisanym dokumentem elektronicznym (kopią zwolnienia).</a:t>
            </a:r>
            <a:endParaRPr lang="pl-PL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Utworzenie i podpisanie zaświadczenia lekarskiego</a:t>
            </a:r>
            <a: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2664296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     </a:t>
            </a: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39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33975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905431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07504" y="1124744"/>
            <a:ext cx="86409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06"/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J</a:t>
            </a: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eśli któryś z płatników składek, dla których wystawiane jest zaświadczenie, nie posiada profilu PUE, na koniec kreatora zostanie wyświetlone okienko informujące lekarza </a:t>
            </a:r>
          </a:p>
          <a:p>
            <a:pPr algn="just" defTabSz="914306"/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o konieczności wydrukowania ZLA dla tego płatnika.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00" y="2213865"/>
            <a:ext cx="54578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1" descr="/download/attachments/205948135/lekarz_kreator_wyslane.png?version=3&amp;modificationDate=1426686810000&amp;api=v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5" y="3834045"/>
            <a:ext cx="4536504" cy="1944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04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640960" cy="415364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Zasiłek macierzyński – śmierć matki lub porzucenie dziecka przez matkę nie podlegającą ubezpieczeniu chorobowemu</a:t>
            </a:r>
          </a:p>
          <a:p>
            <a:pPr marL="109728" indent="0">
              <a:buNone/>
            </a:pPr>
            <a:endParaRPr lang="pl-PL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 razie </a:t>
            </a:r>
            <a:r>
              <a:rPr lang="pl-PL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śmierci matki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dziecka, która nie podlegała ubezpieczeniu chorobowemu – </a:t>
            </a:r>
          </a:p>
          <a:p>
            <a:pPr marL="109728" indent="0"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prawo do zasiłku macierzyńskiego dla ubezpieczonego ojca dziecka lub  innego </a:t>
            </a:r>
          </a:p>
          <a:p>
            <a:pPr marL="109728" indent="0"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ubezpieczonego członka najbliższej rodziny, za pozostały okres przypadający po dniu </a:t>
            </a:r>
          </a:p>
          <a:p>
            <a:pPr marL="109728" indent="0"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śmierci matki dziecka do końca okresu, w którym matka podlegająca ubezpieczeniu </a:t>
            </a:r>
          </a:p>
          <a:p>
            <a:pPr marL="109728" indent="0"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byłaby uprawniona do zasiłku; analogiczne uprawnienia  w razie </a:t>
            </a:r>
            <a:r>
              <a:rPr lang="pl-PL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porzucenia dziecka </a:t>
            </a:r>
          </a:p>
          <a:p>
            <a:pPr marL="109728" indent="0">
              <a:buNone/>
            </a:pPr>
            <a:r>
              <a:rPr lang="pl-PL" sz="1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przez matkę </a:t>
            </a:r>
          </a:p>
          <a:p>
            <a:pPr marL="109728" indent="0">
              <a:buNone/>
            </a:pPr>
            <a:endParaRPr lang="pl-PL" sz="18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w Kodeksie pracy wprowadzono odpowiednie regulacje dotyczące urlopów, w czasie </a:t>
            </a:r>
          </a:p>
          <a:p>
            <a:pPr marL="109728" indent="0">
              <a:buNone/>
            </a:pPr>
            <a:r>
              <a:rPr lang="pl-PL" sz="18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których przysługuje zasiłek macierzyński</a:t>
            </a:r>
            <a:endParaRPr lang="pl-PL" sz="1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-108520" y="0"/>
            <a:ext cx="65516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Ustawa z dnia 15 maja 2015 r</a:t>
            </a:r>
            <a:r>
              <a:rPr lang="pl-PL" sz="2000" dirty="0" smtClean="0">
                <a:solidFill>
                  <a:schemeClr val="bg1"/>
                </a:solidFill>
              </a:rPr>
              <a:t>.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zasiłek macierzyński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13457" y="4431513"/>
            <a:ext cx="3825020" cy="245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/>
            </a:pPr>
            <a:endParaRPr lang="pl-PL" sz="1100" dirty="0">
              <a:latin typeface="Lato" panose="020F0502020204030203" pitchFamily="34" charset="-18"/>
            </a:endParaRPr>
          </a:p>
        </p:txBody>
      </p:sp>
      <p:sp>
        <p:nvSpPr>
          <p:cNvPr id="1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12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sp>
        <p:nvSpPr>
          <p:cNvPr id="11" name="Shape 42"/>
          <p:cNvSpPr/>
          <p:nvPr/>
        </p:nvSpPr>
        <p:spPr>
          <a:xfrm>
            <a:off x="527090" y="1150622"/>
            <a:ext cx="7994100" cy="1490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13" name="Shape 38"/>
          <p:cNvSpPr>
            <a:spLocks noGrp="1"/>
          </p:cNvSpPr>
          <p:nvPr>
            <p:ph type="title"/>
          </p:nvPr>
        </p:nvSpPr>
        <p:spPr>
          <a:xfrm>
            <a:off x="583466" y="593685"/>
            <a:ext cx="6975743" cy="64274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sz="3000" dirty="0">
                <a:solidFill>
                  <a:schemeClr val="tx2"/>
                </a:solidFill>
              </a:rPr>
              <a:t>Wydruk e-ZLA</a:t>
            </a:r>
          </a:p>
        </p:txBody>
      </p:sp>
      <p:pic>
        <p:nvPicPr>
          <p:cNvPr id="14" name="Obraz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412984"/>
            <a:ext cx="4666945" cy="5750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48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70921" y="593685"/>
            <a:ext cx="7358063" cy="794638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</a:t>
            </a:r>
            <a:r>
              <a:rPr lang="pl-PL" sz="3000" dirty="0">
                <a:solidFill>
                  <a:schemeClr val="tx2"/>
                </a:solidFill>
              </a:rPr>
              <a:t>Korzyści z wprowadzenia e-ZLA</a:t>
            </a:r>
          </a:p>
        </p:txBody>
      </p:sp>
      <p:sp>
        <p:nvSpPr>
          <p:cNvPr id="4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 flipV="1">
            <a:off x="611560" y="1080168"/>
            <a:ext cx="6835134" cy="112850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2049707" y="1080168"/>
            <a:ext cx="6683242" cy="5011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41068" indent="-241068" algn="just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Brak konieczności elektronizacji papierowych zwolnień,</a:t>
            </a:r>
          </a:p>
          <a:p>
            <a:pPr marL="241068" indent="-241068" algn="just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Brak konieczności drukowania i gospodarowania bloczkami formularzy ZUS ZLA</a:t>
            </a:r>
            <a:r>
              <a:rPr lang="pl-PL" sz="1600" dirty="0" smtClean="0">
                <a:solidFill>
                  <a:schemeClr val="tx2"/>
                </a:solidFill>
                <a:latin typeface="Lato" panose="020B0604020202020204" charset="-18"/>
              </a:rPr>
              <a:t>.</a:t>
            </a:r>
            <a:endParaRPr lang="pl-PL" sz="1600" b="1" dirty="0">
              <a:solidFill>
                <a:schemeClr val="tx2"/>
              </a:solidFill>
              <a:latin typeface="Lato" panose="020B0604020202020204" charset="-18"/>
            </a:endParaRPr>
          </a:p>
          <a:p>
            <a:pPr lvl="0" algn="just">
              <a:defRPr sz="1800"/>
            </a:pPr>
            <a:endParaRPr lang="pl-PL" b="1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241068" indent="-241068" algn="just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Szybsze wypełnianie zwolnienia - dane identyfikacyjne pacjenta zostaną automatycznie uzupełnione przez system, a  jego adres czy dane płatnika lekarz będzie wybierał z wyświetlonej listy, podpowiedzi dot. kodu literowego oraz nr statystycznego choroby,</a:t>
            </a:r>
          </a:p>
          <a:p>
            <a:pPr marL="241068" indent="-241068" algn="just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Systemowa  weryfikacja daty początku okresu niezdolności z zasadami wystawiania zwolnień oraz z ostatnim wystawionym zwolnieniem,</a:t>
            </a:r>
          </a:p>
          <a:p>
            <a:pPr marL="241068" indent="-241068" algn="just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Przypomnienie o możliwości skierowania pacjenta na rehabilitację leczniczą ZUS, a w razie takiej potrzeby automatyczne wypełnienie wniosku,</a:t>
            </a:r>
          </a:p>
          <a:p>
            <a:pPr marL="241068" indent="-241068" algn="just">
              <a:buBlip>
                <a:blip r:embed="rId2"/>
              </a:buBlip>
              <a:defRPr sz="1800"/>
            </a:pPr>
            <a:r>
              <a:rPr lang="pl-PL" sz="1600" dirty="0">
                <a:solidFill>
                  <a:schemeClr val="tx2"/>
                </a:solidFill>
                <a:latin typeface="Lato" panose="020B0604020202020204" charset="-18"/>
              </a:rPr>
              <a:t>Podgląd zaświadczeń lekarskich wystawionych wcześniej pacjentowi,</a:t>
            </a:r>
          </a:p>
          <a:p>
            <a:pPr marL="241068" indent="-241068" algn="just">
              <a:buBlip>
                <a:blip r:embed="rId2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Brak konieczności dostarczania zwolnień do ZUS oraz przechowywania drugiej kopii,</a:t>
            </a:r>
          </a:p>
          <a:p>
            <a:pPr marL="241068" indent="-241068" algn="just">
              <a:buBlip>
                <a:blip r:embed="rId2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Brak konieczności pobierania w ZUS bloczków formularzy ZUS ZLA.</a:t>
            </a:r>
          </a:p>
          <a:p>
            <a:pPr marL="241068" indent="-241068">
              <a:buBlip>
                <a:blip r:embed="rId2"/>
              </a:buBlip>
              <a:defRPr sz="1800"/>
            </a:pPr>
            <a:endParaRPr lang="pl-PL" dirty="0">
              <a:latin typeface="Lato" panose="020B0604020202020204" charset="-18"/>
            </a:endParaRPr>
          </a:p>
          <a:p>
            <a:pPr marL="200890" indent="-200890">
              <a:buBlip>
                <a:blip r:embed="rId2"/>
              </a:buBlip>
              <a:defRPr sz="1800"/>
            </a:pPr>
            <a:endParaRPr lang="pl-PL" sz="1300" dirty="0">
              <a:latin typeface="Lato" panose="020B0604020202020204" charset="-18"/>
            </a:endParaRPr>
          </a:p>
        </p:txBody>
      </p:sp>
      <p:sp>
        <p:nvSpPr>
          <p:cNvPr id="8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pic>
        <p:nvPicPr>
          <p:cNvPr id="9" name="Picture 3" descr="C:\Users\Pawel\Desktop\ZUS\obrazki\01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43" y="1403776"/>
            <a:ext cx="1190997" cy="80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2" y="2765318"/>
            <a:ext cx="1188399" cy="16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59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470921" y="593685"/>
            <a:ext cx="7358063" cy="794638"/>
          </a:xfrm>
          <a:prstGeom prst="rect">
            <a:avLst/>
          </a:prstGeom>
        </p:spPr>
        <p:txBody>
          <a:bodyPr anchor="t"/>
          <a:lstStyle>
            <a:lvl1pPr algn="l">
              <a:defRPr sz="4800">
                <a:solidFill>
                  <a:srgbClr val="2C3C58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l-PL" dirty="0"/>
              <a:t> </a:t>
            </a:r>
            <a:r>
              <a:rPr lang="pl-PL" sz="3000" dirty="0">
                <a:solidFill>
                  <a:schemeClr val="tx2"/>
                </a:solidFill>
              </a:rPr>
              <a:t>Korzyści z wprowadzenia e-ZLA</a:t>
            </a:r>
          </a:p>
        </p:txBody>
      </p:sp>
      <p:sp>
        <p:nvSpPr>
          <p:cNvPr id="40" name="Shape 40"/>
          <p:cNvSpPr/>
          <p:nvPr/>
        </p:nvSpPr>
        <p:spPr>
          <a:xfrm>
            <a:off x="475243" y="-12737"/>
            <a:ext cx="86224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sz="2200" dirty="0">
                <a:solidFill>
                  <a:schemeClr val="bg1"/>
                </a:solidFill>
              </a:rPr>
              <a:t>e-ZLA</a:t>
            </a:r>
          </a:p>
        </p:txBody>
      </p:sp>
      <p:sp>
        <p:nvSpPr>
          <p:cNvPr id="42" name="Shape 42"/>
          <p:cNvSpPr/>
          <p:nvPr/>
        </p:nvSpPr>
        <p:spPr>
          <a:xfrm>
            <a:off x="475243" y="1150622"/>
            <a:ext cx="6835134" cy="14908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 lang="pl-PL" dirty="0"/>
          </a:p>
        </p:txBody>
      </p:sp>
      <p:sp>
        <p:nvSpPr>
          <p:cNvPr id="43" name="Shape 43"/>
          <p:cNvSpPr/>
          <p:nvPr/>
        </p:nvSpPr>
        <p:spPr>
          <a:xfrm>
            <a:off x="2083045" y="1618389"/>
            <a:ext cx="6683242" cy="2885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3" tIns="35713" rIns="35713" bIns="35713" anchor="ctr">
            <a:spAutoFit/>
          </a:bodyPr>
          <a:lstStyle>
            <a:lvl1pPr algn="l" defTabSz="457200">
              <a:defRPr sz="1400"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marL="200890" indent="-200890" algn="just">
              <a:buBlip>
                <a:blip r:embed="rId3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Szybka informacja o zwolnieniu wystawionym pracownikowi,</a:t>
            </a:r>
          </a:p>
          <a:p>
            <a:pPr marL="200890" indent="-200890" algn="just">
              <a:buBlip>
                <a:blip r:embed="rId3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Możliwość kontroli poprawności wykorzystywania zwolnienia lekarskiego przez pracownika dla krótkich zwolnień,</a:t>
            </a:r>
          </a:p>
          <a:p>
            <a:pPr marL="200890" indent="-200890" algn="just">
              <a:buBlip>
                <a:blip r:embed="rId3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Brak konieczności sprawdzania, czy pracownik dostarczył zwolnienie w terminie </a:t>
            </a:r>
            <a:br>
              <a:rPr lang="pl-PL" dirty="0">
                <a:solidFill>
                  <a:schemeClr val="tx2"/>
                </a:solidFill>
                <a:latin typeface="Lato" panose="020B0604020202020204" charset="-18"/>
              </a:rPr>
            </a:b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7 dni od jego otrzymania, </a:t>
            </a:r>
          </a:p>
          <a:p>
            <a:pPr marL="200890" indent="-200890" algn="just">
              <a:buBlip>
                <a:blip r:embed="rId3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Stały dostęp do zwolnień lekarskich pracowników i możliwość eksportu zwolnień.</a:t>
            </a:r>
          </a:p>
          <a:p>
            <a:pPr algn="just"/>
            <a:endParaRPr lang="pl-PL" dirty="0">
              <a:solidFill>
                <a:schemeClr val="tx2"/>
              </a:solidFill>
              <a:latin typeface="Lato" panose="020B0604020202020204" charset="-18"/>
            </a:endParaRPr>
          </a:p>
          <a:p>
            <a:pPr algn="just"/>
            <a:endParaRPr lang="pl-PL" dirty="0">
              <a:solidFill>
                <a:schemeClr val="tx2"/>
              </a:solidFill>
              <a:latin typeface="Lato" panose="020B0604020202020204" charset="-18"/>
            </a:endParaRPr>
          </a:p>
          <a:p>
            <a:pPr algn="just"/>
            <a:endParaRPr lang="pl-PL" dirty="0">
              <a:solidFill>
                <a:schemeClr val="tx2"/>
              </a:solidFill>
              <a:latin typeface="Lato" panose="020B0604020202020204" charset="-18"/>
            </a:endParaRPr>
          </a:p>
          <a:p>
            <a:pPr marL="200890" indent="-200890" algn="just">
              <a:buBlip>
                <a:blip r:embed="rId3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Brak konieczności dostarczania zwolnienia pracodawcy,</a:t>
            </a:r>
          </a:p>
          <a:p>
            <a:pPr marL="200890" indent="-200890" algn="just">
              <a:buBlip>
                <a:blip r:embed="rId3"/>
              </a:buBlip>
            </a:pPr>
            <a:r>
              <a:rPr lang="pl-PL" dirty="0">
                <a:solidFill>
                  <a:schemeClr val="tx2"/>
                </a:solidFill>
                <a:latin typeface="Lato" panose="020B0604020202020204" charset="-18"/>
              </a:rPr>
              <a:t>Brak konieczności pilnowania terminu 7 dni na dostarczenie zwolnienia oraz brak ryzyka ewentualnego obniżenia zasiłku chorobowego czy opiekuńczego z powodu przekroczenia tego terminu.</a:t>
            </a:r>
          </a:p>
        </p:txBody>
      </p:sp>
      <p:sp>
        <p:nvSpPr>
          <p:cNvPr id="8" name="Shape 41"/>
          <p:cNvSpPr/>
          <p:nvPr/>
        </p:nvSpPr>
        <p:spPr>
          <a:xfrm>
            <a:off x="2107817" y="27015"/>
            <a:ext cx="3573082" cy="349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5713" tIns="35713" rIns="35713" bIns="35713" anchor="ctr">
            <a:spAutoFit/>
          </a:bodyPr>
          <a:lstStyle>
            <a:lvl1pPr>
              <a:defRPr sz="1800">
                <a:solidFill>
                  <a:srgbClr val="2D3D59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lang="pl-PL" dirty="0" smtClean="0">
                <a:solidFill>
                  <a:srgbClr val="2D3D59"/>
                </a:solidFill>
              </a:rPr>
              <a:t>Elektroniczne zwolnienie lekarskie</a:t>
            </a:r>
            <a:endParaRPr lang="pl-PL" dirty="0">
              <a:solidFill>
                <a:srgbClr val="2D3D59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43" y="3530261"/>
            <a:ext cx="1560537" cy="194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7" y="1505037"/>
            <a:ext cx="1559955" cy="168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0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712968" cy="57606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e-ZLA  a wypłata zasiłku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424936" cy="5400600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9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√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Płatnik składek posiadający profil informacyjny wypłaca zasiłki na podstawie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elektronicznego zaświadczenia, albo zaświadczenia wystawionego na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formularzu wydrukowanym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z systemu (np. wizyta domowa), przekazanego przez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    ubezpieczonego.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Płatnik składek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, który nie posiada profilu informacyjnego,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wypłaca zasiłki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na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podstawie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wydruku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zaświadczenia przekazanego przez ubezpieczonego albo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zaświadczenia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wystawionego na formularzu wydrukowanym z systemu (np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wizyta domowa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 przekazanego przez ubezpieczonego.</a:t>
            </a:r>
          </a:p>
          <a:p>
            <a:pPr marL="109728" indent="0" algn="just">
              <a:buNone/>
            </a:pPr>
            <a:r>
              <a:rPr lang="pl-PL" sz="29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ZUS wypłaca zasiłki na podstawie e-ZLA, ale postępowanie o zasiłek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wszczyna się na wniosek, którym może być:  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- wniosek o zasiłek (dedykowany druk ZAS-53)  lub ZUS Z-3,Z-3a, Z-3b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- wydruk e-ZLA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- zaświadczenie lekarskie wystawione na formularzu wydrukowanym z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systemu (np. wizyta domowa).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43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434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Ustawa z dnia 15 maja 2015 r. - e-ZLA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05431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4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</a:rPr>
              <a:t>Podwyższenie </a:t>
            </a:r>
            <a:r>
              <a:rPr lang="pl-PL" sz="2000" b="1" dirty="0">
                <a:latin typeface="Calibri" panose="020F0502020204030204" pitchFamily="34" charset="0"/>
              </a:rPr>
              <a:t>zasiłku </a:t>
            </a:r>
            <a:r>
              <a:rPr lang="pl-PL" sz="2000" b="1" dirty="0" smtClean="0">
                <a:latin typeface="Calibri" panose="020F0502020204030204" pitchFamily="34" charset="0"/>
              </a:rPr>
              <a:t>macierzyńskiego w związku z wdrożeniem świadczenia rodzicielskiego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04519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Od 1 stycznia 2016 r. w systemie świadczeń rodzinnych wprowadza się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nowe świadczenie – świadczenie rodzicielskie stanowiące odpowiednik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zasiłku macierzyńskiego dla osób, które nie podlegają ubezpieczeniu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chorobowemu.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Świadczenie rodzicielskie będzie przysługiwało w wysokości 1 000 zł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miesięcznie, będzie świadczeniem niepodatkowanym. </a:t>
            </a:r>
          </a:p>
          <a:p>
            <a:pPr marL="109728" indent="0" algn="just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√ Świadczenie rodzicielskie będzie ustalane i wypłacane przez gminy.</a:t>
            </a:r>
          </a:p>
          <a:p>
            <a:pPr marL="109728" indent="0" algn="just">
              <a:buNone/>
            </a:pPr>
            <a:endParaRPr lang="pl-PL" sz="2000" dirty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44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7753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podwyższenie zasiłku macierzyńskiego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285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</a:rPr>
              <a:t>Podwyższenie </a:t>
            </a:r>
            <a:r>
              <a:rPr lang="pl-PL" sz="2000" b="1" dirty="0">
                <a:latin typeface="Calibri" panose="020F0502020204030204" pitchFamily="34" charset="0"/>
              </a:rPr>
              <a:t>zasiłku </a:t>
            </a:r>
            <a:r>
              <a:rPr lang="pl-PL" sz="2000" b="1" dirty="0" smtClean="0">
                <a:latin typeface="Calibri" panose="020F0502020204030204" pitchFamily="34" charset="0"/>
              </a:rPr>
              <a:t>macierzyńskiego w związku z wdrożeniem świadczenia rodzicielskiego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r>
              <a:rPr lang="pl-PL" sz="20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√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Miesięczna kwota zasiłku macierzyńskiego pomniejszona o zaliczkę na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podatek dochodowy od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osób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fizycznych (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zasiłek macierzyński w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kwocie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netto) jest niższa od kwoty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świadczenia rodzicielskiego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wynoszącej 1 000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z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ł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- kwota zasiłku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macierzyńskiego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netto będzie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podwyższana do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wysokości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świadczenia rodzicielskiego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Zasiłek macierzyński przysługuje za część miesiąca – kwota podwyższenia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zasiłku macierzyńskiego będzie ustalana w stosunku do pomniejszonej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proporcjonalnie kwoty świadczenie rodzicielskiego.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miesięcznie, będzie świadczeniem niepodatkowanym. </a:t>
            </a:r>
          </a:p>
          <a:p>
            <a:pPr marL="109728" indent="0" algn="just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√ Podwyższenie zasiłku macierzyńskiego nie dotyczy zasiłku za okres urlopu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ojcowskiego.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45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7753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podwyższenie zasiłku macierzyńskiego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88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</a:rPr>
              <a:t>Podwyższenie </a:t>
            </a:r>
            <a:r>
              <a:rPr lang="pl-PL" sz="2000" b="1" dirty="0">
                <a:latin typeface="Calibri" panose="020F0502020204030204" pitchFamily="34" charset="0"/>
              </a:rPr>
              <a:t>zasiłku </a:t>
            </a:r>
            <a:r>
              <a:rPr lang="pl-PL" sz="2000" b="1" dirty="0" smtClean="0">
                <a:latin typeface="Calibri" panose="020F0502020204030204" pitchFamily="34" charset="0"/>
              </a:rPr>
              <a:t>macierzyńskiego w związku z wdrożeniem świadczenia rodzicielskiego – kilka tytułów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 fontScale="92500" lnSpcReduction="10000"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Uprawnienie do  zasiłku macierzyńskiego z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więcej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niż jednego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tytułu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-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przed ustaleniem podwyższenia badanie łącznej kwoty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zasiłku netto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; podwyższenie zasiłku przysługuje tylko wówczas,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gdy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łączna kwota zasiłku netto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jest niższa od kwoty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świadczenia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rodzicielskiego.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Ustalenie prawa do podwyższenia zasiłku macierzyńskiego należy do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płatnika składek wskazanego przez ubezpieczoną.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Jeżeli jednym z płatników zasiłku macierzyńskiego jest oddział ZUS –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ustalenie i wypłata podwyższenia zasiłku macierzyńskiego będzie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obowiązkiem tego oddziału.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46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7753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podwyższenie zasiłku macierzyńskiego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92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Calibri" panose="020F0502020204030204" pitchFamily="34" charset="0"/>
              </a:rPr>
              <a:t>Podwyższenie </a:t>
            </a:r>
            <a:r>
              <a:rPr lang="pl-PL" sz="2000" b="1" dirty="0">
                <a:latin typeface="Calibri" panose="020F0502020204030204" pitchFamily="34" charset="0"/>
              </a:rPr>
              <a:t>zasiłku </a:t>
            </a:r>
            <a:r>
              <a:rPr lang="pl-PL" sz="2000" b="1" dirty="0" smtClean="0">
                <a:latin typeface="Calibri" panose="020F0502020204030204" pitchFamily="34" charset="0"/>
              </a:rPr>
              <a:t>macierzyńskiego w związku z wdrożeniem świadczenia rodzicielskiego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 </a:t>
            </a: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Kwota podwyższenia zasiłku macierzyńskiego: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&gt;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nie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podlega opodatkowaniu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podatkiem dochodowym od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osób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 fizycznych,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&gt; podlega finansowaniu z budżetu państwa.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√ Podwyższenie zasiłku macierzyńskiego będzie przysługiwało od 1 stycznia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2016 r., ale także na dzieci urodzone/przyjęte na wychowanie przed tą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datą – za okres pozostały do wykorzystania od 1 stycznia 2016 r.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√ Podwyższenie zasiłku macierzyńskiego wypłacone przez płatników składek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będzie wykazywane w raportach ZUS RSA z wykorzystaniem odrębnego kodu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(329) świadczeń rodzinnych; będzie sumowane w deklaracji rozliczeniowej w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polu przeznaczonym do wykazywania świadczeń rodzinnych (pole 04 blok V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DRA).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47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7753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podwyższenie zasiłku macierzyńskiego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45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Zmiany w zasadach ustalania urlopów z tytułu rodziciels</a:t>
            </a:r>
            <a:r>
              <a:rPr lang="pl-PL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twa</a:t>
            </a:r>
            <a:endParaRPr lang="pl-PL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Rezygnacja w wyodrębniania dodatkowego urlopu macierzyńskiego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(o okres dodatkowego urlopu wydłużono okres urlopu rodzicielskiego –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do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odpowiednio 32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i 34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tygodni).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M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ożliwość dzielenia się uprawnieniami przez rodziców niezależnie od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systemu, w którym prowadza aktywność zawodową (system pracowniczy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i </a:t>
            </a:r>
            <a:r>
              <a:rPr lang="pl-PL" sz="2000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pozapracowniczy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) oraz zwiększenie możliwości korzystania z urlopu i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zasiłku macierzyńskiego przez ojca lub innego członka najbliższej rodziny</a:t>
            </a: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  </a:t>
            </a: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48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613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zmiany w Kodeksie pracy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67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Zmiany w zasadach ustalania urlopu rodzicielskiego i zasiłku macierzyńskiego za jego okres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Urlop rodzicielski  i zasiłek macierzyński za jego okres będzie mógł być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wykorzystywany w częściach, nie później niż do ukończenia przez dziecko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6 roku życia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√ Przewiduje się max. 4 części urlopu rodzicielskiego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Urlop w wymiarze do 16 tygodni może być udzielony w okresie nie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przypadającym bezpośrednio po urlopie macierzyńskim lub poprzedniej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części urlopu rodzicielskiego (po przerwie).</a:t>
            </a:r>
          </a:p>
          <a:p>
            <a:pPr marL="109728" indent="0" algn="just">
              <a:buNone/>
            </a:pPr>
            <a:r>
              <a:rPr lang="pl-PL" sz="2000" dirty="0"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latin typeface="Calibri" panose="020F0502020204030204" pitchFamily="34" charset="0"/>
              </a:rPr>
              <a:t>   </a:t>
            </a:r>
            <a:endParaRPr lang="pl-PL" sz="2000" dirty="0">
              <a:solidFill>
                <a:srgbClr val="006A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49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613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zmiany w Kodeksie pracy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85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12968" cy="432048"/>
          </a:xfrm>
        </p:spPr>
        <p:txBody>
          <a:bodyPr>
            <a:noAutofit/>
          </a:bodyPr>
          <a:lstStyle/>
          <a:p>
            <a:pPr algn="ctr"/>
            <a:r>
              <a:rPr lang="pl-PL" sz="2600" b="1" dirty="0" smtClean="0">
                <a:latin typeface="Arial" charset="0"/>
              </a:rPr>
              <a:t/>
            </a:r>
            <a:br>
              <a:rPr lang="pl-PL" sz="2600" b="1" dirty="0" smtClean="0">
                <a:latin typeface="Arial" charset="0"/>
              </a:rPr>
            </a:br>
            <a:endParaRPr lang="pl-PL" sz="2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177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W przypadku, gdy matka dziecka legitymuje się orzeczeniem o niezdolności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do samodzielnej egzystencji/niepełnosprawnością w stopniu znacznym i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stan jej zdrowia uniemożliwia sprawowanie opieki nad dzieckiem – prawo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do zasiłku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macierzyńskiego dla ubezpieczonego ojca dziecka lub  innego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ubezpieczonego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członka najbliższej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rodziny</a:t>
            </a:r>
          </a:p>
          <a:p>
            <a:pPr marL="109728" indent="0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Zasiłek macierzyński przysługuje także w przypadku, gdy matka dziecka nie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była ubezpieczona (matka, która podlega ubezpieczeniu może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zrezygnować z uprawnień po wykorzystaniu 8 tygodni okresu zasiłku 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macierzyńskiego)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419872" y="220616"/>
            <a:ext cx="92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35950"/>
            <a:ext cx="8676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Ustawa </a:t>
            </a: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z dnia 15 maja 201</a:t>
            </a:r>
            <a:r>
              <a:rPr lang="pl-PL" dirty="0">
                <a:solidFill>
                  <a:schemeClr val="bg1"/>
                </a:solidFill>
                <a:latin typeface="Calibri" panose="020F0502020204030204" pitchFamily="34" charset="0"/>
              </a:rPr>
              <a:t>5 r</a:t>
            </a:r>
            <a:r>
              <a:rPr lang="pl-PL" dirty="0" smtClean="0">
                <a:solidFill>
                  <a:schemeClr val="bg1"/>
                </a:solidFill>
              </a:rPr>
              <a:t>.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– zasiłek macierzyńsk</a:t>
            </a:r>
            <a:r>
              <a:rPr lang="pl-PL" dirty="0" smtClean="0">
                <a:solidFill>
                  <a:schemeClr val="bg1"/>
                </a:solidFill>
              </a:rPr>
              <a:t>i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952619"/>
            <a:ext cx="8167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Zasiłek macierzyński – matka dziecka niezdolna do samodzielnej egzyste</a:t>
            </a:r>
            <a:r>
              <a:rPr lang="pl-PL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ncji</a:t>
            </a:r>
            <a:endParaRPr lang="pl-PL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29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Zmiany w zasadach ustalania urlopu rodzicielskiego i zasiłku macierzyńskiego za jego okres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√ Łączenie korzystania z urlopu rodzicielskiego i zasiłku macierzyńskiego za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jego okres będzie wydłużało okres urlopu i okres wypłaty zasiłku; 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wydłużenie nastąpi o okres stanowiący iloczyn  liczby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tygodni, przez który pracownik łączy korzystanie z urlopu rodzicielskiego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z pracą i wymiaru czasu pracy wykonywanej w trakcie urlopu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Łączenie wykorzystywania urlopu przedłużonego w związku z pracą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skutkować będzie dalszym wydłużeniem urlopu i okresu wypłaty zasiłku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macierzyńskiego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√ Maksymalna długość wydłużonego urlopu rodzicielskiego: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&gt; do 64 tygodni – w przypadku urodzenia jednego dziecka przy jednym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 porodzie,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&gt; do 68 tygodni – przy porodzie wielorakim.</a:t>
            </a:r>
          </a:p>
          <a:p>
            <a:pPr marL="109728" indent="0" algn="just">
              <a:buNone/>
            </a:pPr>
            <a:r>
              <a:rPr lang="pl-PL" sz="2000" dirty="0" smtClean="0">
                <a:solidFill>
                  <a:srgbClr val="006A53"/>
                </a:solidFill>
                <a:latin typeface="Calibri" panose="020F0502020204030204" pitchFamily="34" charset="0"/>
              </a:rPr>
              <a:t> </a:t>
            </a:r>
            <a:endParaRPr lang="pl-PL" sz="2000" dirty="0">
              <a:solidFill>
                <a:srgbClr val="006A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50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613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zmiany w Kodeksie pracy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21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Zmiany w zasadach ustalania urlopu ojcowskiego i zasiłku macierzyńskiego za jego okres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9364" y="1268760"/>
            <a:ext cx="8229600" cy="5045192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000" dirty="0" smtClean="0"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latin typeface="Calibri" panose="020F0502020204030204" pitchFamily="34" charset="0"/>
              </a:rPr>
              <a:t> 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√ Urlop ojcowski  i zasiłek macierzyński za jego okres będzie mógł być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wykorzystywany do ukończenia przez dziecko 24 miesięcy życia.</a:t>
            </a: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√ Przewiduje się max. 2 części urlopu ojcowskiego, nie krótsze niż</a:t>
            </a: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  </a:t>
            </a:r>
            <a:r>
              <a:rPr lang="pl-PL" sz="2000" smtClean="0">
                <a:solidFill>
                  <a:schemeClr val="tx2"/>
                </a:solidFill>
                <a:latin typeface="Calibri" panose="020F0502020204030204" pitchFamily="34" charset="0"/>
              </a:rPr>
              <a:t>tydzień każda.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 algn="just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endParaRPr lang="pl-PL" sz="2000" dirty="0">
              <a:solidFill>
                <a:srgbClr val="006A53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51</a:t>
            </a:fld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05431" y="3974"/>
            <a:ext cx="613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Ustawa z dnia 24 lipca 2015 r. – zmiany w Kodeksie pracy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187624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588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37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107504" y="692696"/>
            <a:ext cx="8856984" cy="4968552"/>
          </a:xfrm>
        </p:spPr>
        <p:txBody>
          <a:bodyPr>
            <a:normAutofit/>
          </a:bodyPr>
          <a:lstStyle/>
          <a:p>
            <a:pPr algn="ctr"/>
            <a:r>
              <a:rPr lang="pl-PL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9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4801720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endParaRPr lang="pl-PL" sz="2400" dirty="0"/>
          </a:p>
          <a:p>
            <a:pPr marL="109728" indent="0">
              <a:buNone/>
            </a:pP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11560" y="17658"/>
            <a:ext cx="7662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zasiłek opiekuńczy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41421" y="808639"/>
            <a:ext cx="83607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Zasiłek opiekuńc</a:t>
            </a:r>
            <a:r>
              <a:rPr lang="pl-PL" sz="2000" b="1" dirty="0" smtClean="0">
                <a:solidFill>
                  <a:schemeClr val="tx2"/>
                </a:solidFill>
              </a:rPr>
              <a:t>zy – zmiany dotyczą:</a:t>
            </a:r>
          </a:p>
          <a:p>
            <a:endParaRPr lang="pl-PL" sz="2000" b="1" dirty="0" smtClean="0">
              <a:solidFill>
                <a:schemeClr val="tx2"/>
              </a:solidFill>
            </a:endParaRPr>
          </a:p>
          <a:p>
            <a:r>
              <a:rPr lang="pl-PL" sz="2000" dirty="0" smtClean="0">
                <a:solidFill>
                  <a:schemeClr val="tx2"/>
                </a:solidFill>
              </a:rPr>
              <a:t>√ rozszerzenia kręgu osób, nad którymi opieka uprawnia do zasiłku o:</a:t>
            </a:r>
          </a:p>
          <a:p>
            <a:r>
              <a:rPr lang="pl-PL" sz="2000" dirty="0">
                <a:solidFill>
                  <a:schemeClr val="tx2"/>
                </a:solidFill>
              </a:rPr>
              <a:t> </a:t>
            </a:r>
            <a:r>
              <a:rPr lang="pl-PL" sz="2000" dirty="0" smtClean="0">
                <a:solidFill>
                  <a:schemeClr val="tx2"/>
                </a:solidFill>
              </a:rPr>
              <a:t>  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→ rodzica dziecka</a:t>
            </a:r>
          </a:p>
          <a:p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  → ojczyma  </a:t>
            </a:r>
          </a:p>
          <a:p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  → macochę</a:t>
            </a:r>
          </a:p>
          <a:p>
            <a:endParaRPr lang="pl-PL" sz="2000" dirty="0">
              <a:solidFill>
                <a:schemeClr val="tx2"/>
              </a:solidFill>
              <a:latin typeface="Calibri" panose="020F0502020204030204" pitchFamily="34" charset="0"/>
              <a:cs typeface="Arial"/>
            </a:endParaRPr>
          </a:p>
          <a:p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√ wprowadzenia zasiłku opiekuńczego w dodatkowym wymiarze do 8 tygodni</a:t>
            </a:r>
          </a:p>
          <a:p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 (56 dni) dla ojca dziecka lub innego członka najbliższej rodziny w okresie</a:t>
            </a:r>
          </a:p>
          <a:p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 korzystania przez matkę dziecka niezdolną do samodzielnej egzystencji/</a:t>
            </a:r>
          </a:p>
          <a:p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 niepełnosprawną w stopniu znacznym z zasiłku macierzyńskiego w wymiarze </a:t>
            </a:r>
          </a:p>
          <a:p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  8 tygodni po porodzie (część obligatoryjna)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7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08720"/>
            <a:ext cx="8640960" cy="489654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Podstawa wymiaru zasiłków – nowe regulacje dotyczą osób, których podstawę wymiaru składek na ubezpieczenie chorobowe stanowi kwota  deklarowana:</a:t>
            </a:r>
          </a:p>
          <a:p>
            <a:pPr marL="109728" indent="0">
              <a:buNone/>
            </a:pPr>
            <a:endParaRPr lang="pl-PL" sz="2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Arial"/>
                <a:cs typeface="Arial"/>
              </a:rPr>
              <a:t>&gt;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osób prowadzących działalność pozarolniczą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&gt; osób współpracujących z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osobami prowadzącymi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działalność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pozarolniczą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&gt; duchownych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&gt; zleceniobiorców deklarujących dochód do podstawy wymiaru składek</a:t>
            </a: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Arial"/>
                <a:cs typeface="Arial"/>
              </a:rPr>
              <a:t>&gt;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  <a:cs typeface="Arial"/>
              </a:rPr>
              <a:t>osób współpracujących ze zleceniobiorcami</a:t>
            </a:r>
          </a:p>
          <a:p>
            <a:pPr>
              <a:buFont typeface="Wingdings"/>
              <a:buChar char="Ø"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  <a:cs typeface="Arial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Zmiana dotyczy ubezpieczonych, których niezdolność do pracy powstanie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: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/>
            </a:r>
            <a:b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√ przed upływem 12 miesięcy ubezpieczenia</a:t>
            </a:r>
            <a:b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√ w pierwszym miesiącu ubezpieczenia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1115616" y="-3363"/>
            <a:ext cx="72291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27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256584"/>
          </a:xfrm>
        </p:spPr>
        <p:txBody>
          <a:bodyPr>
            <a:normAutofit fontScale="90000"/>
          </a:bodyPr>
          <a:lstStyle/>
          <a:p>
            <a:r>
              <a:rPr lang="pl-PL" sz="2200" b="1" u="sng" dirty="0" smtClean="0">
                <a:latin typeface="Calibri" panose="020F0502020204030204" pitchFamily="34" charset="0"/>
              </a:rPr>
              <a:t>Podstawa wymiaru zasiłków będzie ustalana jako suma</a:t>
            </a:r>
            <a:r>
              <a:rPr lang="pl-PL" sz="2200" dirty="0" smtClean="0">
                <a:latin typeface="Calibri" panose="020F0502020204030204" pitchFamily="34" charset="0"/>
              </a:rPr>
              <a:t>: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/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>√ </a:t>
            </a:r>
            <a:r>
              <a:rPr lang="pl-PL" sz="2200" u="sng" dirty="0" smtClean="0">
                <a:latin typeface="Calibri" panose="020F0502020204030204" pitchFamily="34" charset="0"/>
              </a:rPr>
              <a:t>przeciętnej miesięcznej najniższej podstawy wymiaru skła</a:t>
            </a:r>
            <a:r>
              <a:rPr lang="pl-PL" sz="2200" dirty="0" smtClean="0">
                <a:latin typeface="Calibri" panose="020F0502020204030204" pitchFamily="34" charset="0"/>
              </a:rPr>
              <a:t>dek na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ubezpieczenie chorobowe (pomniejszonej o 13,71%) za pełne miesiące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kalendarzowe ubezpieczenia, z których przychód podlega uwzględnieniu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w podstawie wymiaru zasiłku,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/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> √ </a:t>
            </a:r>
            <a:r>
              <a:rPr lang="pl-PL" sz="2200" u="sng" dirty="0" smtClean="0">
                <a:latin typeface="Calibri" panose="020F0502020204030204" pitchFamily="34" charset="0"/>
              </a:rPr>
              <a:t>1/12 sumy nadwyżek ponad najniższe podstawy wymiaru składek </a:t>
            </a:r>
            <a:r>
              <a:rPr lang="pl-PL" sz="2200" dirty="0" smtClean="0">
                <a:latin typeface="Calibri" panose="020F0502020204030204" pitchFamily="34" charset="0"/>
              </a:rPr>
              <a:t>czyli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 - kwoty będącej iloczynem przeciętnej zadeklarowanej jako podstawa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    wymiaru składek na ubezpieczenie chorobowe, w części przewyższającej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    najniższą podstawę wymiaru składek na ubezpieczenie chorobowe ( po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    pomniejszeniu o 13,71%) za pełne miesiące kalendarzowe ubezpieczenia, 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    </a:t>
            </a:r>
            <a:r>
              <a:rPr lang="pl-PL" sz="2200" dirty="0">
                <a:latin typeface="Calibri" panose="020F0502020204030204" pitchFamily="34" charset="0"/>
              </a:rPr>
              <a:t>z których przychód podlega uwzględnieniu w podstawie wymiaru </a:t>
            </a:r>
            <a:r>
              <a:rPr lang="pl-PL" sz="2200" dirty="0" smtClean="0">
                <a:latin typeface="Calibri" panose="020F0502020204030204" pitchFamily="34" charset="0"/>
              </a:rPr>
              <a:t>zasiłku</a:t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 smtClean="0">
                <a:latin typeface="Calibri" panose="020F0502020204030204" pitchFamily="34" charset="0"/>
              </a:rPr>
              <a:t>       podzielonej przez </a:t>
            </a:r>
            <a:r>
              <a:rPr lang="pl-PL" sz="2200" dirty="0">
                <a:latin typeface="Calibri" panose="020F0502020204030204" pitchFamily="34" charset="0"/>
              </a:rPr>
              <a:t> 12, oraz</a:t>
            </a:r>
            <a:r>
              <a:rPr lang="pl-PL" sz="2200" dirty="0" smtClean="0">
                <a:latin typeface="Calibri" panose="020F0502020204030204" pitchFamily="34" charset="0"/>
              </a:rPr>
              <a:t/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200" dirty="0">
                <a:latin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</a:rPr>
              <a:t>   - </a:t>
            </a:r>
            <a:r>
              <a:rPr lang="pl-PL" sz="2200" dirty="0">
                <a:latin typeface="Calibri" panose="020F0502020204030204" pitchFamily="34" charset="0"/>
              </a:rPr>
              <a:t>liczby tych miesięcy</a:t>
            </a:r>
            <a:r>
              <a:rPr lang="pl-PL" sz="2200" dirty="0" smtClean="0">
                <a:latin typeface="Calibri" panose="020F0502020204030204" pitchFamily="34" charset="0"/>
              </a:rPr>
              <a:t/>
            </a:r>
            <a:br>
              <a:rPr lang="pl-PL" sz="2200" dirty="0" smtClean="0">
                <a:latin typeface="Calibri" panose="020F0502020204030204" pitchFamily="34" charset="0"/>
              </a:rPr>
            </a:br>
            <a:r>
              <a:rPr lang="pl-PL" sz="2000" dirty="0" smtClean="0">
                <a:latin typeface="Calibri" panose="020F0502020204030204" pitchFamily="34" charset="0"/>
              </a:rPr>
              <a:t/>
            </a:r>
            <a:br>
              <a:rPr lang="pl-PL" sz="2000" dirty="0" smtClean="0">
                <a:latin typeface="Calibri" panose="020F0502020204030204" pitchFamily="34" charset="0"/>
              </a:rPr>
            </a:br>
            <a:endParaRPr lang="pl-PL" sz="2000" dirty="0">
              <a:latin typeface="Calibri" panose="020F0502020204030204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611560" y="13320"/>
            <a:ext cx="7092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           </a:t>
            </a:r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6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1216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59380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pl-PL" sz="2000" dirty="0">
                <a:solidFill>
                  <a:srgbClr val="006A53"/>
                </a:solidFill>
                <a:latin typeface="Calibri" panose="020F0502020204030204" pitchFamily="34" charset="0"/>
              </a:rPr>
              <a:t>√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Najniższa podstawa wymiaru składek– stosownie do kodu tytułu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ubezpieczenia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;</a:t>
            </a: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√ Osoby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prowadzące działalność pozarolniczą – odpowiednio 30 i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60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%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przeciętnego wynagrodzenia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0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Dla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osoby , dla której najniższą podstawę wymiaru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składek  stanowi kwota</a:t>
            </a: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30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%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przeciętnego wynagrodzenia, ale która za cały okres wykonywania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działalności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w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okresie 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„preferencyjnym” opłacała składkę od kwoty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nie</a:t>
            </a: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niższej niż 60%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przeciętnego wynagrodzenia, do obliczenia podstawy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wymiaru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zasiłku jako kwotę najniższej podstawy wymiaru składek przyjmie </a:t>
            </a: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się </a:t>
            </a: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kwotę 60% przeciętnego wynagrodzenia.</a:t>
            </a:r>
          </a:p>
          <a:p>
            <a:pPr marL="109728" indent="0">
              <a:buNone/>
            </a:pPr>
            <a:endParaRPr lang="pl-PL" sz="2000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l-PL" sz="2000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l-PL" sz="2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    </a:t>
            </a:r>
            <a:endParaRPr lang="pl-PL" sz="1800" dirty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1800" dirty="0" smtClean="0"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pl-PL" sz="2200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FC693-EECA-4EF0-9E41-AB2E50B9EBB0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395536" y="-3363"/>
            <a:ext cx="8874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Ustawa z dnia 15 maja 2015 r. – podstawa wymiaru zasiłków</a:t>
            </a:r>
            <a:endParaRPr 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lkomiejski">
  <a:themeElements>
    <a:clrScheme name="Wielkomiejski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Wielkomiejski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ielkomiejski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5FD4DD50AA10488AA99447E957EB13" ma:contentTypeVersion="6" ma:contentTypeDescription="Utwórz nowy dokument." ma:contentTypeScope="" ma:versionID="b597c1fddc5c80746366fdad00648453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2f4121daa2173adb2c4ea63d08af12b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URL" ma:index="8" nillable="true" ma:displayName="Adres URL" ma:hidden="true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 ma:readOnly="true"/>
        <xsd:element ref="dc:title" minOccurs="0" maxOccurs="1" ma:index="4" ma:displayName="Wydarzeni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URL xmlns="http://schemas.microsoft.com/sharepoint/v3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8AA850F0-10AA-4D80-BDD2-F71F2E1B38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A79CA1-DF7E-43B6-AD2B-87545D5E39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775665F-97B0-46BF-B306-F1C9D66CDB1B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2407</TotalTime>
  <Words>4614</Words>
  <Application>Microsoft Office PowerPoint</Application>
  <PresentationFormat>Pokaz na ekranie (4:3)</PresentationFormat>
  <Paragraphs>621</Paragraphs>
  <Slides>52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3" baseType="lpstr">
      <vt:lpstr>Wielkomiejski</vt:lpstr>
      <vt:lpstr>Zmiany legislacyjne w zakresie zasiłków</vt:lpstr>
      <vt:lpstr>Zmiany legislacyjne wprowadzone ustawami:  √ z dnia 15 maja 2015 r. o zmianie ustawy o świadczeniach pieniężnych z ubezpieczenia społecznego w razie macierzyństwa (Dz. U. poz.1066)        √ z dnia 24 lipca 2015 r. o zmianie ustawy o świadczeniach rodzinnych oraz niektórych innych ustaw (Dz. U. poz.1217)  √ z dnia 24 lipca 2015 r. o zmianie ustawy –Kodeks pracy oraz niektórych innych ustaw (Dz. U. poz.1268) </vt:lpstr>
      <vt:lpstr> </vt:lpstr>
      <vt:lpstr>Prezentacja programu PowerPoint</vt:lpstr>
      <vt:lpstr> </vt:lpstr>
      <vt:lpstr> </vt:lpstr>
      <vt:lpstr>Prezentacja programu PowerPoint</vt:lpstr>
      <vt:lpstr>Podstawa wymiaru zasiłków będzie ustalana jako suma:  √ przeciętnej miesięcznej najniższej podstawy wymiaru składek na     ubezpieczenie chorobowe (pomniejszonej o 13,71%) za pełne miesiące    kalendarzowe ubezpieczenia, z których przychód podlega uwzględnieniu    w podstawie wymiaru zasiłku,    √ 1/12 sumy nadwyżek ponad najniższe podstawy wymiaru składek czyli      - kwoty będącej iloczynem przeciętnej zadeklarowanej jako podstawa         wymiaru składek na ubezpieczenie chorobowe, w części przewyższającej         najniższą podstawę wymiaru składek na ubezpieczenie chorobowe ( po         pomniejszeniu o 13,71%) za pełne miesiące kalendarzowe ubezpieczenia,         z których przychód podlega uwzględnieniu w podstawie wymiaru zasiłku        podzielonej przez  12, oraz     - liczby tych miesięcy 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Elektroniczne zaświadczenia lekarskie ( e-ZLA) </vt:lpstr>
      <vt:lpstr>Najważniejsze zmiany – e-ZLA</vt:lpstr>
      <vt:lpstr>  Schemat obiegu e-ZLA</vt:lpstr>
      <vt:lpstr> </vt:lpstr>
      <vt:lpstr>Najważniejsze zmiany w przepisach - eZLA</vt:lpstr>
      <vt:lpstr>Zmiany na portalu PUE – płatnik </vt:lpstr>
      <vt:lpstr>Zmiany na portalu PUE - ubezpieczony</vt:lpstr>
      <vt:lpstr>Zmiany na portalu PUE - ubezpieczony</vt:lpstr>
      <vt:lpstr>Elektroniczne zaświadczenia lekarskie ( e-ZLA) </vt:lpstr>
      <vt:lpstr> </vt:lpstr>
      <vt:lpstr> </vt:lpstr>
      <vt:lpstr> </vt:lpstr>
      <vt:lpstr> </vt:lpstr>
      <vt:lpstr>Wystawienie zaświadczenia lekarskiego – Krok 1 </vt:lpstr>
      <vt:lpstr>Wystawienie zaświadczenia lekarskiego – Krok 2 </vt:lpstr>
      <vt:lpstr>Wystawienie zaświadczenia lekarskiego – Krok 3 </vt:lpstr>
      <vt:lpstr>Wystawienie zaświadczenia lekarskiego – Krok 3 </vt:lpstr>
      <vt:lpstr>Wystawienie zaświadczenia lekarskiego – Krok 4 </vt:lpstr>
      <vt:lpstr>Wystawienie zaświadczenia lekarskiego – Krok5 </vt:lpstr>
      <vt:lpstr>Wystawienie zaświadczenia lekarskiego – Krok 5 </vt:lpstr>
      <vt:lpstr>Wystawienie zaświadczenia lekarskiego – Krok 5 </vt:lpstr>
      <vt:lpstr>Wystawienie zaświadczenia lekarskiego – Krok 6 </vt:lpstr>
      <vt:lpstr>Elektroniczne zaświadczenia lekarskie ( e-ZLA) - wsteczne </vt:lpstr>
      <vt:lpstr>Wystawienie zaświadczenia lekarskiego – Krok 6 </vt:lpstr>
      <vt:lpstr>Utworzenie i podpisanie zaświadczenia lekarskiego </vt:lpstr>
      <vt:lpstr>Utworzenie i podpisanie zaświadczenia lekarskiego </vt:lpstr>
      <vt:lpstr>Wydruk e-ZLA</vt:lpstr>
      <vt:lpstr> Korzyści z wprowadzenia e-ZLA</vt:lpstr>
      <vt:lpstr> Korzyści z wprowadzenia e-ZLA</vt:lpstr>
      <vt:lpstr>e-ZLA  a wypłata zasiłku   </vt:lpstr>
      <vt:lpstr>Podwyższenie zasiłku macierzyńskiego w związku z wdrożeniem świadczenia rodzicielskiego</vt:lpstr>
      <vt:lpstr>Podwyższenie zasiłku macierzyńskiego w związku z wdrożeniem świadczenia rodzicielskiego</vt:lpstr>
      <vt:lpstr>Podwyższenie zasiłku macierzyńskiego w związku z wdrożeniem świadczenia rodzicielskiego – kilka tytułów</vt:lpstr>
      <vt:lpstr>Podwyższenie zasiłku macierzyńskiego w związku z wdrożeniem świadczenia rodzicielskiego</vt:lpstr>
      <vt:lpstr>Zmiany w zasadach ustalania urlopów z tytułu rodzicielstwa</vt:lpstr>
      <vt:lpstr>Zmiany w zasadach ustalania urlopu rodzicielskiego i zasiłku macierzyńskiego za jego okres</vt:lpstr>
      <vt:lpstr>Zmiany w zasadach ustalania urlopu rodzicielskiego i zasiłku macierzyńskiego za jego okres</vt:lpstr>
      <vt:lpstr>Zmiany w zasadach ustalania urlopu ojcowskiego i zasiłku macierzyńskiego za jego okres</vt:lpstr>
      <vt:lpstr>Dziękuję za uwagę</vt:lpstr>
    </vt:vector>
  </TitlesOfParts>
  <Company>ZUS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Zmiany legislacyjne w zakresie zasiłków</dc:title>
  <dc:creator>Migdalska, Małgorzata</dc:creator>
  <cp:lastModifiedBy>Migdalska, Małgorzata</cp:lastModifiedBy>
  <cp:revision>436</cp:revision>
  <cp:lastPrinted>2015-10-23T07:38:04Z</cp:lastPrinted>
  <dcterms:created xsi:type="dcterms:W3CDTF">2014-01-30T12:59:04Z</dcterms:created>
  <dcterms:modified xsi:type="dcterms:W3CDTF">2015-11-05T08:34:00Z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0x010100825FD4DD50AA10488AA99447E957EB13</vt:lpwstr>
  </property>
  <property fmtid="{D5CDD505-2E9C-101B-9397-08002B2CF9AE}" pid="3" name="Piony">
    <vt:lpwstr>pion finansów i realizacji dochodów</vt:lpwstr>
  </property>
  <property fmtid="{D5CDD505-2E9C-101B-9397-08002B2CF9AE}" pid="4" name="Osoby prezentujące">
    <vt:lpwstr>p. Paweł Jaroszek - Członek Zarządu nadzorujący Pion Finansów i Realizacji Dochodów 
p. Agata Wiśniewska-Półtorak - Dyrektor Departamentu Realizacji Dochodów
p. Ewa Kosowska - Dyrektor Departamentu Ubezpieczeń i Składek</vt:lpwstr>
  </property>
  <property fmtid="{D5CDD505-2E9C-101B-9397-08002B2CF9AE}" pid="5" name="Miejsce prezentacji">
    <vt:lpwstr>Osuchów</vt:lpwstr>
  </property>
  <property fmtid="{D5CDD505-2E9C-101B-9397-08002B2CF9AE}" pid="6" name="Odbiorcy">
    <vt:lpwstr>Dyrektorzy - CentralaDyrektorzy - OddziałyDyrektorzy - Koordynujący</vt:lpwstr>
  </property>
  <property fmtid="{D5CDD505-2E9C-101B-9397-08002B2CF9AE}" pid="7" name="Tytuł">
    <vt:lpwstr>Informatyzacja w pionie dochodów</vt:lpwstr>
  </property>
  <property fmtid="{D5CDD505-2E9C-101B-9397-08002B2CF9AE}" pid="8" name="Data narady">
    <vt:lpwstr>2015-06-08T22:00:00+00:00</vt:lpwstr>
  </property>
</Properties>
</file>