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3" r:id="rId4"/>
    <p:sldId id="331" r:id="rId5"/>
    <p:sldId id="306" r:id="rId6"/>
    <p:sldId id="338" r:id="rId7"/>
    <p:sldId id="330" r:id="rId8"/>
    <p:sldId id="339" r:id="rId9"/>
    <p:sldId id="326" r:id="rId10"/>
    <p:sldId id="340" r:id="rId11"/>
    <p:sldId id="341" r:id="rId12"/>
    <p:sldId id="351" r:id="rId13"/>
    <p:sldId id="320" r:id="rId14"/>
    <p:sldId id="342" r:id="rId15"/>
    <p:sldId id="344" r:id="rId16"/>
    <p:sldId id="345" r:id="rId17"/>
    <p:sldId id="346" r:id="rId18"/>
    <p:sldId id="343" r:id="rId19"/>
    <p:sldId id="347" r:id="rId20"/>
    <p:sldId id="348" r:id="rId21"/>
    <p:sldId id="350" r:id="rId22"/>
    <p:sldId id="349" r:id="rId23"/>
    <p:sldId id="327" r:id="rId24"/>
    <p:sldId id="329" r:id="rId25"/>
    <p:sldId id="297" r:id="rId26"/>
  </p:sldIdLst>
  <p:sldSz cx="9144000" cy="6858000" type="screen4x3"/>
  <p:notesSz cx="6858000" cy="9144000"/>
  <p:embeddedFontLst>
    <p:embeddedFont>
      <p:font typeface="Wingdings 3" pitchFamily="18" charset="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Arial Narrow" pitchFamily="34" charset="0"/>
      <p:regular r:id="rId34"/>
      <p:bold r:id="rId35"/>
      <p:italic r:id="rId36"/>
      <p:boldItalic r:id="rId3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KLimek" initials="K" lastIdx="4" clrIdx="0">
    <p:extLst>
      <p:ext uri="{19B8F6BF-5375-455C-9EA6-DF929625EA0E}">
        <p15:presenceInfo xmlns:p15="http://schemas.microsoft.com/office/powerpoint/2012/main" xmlns="" userId="KKLim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640" autoAdjust="0"/>
    <p:restoredTop sz="94704" autoAdjust="0"/>
  </p:normalViewPr>
  <p:slideViewPr>
    <p:cSldViewPr showGuides="1">
      <p:cViewPr varScale="1">
        <p:scale>
          <a:sx n="67" d="100"/>
          <a:sy n="67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DOK\PISMAII\USERS\WIECLAW\KUKE_Finance\prezentacje\wy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rgbClr r="0" g="0" b="0"/>
              </a:contourClr>
            </a:sp3d>
          </c:spPr>
          <c:dLbls>
            <c:dLbl>
              <c:idx val="1"/>
              <c:layout>
                <c:manualLayout>
                  <c:x val="-1.6638612481212781E-3"/>
                  <c:y val="-7.2311147817957352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7</a:t>
                    </a:r>
                    <a:r>
                      <a:rPr lang="en-US" dirty="0" smtClean="0"/>
                      <a:t>,5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277224962425566E-3"/>
                  <c:y val="9.2487103110136613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1</a:t>
                    </a:r>
                    <a:r>
                      <a:rPr lang="en-US" dirty="0" smtClean="0"/>
                      <a:t>1,3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6.312715777911468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1</a:t>
                    </a:r>
                    <a:r>
                      <a:rPr lang="en-US" dirty="0" smtClean="0"/>
                      <a:t>6,6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915837443638362E-3"/>
                  <c:y val="5.445149700347763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2</a:t>
                    </a:r>
                    <a:r>
                      <a:rPr lang="en-US" dirty="0" smtClean="0"/>
                      <a:t>2,6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2.103015807467934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915837443638362E-3"/>
                  <c:y val="-7.517508536787316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541313019727369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5.809364997180669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277224962425566E-3"/>
                  <c:y val="-1.457594858432914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smtClean="0">
                        <a:solidFill>
                          <a:schemeClr val="tx1"/>
                        </a:solidFill>
                        <a:latin typeface="Arial" pitchFamily="34" charset="0"/>
                      </a:rPr>
                      <a:t>1</a:t>
                    </a:r>
                    <a:r>
                      <a:rPr lang="en-US" smtClean="0"/>
                      <a:t>76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638612481212781E-3"/>
                  <c:y val="-1.388053319023256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6554449924849908E-3"/>
                  <c:y val="-7.142550198824907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2.2999999999999998</c:v>
                </c:pt>
                <c:pt idx="1">
                  <c:v>7.5</c:v>
                </c:pt>
                <c:pt idx="2">
                  <c:v>11.3</c:v>
                </c:pt>
                <c:pt idx="3">
                  <c:v>16.600000000000001</c:v>
                </c:pt>
                <c:pt idx="4">
                  <c:v>22.7</c:v>
                </c:pt>
                <c:pt idx="5">
                  <c:v>29.3</c:v>
                </c:pt>
                <c:pt idx="6">
                  <c:v>47.6</c:v>
                </c:pt>
                <c:pt idx="7">
                  <c:v>62</c:v>
                </c:pt>
                <c:pt idx="8">
                  <c:v>121</c:v>
                </c:pt>
                <c:pt idx="9">
                  <c:v>176</c:v>
                </c:pt>
                <c:pt idx="10">
                  <c:v>220.3</c:v>
                </c:pt>
                <c:pt idx="11">
                  <c:v>266.7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3000"/>
                  </a:schemeClr>
                </a:gs>
                <a:gs pos="30000">
                  <a:schemeClr val="accent2">
                    <a:shade val="90000"/>
                    <a:satMod val="110000"/>
                  </a:schemeClr>
                </a:gs>
                <a:gs pos="45000">
                  <a:schemeClr val="accent2">
                    <a:shade val="100000"/>
                    <a:satMod val="118000"/>
                  </a:schemeClr>
                </a:gs>
                <a:gs pos="55000">
                  <a:schemeClr val="accent2">
                    <a:shade val="100000"/>
                    <a:satMod val="118000"/>
                  </a:schemeClr>
                </a:gs>
                <a:gs pos="73000">
                  <a:schemeClr val="accent2">
                    <a:shade val="90000"/>
                    <a:satMod val="110000"/>
                  </a:schemeClr>
                </a:gs>
                <a:gs pos="100000">
                  <a:schemeClr val="accent2"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rgbClr r="0" g="0" b="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3000"/>
                  </a:schemeClr>
                </a:gs>
                <a:gs pos="30000">
                  <a:schemeClr val="accent3">
                    <a:shade val="90000"/>
                    <a:satMod val="110000"/>
                  </a:schemeClr>
                </a:gs>
                <a:gs pos="45000">
                  <a:schemeClr val="accent3">
                    <a:shade val="100000"/>
                    <a:satMod val="118000"/>
                  </a:schemeClr>
                </a:gs>
                <a:gs pos="55000">
                  <a:schemeClr val="accent3">
                    <a:shade val="100000"/>
                    <a:satMod val="118000"/>
                  </a:schemeClr>
                </a:gs>
                <a:gs pos="73000">
                  <a:schemeClr val="accent3">
                    <a:shade val="90000"/>
                    <a:satMod val="110000"/>
                  </a:schemeClr>
                </a:gs>
                <a:gs pos="100000">
                  <a:schemeClr val="accent3"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/>
              <a:contourClr>
                <a:scrgbClr r="0" g="0" b="0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Arkusz1!$D$2:$D$13</c:f>
              <c:numCache>
                <c:formatCode>General</c:formatCode>
                <c:ptCount val="12"/>
              </c:numCache>
            </c:numRef>
          </c:val>
        </c:ser>
        <c:dLbls>
          <c:showVal val="1"/>
        </c:dLbls>
        <c:gapWidth val="100"/>
        <c:overlap val="-24"/>
        <c:axId val="63093760"/>
        <c:axId val="63013632"/>
      </c:barChart>
      <c:catAx>
        <c:axId val="63093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bg1">
                <a:lumMod val="2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/>
                </a:solidFill>
                <a:latin typeface="Arial" pitchFamily="34" charset="0"/>
                <a:ea typeface="+mn-ea"/>
                <a:cs typeface="+mn-cs"/>
              </a:defRPr>
            </a:pPr>
            <a:endParaRPr lang="pl-PL"/>
          </a:p>
        </c:txPr>
        <c:crossAx val="63013632"/>
        <c:crosses val="autoZero"/>
        <c:auto val="1"/>
        <c:lblAlgn val="ctr"/>
        <c:lblOffset val="100"/>
      </c:catAx>
      <c:valAx>
        <c:axId val="63013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0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1"/>
          <c:order val="0"/>
          <c:tx>
            <c:strRef>
              <c:f>'Arkusz1 (2)'!$B$1</c:f>
              <c:strCache>
                <c:ptCount val="1"/>
                <c:pt idx="0">
                  <c:v>PZF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'Arkusz1 (2)'!$A$2:$A$20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'Arkusz1 (2)'!$B$2:$B$20</c:f>
              <c:numCache>
                <c:formatCode>General</c:formatCode>
                <c:ptCount val="19"/>
                <c:pt idx="0">
                  <c:v>0.89000000000000024</c:v>
                </c:pt>
                <c:pt idx="1">
                  <c:v>1.6</c:v>
                </c:pt>
                <c:pt idx="2">
                  <c:v>2</c:v>
                </c:pt>
                <c:pt idx="3">
                  <c:v>6</c:v>
                </c:pt>
                <c:pt idx="4">
                  <c:v>7</c:v>
                </c:pt>
                <c:pt idx="5">
                  <c:v>10</c:v>
                </c:pt>
                <c:pt idx="6">
                  <c:v>11.8</c:v>
                </c:pt>
                <c:pt idx="7">
                  <c:v>11</c:v>
                </c:pt>
                <c:pt idx="8">
                  <c:v>11.3</c:v>
                </c:pt>
                <c:pt idx="9">
                  <c:v>13.8</c:v>
                </c:pt>
                <c:pt idx="10">
                  <c:v>18.8</c:v>
                </c:pt>
                <c:pt idx="11">
                  <c:v>32.9</c:v>
                </c:pt>
                <c:pt idx="12">
                  <c:v>30</c:v>
                </c:pt>
                <c:pt idx="13">
                  <c:v>55.9</c:v>
                </c:pt>
                <c:pt idx="14">
                  <c:v>67.099999999999994</c:v>
                </c:pt>
                <c:pt idx="15">
                  <c:v>81.8</c:v>
                </c:pt>
                <c:pt idx="16">
                  <c:v>96.6</c:v>
                </c:pt>
                <c:pt idx="17">
                  <c:v>114.5</c:v>
                </c:pt>
                <c:pt idx="18">
                  <c:v>134.33000000000001</c:v>
                </c:pt>
              </c:numCache>
            </c:numRef>
          </c:val>
        </c:ser>
        <c:ser>
          <c:idx val="0"/>
          <c:order val="1"/>
          <c:tx>
            <c:strRef>
              <c:f>'Arkusz1 (2)'!$C$1</c:f>
              <c:strCache>
                <c:ptCount val="1"/>
                <c:pt idx="0">
                  <c:v>Cały rynek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'Arkusz1 (2)'!$A$2:$A$20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'Arkusz1 (2)'!$C$2:$C$20</c:f>
              <c:numCache>
                <c:formatCode>General</c:formatCode>
                <c:ptCount val="19"/>
                <c:pt idx="0">
                  <c:v>0.89000000000000024</c:v>
                </c:pt>
                <c:pt idx="1">
                  <c:v>1.6</c:v>
                </c:pt>
                <c:pt idx="2">
                  <c:v>2.2999999999999998</c:v>
                </c:pt>
                <c:pt idx="3">
                  <c:v>6.6</c:v>
                </c:pt>
                <c:pt idx="4">
                  <c:v>7.9</c:v>
                </c:pt>
                <c:pt idx="5">
                  <c:v>10.3</c:v>
                </c:pt>
                <c:pt idx="6">
                  <c:v>12</c:v>
                </c:pt>
                <c:pt idx="7">
                  <c:v>13.2</c:v>
                </c:pt>
                <c:pt idx="8">
                  <c:v>14.2</c:v>
                </c:pt>
                <c:pt idx="9">
                  <c:v>17</c:v>
                </c:pt>
                <c:pt idx="10">
                  <c:v>30.7</c:v>
                </c:pt>
                <c:pt idx="11">
                  <c:v>47.9</c:v>
                </c:pt>
                <c:pt idx="12">
                  <c:v>51.4</c:v>
                </c:pt>
                <c:pt idx="13">
                  <c:v>64.2</c:v>
                </c:pt>
                <c:pt idx="14">
                  <c:v>79.400000000000006</c:v>
                </c:pt>
                <c:pt idx="15">
                  <c:v>113.1</c:v>
                </c:pt>
                <c:pt idx="16">
                  <c:v>131</c:v>
                </c:pt>
                <c:pt idx="17">
                  <c:v>142.80000000000001</c:v>
                </c:pt>
                <c:pt idx="18">
                  <c:v>149</c:v>
                </c:pt>
              </c:numCache>
            </c:numRef>
          </c:val>
        </c:ser>
        <c:dLbls/>
        <c:axId val="53318400"/>
        <c:axId val="53319936"/>
      </c:barChart>
      <c:catAx>
        <c:axId val="53318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10000"/>
                  </a:schemeClr>
                </a:solidFill>
                <a:latin typeface="Arial" pitchFamily="34" charset="0"/>
              </a:defRPr>
            </a:pPr>
            <a:endParaRPr lang="pl-PL"/>
          </a:p>
        </c:txPr>
        <c:crossAx val="53319936"/>
        <c:crosses val="autoZero"/>
        <c:auto val="1"/>
        <c:lblAlgn val="ctr"/>
        <c:lblOffset val="100"/>
      </c:catAx>
      <c:valAx>
        <c:axId val="533199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aseline="0">
                <a:solidFill>
                  <a:schemeClr val="bg1">
                    <a:lumMod val="10000"/>
                  </a:schemeClr>
                </a:solidFill>
                <a:latin typeface="Arial" pitchFamily="34" charset="0"/>
              </a:defRPr>
            </a:pPr>
            <a:endParaRPr lang="pl-PL"/>
          </a:p>
        </c:txPr>
        <c:crossAx val="53318400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>
            <a:defRPr b="0" i="0" baseline="0">
              <a:solidFill>
                <a:schemeClr val="bg1">
                  <a:lumMod val="10000"/>
                </a:schemeClr>
              </a:solidFill>
            </a:defRPr>
          </a:pPr>
          <a:endParaRPr lang="pl-PL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11A21-45B9-4382-B49D-04B4E7C0F84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A8FC6-43B1-4BFE-98F6-38AC23C779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07987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15393-31D5-4145-BBEE-C5B023CE5BC7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142-558B-467C-986C-2F81A67EC4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8313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142-558B-467C-986C-2F81A67EC43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972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142-558B-467C-986C-2F81A67EC43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8269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142-558B-467C-986C-2F81A67EC43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144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142-558B-467C-986C-2F81A67EC43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189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142-558B-467C-986C-2F81A67EC43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027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142-558B-467C-986C-2F81A67EC43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778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Eastbridge-prezentacja-projekt 7-13032013.jpg"/>
          <p:cNvPicPr>
            <a:picLocks noChangeAspect="1"/>
          </p:cNvPicPr>
          <p:nvPr userDrawn="1"/>
        </p:nvPicPr>
        <p:blipFill>
          <a:blip r:embed="rId2" cstate="print"/>
          <a:srcRect b="7874"/>
          <a:stretch>
            <a:fillRect/>
          </a:stretch>
        </p:blipFill>
        <p:spPr>
          <a:xfrm>
            <a:off x="3077" y="544381"/>
            <a:ext cx="9137846" cy="6313619"/>
          </a:xfrm>
          <a:prstGeom prst="rect">
            <a:avLst/>
          </a:prstGeom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92082" y="2078019"/>
            <a:ext cx="6608853" cy="904875"/>
          </a:xfrm>
        </p:spPr>
        <p:txBody>
          <a:bodyPr tIns="0" bIns="0" anchor="b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 hasCustomPrompt="1"/>
          </p:nvPr>
        </p:nvSpPr>
        <p:spPr>
          <a:xfrm>
            <a:off x="592083" y="3151191"/>
            <a:ext cx="6608853" cy="5334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dirty="0" smtClean="0"/>
              <a:t>Kliknij, aby edytować styl wzorca podtytułu </a:t>
            </a:r>
            <a:fld id="{054A825A-B403-475B-9522-AB3AE92F170F}" type="datetimeFigureOut">
              <a:rPr lang="pl-PL" smtClean="0"/>
              <a:pPr/>
              <a:t>2016-04-25</a:t>
            </a:fld>
            <a:endParaRPr kumimoji="0" lang="en-US" dirty="0"/>
          </a:p>
        </p:txBody>
      </p:sp>
      <p:pic>
        <p:nvPicPr>
          <p:cNvPr id="16" name="Obraz 15" descr="eastbridge_logotype_cmyk_big_300dpi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69033" y="380297"/>
            <a:ext cx="2676226" cy="9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A2202A2-480A-4DD4-8EB0-B46B6EC8DDA0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8"/>
          <p:cNvSpPr>
            <a:spLocks noGrp="1"/>
          </p:cNvSpPr>
          <p:nvPr userDrawn="1">
            <p:ph sz="quarter" idx="1"/>
          </p:nvPr>
        </p:nvSpPr>
        <p:spPr>
          <a:xfrm>
            <a:off x="360000" y="1908000"/>
            <a:ext cx="3888150" cy="4140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11" name="Symbol zastępczy obrazu 10"/>
          <p:cNvSpPr>
            <a:spLocks noGrp="1"/>
          </p:cNvSpPr>
          <p:nvPr>
            <p:ph type="pic" sz="quarter" idx="16"/>
          </p:nvPr>
        </p:nvSpPr>
        <p:spPr>
          <a:xfrm>
            <a:off x="4752019" y="1700808"/>
            <a:ext cx="4033205" cy="4320000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4754565" y="1785915"/>
            <a:ext cx="4052944" cy="2921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373004" y="1785915"/>
            <a:ext cx="4052944" cy="2921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9F3DD86-AA20-4497-A05E-C88D265A9432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 userDrawn="1">
            <p:ph sz="quarter" idx="2"/>
          </p:nvPr>
        </p:nvSpPr>
        <p:spPr>
          <a:xfrm>
            <a:off x="359532" y="2133600"/>
            <a:ext cx="4032448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13" name="Symbol zastępczy zawartości 12"/>
          <p:cNvSpPr>
            <a:spLocks noGrp="1"/>
          </p:cNvSpPr>
          <p:nvPr userDrawn="1">
            <p:ph sz="quarter" idx="4"/>
          </p:nvPr>
        </p:nvSpPr>
        <p:spPr>
          <a:xfrm>
            <a:off x="4752020" y="2133600"/>
            <a:ext cx="4032448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27" name="Symbol zastępczy tekstu 3"/>
          <p:cNvSpPr>
            <a:spLocks noGrp="1"/>
          </p:cNvSpPr>
          <p:nvPr userDrawn="1">
            <p:ph type="body" sz="half" idx="16"/>
          </p:nvPr>
        </p:nvSpPr>
        <p:spPr>
          <a:xfrm>
            <a:off x="5040052" y="1799999"/>
            <a:ext cx="3743948" cy="260849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half" idx="17"/>
          </p:nvPr>
        </p:nvSpPr>
        <p:spPr>
          <a:xfrm>
            <a:off x="648072" y="1799999"/>
            <a:ext cx="3743948" cy="260849"/>
          </a:xfr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6" name="Tytuł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tytułu 21"/>
          <p:cNvSpPr>
            <a:spLocks noGrp="1"/>
          </p:cNvSpPr>
          <p:nvPr>
            <p:ph type="title"/>
          </p:nvPr>
        </p:nvSpPr>
        <p:spPr>
          <a:xfrm>
            <a:off x="555570" y="0"/>
            <a:ext cx="7040943" cy="690525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5F17C75-5D25-461E-A4DF-B6547786F73E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Wzór prezentacji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lko 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 userDrawn="1"/>
        </p:nvSpPr>
        <p:spPr>
          <a:xfrm>
            <a:off x="0" y="6606000"/>
            <a:ext cx="8807508" cy="252000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</a:schemeClr>
              </a:gs>
              <a:gs pos="50000">
                <a:schemeClr val="bg2">
                  <a:lumMod val="75000"/>
                </a:schemeClr>
              </a:gs>
              <a:gs pos="4000">
                <a:schemeClr val="tx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olny kształt 20"/>
          <p:cNvSpPr/>
          <p:nvPr userDrawn="1"/>
        </p:nvSpPr>
        <p:spPr>
          <a:xfrm>
            <a:off x="8807508" y="6459578"/>
            <a:ext cx="336491" cy="398421"/>
          </a:xfrm>
          <a:custGeom>
            <a:avLst/>
            <a:gdLst>
              <a:gd name="connsiteX0" fmla="*/ 0 w 336491"/>
              <a:gd name="connsiteY0" fmla="*/ 0 h 398421"/>
              <a:gd name="connsiteX1" fmla="*/ 336491 w 336491"/>
              <a:gd name="connsiteY1" fmla="*/ 0 h 398421"/>
              <a:gd name="connsiteX2" fmla="*/ 336491 w 336491"/>
              <a:gd name="connsiteY2" fmla="*/ 398421 h 398421"/>
              <a:gd name="connsiteX3" fmla="*/ 0 w 336491"/>
              <a:gd name="connsiteY3" fmla="*/ 398421 h 398421"/>
              <a:gd name="connsiteX4" fmla="*/ 0 w 336491"/>
              <a:gd name="connsiteY4" fmla="*/ 0 h 398421"/>
              <a:gd name="connsiteX0" fmla="*/ 0 w 336492"/>
              <a:gd name="connsiteY0" fmla="*/ 0 h 398421"/>
              <a:gd name="connsiteX1" fmla="*/ 336491 w 336492"/>
              <a:gd name="connsiteY1" fmla="*/ 0 h 398421"/>
              <a:gd name="connsiteX2" fmla="*/ 336492 w 336492"/>
              <a:gd name="connsiteY2" fmla="*/ 219079 h 398421"/>
              <a:gd name="connsiteX3" fmla="*/ 0 w 336492"/>
              <a:gd name="connsiteY3" fmla="*/ 398421 h 398421"/>
              <a:gd name="connsiteX4" fmla="*/ 0 w 336492"/>
              <a:gd name="connsiteY4" fmla="*/ 0 h 398421"/>
              <a:gd name="connsiteX0" fmla="*/ 0 w 336491"/>
              <a:gd name="connsiteY0" fmla="*/ 0 h 398421"/>
              <a:gd name="connsiteX1" fmla="*/ 336491 w 336491"/>
              <a:gd name="connsiteY1" fmla="*/ 0 h 398421"/>
              <a:gd name="connsiteX2" fmla="*/ 336491 w 336491"/>
              <a:gd name="connsiteY2" fmla="*/ 146053 h 398421"/>
              <a:gd name="connsiteX3" fmla="*/ 0 w 336491"/>
              <a:gd name="connsiteY3" fmla="*/ 398421 h 398421"/>
              <a:gd name="connsiteX4" fmla="*/ 0 w 336491"/>
              <a:gd name="connsiteY4" fmla="*/ 0 h 39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91" h="398421">
                <a:moveTo>
                  <a:pt x="0" y="0"/>
                </a:moveTo>
                <a:lnTo>
                  <a:pt x="336491" y="0"/>
                </a:lnTo>
                <a:lnTo>
                  <a:pt x="336491" y="146053"/>
                </a:lnTo>
                <a:lnTo>
                  <a:pt x="0" y="39842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1440000" y="6624000"/>
            <a:ext cx="1440000" cy="216000"/>
          </a:xfrm>
          <a:prstGeom prst="rect">
            <a:avLst/>
          </a:prstGeom>
        </p:spPr>
        <p:txBody>
          <a:bodyPr vert="horz" lIns="0"/>
          <a:lstStyle>
            <a:lvl1pPr algn="l" eaLnBrk="1" latinLnBrk="0" hangingPunct="1">
              <a:defRPr kumimoji="0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F17C75-5D25-461E-A4DF-B6547786F73E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2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-1" y="6624000"/>
            <a:ext cx="1080000" cy="216000"/>
          </a:xfrm>
          <a:prstGeom prst="rect">
            <a:avLst/>
          </a:prstGeom>
        </p:spPr>
        <p:txBody>
          <a:bodyPr vert="horz" rIns="0"/>
          <a:lstStyle>
            <a:lvl1pPr algn="r" eaLnBrk="1" latinLnBrk="0" hangingPunct="1">
              <a:defRPr kumimoji="0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Wzór prezentacji</a:t>
            </a:r>
            <a:endParaRPr lang="pl-PL"/>
          </a:p>
        </p:txBody>
      </p:sp>
      <p:sp>
        <p:nvSpPr>
          <p:cNvPr id="24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807508" y="6496092"/>
            <a:ext cx="336492" cy="219078"/>
          </a:xfrm>
          <a:prstGeom prst="rect">
            <a:avLst/>
          </a:prstGeom>
        </p:spPr>
        <p:txBody>
          <a:bodyPr vert="horz" lIns="0" tIns="0" rIns="0" bIns="0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55570" y="142830"/>
            <a:ext cx="6048672" cy="54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pic>
        <p:nvPicPr>
          <p:cNvPr id="9" name="Obraz 8" descr="eastbridge_logotype_cmyk_big_30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41529" y="215856"/>
            <a:ext cx="1202492" cy="4347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60000" y="1772816"/>
            <a:ext cx="8229600" cy="4675609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7C75-5D25-461E-A4DF-B6547786F73E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Wzór prezentacji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DD3A-75B8-4EB3-BE17-434E119050DD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 hasCustomPrompt="1"/>
          </p:nvPr>
        </p:nvSpPr>
        <p:spPr>
          <a:xfrm>
            <a:off x="755576" y="2204864"/>
            <a:ext cx="3636424" cy="4023136"/>
          </a:xfrm>
        </p:spPr>
        <p:txBody>
          <a:bodyPr/>
          <a:lstStyle>
            <a:lvl1pPr marL="36000" indent="0">
              <a:spcBef>
                <a:spcPts val="0"/>
              </a:spcBef>
              <a:buFontTx/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36000" indent="0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2pPr>
            <a:lvl3pPr marL="36000" indent="0" algn="ctr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3pPr>
          </a:lstStyle>
          <a:p>
            <a:pPr lvl="0" eaLnBrk="1" latinLnBrk="0" hangingPunct="1"/>
            <a:r>
              <a:rPr lang="pl-PL" dirty="0" smtClean="0"/>
              <a:t>Kliknij, aby edytować style wzorca cytatu</a:t>
            </a:r>
          </a:p>
        </p:txBody>
      </p:sp>
      <p:sp>
        <p:nvSpPr>
          <p:cNvPr id="10" name="Symbol zastępczy zawartości 8"/>
          <p:cNvSpPr>
            <a:spLocks noGrp="1"/>
          </p:cNvSpPr>
          <p:nvPr>
            <p:ph sz="quarter" idx="15" hasCustomPrompt="1"/>
          </p:nvPr>
        </p:nvSpPr>
        <p:spPr>
          <a:xfrm>
            <a:off x="5148064" y="2204864"/>
            <a:ext cx="3635956" cy="4023136"/>
          </a:xfrm>
        </p:spPr>
        <p:txBody>
          <a:bodyPr/>
          <a:lstStyle>
            <a:lvl1pPr marL="36000" indent="0">
              <a:spcBef>
                <a:spcPts val="0"/>
              </a:spcBef>
              <a:buFontTx/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36000" indent="0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2pPr>
            <a:lvl3pPr marL="36000" indent="0" algn="ctr">
              <a:spcBef>
                <a:spcPts val="0"/>
              </a:spcBef>
              <a:buFontTx/>
              <a:buNone/>
              <a:defRPr sz="2400">
                <a:solidFill>
                  <a:schemeClr val="tx2"/>
                </a:solidFill>
                <a:latin typeface="+mj-lt"/>
              </a:defRPr>
            </a:lvl3pPr>
          </a:lstStyle>
          <a:p>
            <a:pPr lvl="0" eaLnBrk="1" latinLnBrk="0" hangingPunct="1"/>
            <a:r>
              <a:rPr lang="pl-PL" dirty="0" smtClean="0"/>
              <a:t>Kliknij, aby edytować style wzorca cytatu</a:t>
            </a:r>
          </a:p>
        </p:txBody>
      </p:sp>
      <p:sp>
        <p:nvSpPr>
          <p:cNvPr id="11" name="Symbol zastępczy tytułu 21"/>
          <p:cNvSpPr>
            <a:spLocks noGrp="1"/>
          </p:cNvSpPr>
          <p:nvPr>
            <p:ph type="title"/>
          </p:nvPr>
        </p:nvSpPr>
        <p:spPr>
          <a:xfrm>
            <a:off x="555570" y="0"/>
            <a:ext cx="7040943" cy="690525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lementy zawarto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938A-EAE0-4594-A286-4E3260BBE343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60000" y="1908000"/>
            <a:ext cx="2592000" cy="4320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9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3275856" y="1908000"/>
            <a:ext cx="2592288" cy="4320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10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6156176" y="1908000"/>
            <a:ext cx="2592288" cy="4320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y zawarto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938A-EAE0-4594-A286-4E3260BBE343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60000" y="1908000"/>
            <a:ext cx="1908000" cy="43200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2532085" y="1908000"/>
            <a:ext cx="1908000" cy="43200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4704170" y="1908000"/>
            <a:ext cx="1908000" cy="43200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6"/>
          </p:nvPr>
        </p:nvSpPr>
        <p:spPr>
          <a:xfrm>
            <a:off x="6876256" y="1908000"/>
            <a:ext cx="1908000" cy="43200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elementow zawarto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938A-EAE0-4594-A286-4E3260BBE343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360000" y="190800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2532085" y="190800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4704170" y="190800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3" name="Symbol zastępczy zawartości 10"/>
          <p:cNvSpPr>
            <a:spLocks noGrp="1"/>
          </p:cNvSpPr>
          <p:nvPr>
            <p:ph sz="quarter" idx="16"/>
          </p:nvPr>
        </p:nvSpPr>
        <p:spPr>
          <a:xfrm>
            <a:off x="6876256" y="190800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zawartości 8"/>
          <p:cNvSpPr>
            <a:spLocks noGrp="1"/>
          </p:cNvSpPr>
          <p:nvPr>
            <p:ph sz="quarter" idx="17"/>
          </p:nvPr>
        </p:nvSpPr>
        <p:spPr>
          <a:xfrm>
            <a:off x="360000" y="414908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2532085" y="414908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zawartości 10"/>
          <p:cNvSpPr>
            <a:spLocks noGrp="1"/>
          </p:cNvSpPr>
          <p:nvPr>
            <p:ph sz="quarter" idx="19"/>
          </p:nvPr>
        </p:nvSpPr>
        <p:spPr>
          <a:xfrm>
            <a:off x="4704170" y="414908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20"/>
          </p:nvPr>
        </p:nvSpPr>
        <p:spPr>
          <a:xfrm>
            <a:off x="6876256" y="4149080"/>
            <a:ext cx="1908000" cy="1521000"/>
          </a:xfrm>
        </p:spPr>
        <p:txBody>
          <a:bodyPr lIns="0" tIns="0" rIns="0" bIns="0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94B086C-4FAD-473D-8E51-7EF40C5EA012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8"/>
          <p:cNvSpPr>
            <a:spLocks noGrp="1"/>
          </p:cNvSpPr>
          <p:nvPr userDrawn="1">
            <p:ph sz="quarter" idx="1"/>
          </p:nvPr>
        </p:nvSpPr>
        <p:spPr>
          <a:xfrm>
            <a:off x="360000" y="1908000"/>
            <a:ext cx="3888150" cy="4140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8" name="Symbol zastępczy zawartości 10"/>
          <p:cNvSpPr>
            <a:spLocks noGrp="1"/>
          </p:cNvSpPr>
          <p:nvPr userDrawn="1">
            <p:ph sz="quarter" idx="2"/>
          </p:nvPr>
        </p:nvSpPr>
        <p:spPr>
          <a:xfrm>
            <a:off x="4752000" y="1908000"/>
            <a:ext cx="3888000" cy="4140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0" name="Symbol zastępczy tabeli 9"/>
          <p:cNvSpPr>
            <a:spLocks noGrp="1"/>
          </p:cNvSpPr>
          <p:nvPr>
            <p:ph type="tbl" sz="quarter" idx="18"/>
          </p:nvPr>
        </p:nvSpPr>
        <p:spPr>
          <a:xfrm>
            <a:off x="358775" y="1988840"/>
            <a:ext cx="8425693" cy="4320480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11" name="Symbol zastępczy tekstu 26"/>
          <p:cNvSpPr>
            <a:spLocks noGrp="1"/>
          </p:cNvSpPr>
          <p:nvPr>
            <p:ph type="body" sz="quarter" idx="19"/>
          </p:nvPr>
        </p:nvSpPr>
        <p:spPr>
          <a:xfrm>
            <a:off x="359533" y="6201308"/>
            <a:ext cx="8425692" cy="288032"/>
          </a:xfrm>
        </p:spPr>
        <p:txBody>
          <a:bodyPr lIns="72000" tIns="72000" rIns="72000" bIns="72000"/>
          <a:lstStyle>
            <a:lvl1pPr marL="0" indent="0">
              <a:buFontTx/>
              <a:buNone/>
              <a:defRPr sz="800" i="1"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F17C75-5D25-461E-A4DF-B6547786F73E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pl-PL" smtClean="0"/>
              <a:t>Wzór prezentacji</a:t>
            </a: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203E0B5-8B91-4F8F-B036-1E103FDE49D9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smtClean="0"/>
              <a:t>Wzór prezentacji</a:t>
            </a:r>
          </a:p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8"/>
          <p:cNvSpPr>
            <a:spLocks noGrp="1"/>
          </p:cNvSpPr>
          <p:nvPr userDrawn="1">
            <p:ph sz="quarter" idx="1"/>
          </p:nvPr>
        </p:nvSpPr>
        <p:spPr>
          <a:xfrm>
            <a:off x="360000" y="1908000"/>
            <a:ext cx="3707944" cy="4140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</p:txBody>
      </p:sp>
      <p:sp>
        <p:nvSpPr>
          <p:cNvPr id="19" name="Symbol zastępczy wykresu 18"/>
          <p:cNvSpPr>
            <a:spLocks noGrp="1"/>
          </p:cNvSpPr>
          <p:nvPr>
            <p:ph type="chart" sz="quarter" idx="15"/>
          </p:nvPr>
        </p:nvSpPr>
        <p:spPr>
          <a:xfrm>
            <a:off x="4427984" y="1916832"/>
            <a:ext cx="4356484" cy="4140460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6"/>
          </p:nvPr>
        </p:nvSpPr>
        <p:spPr>
          <a:xfrm>
            <a:off x="4427984" y="5985284"/>
            <a:ext cx="4357241" cy="396044"/>
          </a:xfrm>
        </p:spPr>
        <p:txBody>
          <a:bodyPr lIns="72000" tIns="72000" rIns="72000" bIns="72000"/>
          <a:lstStyle>
            <a:lvl1pPr marL="0" indent="0">
              <a:buFontTx/>
              <a:buNone/>
              <a:defRPr sz="800" i="1"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6606000"/>
            <a:ext cx="8807508" cy="252000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</a:schemeClr>
              </a:gs>
              <a:gs pos="50000">
                <a:schemeClr val="bg2">
                  <a:lumMod val="75000"/>
                </a:schemeClr>
              </a:gs>
              <a:gs pos="4000">
                <a:schemeClr val="tx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9"/>
          <p:cNvSpPr/>
          <p:nvPr/>
        </p:nvSpPr>
        <p:spPr>
          <a:xfrm>
            <a:off x="8807508" y="6459578"/>
            <a:ext cx="336491" cy="398421"/>
          </a:xfrm>
          <a:custGeom>
            <a:avLst/>
            <a:gdLst>
              <a:gd name="connsiteX0" fmla="*/ 0 w 336491"/>
              <a:gd name="connsiteY0" fmla="*/ 0 h 398421"/>
              <a:gd name="connsiteX1" fmla="*/ 336491 w 336491"/>
              <a:gd name="connsiteY1" fmla="*/ 0 h 398421"/>
              <a:gd name="connsiteX2" fmla="*/ 336491 w 336491"/>
              <a:gd name="connsiteY2" fmla="*/ 398421 h 398421"/>
              <a:gd name="connsiteX3" fmla="*/ 0 w 336491"/>
              <a:gd name="connsiteY3" fmla="*/ 398421 h 398421"/>
              <a:gd name="connsiteX4" fmla="*/ 0 w 336491"/>
              <a:gd name="connsiteY4" fmla="*/ 0 h 398421"/>
              <a:gd name="connsiteX0" fmla="*/ 0 w 336492"/>
              <a:gd name="connsiteY0" fmla="*/ 0 h 398421"/>
              <a:gd name="connsiteX1" fmla="*/ 336491 w 336492"/>
              <a:gd name="connsiteY1" fmla="*/ 0 h 398421"/>
              <a:gd name="connsiteX2" fmla="*/ 336492 w 336492"/>
              <a:gd name="connsiteY2" fmla="*/ 219079 h 398421"/>
              <a:gd name="connsiteX3" fmla="*/ 0 w 336492"/>
              <a:gd name="connsiteY3" fmla="*/ 398421 h 398421"/>
              <a:gd name="connsiteX4" fmla="*/ 0 w 336492"/>
              <a:gd name="connsiteY4" fmla="*/ 0 h 398421"/>
              <a:gd name="connsiteX0" fmla="*/ 0 w 336491"/>
              <a:gd name="connsiteY0" fmla="*/ 0 h 398421"/>
              <a:gd name="connsiteX1" fmla="*/ 336491 w 336491"/>
              <a:gd name="connsiteY1" fmla="*/ 0 h 398421"/>
              <a:gd name="connsiteX2" fmla="*/ 336491 w 336491"/>
              <a:gd name="connsiteY2" fmla="*/ 146053 h 398421"/>
              <a:gd name="connsiteX3" fmla="*/ 0 w 336491"/>
              <a:gd name="connsiteY3" fmla="*/ 398421 h 398421"/>
              <a:gd name="connsiteX4" fmla="*/ 0 w 336491"/>
              <a:gd name="connsiteY4" fmla="*/ 0 h 39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91" h="398421">
                <a:moveTo>
                  <a:pt x="0" y="0"/>
                </a:moveTo>
                <a:lnTo>
                  <a:pt x="336491" y="0"/>
                </a:lnTo>
                <a:lnTo>
                  <a:pt x="336491" y="146053"/>
                </a:lnTo>
                <a:lnTo>
                  <a:pt x="0" y="39842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555570" y="0"/>
            <a:ext cx="7040943" cy="690525"/>
          </a:xfrm>
          <a:prstGeom prst="rect">
            <a:avLst/>
          </a:prstGeom>
        </p:spPr>
        <p:txBody>
          <a:bodyPr vert="horz" lIns="0" rIns="0" bIns="0" anchor="b" anchorCtr="0">
            <a:normAutofit/>
          </a:bodyPr>
          <a:lstStyle/>
          <a:p>
            <a:r>
              <a:rPr kumimoji="0" lang="pl-PL" dirty="0" smtClean="0"/>
              <a:t>Kliknij, aby edytować styl</a:t>
            </a:r>
            <a:endParaRPr kumimoji="0" lang="en-US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59999" y="1785914"/>
            <a:ext cx="8412525" cy="4343613"/>
          </a:xfrm>
          <a:prstGeom prst="rect">
            <a:avLst/>
          </a:prstGeom>
        </p:spPr>
        <p:txBody>
          <a:bodyPr vert="horz" lIns="144000" tIns="144000" rIns="144000" bIns="144000">
            <a:noAutofit/>
          </a:bodyPr>
          <a:lstStyle/>
          <a:p>
            <a:pPr lvl="0" eaLnBrk="1" latinLnBrk="0" hangingPunct="1"/>
            <a:r>
              <a:rPr kumimoji="0" lang="pl-PL" dirty="0" smtClean="0"/>
              <a:t>Kliknij, aby edytować style wzorca tekstu</a:t>
            </a:r>
          </a:p>
          <a:p>
            <a:pPr lvl="1" eaLnBrk="1" latinLnBrk="0" hangingPunct="1"/>
            <a:r>
              <a:rPr kumimoji="0" lang="pl-PL" dirty="0" smtClean="0"/>
              <a:t>Drugi poziom</a:t>
            </a:r>
          </a:p>
          <a:p>
            <a:pPr lvl="2" eaLnBrk="1" latinLnBrk="0" hangingPunct="1"/>
            <a:r>
              <a:rPr kumimoji="0" lang="pl-PL" dirty="0" smtClean="0"/>
              <a:t>Trzeci poziom</a:t>
            </a:r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1440000" y="6624000"/>
            <a:ext cx="1440000" cy="216000"/>
          </a:xfrm>
          <a:prstGeom prst="rect">
            <a:avLst/>
          </a:prstGeom>
        </p:spPr>
        <p:txBody>
          <a:bodyPr vert="horz" lIns="0"/>
          <a:lstStyle>
            <a:lvl1pPr algn="l" eaLnBrk="1" latinLnBrk="0" hangingPunct="1">
              <a:defRPr kumimoji="0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F17C75-5D25-461E-A4DF-B6547786F73E}" type="datetime4">
              <a:rPr lang="pl-PL" smtClean="0"/>
              <a:pPr/>
              <a:t>27 kwietnia 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-1" y="6624000"/>
            <a:ext cx="1080000" cy="216000"/>
          </a:xfrm>
          <a:prstGeom prst="rect">
            <a:avLst/>
          </a:prstGeom>
        </p:spPr>
        <p:txBody>
          <a:bodyPr vert="horz" rIns="0"/>
          <a:lstStyle>
            <a:lvl1pPr algn="r" eaLnBrk="1" latinLnBrk="0" hangingPunct="1">
              <a:defRPr kumimoji="0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Wzór prezentacji</a:t>
            </a: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807508" y="6496092"/>
            <a:ext cx="336492" cy="219078"/>
          </a:xfrm>
          <a:prstGeom prst="rect">
            <a:avLst/>
          </a:prstGeom>
        </p:spPr>
        <p:txBody>
          <a:bodyPr vert="horz" lIns="0" tIns="0" rIns="0" bIns="0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ED0374DD-67C6-4201-A249-9D9A920A7E3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1" name="Obraz 20" descr="eastbridge_logotype_cmyk_big_300dpi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41529" y="215856"/>
            <a:ext cx="1202492" cy="434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32" r:id="rId3"/>
    <p:sldLayoutId id="2147483698" r:id="rId4"/>
    <p:sldLayoutId id="2147483733" r:id="rId5"/>
    <p:sldLayoutId id="2147483734" r:id="rId6"/>
    <p:sldLayoutId id="2147483696" r:id="rId7"/>
    <p:sldLayoutId id="2147483730" r:id="rId8"/>
    <p:sldLayoutId id="2147483729" r:id="rId9"/>
    <p:sldLayoutId id="2147483731" r:id="rId10"/>
    <p:sldLayoutId id="2147483689" r:id="rId11"/>
    <p:sldLayoutId id="2147483690" r:id="rId12"/>
    <p:sldLayoutId id="2147483692" r:id="rId13"/>
    <p:sldLayoutId id="2147483728" r:id="rId14"/>
    <p:sldLayoutId id="2147483687" r:id="rId15"/>
  </p:sldLayoutIdLst>
  <p:hf hdr="0"/>
  <p:txStyles>
    <p:titleStyle>
      <a:lvl1pPr marL="0" indent="0" algn="l" rtl="0" eaLnBrk="1" latinLnBrk="0" hangingPunct="1">
        <a:spcBef>
          <a:spcPct val="0"/>
        </a:spcBef>
        <a:buNone/>
        <a:tabLst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100000"/>
        <a:buFont typeface="Wingdings 3" pitchFamily="18" charset="2"/>
        <a:buChar char=""/>
        <a:defRPr kumimoji="0" sz="1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600"/>
        </a:spcBef>
        <a:buClr>
          <a:schemeClr val="bg2">
            <a:lumMod val="50000"/>
          </a:schemeClr>
        </a:buClr>
        <a:buSzPct val="100000"/>
        <a:buFont typeface="Arial Narrow" pitchFamily="34" charset="0"/>
        <a:buChar char="●"/>
        <a:defRPr kumimoji="0" sz="1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600"/>
        </a:spcBef>
        <a:buClr>
          <a:schemeClr val="tx1"/>
        </a:buClr>
        <a:buSzPct val="100000"/>
        <a:buFont typeface="Arial Narrow" pitchFamily="34" charset="0"/>
        <a:buChar char="−"/>
        <a:defRPr kumimoji="0" sz="12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2082" y="1412776"/>
            <a:ext cx="6608853" cy="2448272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Faktoring</a:t>
            </a:r>
            <a:r>
              <a:rPr lang="pl-PL" sz="3600" dirty="0" smtClean="0"/>
              <a:t> 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2800" dirty="0"/>
              <a:t>S</a:t>
            </a:r>
            <a:r>
              <a:rPr lang="pl-PL" sz="2800" dirty="0" smtClean="0"/>
              <a:t>zybkie i bezpieczne źródło finansowania działalności eksportowej  przedsiębiorstwa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2083" y="4437112"/>
            <a:ext cx="6608853" cy="533400"/>
          </a:xfrm>
        </p:spPr>
        <p:txBody>
          <a:bodyPr/>
          <a:lstStyle/>
          <a:p>
            <a:r>
              <a:rPr lang="pl-PL" dirty="0" smtClean="0"/>
              <a:t>Gdańsk, 25 kwietnia 2016 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5571" y="548680"/>
            <a:ext cx="7040766" cy="474501"/>
          </a:xfrm>
        </p:spPr>
        <p:txBody>
          <a:bodyPr>
            <a:noAutofit/>
          </a:bodyPr>
          <a:lstStyle/>
          <a:p>
            <a:r>
              <a:rPr lang="pl-PL" dirty="0" smtClean="0"/>
              <a:t>Schemat działania: </a:t>
            </a:r>
            <a:r>
              <a:rPr lang="pl-PL" dirty="0" err="1" smtClean="0"/>
              <a:t>Faktoring</a:t>
            </a:r>
            <a:r>
              <a:rPr lang="pl-PL" dirty="0" smtClean="0"/>
              <a:t> pełny na polisie faktora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6" name="Obraz 5" descr="faktoring_polisa_fakt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36975"/>
            <a:ext cx="7131600" cy="438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28" name="Tytuł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</a:t>
            </a:r>
            <a:r>
              <a:rPr lang="pl-PL" dirty="0" err="1" smtClean="0"/>
              <a:t>faktoring</a:t>
            </a:r>
            <a:r>
              <a:rPr lang="pl-PL" dirty="0" smtClean="0"/>
              <a:t> w KUKE Finance?</a:t>
            </a:r>
            <a:endParaRPr lang="pl-PL" dirty="0"/>
          </a:p>
        </p:txBody>
      </p:sp>
      <p:pic>
        <p:nvPicPr>
          <p:cNvPr id="12" name="Obraz 11" descr="businessman2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504056" cy="504056"/>
          </a:xfrm>
          <a:prstGeom prst="rect">
            <a:avLst/>
          </a:prstGeom>
        </p:spPr>
      </p:pic>
      <p:pic>
        <p:nvPicPr>
          <p:cNvPr id="13" name="Obraz 12" descr="calculator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573072"/>
            <a:ext cx="504000" cy="504000"/>
          </a:xfrm>
          <a:prstGeom prst="rect">
            <a:avLst/>
          </a:prstGeom>
        </p:spPr>
      </p:pic>
      <p:pic>
        <p:nvPicPr>
          <p:cNvPr id="14" name="Obraz 13" descr="warning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573016"/>
            <a:ext cx="504056" cy="50405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899592" y="1772816"/>
            <a:ext cx="302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6"/>
                </a:solidFill>
              </a:rPr>
              <a:t>Finansowanie należności</a:t>
            </a:r>
          </a:p>
          <a:p>
            <a:pPr algn="ctr"/>
            <a:endParaRPr lang="pl-PL" sz="1400" dirty="0" smtClean="0">
              <a:solidFill>
                <a:schemeClr val="accent6"/>
              </a:solidFill>
            </a:endParaRPr>
          </a:p>
          <a:p>
            <a:pPr algn="ctr"/>
            <a:r>
              <a:rPr lang="pl-PL" sz="1400" dirty="0" smtClean="0">
                <a:solidFill>
                  <a:schemeClr val="accent6"/>
                </a:solidFill>
              </a:rPr>
              <a:t>Wypłata finansowania z tytułu nabytych faktur - element istotny dla firm dążących do skrócenia cyklu spłaty należności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772816"/>
            <a:ext cx="302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6"/>
                </a:solidFill>
              </a:rPr>
              <a:t>Monitorowanie należności</a:t>
            </a:r>
          </a:p>
          <a:p>
            <a:pPr algn="ctr"/>
            <a:endParaRPr lang="pl-PL" sz="1400" dirty="0" smtClean="0">
              <a:solidFill>
                <a:schemeClr val="accent6"/>
              </a:solidFill>
            </a:endParaRPr>
          </a:p>
          <a:p>
            <a:pPr algn="ctr"/>
            <a:r>
              <a:rPr lang="pl-PL" sz="1400" dirty="0" smtClean="0">
                <a:solidFill>
                  <a:schemeClr val="accent6"/>
                </a:solidFill>
              </a:rPr>
              <a:t>Profesjonalna obsługa wszystkich nabytych wierzytelności - monity, wezwania do zapłaty, dyscyplinowanie odbiorców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99592" y="4215279"/>
            <a:ext cx="302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6"/>
                </a:solidFill>
              </a:rPr>
              <a:t>Rozliczenie nabytych należności</a:t>
            </a:r>
          </a:p>
          <a:p>
            <a:pPr algn="ctr"/>
            <a:endParaRPr lang="pl-PL" sz="1400" dirty="0" smtClean="0">
              <a:solidFill>
                <a:schemeClr val="accent6"/>
              </a:solidFill>
            </a:endParaRPr>
          </a:p>
          <a:p>
            <a:pPr algn="ctr"/>
            <a:r>
              <a:rPr lang="pl-PL" sz="1400" dirty="0" smtClean="0">
                <a:solidFill>
                  <a:schemeClr val="accent6"/>
                </a:solidFill>
              </a:rPr>
              <a:t>Profesjonalna obsługa wszystkich nabytych wierzytelności - monity, wezwania do zapłaty, dyscyplinowanie odbiorców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220072" y="421702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accent6"/>
                </a:solidFill>
              </a:rPr>
              <a:t>Przejęcie ryzyka niewypłacalności odbiorców</a:t>
            </a:r>
          </a:p>
          <a:p>
            <a:pPr algn="ctr"/>
            <a:endParaRPr lang="pl-PL" sz="1400" dirty="0" smtClean="0">
              <a:solidFill>
                <a:schemeClr val="accent6"/>
              </a:solidFill>
            </a:endParaRPr>
          </a:p>
          <a:p>
            <a:pPr algn="ctr"/>
            <a:r>
              <a:rPr lang="pl-PL" sz="1400" dirty="0" smtClean="0">
                <a:solidFill>
                  <a:schemeClr val="accent6"/>
                </a:solidFill>
              </a:rPr>
              <a:t>Odpowiedzialność faktora za ryzyko wypłacalności odbiorcy - umożliwia poprawę struktury bilansu, zwolnienie klienta z konieczności monitoringu sytuacji finansowej odbiorcy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1" name="Obraz 20" descr="mon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196752"/>
            <a:ext cx="504000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55571" y="260648"/>
            <a:ext cx="6176670" cy="402493"/>
          </a:xfrm>
        </p:spPr>
        <p:txBody>
          <a:bodyPr>
            <a:noAutofit/>
          </a:bodyPr>
          <a:lstStyle/>
          <a:p>
            <a:r>
              <a:rPr lang="pl-PL" dirty="0" smtClean="0"/>
              <a:t>Dlaczego </a:t>
            </a:r>
            <a:r>
              <a:rPr lang="pl-PL" dirty="0" err="1" smtClean="0"/>
              <a:t>faktoring</a:t>
            </a:r>
            <a:r>
              <a:rPr lang="pl-PL" dirty="0" smtClean="0"/>
              <a:t> w KUKE Finance?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339752" y="1268760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Weryfikacja odbiorców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3923928" y="1268760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Ubezpieczenie należności</a:t>
            </a:r>
            <a:endParaRPr lang="pl-PL" sz="1400" dirty="0"/>
          </a:p>
        </p:txBody>
      </p:sp>
      <p:sp>
        <p:nvSpPr>
          <p:cNvPr id="9" name="Prostokąt 8"/>
          <p:cNvSpPr/>
          <p:nvPr/>
        </p:nvSpPr>
        <p:spPr>
          <a:xfrm>
            <a:off x="5508104" y="1268760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Finansowanie należności</a:t>
            </a:r>
            <a:endParaRPr lang="pl-PL" sz="1400" dirty="0"/>
          </a:p>
        </p:txBody>
      </p:sp>
      <p:sp>
        <p:nvSpPr>
          <p:cNvPr id="10" name="Prostokąt 9"/>
          <p:cNvSpPr/>
          <p:nvPr/>
        </p:nvSpPr>
        <p:spPr>
          <a:xfrm>
            <a:off x="7092280" y="1268760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Windykacja należności</a:t>
            </a:r>
            <a:endParaRPr lang="pl-PL" sz="1400" dirty="0"/>
          </a:p>
        </p:txBody>
      </p:sp>
      <p:sp>
        <p:nvSpPr>
          <p:cNvPr id="11" name="Prostokąt 10"/>
          <p:cNvSpPr/>
          <p:nvPr/>
        </p:nvSpPr>
        <p:spPr>
          <a:xfrm>
            <a:off x="2339752" y="2708920"/>
            <a:ext cx="6192688" cy="936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KUKE Finance</a:t>
            </a:r>
            <a:endParaRPr lang="pl-PL" b="1" dirty="0"/>
          </a:p>
        </p:txBody>
      </p:sp>
      <p:sp>
        <p:nvSpPr>
          <p:cNvPr id="12" name="Prostokąt 11"/>
          <p:cNvSpPr/>
          <p:nvPr/>
        </p:nvSpPr>
        <p:spPr>
          <a:xfrm>
            <a:off x="2339752" y="4149080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err="1" smtClean="0"/>
              <a:t>Underwriting</a:t>
            </a:r>
            <a:endParaRPr lang="pl-PL" sz="1400" dirty="0"/>
          </a:p>
        </p:txBody>
      </p:sp>
      <p:sp>
        <p:nvSpPr>
          <p:cNvPr id="13" name="Prostokąt 12"/>
          <p:cNvSpPr/>
          <p:nvPr/>
        </p:nvSpPr>
        <p:spPr>
          <a:xfrm>
            <a:off x="4716016" y="4149080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Ubezpieczenie należności</a:t>
            </a:r>
            <a:endParaRPr lang="pl-PL" sz="1400" dirty="0"/>
          </a:p>
        </p:txBody>
      </p:sp>
      <p:sp>
        <p:nvSpPr>
          <p:cNvPr id="16" name="Prostokąt 15"/>
          <p:cNvSpPr/>
          <p:nvPr/>
        </p:nvSpPr>
        <p:spPr>
          <a:xfrm>
            <a:off x="7092280" y="4149080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Windykacja </a:t>
            </a:r>
            <a:br>
              <a:rPr lang="pl-PL" sz="1400" dirty="0" smtClean="0"/>
            </a:br>
            <a:r>
              <a:rPr lang="pl-PL" sz="1400" dirty="0" smtClean="0"/>
              <a:t>i monitoring płatności</a:t>
            </a:r>
            <a:endParaRPr lang="pl-PL" sz="1400" dirty="0"/>
          </a:p>
        </p:txBody>
      </p:sp>
      <p:sp>
        <p:nvSpPr>
          <p:cNvPr id="17" name="Prostokąt 16"/>
          <p:cNvSpPr/>
          <p:nvPr/>
        </p:nvSpPr>
        <p:spPr>
          <a:xfrm>
            <a:off x="2339752" y="5445224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KUKE</a:t>
            </a:r>
            <a:endParaRPr lang="pl-PL" sz="1400" dirty="0"/>
          </a:p>
        </p:txBody>
      </p:sp>
      <p:sp>
        <p:nvSpPr>
          <p:cNvPr id="18" name="Prostokąt 17"/>
          <p:cNvSpPr/>
          <p:nvPr/>
        </p:nvSpPr>
        <p:spPr>
          <a:xfrm>
            <a:off x="4716016" y="5445224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KUKE</a:t>
            </a:r>
            <a:endParaRPr lang="pl-PL" sz="1400" dirty="0"/>
          </a:p>
        </p:txBody>
      </p:sp>
      <p:sp>
        <p:nvSpPr>
          <p:cNvPr id="19" name="Prostokąt 18"/>
          <p:cNvSpPr/>
          <p:nvPr/>
        </p:nvSpPr>
        <p:spPr>
          <a:xfrm>
            <a:off x="7092280" y="5445224"/>
            <a:ext cx="1440160" cy="936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KUKE</a:t>
            </a:r>
            <a:endParaRPr lang="pl-PL" sz="1400" dirty="0"/>
          </a:p>
        </p:txBody>
      </p:sp>
      <p:cxnSp>
        <p:nvCxnSpPr>
          <p:cNvPr id="21" name="Łącznik prosty ze strzałką 20"/>
          <p:cNvCxnSpPr>
            <a:stCxn id="9" idx="2"/>
          </p:cNvCxnSpPr>
          <p:nvPr/>
        </p:nvCxnSpPr>
        <p:spPr>
          <a:xfrm>
            <a:off x="6228184" y="2204864"/>
            <a:ext cx="0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12" idx="0"/>
          </p:cNvCxnSpPr>
          <p:nvPr/>
        </p:nvCxnSpPr>
        <p:spPr>
          <a:xfrm flipV="1">
            <a:off x="3059832" y="3645024"/>
            <a:ext cx="0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5436096" y="3645024"/>
            <a:ext cx="0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7812360" y="3645024"/>
            <a:ext cx="0" cy="50405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>
            <a:stCxn id="17" idx="0"/>
            <a:endCxn id="12" idx="2"/>
          </p:cNvCxnSpPr>
          <p:nvPr/>
        </p:nvCxnSpPr>
        <p:spPr>
          <a:xfrm flipV="1">
            <a:off x="3059832" y="5085184"/>
            <a:ext cx="0" cy="3600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5436096" y="5085184"/>
            <a:ext cx="0" cy="3600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7812360" y="5085184"/>
            <a:ext cx="0" cy="3600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51520" y="1556792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Potrzeby Klienta</a:t>
            </a:r>
            <a:endParaRPr lang="pl-PL" sz="16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251520" y="2996952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Wszystko w jednym</a:t>
            </a:r>
            <a:endParaRPr lang="pl-PL" sz="16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251520" y="4356393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Poszczególne </a:t>
            </a:r>
          </a:p>
          <a:p>
            <a:r>
              <a:rPr lang="pl-PL" sz="1600" dirty="0" smtClean="0"/>
              <a:t>usługi</a:t>
            </a:r>
            <a:endParaRPr lang="pl-PL" sz="16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251520" y="558924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Jednostki </a:t>
            </a:r>
          </a:p>
          <a:p>
            <a:r>
              <a:rPr lang="pl-PL" sz="1600" dirty="0" smtClean="0"/>
              <a:t>biznesowe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200800" cy="467560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b="1" dirty="0">
                <a:solidFill>
                  <a:schemeClr val="bg1">
                    <a:lumMod val="10000"/>
                  </a:schemeClr>
                </a:solidFill>
              </a:rPr>
              <a:t>J</a:t>
            </a: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esteśmy firmą specjalizującą się w zarządzaniu ryzykiem związanym z kredytem kupieckim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 (nawet w przypadku wyboru Faktoringu niepełnego Klient ma weryfikowane należności w KUKE).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Pośrednio </a:t>
            </a: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właścicielem naszej spółki jest Skarb Państwa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>
                <a:solidFill>
                  <a:schemeClr val="bg1">
                    <a:lumMod val="10000"/>
                  </a:schemeClr>
                </a:solidFill>
              </a:rPr>
              <a:t>J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esteśmy firmą z polskim kapitałem – </a:t>
            </a:r>
            <a:r>
              <a:rPr lang="pl-PL" sz="1800" dirty="0" smtClean="0"/>
              <a:t>szybkość podejmowania </a:t>
            </a:r>
            <a:r>
              <a:rPr lang="pl-PL" sz="1800" b="1" dirty="0" smtClean="0"/>
              <a:t>decyzji wyłącznie wewnątrz struktur krajowych</a:t>
            </a:r>
            <a:r>
              <a:rPr lang="pl-PL" sz="1800" dirty="0" smtClean="0"/>
              <a:t>.</a:t>
            </a: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55571" y="260648"/>
            <a:ext cx="6176670" cy="402493"/>
          </a:xfrm>
        </p:spPr>
        <p:txBody>
          <a:bodyPr>
            <a:noAutofit/>
          </a:bodyPr>
          <a:lstStyle/>
          <a:p>
            <a:r>
              <a:rPr lang="pl-PL" dirty="0" smtClean="0"/>
              <a:t>Dlaczego </a:t>
            </a:r>
            <a:r>
              <a:rPr lang="pl-PL" dirty="0" err="1" smtClean="0"/>
              <a:t>faktoring</a:t>
            </a:r>
            <a:r>
              <a:rPr lang="pl-PL" dirty="0" smtClean="0"/>
              <a:t> w KUKE Finance?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200800" cy="503564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/>
              <a:t>Optymalna struktura organizacyjna - </a:t>
            </a:r>
            <a:r>
              <a:rPr lang="pl-PL" sz="1800" b="1" dirty="0" smtClean="0"/>
              <a:t>szybkość podejmowania decyzji </a:t>
            </a:r>
            <a:r>
              <a:rPr lang="pl-PL" sz="1800" dirty="0" smtClean="0"/>
              <a:t>na każdym etapie rozmów z Klientem (przygotowanie oferty kosztowej, decyzja Komitetu Faktoringowego, uzgodnienie zapisów umowy, podwyższenie limitu Faktoranta, włączenie nowego kontrahenta, dodanie nowego produktu, odstępstwo od warunków umowy).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/>
              <a:t>Oferta KUKE Finance - sposób na </a:t>
            </a:r>
            <a:r>
              <a:rPr lang="pl-PL" sz="1800" b="1" dirty="0" smtClean="0"/>
              <a:t>zwiększenie bezpieczeństwa prowadzonego biznesu poprzez dywersyfikacje źródeł finansowania</a:t>
            </a:r>
            <a:r>
              <a:rPr lang="pl-PL" sz="1800" dirty="0" smtClean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/>
              <a:t>Osoby dedykowane do rozwijania współpracy z Klientem – Biuro Współpracy z Klientem, Biuro Operacji i Rozliczeń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55571" y="260648"/>
            <a:ext cx="6176670" cy="402493"/>
          </a:xfrm>
        </p:spPr>
        <p:txBody>
          <a:bodyPr>
            <a:noAutofit/>
          </a:bodyPr>
          <a:lstStyle/>
          <a:p>
            <a:r>
              <a:rPr lang="pl-PL" dirty="0" smtClean="0"/>
              <a:t>Dlaczego </a:t>
            </a:r>
            <a:r>
              <a:rPr lang="pl-PL" dirty="0" err="1" smtClean="0"/>
              <a:t>faktoring</a:t>
            </a:r>
            <a:r>
              <a:rPr lang="pl-PL" dirty="0" smtClean="0"/>
              <a:t> w KUKE Finance?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200800" cy="4675609"/>
          </a:xfrm>
        </p:spPr>
        <p:txBody>
          <a:bodyPr/>
          <a:lstStyle/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  <a:buFont typeface="+mj-lt"/>
              <a:buAutoNum type="arabicPeriod"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Zgłoszenie Klienta – weryfikacja danych finansowych potencjalnego Klienta </a:t>
            </a: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  <a:buFont typeface="+mj-lt"/>
              <a:buAutoNum type="arabicPeriod"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Przygotowanie oferty</a:t>
            </a: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  <a:buFont typeface="+mj-lt"/>
              <a:buAutoNum type="arabicPeriod"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Wniosek </a:t>
            </a:r>
            <a:r>
              <a:rPr lang="pl-PL" sz="1800" dirty="0" err="1" smtClean="0">
                <a:solidFill>
                  <a:schemeClr val="bg1">
                    <a:lumMod val="10000"/>
                  </a:schemeClr>
                </a:solidFill>
              </a:rPr>
              <a:t>faktoringowy</a:t>
            </a: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  <a:buFont typeface="+mj-lt"/>
              <a:buAutoNum type="arabicPeriod"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Komitet </a:t>
            </a:r>
            <a:r>
              <a:rPr lang="pl-PL" sz="1800" dirty="0" err="1" smtClean="0">
                <a:solidFill>
                  <a:schemeClr val="bg1">
                    <a:lumMod val="10000"/>
                  </a:schemeClr>
                </a:solidFill>
              </a:rPr>
              <a:t>Faktoringowy</a:t>
            </a: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  <a:buFont typeface="+mj-lt"/>
              <a:buAutoNum type="arabicPeriod"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Podpisanie umowy</a:t>
            </a: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  <a:buFont typeface="+mj-lt"/>
              <a:buAutoNum type="arabicPeriod"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Wysłanie zawiadomień o cesji należności do kontrahentów</a:t>
            </a: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  <a:buFont typeface="+mj-lt"/>
              <a:buAutoNum type="arabicPeriod"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Uruchomienie środków</a:t>
            </a: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49263" indent="-449263">
              <a:lnSpc>
                <a:spcPct val="150000"/>
              </a:lnSpc>
              <a:spcAft>
                <a:spcPts val="600"/>
              </a:spcAft>
              <a:buSzPct val="125000"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55571" y="260648"/>
            <a:ext cx="6176670" cy="402493"/>
          </a:xfrm>
        </p:spPr>
        <p:txBody>
          <a:bodyPr>
            <a:noAutofit/>
          </a:bodyPr>
          <a:lstStyle/>
          <a:p>
            <a:r>
              <a:rPr lang="pl-PL" dirty="0" smtClean="0"/>
              <a:t>Proces sprzedaży w KUKE Finance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200800" cy="467560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Czego potrzebujemy: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accent1"/>
                </a:solidFill>
              </a:rPr>
              <a:t>Dane finansowe Klienta (</a:t>
            </a:r>
            <a:r>
              <a:rPr lang="pl-PL" sz="1800" dirty="0" err="1" smtClean="0">
                <a:solidFill>
                  <a:schemeClr val="accent1"/>
                </a:solidFill>
              </a:rPr>
              <a:t>RZiS</a:t>
            </a:r>
            <a:r>
              <a:rPr lang="pl-PL" sz="1800" dirty="0" smtClean="0">
                <a:solidFill>
                  <a:schemeClr val="accent1"/>
                </a:solidFill>
              </a:rPr>
              <a:t> + bilans za ostatnie 2 lata)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accent1"/>
                </a:solidFill>
              </a:rPr>
              <a:t>Określenia przez Klienta preferowanego limitu finansowania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accent1"/>
                </a:solidFill>
              </a:rPr>
              <a:t>Informacji o deklarowanym obrocie do sfinansowania w ramach usługi faktoringu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accent1"/>
                </a:solidFill>
              </a:rPr>
              <a:t>Informacji na temat kontrahentów w faktoringu – liczba, stosowane terminy płatności, % korekt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55571" y="260648"/>
            <a:ext cx="6176670" cy="402493"/>
          </a:xfrm>
        </p:spPr>
        <p:txBody>
          <a:bodyPr>
            <a:noAutofit/>
          </a:bodyPr>
          <a:lstStyle/>
          <a:p>
            <a:r>
              <a:rPr lang="pl-PL" dirty="0" smtClean="0"/>
              <a:t>Przygotowanie oferty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200800" cy="467560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Czym jest wniosek </a:t>
            </a:r>
            <a:r>
              <a:rPr lang="pl-PL" sz="1800" b="1" dirty="0" err="1" smtClean="0">
                <a:solidFill>
                  <a:schemeClr val="bg1">
                    <a:lumMod val="10000"/>
                  </a:schemeClr>
                </a:solidFill>
              </a:rPr>
              <a:t>faktoringowy</a:t>
            </a: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accent1"/>
                </a:solidFill>
              </a:rPr>
              <a:t>Komplet dokumentów prawno-rejestrowych, finansowych Klienta oraz zaświadczeń i opinii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accent1"/>
                </a:solidFill>
              </a:rPr>
              <a:t>Uzupełniony formularz, który wskazuje warunki współpracy oraz kontrahentów którzy mieliby zostać objęci finasowaniem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55571" y="260648"/>
            <a:ext cx="6176670" cy="402493"/>
          </a:xfrm>
        </p:spPr>
        <p:txBody>
          <a:bodyPr>
            <a:noAutofit/>
          </a:bodyPr>
          <a:lstStyle/>
          <a:p>
            <a:r>
              <a:rPr lang="pl-PL" dirty="0" smtClean="0"/>
              <a:t>Wniosek </a:t>
            </a:r>
            <a:r>
              <a:rPr lang="pl-PL" dirty="0" err="1" smtClean="0"/>
              <a:t>faktoringowy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200800" cy="467560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Wierzytelności nie mogą być wymagalne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Brak obciążeń na rzecz osób trzecich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Są bezsporne co ilości, kwoty, daty itp.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Wierzytelności nie mogą być objęte postępowaniem egzekucyjnym, zabezpieczającym lub układowym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Wierzytelności nie zostały wcześniej scedowane i przysługują wyłącznie Klientowi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Ich sprzedaży nie sprzeciwia się ustawa, zastrzeżenie umowne lub właściwość zobowiązania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55571" y="260648"/>
            <a:ext cx="6176670" cy="402493"/>
          </a:xfrm>
        </p:spPr>
        <p:txBody>
          <a:bodyPr>
            <a:noAutofit/>
          </a:bodyPr>
          <a:lstStyle/>
          <a:p>
            <a:r>
              <a:rPr lang="pl-PL" dirty="0" smtClean="0"/>
              <a:t>Ograniczenia dla wierzytelności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5571" y="260648"/>
            <a:ext cx="7040766" cy="792088"/>
          </a:xfrm>
        </p:spPr>
        <p:txBody>
          <a:bodyPr>
            <a:noAutofit/>
          </a:bodyPr>
          <a:lstStyle/>
          <a:p>
            <a:r>
              <a:rPr lang="pl-PL" dirty="0" smtClean="0"/>
              <a:t>Bieżąca współpraca: </a:t>
            </a:r>
            <a:br>
              <a:rPr lang="pl-PL" dirty="0" smtClean="0"/>
            </a:br>
            <a:r>
              <a:rPr lang="pl-PL" dirty="0" smtClean="0"/>
              <a:t>System </a:t>
            </a:r>
            <a:r>
              <a:rPr lang="pl-PL" dirty="0" err="1" smtClean="0"/>
              <a:t>faktoringowy</a:t>
            </a:r>
            <a:r>
              <a:rPr lang="pl-PL" dirty="0" smtClean="0"/>
              <a:t> Faktor 3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896" y="1450758"/>
            <a:ext cx="8136904" cy="460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ójkąt prostokątny 34"/>
          <p:cNvSpPr/>
          <p:nvPr/>
        </p:nvSpPr>
        <p:spPr>
          <a:xfrm flipH="1" flipV="1">
            <a:off x="592083" y="2348880"/>
            <a:ext cx="292104" cy="29210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Trójkąt prostokątny 37"/>
          <p:cNvSpPr/>
          <p:nvPr/>
        </p:nvSpPr>
        <p:spPr>
          <a:xfrm flipH="1" flipV="1">
            <a:off x="592083" y="3861048"/>
            <a:ext cx="292104" cy="29210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Trójkąt prostokątny 38"/>
          <p:cNvSpPr/>
          <p:nvPr/>
        </p:nvSpPr>
        <p:spPr>
          <a:xfrm flipH="1" flipV="1">
            <a:off x="592083" y="3356992"/>
            <a:ext cx="292104" cy="29210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Trójkąt prostokątny 39"/>
          <p:cNvSpPr/>
          <p:nvPr/>
        </p:nvSpPr>
        <p:spPr>
          <a:xfrm flipH="1" flipV="1">
            <a:off x="592083" y="2852936"/>
            <a:ext cx="292104" cy="29210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Prostokąt 83"/>
          <p:cNvSpPr/>
          <p:nvPr/>
        </p:nvSpPr>
        <p:spPr>
          <a:xfrm>
            <a:off x="1096082" y="1988880"/>
            <a:ext cx="7747939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bIns="72000" rtlCol="0" anchor="ctr"/>
          <a:lstStyle/>
          <a:p>
            <a:r>
              <a:rPr lang="pl-PL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Kim jesteśmy?</a:t>
            </a:r>
            <a:endParaRPr lang="pl-PL" sz="16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Prostokąt 85"/>
          <p:cNvSpPr/>
          <p:nvPr/>
        </p:nvSpPr>
        <p:spPr>
          <a:xfrm>
            <a:off x="1096082" y="2492896"/>
            <a:ext cx="7747939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bIns="72000" rtlCol="0" anchor="ctr"/>
          <a:lstStyle/>
          <a:p>
            <a:r>
              <a:rPr lang="pl-PL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Produkty oferowane przez KUKE Finance</a:t>
            </a:r>
          </a:p>
        </p:txBody>
      </p:sp>
      <p:sp>
        <p:nvSpPr>
          <p:cNvPr id="88" name="Prostokąt 87"/>
          <p:cNvSpPr/>
          <p:nvPr/>
        </p:nvSpPr>
        <p:spPr>
          <a:xfrm>
            <a:off x="1096082" y="2996952"/>
            <a:ext cx="7747939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bIns="72000" rtlCol="0" anchor="ctr"/>
          <a:lstStyle/>
          <a:p>
            <a:r>
              <a:rPr lang="pl-PL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 nas wyróżnia na tle konkurencji?</a:t>
            </a:r>
            <a:endParaRPr lang="pl-PL" sz="16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Prostokąt 89"/>
          <p:cNvSpPr/>
          <p:nvPr/>
        </p:nvSpPr>
        <p:spPr>
          <a:xfrm>
            <a:off x="1096082" y="3501008"/>
            <a:ext cx="7747939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bIns="72000" rtlCol="0" anchor="ctr"/>
          <a:lstStyle/>
          <a:p>
            <a:r>
              <a:rPr lang="pl-PL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Droga do otrzymania finansowania, czyli proces sprzedaży</a:t>
            </a:r>
            <a:endParaRPr lang="pl-PL" sz="16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ytuł 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Plan prezentacji</a:t>
            </a:r>
            <a:endParaRPr lang="pl-PL" sz="2400" dirty="0"/>
          </a:p>
        </p:txBody>
      </p:sp>
      <p:sp>
        <p:nvSpPr>
          <p:cNvPr id="85" name="Prostokąt 84"/>
          <p:cNvSpPr/>
          <p:nvPr/>
        </p:nvSpPr>
        <p:spPr>
          <a:xfrm>
            <a:off x="592083" y="1988880"/>
            <a:ext cx="504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l-PL" b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l-PL" b="1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Prostokąt 86"/>
          <p:cNvSpPr/>
          <p:nvPr/>
        </p:nvSpPr>
        <p:spPr>
          <a:xfrm>
            <a:off x="592083" y="2492896"/>
            <a:ext cx="504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l-PL" b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l-PL" b="1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592083" y="2996952"/>
            <a:ext cx="504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l-PL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pl-PL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Prostokąt 90"/>
          <p:cNvSpPr/>
          <p:nvPr/>
        </p:nvSpPr>
        <p:spPr>
          <a:xfrm>
            <a:off x="592083" y="3501008"/>
            <a:ext cx="504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l-PL" b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pl-PL" b="1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072533" y="4005104"/>
            <a:ext cx="7747939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bIns="72000" rtlCol="0" anchor="ctr"/>
          <a:lstStyle/>
          <a:p>
            <a:r>
              <a:rPr lang="pl-PL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Bieżąca współpraca, czyli jak to wygląda w praktyce</a:t>
            </a:r>
            <a:endParaRPr lang="pl-PL" sz="16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11560" y="4005064"/>
            <a:ext cx="504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l-PL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5</a:t>
            </a:r>
            <a:endParaRPr lang="pl-PL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rójkąt prostokątny 16"/>
          <p:cNvSpPr/>
          <p:nvPr/>
        </p:nvSpPr>
        <p:spPr>
          <a:xfrm flipH="1" flipV="1">
            <a:off x="611560" y="4365104"/>
            <a:ext cx="292104" cy="29210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043608" y="4509160"/>
            <a:ext cx="7747939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bIns="72000" rtlCol="0" anchor="ctr"/>
          <a:lstStyle/>
          <a:p>
            <a:r>
              <a:rPr lang="pl-PL" sz="16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 nam się udało zrobić dotychczas – podsumowanie działalności </a:t>
            </a:r>
            <a:endParaRPr lang="pl-PL" sz="16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11560" y="4509120"/>
            <a:ext cx="504000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pl-PL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6</a:t>
            </a:r>
            <a:endParaRPr lang="pl-PL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rójkąt prostokątny 19"/>
          <p:cNvSpPr/>
          <p:nvPr/>
        </p:nvSpPr>
        <p:spPr>
          <a:xfrm flipH="1" flipV="1">
            <a:off x="611560" y="4865088"/>
            <a:ext cx="292104" cy="29210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5571" y="260648"/>
            <a:ext cx="7040766" cy="792088"/>
          </a:xfrm>
        </p:spPr>
        <p:txBody>
          <a:bodyPr>
            <a:noAutofit/>
          </a:bodyPr>
          <a:lstStyle/>
          <a:p>
            <a:r>
              <a:rPr lang="pl-PL" dirty="0" smtClean="0"/>
              <a:t>Bieżąca współpraca: </a:t>
            </a:r>
            <a:br>
              <a:rPr lang="pl-PL" dirty="0" smtClean="0"/>
            </a:br>
            <a:r>
              <a:rPr lang="pl-PL" dirty="0" smtClean="0"/>
              <a:t>System </a:t>
            </a:r>
            <a:r>
              <a:rPr lang="pl-PL" dirty="0" err="1" smtClean="0"/>
              <a:t>faktoringowy</a:t>
            </a:r>
            <a:r>
              <a:rPr lang="pl-PL" dirty="0" smtClean="0"/>
              <a:t> Faktor 3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20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0133"/>
            <a:ext cx="7128792" cy="476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KUKE Finance w 2015 roku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 flipH="1">
            <a:off x="611560" y="980728"/>
            <a:ext cx="7416824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7584" y="1104999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FFFF"/>
                </a:solidFill>
              </a:rPr>
              <a:t>Obroty w mln zł  </a:t>
            </a:r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827584" y="6093296"/>
            <a:ext cx="720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xmlns="" val="3072307555"/>
              </p:ext>
            </p:extLst>
          </p:nvPr>
        </p:nvGraphicFramePr>
        <p:xfrm>
          <a:off x="683568" y="2060848"/>
          <a:ext cx="74168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10" name="Tytuł 2"/>
          <p:cNvSpPr>
            <a:spLocks noGrp="1"/>
          </p:cNvSpPr>
          <p:nvPr>
            <p:ph type="title"/>
          </p:nvPr>
        </p:nvSpPr>
        <p:spPr>
          <a:xfrm>
            <a:off x="555625" y="144463"/>
            <a:ext cx="7040563" cy="548233"/>
          </a:xfrm>
        </p:spPr>
        <p:txBody>
          <a:bodyPr/>
          <a:lstStyle/>
          <a:p>
            <a:r>
              <a:rPr lang="pl-PL" dirty="0" smtClean="0"/>
              <a:t>Wyniki KUKE Finance po I kw. 2016 roku</a:t>
            </a:r>
            <a:endParaRPr lang="en-US" dirty="0"/>
          </a:p>
        </p:txBody>
      </p:sp>
      <p:pic>
        <p:nvPicPr>
          <p:cNvPr id="13" name="Obraz 12" descr="coins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752" y="1988840"/>
            <a:ext cx="504000" cy="504000"/>
          </a:xfrm>
          <a:prstGeom prst="rect">
            <a:avLst/>
          </a:prstGeom>
        </p:spPr>
      </p:pic>
      <p:pic>
        <p:nvPicPr>
          <p:cNvPr id="16" name="Obraz 15" descr="busin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032" y="1988840"/>
            <a:ext cx="504000" cy="504000"/>
          </a:xfrm>
          <a:prstGeom prst="rect">
            <a:avLst/>
          </a:prstGeom>
        </p:spPr>
      </p:pic>
      <p:pic>
        <p:nvPicPr>
          <p:cNvPr id="17" name="Obraz 16" descr="soc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988840"/>
            <a:ext cx="504000" cy="50400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899592" y="2708920"/>
            <a:ext cx="24482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/>
                </a:solidFill>
              </a:rPr>
              <a:t>246,6 mln zł </a:t>
            </a:r>
          </a:p>
          <a:p>
            <a:pPr algn="ctr"/>
            <a:endParaRPr lang="pl-PL" sz="1400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smtClean="0">
                <a:solidFill>
                  <a:schemeClr val="accent6"/>
                </a:solidFill>
              </a:rPr>
              <a:t>obrotów</a:t>
            </a:r>
          </a:p>
          <a:p>
            <a:pPr algn="ctr"/>
            <a:endParaRPr lang="pl-PL" dirty="0" smtClean="0">
              <a:solidFill>
                <a:schemeClr val="accent6"/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accent6"/>
                </a:solidFill>
              </a:rPr>
              <a:t>154,8 mln zł</a:t>
            </a:r>
          </a:p>
          <a:p>
            <a:pPr algn="ctr"/>
            <a:endParaRPr lang="pl-PL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smtClean="0">
                <a:solidFill>
                  <a:schemeClr val="accent6"/>
                </a:solidFill>
              </a:rPr>
              <a:t>suma limitów na faktorantów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347864" y="2701950"/>
            <a:ext cx="2448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/>
                </a:solidFill>
              </a:rPr>
              <a:t>8 805</a:t>
            </a:r>
          </a:p>
          <a:p>
            <a:pPr algn="ctr"/>
            <a:endParaRPr lang="pl-PL" sz="1400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smtClean="0">
                <a:solidFill>
                  <a:schemeClr val="accent6"/>
                </a:solidFill>
              </a:rPr>
              <a:t>wykupionych faktur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868144" y="2712983"/>
            <a:ext cx="24482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/>
                </a:solidFill>
              </a:rPr>
              <a:t>36</a:t>
            </a:r>
          </a:p>
          <a:p>
            <a:pPr algn="ctr"/>
            <a:endParaRPr lang="pl-PL" sz="1400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smtClean="0">
                <a:solidFill>
                  <a:schemeClr val="accent6"/>
                </a:solidFill>
              </a:rPr>
              <a:t>Klientów (</a:t>
            </a:r>
            <a:r>
              <a:rPr lang="pl-PL" dirty="0" err="1" smtClean="0">
                <a:solidFill>
                  <a:schemeClr val="accent6"/>
                </a:solidFill>
              </a:rPr>
              <a:t>faktorantów</a:t>
            </a:r>
            <a:r>
              <a:rPr lang="pl-PL" dirty="0" smtClean="0">
                <a:solidFill>
                  <a:schemeClr val="accent6"/>
                </a:solidFill>
              </a:rPr>
              <a:t>)</a:t>
            </a:r>
          </a:p>
          <a:p>
            <a:pPr algn="ctr"/>
            <a:endParaRPr lang="pl-PL" dirty="0" smtClean="0">
              <a:solidFill>
                <a:schemeClr val="accent6"/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accent6"/>
                </a:solidFill>
              </a:rPr>
              <a:t>850</a:t>
            </a:r>
          </a:p>
          <a:p>
            <a:pPr algn="ctr"/>
            <a:endParaRPr lang="pl-PL" dirty="0" smtClean="0">
              <a:solidFill>
                <a:schemeClr val="accent6"/>
              </a:solidFill>
            </a:endParaRPr>
          </a:p>
          <a:p>
            <a:pPr algn="ctr"/>
            <a:r>
              <a:rPr lang="pl-PL" dirty="0" smtClean="0">
                <a:solidFill>
                  <a:schemeClr val="accent6"/>
                </a:solidFill>
              </a:rPr>
              <a:t>aktywnych</a:t>
            </a:r>
          </a:p>
          <a:p>
            <a:pPr algn="ctr"/>
            <a:r>
              <a:rPr lang="pl-PL" dirty="0" smtClean="0">
                <a:solidFill>
                  <a:schemeClr val="accent6"/>
                </a:solidFill>
              </a:rPr>
              <a:t>kontrahentów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</a:t>
            </a:r>
            <a:r>
              <a:rPr lang="pl-PL" dirty="0" err="1" smtClean="0"/>
              <a:t>faktoringowy</a:t>
            </a:r>
            <a:r>
              <a:rPr lang="pl-PL" dirty="0" smtClean="0"/>
              <a:t> w Polsce 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 flipH="1">
            <a:off x="611560" y="980728"/>
            <a:ext cx="7416824" cy="5760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7584" y="1104999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FFFF"/>
                </a:solidFill>
              </a:rPr>
              <a:t>Obroty rynku faktoringowego w Polsce (mld zł)  </a:t>
            </a:r>
            <a:endParaRPr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827584" y="6093296"/>
            <a:ext cx="720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755576" y="6135107"/>
            <a:ext cx="76328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i="1" dirty="0" smtClean="0">
                <a:solidFill>
                  <a:schemeClr val="bg1">
                    <a:lumMod val="10000"/>
                  </a:schemeClr>
                </a:solidFill>
              </a:rPr>
              <a:t>Źródło: GUS, Polski Związek Faktorów</a:t>
            </a:r>
            <a:endParaRPr lang="pl-PL" sz="1000" dirty="0"/>
          </a:p>
        </p:txBody>
      </p:sp>
      <p:graphicFrame>
        <p:nvGraphicFramePr>
          <p:cNvPr id="11" name="Wykres 10"/>
          <p:cNvGraphicFramePr/>
          <p:nvPr/>
        </p:nvGraphicFramePr>
        <p:xfrm>
          <a:off x="539552" y="1700808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10" name="Tytuł 2"/>
          <p:cNvSpPr>
            <a:spLocks noGrp="1"/>
          </p:cNvSpPr>
          <p:nvPr>
            <p:ph type="title"/>
          </p:nvPr>
        </p:nvSpPr>
        <p:spPr>
          <a:xfrm>
            <a:off x="555625" y="144463"/>
            <a:ext cx="7040563" cy="548233"/>
          </a:xfrm>
        </p:spPr>
        <p:txBody>
          <a:bodyPr/>
          <a:lstStyle/>
          <a:p>
            <a:r>
              <a:rPr lang="pl-PL" dirty="0" smtClean="0"/>
              <a:t>Rynek </a:t>
            </a:r>
            <a:r>
              <a:rPr lang="pl-PL" dirty="0" err="1" smtClean="0"/>
              <a:t>faktoringowy</a:t>
            </a:r>
            <a:r>
              <a:rPr lang="pl-PL" dirty="0" smtClean="0"/>
              <a:t> w Polsce po 2015 roku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18857" y="6237312"/>
            <a:ext cx="2929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i="1" dirty="0" smtClean="0">
                <a:solidFill>
                  <a:schemeClr val="bg1">
                    <a:lumMod val="10000"/>
                  </a:schemeClr>
                </a:solidFill>
              </a:rPr>
              <a:t>Faktorzy zrzeszeni w Polskim Związku Faktorów</a:t>
            </a:r>
            <a:endParaRPr lang="en-US" sz="1000" i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1" name="Obraz 10" descr="fakt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610" y="1254708"/>
            <a:ext cx="4427406" cy="1781715"/>
          </a:xfrm>
          <a:prstGeom prst="rect">
            <a:avLst/>
          </a:prstGeom>
        </p:spPr>
      </p:pic>
      <p:pic>
        <p:nvPicPr>
          <p:cNvPr id="12" name="Obraz 11" descr="fakt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1741516" cy="1329719"/>
          </a:xfrm>
          <a:prstGeom prst="rect">
            <a:avLst/>
          </a:prstGeom>
        </p:spPr>
      </p:pic>
      <p:pic>
        <p:nvPicPr>
          <p:cNvPr id="14" name="Obraz 13" descr="fakt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5" y="1628800"/>
            <a:ext cx="1306602" cy="1408904"/>
          </a:xfrm>
          <a:prstGeom prst="rect">
            <a:avLst/>
          </a:prstGeom>
        </p:spPr>
      </p:pic>
      <p:pic>
        <p:nvPicPr>
          <p:cNvPr id="15" name="Obraz 14" descr="fakt_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1528" y="3585025"/>
            <a:ext cx="5406776" cy="243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Eastbridge-prezentacja-projekt 7-1303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4" y="4616"/>
            <a:ext cx="9137846" cy="685338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9552" y="303039"/>
            <a:ext cx="3934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4788"/>
                </a:solidFill>
                <a:latin typeface="+mn-lt"/>
              </a:rPr>
              <a:t>Zapraszamy do współpracy</a:t>
            </a:r>
            <a:endParaRPr lang="pl-PL" sz="2400" dirty="0">
              <a:solidFill>
                <a:srgbClr val="004788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55776" y="515719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Łącznik prosty 6"/>
          <p:cNvCxnSpPr/>
          <p:nvPr/>
        </p:nvCxnSpPr>
        <p:spPr bwMode="auto">
          <a:xfrm>
            <a:off x="10908704" y="393305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9712" y="1340768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kern="0" dirty="0" err="1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www.kuke</a:t>
            </a:r>
            <a:r>
              <a:rPr lang="pl-PL" sz="2000" kern="0" dirty="0" err="1" smtClean="0">
                <a:solidFill>
                  <a:schemeClr val="bg1">
                    <a:lumMod val="10000"/>
                  </a:schemeClr>
                </a:solidFill>
                <a:ea typeface="+mj-ea"/>
                <a:cs typeface="+mj-cs"/>
              </a:rPr>
              <a:t>-finance</a:t>
            </a:r>
            <a:r>
              <a:rPr lang="pl-PL" sz="2000" kern="0" dirty="0" err="1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.pl</a:t>
            </a:r>
            <a:r>
              <a:rPr lang="pl-PL" sz="200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pl-PL" sz="200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</a:br>
            <a:endParaRPr lang="pl-PL" sz="2000" b="1" kern="0" dirty="0">
              <a:solidFill>
                <a:schemeClr val="bg1">
                  <a:lumMod val="1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Elipsa 8"/>
          <p:cNvSpPr>
            <a:spLocks noChangeAspect="1"/>
          </p:cNvSpPr>
          <p:nvPr/>
        </p:nvSpPr>
        <p:spPr bwMode="auto">
          <a:xfrm>
            <a:off x="1151680" y="1232816"/>
            <a:ext cx="540000" cy="54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Elipsa 9"/>
          <p:cNvSpPr>
            <a:spLocks noChangeAspect="1"/>
          </p:cNvSpPr>
          <p:nvPr/>
        </p:nvSpPr>
        <p:spPr bwMode="auto">
          <a:xfrm>
            <a:off x="1151680" y="1988840"/>
            <a:ext cx="540000" cy="54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Elipsa 10"/>
          <p:cNvSpPr>
            <a:spLocks noChangeAspect="1"/>
          </p:cNvSpPr>
          <p:nvPr/>
        </p:nvSpPr>
        <p:spPr bwMode="auto">
          <a:xfrm>
            <a:off x="1115616" y="2780992"/>
            <a:ext cx="576000" cy="576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Elipsa 12"/>
          <p:cNvSpPr>
            <a:spLocks noChangeAspect="1"/>
          </p:cNvSpPr>
          <p:nvPr/>
        </p:nvSpPr>
        <p:spPr bwMode="auto">
          <a:xfrm>
            <a:off x="1115616" y="3645088"/>
            <a:ext cx="576000" cy="576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4" name="Obraz 13" descr="email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664" y="2132856"/>
            <a:ext cx="252000" cy="252000"/>
          </a:xfrm>
          <a:prstGeom prst="rect">
            <a:avLst/>
          </a:prstGeom>
        </p:spPr>
      </p:pic>
      <p:pic>
        <p:nvPicPr>
          <p:cNvPr id="15" name="Obraz 14" descr="screen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664" y="1376800"/>
            <a:ext cx="252000" cy="252000"/>
          </a:xfrm>
          <a:prstGeom prst="rect">
            <a:avLst/>
          </a:prstGeom>
        </p:spPr>
      </p:pic>
      <p:pic>
        <p:nvPicPr>
          <p:cNvPr id="16" name="Obraz 15" descr="mobile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6000" y="2960976"/>
            <a:ext cx="252000" cy="252000"/>
          </a:xfrm>
          <a:prstGeom prst="rect">
            <a:avLst/>
          </a:prstGeom>
        </p:spPr>
      </p:pic>
      <p:pic>
        <p:nvPicPr>
          <p:cNvPr id="17" name="Obraz 16" descr="pin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664" y="3825072"/>
            <a:ext cx="252000" cy="252000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979712" y="2924944"/>
            <a:ext cx="27363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22 312 41 80</a:t>
            </a:r>
            <a:r>
              <a:rPr lang="pl-PL" sz="2000" kern="0" dirty="0" smtClean="0">
                <a:solidFill>
                  <a:srgbClr val="004788"/>
                </a:solidFill>
                <a:latin typeface="+mn-lt"/>
                <a:ea typeface="+mj-ea"/>
                <a:cs typeface="+mj-cs"/>
              </a:rPr>
              <a:t/>
            </a:r>
            <a:br>
              <a:rPr lang="pl-PL" sz="2000" kern="0" dirty="0" smtClean="0">
                <a:solidFill>
                  <a:srgbClr val="004788"/>
                </a:solidFill>
                <a:latin typeface="+mn-lt"/>
                <a:ea typeface="+mj-ea"/>
                <a:cs typeface="+mj-cs"/>
              </a:rPr>
            </a:br>
            <a:endParaRPr lang="pl-PL" sz="2000" b="1" kern="0" dirty="0">
              <a:solidFill>
                <a:srgbClr val="00478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979712" y="2132856"/>
            <a:ext cx="43204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kern="0" dirty="0" err="1" smtClean="0">
                <a:solidFill>
                  <a:schemeClr val="bg1">
                    <a:lumMod val="10000"/>
                  </a:schemeClr>
                </a:solidFill>
                <a:ea typeface="+mj-ea"/>
                <a:cs typeface="+mj-cs"/>
              </a:rPr>
              <a:t>piotr.paczynski</a:t>
            </a:r>
            <a:r>
              <a:rPr lang="pl-PL" sz="2000" kern="0" dirty="0" err="1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@kuke-finance.pl</a:t>
            </a:r>
            <a:r>
              <a:rPr lang="pl-PL" sz="200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/>
            </a:r>
            <a:br>
              <a:rPr lang="pl-PL" sz="200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</a:br>
            <a:endParaRPr lang="pl-PL" sz="2000" b="1" kern="0" dirty="0">
              <a:solidFill>
                <a:schemeClr val="bg1">
                  <a:lumMod val="1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979712" y="3501008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ul. Sienna 39</a:t>
            </a:r>
            <a:endParaRPr lang="pl-PL" sz="2000" b="1" kern="0" dirty="0">
              <a:solidFill>
                <a:schemeClr val="bg1">
                  <a:lumMod val="1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979712" y="3861048"/>
            <a:ext cx="4248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kern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+mj-ea"/>
                <a:cs typeface="+mj-cs"/>
              </a:rPr>
              <a:t>00-121 Warszawa</a:t>
            </a:r>
            <a:endParaRPr lang="pl-PL" sz="2000" b="1" kern="0" dirty="0">
              <a:solidFill>
                <a:schemeClr val="bg1">
                  <a:lumMod val="10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9" name="Symbol zastępczy zawartości 18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6768752" cy="2376264"/>
          </a:xfrm>
        </p:spPr>
        <p:txBody>
          <a:bodyPr/>
          <a:lstStyle/>
          <a:p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Firma faktoringowa </a:t>
            </a:r>
            <a:r>
              <a:rPr lang="pl-PL" sz="1800" b="1" dirty="0" smtClean="0">
                <a:solidFill>
                  <a:srgbClr val="FF0000"/>
                </a:solidFill>
              </a:rPr>
              <a:t>KUKE Finance </a:t>
            </a:r>
            <a:r>
              <a:rPr lang="pl-PL" sz="1800" dirty="0" smtClean="0">
                <a:solidFill>
                  <a:schemeClr val="accent6"/>
                </a:solidFill>
              </a:rPr>
              <a:t>została powołana do życia przez Korporację Ubezpieczeń Kredytów Eksportowych </a:t>
            </a:r>
            <a:r>
              <a:rPr lang="pl-PL" sz="1800" dirty="0" smtClean="0">
                <a:solidFill>
                  <a:schemeClr val="accent1"/>
                </a:solidFill>
              </a:rPr>
              <a:t>Spółka  Akcyjna</a:t>
            </a: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Nasza spółka w ramach Grupy KUKE oferuje klientom kompleksowe i elastyczne rozwiązania z zakresu zarządzania należnościami:</a:t>
            </a:r>
            <a:endParaRPr lang="pl-PL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8" name="Tytuł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jesteśmy?</a:t>
            </a:r>
            <a:endParaRPr lang="pl-PL" dirty="0"/>
          </a:p>
        </p:txBody>
      </p:sp>
      <p:pic>
        <p:nvPicPr>
          <p:cNvPr id="12" name="Obraz 11" descr="businessman2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149080"/>
            <a:ext cx="504056" cy="504056"/>
          </a:xfrm>
          <a:prstGeom prst="rect">
            <a:avLst/>
          </a:prstGeom>
        </p:spPr>
      </p:pic>
      <p:pic>
        <p:nvPicPr>
          <p:cNvPr id="13" name="Obraz 12" descr="calculator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149080"/>
            <a:ext cx="504000" cy="504000"/>
          </a:xfrm>
          <a:prstGeom prst="rect">
            <a:avLst/>
          </a:prstGeom>
        </p:spPr>
      </p:pic>
      <p:pic>
        <p:nvPicPr>
          <p:cNvPr id="14" name="Obraz 13" descr="warning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149080"/>
            <a:ext cx="504056" cy="50405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827584" y="4941168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/>
                </a:solidFill>
              </a:rPr>
              <a:t>finansowanie</a:t>
            </a:r>
          </a:p>
          <a:p>
            <a:pPr algn="ctr"/>
            <a:r>
              <a:rPr lang="pl-PL" dirty="0" smtClean="0">
                <a:solidFill>
                  <a:schemeClr val="accent6"/>
                </a:solidFill>
              </a:rPr>
              <a:t>należności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131840" y="49411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/>
                </a:solidFill>
              </a:rPr>
              <a:t>administrowanie należnościami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156176" y="4953942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6"/>
                </a:solidFill>
              </a:rPr>
              <a:t>przejęcie ryzyka niewypłacalności kontrahenta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jesteśmy?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8" name="Obraz 7" descr="facebook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32" y="1412776"/>
            <a:ext cx="504000" cy="504000"/>
          </a:xfrm>
          <a:prstGeom prst="rect">
            <a:avLst/>
          </a:prstGeom>
        </p:spPr>
      </p:pic>
      <p:pic>
        <p:nvPicPr>
          <p:cNvPr id="9" name="Obraz 8" descr="coins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632" y="3284984"/>
            <a:ext cx="504000" cy="504000"/>
          </a:xfrm>
          <a:prstGeom prst="rect">
            <a:avLst/>
          </a:prstGeom>
        </p:spPr>
      </p:pic>
      <p:pic>
        <p:nvPicPr>
          <p:cNvPr id="10" name="Obraz 9" descr="hand1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632" y="4221144"/>
            <a:ext cx="504000" cy="504000"/>
          </a:xfrm>
          <a:prstGeom prst="rect">
            <a:avLst/>
          </a:prstGeom>
        </p:spPr>
      </p:pic>
      <p:pic>
        <p:nvPicPr>
          <p:cNvPr id="12" name="Obraz 11" descr="start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348880"/>
            <a:ext cx="468000" cy="46800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91680" y="1484784"/>
            <a:ext cx="565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KUKE Finance S.A., ul. Sienna 39, 00-121 Warszawa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691680" y="2411596"/>
            <a:ext cx="408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Początek działalności: listopad 2014 r.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691680" y="3356992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Kapitał zakładowy: 25 000 000 zł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691680" y="400506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Przedmiot działalności: finansowanie należności krajowych </a:t>
            </a:r>
            <a:br>
              <a:rPr lang="pl-PL" dirty="0" smtClean="0">
                <a:solidFill>
                  <a:schemeClr val="accent6"/>
                </a:solidFill>
              </a:rPr>
            </a:br>
            <a:r>
              <a:rPr lang="pl-PL" dirty="0" smtClean="0">
                <a:solidFill>
                  <a:schemeClr val="accent6"/>
                </a:solidFill>
              </a:rPr>
              <a:t>i zagranicznych – faktoring klasyczny (należnościowy), finansowanie zobowiązań klientów – faktoring odwrotny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691680" y="5301208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6"/>
                </a:solidFill>
              </a:rPr>
              <a:t>Jesteśmy członkiem Polskiego Związku Faktorów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5" name="Obraz 14" descr="connec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632" y="5229200"/>
            <a:ext cx="504000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1403648" y="1052736"/>
            <a:ext cx="6768752" cy="467560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Wydłużające się terminy płatności.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Zwiększone zapotrzebowanie na środki obrotowe w związku </a:t>
            </a:r>
            <a:b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z dynamicznym rozwojem (chęć skrócenia okresu spływu należności).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Potrzeba optymalizacji procesu zarządzania portfelem należności (weryfikacja wiarygodności odbiorców,  odpowiednie rozłożenie ryzyka handlowego).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Potrzeba optymalizacji wskaźników finansowych oraz struktury bilansu (m.in. dzięki „wyksięgowaniu” należności z bilansu przedsiębiorcy – </a:t>
            </a:r>
            <a:r>
              <a:rPr lang="pl-PL" sz="1800" dirty="0" err="1" smtClean="0">
                <a:solidFill>
                  <a:schemeClr val="bg1">
                    <a:lumMod val="10000"/>
                  </a:schemeClr>
                </a:solidFill>
              </a:rPr>
              <a:t>faktoring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 pełny).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Przyczyny zastosowania </a:t>
            </a:r>
            <a:r>
              <a:rPr lang="pl-PL" dirty="0" err="1" smtClean="0"/>
              <a:t>faktoringu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1027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13176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1403648" y="1052736"/>
            <a:ext cx="6768752" cy="467560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Warunek konieczny: </a:t>
            </a: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pełna księgowość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Maksymalny termin płatności: </a:t>
            </a: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180 dni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Finansowanie (zaliczkowanie): </a:t>
            </a: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do 90% wartości wierzytelności.</a:t>
            </a: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Waluty finansowania: </a:t>
            </a:r>
            <a:r>
              <a:rPr lang="pl-PL" sz="1800" b="1" dirty="0" smtClean="0">
                <a:solidFill>
                  <a:schemeClr val="bg1">
                    <a:lumMod val="10000"/>
                  </a:schemeClr>
                </a:solidFill>
              </a:rPr>
              <a:t>PLN, EUR, USD, GBP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Warunki brzegowe otrzymania finansowania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1027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32048" cy="432048"/>
          </a:xfrm>
          <a:prstGeom prst="rect">
            <a:avLst/>
          </a:prstGeom>
          <a:noFill/>
        </p:spPr>
      </p:pic>
      <p:pic>
        <p:nvPicPr>
          <p:cNvPr id="8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32048" cy="432048"/>
          </a:xfrm>
          <a:prstGeom prst="rect">
            <a:avLst/>
          </a:prstGeom>
          <a:noFill/>
        </p:spPr>
      </p:pic>
      <p:pic>
        <p:nvPicPr>
          <p:cNvPr id="9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432048" cy="432048"/>
          </a:xfrm>
          <a:prstGeom prst="rect">
            <a:avLst/>
          </a:prstGeom>
          <a:noFill/>
        </p:spPr>
      </p:pic>
      <p:pic>
        <p:nvPicPr>
          <p:cNvPr id="10" name="Picture 3" descr="U:\KUKE_Finance\KUKE_Finance_www\grafika\ikony\check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432048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Oferta produktowa KUKE Finance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1026" name="Picture 2" descr="U:\KUKE_Finance\KUKE_Finance_www\icons\ikony_produkty\faktoring_pek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48072" cy="648072"/>
          </a:xfrm>
          <a:prstGeom prst="rect">
            <a:avLst/>
          </a:prstGeom>
          <a:noFill/>
        </p:spPr>
      </p:pic>
      <p:pic>
        <p:nvPicPr>
          <p:cNvPr id="1027" name="Picture 3" descr="U:\KUKE_Finance\KUKE_Finance_www\icons\ikony_produkty\faktoring_niepel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040" y="1988840"/>
            <a:ext cx="648000" cy="648000"/>
          </a:xfrm>
          <a:prstGeom prst="rect">
            <a:avLst/>
          </a:prstGeom>
          <a:noFill/>
        </p:spPr>
      </p:pic>
      <p:pic>
        <p:nvPicPr>
          <p:cNvPr id="1028" name="Picture 4" descr="U:\KUKE_Finance\KUKE_Finance_www\icons\ikony_produkty\faktoring_odwrotn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336" y="1988840"/>
            <a:ext cx="648000" cy="6480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827584" y="285293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accent6"/>
                </a:solidFill>
              </a:rPr>
              <a:t>Faktoring</a:t>
            </a:r>
            <a:r>
              <a:rPr lang="pl-PL" b="1" dirty="0" smtClean="0">
                <a:solidFill>
                  <a:schemeClr val="accent6"/>
                </a:solidFill>
              </a:rPr>
              <a:t> pełny</a:t>
            </a:r>
          </a:p>
          <a:p>
            <a:endParaRPr lang="pl-PL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563888" y="28529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accent6"/>
                </a:solidFill>
              </a:rPr>
              <a:t>Faktoring</a:t>
            </a:r>
            <a:r>
              <a:rPr lang="pl-PL" b="1" dirty="0" smtClean="0">
                <a:solidFill>
                  <a:schemeClr val="accent6"/>
                </a:solidFill>
              </a:rPr>
              <a:t> niepełny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28184" y="28529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chemeClr val="accent6"/>
                </a:solidFill>
              </a:rPr>
              <a:t>Faktoring</a:t>
            </a:r>
            <a:r>
              <a:rPr lang="pl-PL" b="1" dirty="0" smtClean="0">
                <a:solidFill>
                  <a:schemeClr val="accent6"/>
                </a:solidFill>
              </a:rPr>
              <a:t> odwrotny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Symbol zastępczy zawartości 14"/>
          <p:cNvSpPr>
            <a:spLocks noGrp="1"/>
          </p:cNvSpPr>
          <p:nvPr>
            <p:ph sz="quarter" idx="1"/>
          </p:nvPr>
        </p:nvSpPr>
        <p:spPr>
          <a:xfrm>
            <a:off x="827584" y="3289895"/>
            <a:ext cx="4104456" cy="26593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Na polisie klienta</a:t>
            </a:r>
          </a:p>
          <a:p>
            <a:pPr>
              <a:spcAft>
                <a:spcPts val="600"/>
              </a:spcAft>
            </a:pP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Na polisie faktora</a:t>
            </a:r>
          </a:p>
          <a:p>
            <a:pPr>
              <a:spcAft>
                <a:spcPts val="600"/>
              </a:spcAft>
            </a:pPr>
            <a:r>
              <a:rPr lang="pl-PL" sz="1800" dirty="0" err="1" smtClean="0">
                <a:solidFill>
                  <a:schemeClr val="bg1">
                    <a:lumMod val="10000"/>
                  </a:schemeClr>
                </a:solidFill>
              </a:rPr>
              <a:t>Faktoring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 + Pakiet</a:t>
            </a:r>
          </a:p>
          <a:p>
            <a:pPr>
              <a:spcAft>
                <a:spcPts val="600"/>
              </a:spcAft>
            </a:pPr>
            <a:r>
              <a:rPr lang="pl-PL" sz="1800" dirty="0" err="1" smtClean="0">
                <a:solidFill>
                  <a:schemeClr val="bg1">
                    <a:lumMod val="10000"/>
                  </a:schemeClr>
                </a:solidFill>
              </a:rPr>
              <a:t>Faktoring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 + Polisa na Wschód</a:t>
            </a:r>
          </a:p>
          <a:p>
            <a:pPr>
              <a:spcAft>
                <a:spcPts val="600"/>
              </a:spcAft>
            </a:pPr>
            <a:r>
              <a:rPr lang="pl-PL" sz="1800" dirty="0" err="1" smtClean="0">
                <a:solidFill>
                  <a:schemeClr val="bg1">
                    <a:lumMod val="10000"/>
                  </a:schemeClr>
                </a:solidFill>
              </a:rPr>
              <a:t>Faktoring</a:t>
            </a:r>
            <a:r>
              <a:rPr lang="pl-PL" sz="1800" dirty="0" smtClean="0">
                <a:solidFill>
                  <a:schemeClr val="bg1">
                    <a:lumMod val="10000"/>
                  </a:schemeClr>
                </a:solidFill>
              </a:rPr>
              <a:t> + </a:t>
            </a:r>
            <a:r>
              <a:rPr lang="pl-PL" sz="1800" dirty="0" err="1" smtClean="0">
                <a:solidFill>
                  <a:schemeClr val="bg1">
                    <a:lumMod val="10000"/>
                  </a:schemeClr>
                </a:solidFill>
              </a:rPr>
              <a:t>Europolisa</a:t>
            </a: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18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5571" y="218195"/>
            <a:ext cx="7040766" cy="474501"/>
          </a:xfrm>
        </p:spPr>
        <p:txBody>
          <a:bodyPr>
            <a:normAutofit/>
          </a:bodyPr>
          <a:lstStyle/>
          <a:p>
            <a:r>
              <a:rPr lang="pl-PL" dirty="0" smtClean="0"/>
              <a:t>Schemat działania: </a:t>
            </a:r>
            <a:r>
              <a:rPr lang="pl-PL" dirty="0" err="1" smtClean="0"/>
              <a:t>Faktoring</a:t>
            </a:r>
            <a:r>
              <a:rPr lang="pl-PL" dirty="0" smtClean="0"/>
              <a:t> niepełny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6" name="Obraz 5" descr="faktoring_niepel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131600" cy="414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55571" y="260648"/>
            <a:ext cx="7040766" cy="792088"/>
          </a:xfrm>
        </p:spPr>
        <p:txBody>
          <a:bodyPr>
            <a:noAutofit/>
          </a:bodyPr>
          <a:lstStyle/>
          <a:p>
            <a:r>
              <a:rPr lang="pl-PL" dirty="0" smtClean="0"/>
              <a:t>Schemat działania: </a:t>
            </a:r>
            <a:r>
              <a:rPr lang="pl-PL" dirty="0" err="1" smtClean="0"/>
              <a:t>Faktoring</a:t>
            </a:r>
            <a:r>
              <a:rPr lang="pl-PL" dirty="0" smtClean="0"/>
              <a:t> pełny za polisą Klienta w KUKE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374DD-67C6-4201-A249-9D9A920A7E34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4" name="Obraz 3" descr="faktoring_polisa_KU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13171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ke-wzor_prezentacji_PP-092014">
  <a:themeElements>
    <a:clrScheme name="Kuke Finance">
      <a:dk1>
        <a:srgbClr val="2A4A87"/>
      </a:dk1>
      <a:lt1>
        <a:srgbClr val="DCDCDC"/>
      </a:lt1>
      <a:dk2>
        <a:srgbClr val="2A4A87"/>
      </a:dk2>
      <a:lt2>
        <a:srgbClr val="87A0B4"/>
      </a:lt2>
      <a:accent1>
        <a:srgbClr val="FF0000"/>
      </a:accent1>
      <a:accent2>
        <a:srgbClr val="C00000"/>
      </a:accent2>
      <a:accent3>
        <a:srgbClr val="646464"/>
      </a:accent3>
      <a:accent4>
        <a:srgbClr val="969696"/>
      </a:accent4>
      <a:accent5>
        <a:srgbClr val="BEBEBE"/>
      </a:accent5>
      <a:accent6>
        <a:srgbClr val="323232"/>
      </a:accent6>
      <a:hlink>
        <a:srgbClr val="017CC7"/>
      </a:hlink>
      <a:folHlink>
        <a:srgbClr val="017CC7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Kuke-wzor_prezentacji_PP-092014</Template>
  <TotalTime>1673</TotalTime>
  <Words>792</Words>
  <Application>Microsoft Office PowerPoint</Application>
  <PresentationFormat>Pokaz na ekranie (4:3)</PresentationFormat>
  <Paragraphs>198</Paragraphs>
  <Slides>25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Wingdings 3</vt:lpstr>
      <vt:lpstr>Times New Roman</vt:lpstr>
      <vt:lpstr>Calibri</vt:lpstr>
      <vt:lpstr>Arial Narrow</vt:lpstr>
      <vt:lpstr>Wingdings</vt:lpstr>
      <vt:lpstr>Kuke-wzor_prezentacji_PP-092014</vt:lpstr>
      <vt:lpstr>Faktoring    Szybkie i bezpieczne źródło finansowania działalności eksportowej  przedsiębiorstwa</vt:lpstr>
      <vt:lpstr>Plan prezentacji</vt:lpstr>
      <vt:lpstr>Kim jesteśmy?</vt:lpstr>
      <vt:lpstr>Kim jesteśmy?</vt:lpstr>
      <vt:lpstr>Przyczyny zastosowania faktoringu</vt:lpstr>
      <vt:lpstr>Warunki brzegowe otrzymania finansowania</vt:lpstr>
      <vt:lpstr>Oferta produktowa KUKE Finance</vt:lpstr>
      <vt:lpstr>Schemat działania: Faktoring niepełny</vt:lpstr>
      <vt:lpstr>Schemat działania: Faktoring pełny za polisą Klienta w KUKE</vt:lpstr>
      <vt:lpstr>Schemat działania: Faktoring pełny na polisie faktora</vt:lpstr>
      <vt:lpstr>Dlaczego faktoring w KUKE Finance?</vt:lpstr>
      <vt:lpstr>Dlaczego faktoring w KUKE Finance?</vt:lpstr>
      <vt:lpstr>Dlaczego faktoring w KUKE Finance?</vt:lpstr>
      <vt:lpstr>Dlaczego faktoring w KUKE Finance?</vt:lpstr>
      <vt:lpstr>Proces sprzedaży w KUKE Finance</vt:lpstr>
      <vt:lpstr>Przygotowanie oferty</vt:lpstr>
      <vt:lpstr>Wniosek faktoringowy</vt:lpstr>
      <vt:lpstr>Ograniczenia dla wierzytelności</vt:lpstr>
      <vt:lpstr>Bieżąca współpraca:  System faktoringowy Faktor 3</vt:lpstr>
      <vt:lpstr>Bieżąca współpraca:  System faktoringowy Faktor 3</vt:lpstr>
      <vt:lpstr>Wyniki KUKE Finance w 2015 roku</vt:lpstr>
      <vt:lpstr>Wyniki KUKE Finance po I kw. 2016 roku</vt:lpstr>
      <vt:lpstr>Rynek faktoringowy w Polsce </vt:lpstr>
      <vt:lpstr>Rynek faktoringowy w Polsce po 2015 roku</vt:lpstr>
      <vt:lpstr>Slajd 25</vt:lpstr>
    </vt:vector>
  </TitlesOfParts>
  <Company>Korporacja Ubezpieczeń Kredytów Eksportowych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Wzór Prezentacji</dc:title>
  <dc:creator>KUKE</dc:creator>
  <cp:lastModifiedBy>rgawronski</cp:lastModifiedBy>
  <cp:revision>234</cp:revision>
  <dcterms:created xsi:type="dcterms:W3CDTF">2014-10-06T07:59:16Z</dcterms:created>
  <dcterms:modified xsi:type="dcterms:W3CDTF">2016-04-27T06:16:48Z</dcterms:modified>
</cp:coreProperties>
</file>