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317" r:id="rId3"/>
    <p:sldId id="318" r:id="rId4"/>
    <p:sldId id="319" r:id="rId5"/>
    <p:sldId id="320" r:id="rId6"/>
    <p:sldId id="327" r:id="rId7"/>
    <p:sldId id="328" r:id="rId8"/>
    <p:sldId id="321" r:id="rId9"/>
    <p:sldId id="322" r:id="rId10"/>
    <p:sldId id="323" r:id="rId11"/>
    <p:sldId id="324" r:id="rId12"/>
    <p:sldId id="325" r:id="rId13"/>
    <p:sldId id="326" r:id="rId14"/>
    <p:sldId id="261" r:id="rId15"/>
    <p:sldId id="268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02" r:id="rId24"/>
    <p:sldId id="303" r:id="rId25"/>
    <p:sldId id="304" r:id="rId26"/>
    <p:sldId id="305" r:id="rId27"/>
    <p:sldId id="306" r:id="rId28"/>
    <p:sldId id="274" r:id="rId29"/>
    <p:sldId id="275" r:id="rId30"/>
    <p:sldId id="276" r:id="rId31"/>
    <p:sldId id="279" r:id="rId32"/>
    <p:sldId id="280" r:id="rId33"/>
    <p:sldId id="301" r:id="rId34"/>
  </p:sldIdLst>
  <p:sldSz cx="9144000" cy="6858000" type="screen4x3"/>
  <p:notesSz cx="6797675" cy="9926638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36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62"/>
    <a:srgbClr val="666699"/>
    <a:srgbClr val="6699FF"/>
    <a:srgbClr val="62DDEA"/>
    <a:srgbClr val="BCE4F6"/>
    <a:srgbClr val="00005A"/>
    <a:srgbClr val="F21902"/>
    <a:srgbClr val="00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02" autoAdjust="0"/>
    <p:restoredTop sz="93190" autoAdjust="0"/>
  </p:normalViewPr>
  <p:slideViewPr>
    <p:cSldViewPr showGuides="1">
      <p:cViewPr>
        <p:scale>
          <a:sx n="90" d="100"/>
          <a:sy n="90" d="100"/>
        </p:scale>
        <p:origin x="-1134" y="-78"/>
      </p:cViewPr>
      <p:guideLst>
        <p:guide orient="horz" pos="3158"/>
        <p:guide pos="45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5ABFD371-0818-4B72-B8CB-781C08C667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23396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Kliknij, aby edytować style wzorca tekstu</a:t>
            </a:r>
          </a:p>
          <a:p>
            <a:pPr lvl="1"/>
            <a:r>
              <a:rPr lang="en-GB" noProof="0" smtClean="0"/>
              <a:t>Drugi poziom</a:t>
            </a:r>
          </a:p>
          <a:p>
            <a:pPr lvl="2"/>
            <a:r>
              <a:rPr lang="en-GB" noProof="0" smtClean="0"/>
              <a:t>Trzeci poziom</a:t>
            </a:r>
          </a:p>
          <a:p>
            <a:pPr lvl="3"/>
            <a:r>
              <a:rPr lang="en-GB" noProof="0" smtClean="0"/>
              <a:t>Czwarty poziom</a:t>
            </a:r>
          </a:p>
          <a:p>
            <a:pPr lvl="4"/>
            <a:r>
              <a:rPr lang="en-GB" noProof="0" smtClean="0"/>
              <a:t>Piąty poziom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C648CD3-007F-4A56-9C89-3EA558F111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57117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10EF2D-F58C-4162-B210-DC2EC3C95F9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763588"/>
            <a:ext cx="4986337" cy="3741737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373" y="4734112"/>
            <a:ext cx="4975520" cy="4429073"/>
          </a:xfrm>
          <a:noFill/>
          <a:ln/>
        </p:spPr>
        <p:txBody>
          <a:bodyPr/>
          <a:lstStyle/>
          <a:p>
            <a:pPr defTabSz="796344"/>
            <a:endParaRPr lang="pl-PL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pl-PL" dirty="0" smtClean="0"/>
              <a:t>Kompleksowe</a:t>
            </a:r>
            <a:r>
              <a:rPr lang="pl-PL" baseline="0" dirty="0" smtClean="0"/>
              <a:t> zarządzanie należnościami przedsiębiorstwa to zadanie KUKE. Zatem obok oferty gwarantowanej przez Skarb Państwa udostępniamy instrumenty komercyjne zabezpieczające ryzyko braku płatności od kontrahentów lokalnych oraz zagranicznych, z krajów gdzie ryzyko polityczne jest względnie niskie.</a:t>
            </a:r>
          </a:p>
          <a:p>
            <a:pPr eaLnBrk="1" hangingPunct="1">
              <a:defRPr/>
            </a:pPr>
            <a:r>
              <a:rPr lang="pl-PL" baseline="0" dirty="0" smtClean="0"/>
              <a:t>Dodatkowo swoją ofertę uzupełniamy gwarancjami kontraktowymi, które często warunkują zawarcie i realizację intratnych inwestycji.</a:t>
            </a:r>
            <a:endParaRPr lang="pl-PL" dirty="0" smtClean="0"/>
          </a:p>
          <a:p>
            <a:pPr eaLnBrk="1" hangingPunct="1">
              <a:defRPr/>
            </a:pPr>
            <a:endParaRPr lang="pl-PL" dirty="0" smtClean="0"/>
          </a:p>
          <a:p>
            <a:pPr eaLnBrk="1" hangingPunct="1">
              <a:defRPr/>
            </a:pPr>
            <a:r>
              <a:rPr lang="pl-PL" dirty="0" smtClean="0"/>
              <a:t>Oferta KUKE jest bardzo szeroka zarówno w części komercyjnej jak i gwarantowanej. Nasze ubezpieczenia zaspokoją potrzeby wszystkich przedsiębiorców niezależnie od ich wielkości i skali ich działalności, branży, przedmiotu sprzedaży, kraju odbiorcy, czy długości udzielonego kredytu kupieckiego. Oto grupy podstawowych produktów:</a:t>
            </a:r>
          </a:p>
          <a:p>
            <a:pPr eaLnBrk="1" hangingPunct="1">
              <a:defRPr/>
            </a:pPr>
            <a:r>
              <a:rPr lang="pl-PL" dirty="0" smtClean="0"/>
              <a:t>- ubezpieczenie krótkoterminowych należności krajowych i eksportowych (</a:t>
            </a:r>
            <a:r>
              <a:rPr lang="pl-PL" dirty="0" err="1" smtClean="0"/>
              <a:t>Europolisa</a:t>
            </a:r>
            <a:r>
              <a:rPr lang="pl-PL" dirty="0" smtClean="0"/>
              <a:t> i Pakiet),</a:t>
            </a:r>
          </a:p>
          <a:p>
            <a:pPr eaLnBrk="1" hangingPunct="1">
              <a:defRPr/>
            </a:pPr>
            <a:r>
              <a:rPr lang="pl-PL" dirty="0" smtClean="0"/>
              <a:t>- ubezpieczenie krótkoterminowych należności z krajów podwyższonego ryzyka (Polisa na Wschód)</a:t>
            </a:r>
          </a:p>
          <a:p>
            <a:pPr eaLnBrk="1" hangingPunct="1">
              <a:defRPr/>
            </a:pPr>
            <a:r>
              <a:rPr lang="pl-PL" dirty="0" smtClean="0"/>
              <a:t>- ubezpieczenia kontraktów eksportowych ze średnim i długim terminem płatności  - 2 i więcej lat (Kredyt Dostawcy, Kredyt dla Nabywcy)</a:t>
            </a:r>
          </a:p>
          <a:p>
            <a:pPr eaLnBrk="1" hangingPunct="1">
              <a:defRPr/>
            </a:pPr>
            <a:r>
              <a:rPr lang="pl-PL" dirty="0" smtClean="0"/>
              <a:t>- kontraktowe gwarancje ubezpieczeniowe krajowe i eksportowe (zapłaty wadium, należytego wykonania kontraktu, usunięcia wad i usterek i zwrotu zaliczki)</a:t>
            </a:r>
          </a:p>
          <a:p>
            <a:pPr eaLnBrk="1" hangingPunct="1">
              <a:defRPr/>
            </a:pPr>
            <a:r>
              <a:rPr lang="pl-PL" dirty="0" smtClean="0"/>
              <a:t>- produkty uzupełniające (np. ubezpieczenie inwestycji bezpośrednich za granicą czy ubezpieczenie </a:t>
            </a:r>
            <a:r>
              <a:rPr lang="pl-PL" dirty="0" err="1" smtClean="0"/>
              <a:t>faktoringu</a:t>
            </a:r>
            <a:r>
              <a:rPr lang="pl-PL" dirty="0" smtClean="0"/>
              <a:t>)</a:t>
            </a:r>
          </a:p>
          <a:p>
            <a:pPr eaLnBrk="1" hangingPunct="1">
              <a:defRPr/>
            </a:pPr>
            <a:endParaRPr lang="pl-PL" dirty="0" smtClean="0"/>
          </a:p>
          <a:p>
            <a:pPr eaLnBrk="1" hangingPunct="1">
              <a:defRPr/>
            </a:pPr>
            <a:r>
              <a:rPr lang="pl-PL" dirty="0" err="1" smtClean="0"/>
              <a:t>Europolisa</a:t>
            </a:r>
            <a:r>
              <a:rPr lang="pl-PL" dirty="0" smtClean="0"/>
              <a:t> jest  ubezpieczeniem od ryzyka handlowego przeznaczonym dla najmniejszych przedsiębiorców, daje ochronę należności od wybranych kontrahentów krajowych i eksportowych, ma proste, </a:t>
            </a:r>
            <a:r>
              <a:rPr lang="pl-PL" dirty="0" err="1" smtClean="0"/>
              <a:t>wystandaryzowane</a:t>
            </a:r>
            <a:r>
              <a:rPr lang="pl-PL" dirty="0" smtClean="0"/>
              <a:t> zasady, czytelną tabelę opłat i jest doskonałym ubezpieczeniem dla firm, które rozpoczynają współpracę z ubezpieczycielem kredytu kupieckiego.</a:t>
            </a:r>
          </a:p>
          <a:p>
            <a:pPr eaLnBrk="1" hangingPunct="1">
              <a:defRPr/>
            </a:pPr>
            <a:r>
              <a:rPr lang="pl-PL" dirty="0" smtClean="0"/>
              <a:t>Pakiet jest ubezpieczeniem dla większych przedsiębiorców skłonnych od ubezpieczenia całości obrotów realizowanych w odroczonym terminie płatności. Warunki tego ubezpieczenia są dopasowywane do specyfiki działalności firmy, parametry są negocjowane, a ochrona dotyczy nie tylko ryzyka handlowego, ale i ryzyka politycznego.</a:t>
            </a:r>
          </a:p>
          <a:p>
            <a:pPr eaLnBrk="1" hangingPunct="1">
              <a:defRPr/>
            </a:pPr>
            <a:r>
              <a:rPr lang="pl-PL" dirty="0" smtClean="0"/>
              <a:t>Ryzyko handlowe, polityczne i siły wyższej (tzw. ryzyko nierynkowe) jest objęte ochroną w ramach Polisy na Wschód. Wypłata odszkodowania w tej polisie jest gwarantowana przez Skarb Państwa. Jest to ubezpieczenie krótkoterminowych należności (tzn. takich gdzie odroczenie terminu płatności jest mniejsze niż 2 lata) od kontrahentów z krajów podwyższonego ryzyka jak Rosja, Ukraina, Białoruś i Kazachstan oraz 54 innych.  Warunki ubezpieczenia są ustalone przez Ministra Finansów, dotyczy to również stawki za ubezpieczenie, która zależy od kraju, terminu płatności i ew. zabezpieczeń płatności.</a:t>
            </a:r>
            <a:endParaRPr lang="pl-PL" dirty="0"/>
          </a:p>
        </p:txBody>
      </p:sp>
      <p:sp>
        <p:nvSpPr>
          <p:cNvPr id="46084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B3FE43-1AED-4976-8C8D-64862A561D49}" type="slidenum">
              <a:rPr lang="en-GB" smtClean="0">
                <a:latin typeface="Times New Roman" pitchFamily="18" charset="0"/>
              </a:rPr>
              <a:pPr/>
              <a:t>14</a:t>
            </a:fld>
            <a:endParaRPr lang="en-GB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Dla Państwa wygody procedura ubezpieczeniowa została</a:t>
            </a:r>
            <a:r>
              <a:rPr lang="pl-PL" baseline="0" dirty="0" smtClean="0"/>
              <a:t> maksymalnie uproszczona i wsparta przez systemy dostępne </a:t>
            </a:r>
            <a:r>
              <a:rPr lang="pl-PL" baseline="0" dirty="0" err="1" smtClean="0"/>
              <a:t>on-line</a:t>
            </a:r>
            <a:r>
              <a:rPr lang="pl-PL" baseline="0" dirty="0" smtClean="0"/>
              <a:t>.</a:t>
            </a:r>
          </a:p>
          <a:p>
            <a:endParaRPr lang="pl-PL" baseline="0" dirty="0" smtClean="0"/>
          </a:p>
          <a:p>
            <a:r>
              <a:rPr lang="pl-PL" baseline="0" dirty="0" smtClean="0"/>
              <a:t>Zawarcie umowy oznacza bowiem przeniesienie ryzyka zatorów płatniczych na KUKE, która monitoruje ryzyko kontrahentów, w przypadku braku terminowej płatności podejmuje bezpłatną windykację ubezpieczonych należności a w sytuacji gdy okaże się ona nieefektywna wypłaca odszkodowanie.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8CD3-007F-4A56-9C89-3EA558F111CC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B1B22B-8003-43D9-AB0F-CC87926A6B32}" type="slidenum">
              <a:rPr lang="en-GB" smtClean="0">
                <a:latin typeface="Times New Roman" pitchFamily="18" charset="0"/>
              </a:rPr>
              <a:pPr/>
              <a:t>16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5675" y="769938"/>
            <a:ext cx="4930775" cy="3698875"/>
          </a:xfrm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108" y="4699643"/>
            <a:ext cx="4975520" cy="4466987"/>
          </a:xfrm>
          <a:noFill/>
          <a:ln/>
        </p:spPr>
        <p:txBody>
          <a:bodyPr lIns="92487" tIns="46244" rIns="92487" bIns="46244"/>
          <a:lstStyle/>
          <a:p>
            <a:pPr algn="just" eaLnBrk="1" hangingPunct="1"/>
            <a:r>
              <a:rPr lang="pl-PL" dirty="0" smtClean="0">
                <a:latin typeface="Times New Roman" pitchFamily="18" charset="0"/>
              </a:rPr>
              <a:t>KUKE jest obecnie jedynym</a:t>
            </a:r>
            <a:r>
              <a:rPr lang="pl-PL" baseline="0" dirty="0" smtClean="0">
                <a:latin typeface="Times New Roman" pitchFamily="18" charset="0"/>
              </a:rPr>
              <a:t> ubezpieczycielem na rynku polskim, który udostępnia instrumenty zabezpieczenia ryzyka braku płatności nawet najmniejszym firmom, czyli takim, których roczny obrót eksportowy nie przekracza 1 miliona euro a sprzedaż krajowa 5 milionów zł.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Europolisa</a:t>
            </a:r>
            <a:r>
              <a:rPr lang="pl-PL" dirty="0" smtClean="0"/>
              <a:t> to produkt </a:t>
            </a:r>
            <a:r>
              <a:rPr lang="pl-PL" dirty="0" err="1" smtClean="0"/>
              <a:t>wystandaryzowany</a:t>
            </a:r>
            <a:r>
              <a:rPr lang="pl-PL" dirty="0" smtClean="0"/>
              <a:t>,</a:t>
            </a:r>
            <a:r>
              <a:rPr lang="pl-PL" baseline="0" dirty="0" smtClean="0"/>
              <a:t> pomyślany tak, obowiązki klienta w procesie jego administrowania były jak najmniej uciążliwe. Jego ważnym atutem jest możliwość ubezpieczenia pojedynczego kontrahenta lub nawet pojedynczej transakcji. </a:t>
            </a:r>
          </a:p>
          <a:p>
            <a:r>
              <a:rPr lang="pl-PL" baseline="0" dirty="0" smtClean="0"/>
              <a:t>Zabezpiecza transakcje, dla których termin płatności nie przekracza 180 dni a limit kredytowy 60.000 euro dla kontrahentów zagranicznych i 100.000 złotych dla kontrahentów krajowych. Umowa zawierana jest na rok a każdy nowy kontrahent to możliwość zawarcia następnej umowy.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8CD3-007F-4A56-9C89-3EA558F111CC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Europolisa</a:t>
            </a:r>
            <a:r>
              <a:rPr lang="pl-PL" dirty="0" smtClean="0"/>
              <a:t> chroni należności</a:t>
            </a:r>
            <a:r>
              <a:rPr lang="pl-PL" baseline="0" dirty="0" smtClean="0"/>
              <a:t> przed brakiem płatności z powodu niewypłacalności dłużnika lub gdy zwłoka w płatności przekroczy 120 dni od momentu złożenia do KUKE wniosku o podjęcie interwencji odnośnie niezapłaconych należności. </a:t>
            </a:r>
          </a:p>
          <a:p>
            <a:r>
              <a:rPr lang="pl-PL" baseline="0" dirty="0" smtClean="0"/>
              <a:t>Warto dodać, że KUKE prowadzi windykację ubezpieczonych należności całkowicie bezpłatnie a wartość wypłaconego odszkodowanie wynosi 85% utraconych należności, jednakże z uwzględnieniem wysokości ustalonego przez KUKE limitu kredytowego.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8CD3-007F-4A56-9C89-3EA558F111CC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Podsumowując,</a:t>
            </a:r>
            <a:r>
              <a:rPr lang="pl-PL" baseline="0" dirty="0" smtClean="0"/>
              <a:t> </a:t>
            </a:r>
            <a:r>
              <a:rPr lang="pl-PL" baseline="0" dirty="0" err="1" smtClean="0"/>
              <a:t>Europolisa</a:t>
            </a:r>
            <a:r>
              <a:rPr lang="pl-PL" baseline="0" dirty="0" smtClean="0"/>
              <a:t> zaspokoi potrzeby każdego małego przedsiębiorcy. Jej niewątpliwe walory to maksymalny zakres ochrony ubezpieczeniowej za niską składkę, możliwość zabezpieczenia nawet pojedynczej transakcji oraz brak jakichkolwiek dodatkowych opłat.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8CD3-007F-4A56-9C89-3EA558F111CC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Lista krajów</a:t>
            </a:r>
            <a:r>
              <a:rPr lang="pl-PL" baseline="0" dirty="0" smtClean="0"/>
              <a:t>, z których należności mogą być objęte ubezpieczeniem </a:t>
            </a:r>
            <a:r>
              <a:rPr lang="pl-PL" baseline="0" dirty="0" err="1" smtClean="0"/>
              <a:t>Europolisa</a:t>
            </a:r>
            <a:r>
              <a:rPr lang="pl-PL" baseline="0" dirty="0" smtClean="0"/>
              <a:t> zawiera 33 kraje Europy, w tym Polskę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8CD3-007F-4A56-9C89-3EA558F111CC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Wysokość składki ubezpieczeniowej zależy od wysokości limitu kredytowego ustalonego przez KUKE dla każdego kontrahenta.</a:t>
            </a:r>
            <a:r>
              <a:rPr lang="pl-PL" baseline="0" dirty="0" smtClean="0"/>
              <a:t> Z tym, że w przypadku transakcji eksportowych składka jest określona w euro…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8CD3-007F-4A56-9C89-3EA558F111CC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… a w przypadku transakcji krajowych w złotych.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8CD3-007F-4A56-9C89-3EA558F111CC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Flagowym produktem KUKE jest Pakiet – ubezpieczenie należności krajowych i eksportowych w jednej</a:t>
            </a:r>
            <a:r>
              <a:rPr lang="pl-PL" baseline="0" dirty="0" smtClean="0"/>
              <a:t> polisie, umożliwiające kompleksowe zarządzanie należnościami przedsiębiorstwa i przeniesienia odpowiedzialności za płynność firmy na profesjonalnego ubezpieczyciela. </a:t>
            </a:r>
          </a:p>
          <a:p>
            <a:endParaRPr lang="pl-PL" baseline="0" dirty="0" smtClean="0"/>
          </a:p>
          <a:p>
            <a:r>
              <a:rPr lang="pl-PL" baseline="0" dirty="0" smtClean="0"/>
              <a:t>Pakiet w sposób elastyczny dopasowuje warunki ubezpieczenia do potrzeb przedsiębiorstw, specyfiki oraz zakresu jego działalności, struktury sprzedaży oraz należności. Każdy parametr umowy jest </a:t>
            </a:r>
            <a:r>
              <a:rPr lang="pl-PL" baseline="0" dirty="0" err="1" smtClean="0"/>
              <a:t>negocjowalny</a:t>
            </a:r>
            <a:r>
              <a:rPr lang="pl-PL" baseline="0" dirty="0" smtClean="0"/>
              <a:t> a jej zakres szeroki.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8CD3-007F-4A56-9C89-3EA558F111CC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pl-PL" dirty="0" smtClean="0"/>
              <a:t>Oferta KUKE jest bardzo szeroka zarówno w części komercyjnej jak i gwarantowanej. Nasze ubezpieczenia zaspokoją potrzeby wszystkich przedsiębiorców niezależnie od ich wielkości i skali ich działalności, branży, przedmiotu sprzedaży, kraju odbiorcy, czy długości udzielonego kredytu kupieckiego. Oto grupy podstawowych produktów:</a:t>
            </a:r>
          </a:p>
          <a:p>
            <a:pPr>
              <a:defRPr/>
            </a:pPr>
            <a:r>
              <a:rPr lang="pl-PL" dirty="0" smtClean="0"/>
              <a:t>- ubezpieczenie krótkoterminowych należności krajowych i eksportowych (</a:t>
            </a:r>
            <a:r>
              <a:rPr lang="pl-PL" dirty="0" err="1" smtClean="0"/>
              <a:t>Europolisa</a:t>
            </a:r>
            <a:r>
              <a:rPr lang="pl-PL" dirty="0" smtClean="0"/>
              <a:t> i Pakiet),</a:t>
            </a:r>
          </a:p>
          <a:p>
            <a:pPr>
              <a:defRPr/>
            </a:pPr>
            <a:r>
              <a:rPr lang="pl-PL" dirty="0" smtClean="0"/>
              <a:t>- ubezpieczenie krótkoterminowych należności z krajów podwyższonego ryzyka (Polisa na Wschód)</a:t>
            </a:r>
          </a:p>
          <a:p>
            <a:pPr>
              <a:defRPr/>
            </a:pPr>
            <a:r>
              <a:rPr lang="pl-PL" dirty="0" smtClean="0"/>
              <a:t>- ubezpieczenia kontraktów eksportowych ze średnim i długim terminem płatności  - 2 i więcej lat (Kredyt Dostawcy, Kredyt dla Nabywcy)</a:t>
            </a:r>
          </a:p>
          <a:p>
            <a:pPr>
              <a:defRPr/>
            </a:pPr>
            <a:r>
              <a:rPr lang="pl-PL" dirty="0" smtClean="0"/>
              <a:t>- kontraktowe gwarancje ubezpieczeniowe krajowe i eksportowe (zapłaty wadium, należytego wykonania kontraktu, usunięcia wad i usterek i zwrotu zaliczki)</a:t>
            </a:r>
          </a:p>
          <a:p>
            <a:pPr>
              <a:defRPr/>
            </a:pPr>
            <a:r>
              <a:rPr lang="pl-PL" dirty="0" smtClean="0"/>
              <a:t>- produkty uzupełniające (np. ubezpieczenie inwestycji bezpośrednich za granicą czy ubezpieczenie </a:t>
            </a:r>
            <a:r>
              <a:rPr lang="pl-PL" dirty="0" err="1" smtClean="0"/>
              <a:t>faktoringu</a:t>
            </a:r>
            <a:r>
              <a:rPr lang="pl-PL" dirty="0" smtClean="0"/>
              <a:t>)</a:t>
            </a:r>
          </a:p>
          <a:p>
            <a:pPr>
              <a:defRPr/>
            </a:pPr>
            <a:endParaRPr lang="pl-PL" dirty="0" smtClean="0"/>
          </a:p>
          <a:p>
            <a:pPr>
              <a:defRPr/>
            </a:pPr>
            <a:r>
              <a:rPr lang="pl-PL" dirty="0" err="1" smtClean="0"/>
              <a:t>Europolisa</a:t>
            </a:r>
            <a:r>
              <a:rPr lang="pl-PL" dirty="0" smtClean="0"/>
              <a:t> jest  ubezpieczeniem od ryzyka handlowego przeznaczonym dla najmniejszych przedsiębiorców, daje ochronę należności od wybranych kontrahentów krajowych i eksportowych, ma proste, </a:t>
            </a:r>
            <a:r>
              <a:rPr lang="pl-PL" dirty="0" err="1" smtClean="0"/>
              <a:t>wystandaryzowane</a:t>
            </a:r>
            <a:r>
              <a:rPr lang="pl-PL" dirty="0" smtClean="0"/>
              <a:t> zasady, czytelną tabelę opłat i jest doskonałym ubezpieczeniem dla firm, które rozpoczynają współpracę z ubezpieczycielem kredytu kupieckiego.</a:t>
            </a:r>
          </a:p>
          <a:p>
            <a:pPr>
              <a:defRPr/>
            </a:pPr>
            <a:r>
              <a:rPr lang="pl-PL" dirty="0" smtClean="0"/>
              <a:t>Pakiet jest ubezpieczeniem dla większych przedsiębiorców skłonnych od ubezpieczenia całości obrotów realizowanych w odroczonym terminie płatności. Warunki tego ubezpieczenia są dopasowywane do specyfiki działalności firmy, parametry są negocjowane, a ochrona dotyczy nie tylko ryzyka handlowego, ale i ryzyka politycznego.</a:t>
            </a:r>
          </a:p>
          <a:p>
            <a:pPr>
              <a:defRPr/>
            </a:pPr>
            <a:r>
              <a:rPr lang="pl-PL" dirty="0" smtClean="0"/>
              <a:t>Ryzyko handlowe, polityczne i siły wyższej (tzw. ryzyko nierynkowe) jest objęte ochroną w ramach Polisy na Wschód. Wypłata odszkodowania w tej polisie jest gwarantowana przez Skarb Państwa. Jest to ubezpieczenie krótkoterminowych należności (tzn. takich gdzie odroczenie terminu płatności jest mniejsze niż 2 lata) od kontrahentów z krajów podwyższonego ryzyka jak Rosja, Ukraina, Białoruś i Kazachstan oraz 54 innych.  Warunki ubezpieczenia są ustalone przez Ministra Finansów, dotyczy to również stawki za ubezpieczenie, która zależy od kraju, terminu płatności i ew. zabezpieczeń płatności.</a:t>
            </a:r>
            <a:endParaRPr lang="pl-PL" dirty="0"/>
          </a:p>
        </p:txBody>
      </p:sp>
      <p:sp>
        <p:nvSpPr>
          <p:cNvPr id="38916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A5826D-013A-49DB-BAF6-DADD82B69461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 pakietowej umowie ubezpieczenia</a:t>
            </a:r>
            <a:r>
              <a:rPr lang="pl-PL" baseline="0" dirty="0" smtClean="0"/>
              <a:t> otrzymują Państwo możliwość ochrony należności od kontrahentów, dla których oceny dokonuje KUKE oraz takich, wobec których to przedsiębiorca sprawuje kontrolę tzw. dłużników nienazwanych. </a:t>
            </a:r>
          </a:p>
          <a:p>
            <a:endParaRPr lang="pl-PL" baseline="0" dirty="0" smtClean="0"/>
          </a:p>
          <a:p>
            <a:r>
              <a:rPr lang="pl-PL" baseline="0" dirty="0" smtClean="0"/>
              <a:t>Warunki, jakie proponujemy klientom w zakresie objęcia ochrona dłużników nienazwanych zależą od oceny jakości portfela oraz wysokości limitu kredytowego.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8CD3-007F-4A56-9C89-3EA558F111CC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Ubezpieczeniowe</a:t>
            </a:r>
            <a:r>
              <a:rPr lang="pl-PL" baseline="0" dirty="0" smtClean="0"/>
              <a:t> pakietowe zabezpieczy Państwa należności zarówno przed niewypłacalnością kontrahenta i jego zwłoką w płatności, jak również przed zdarzeniami natury politycznej takimi jak moratoria płatnicze czy decyzje kraju dłużnika uniemożliwiające realizację eksportu.</a:t>
            </a:r>
          </a:p>
          <a:p>
            <a:endParaRPr lang="pl-PL" baseline="0" dirty="0" smtClean="0"/>
          </a:p>
          <a:p>
            <a:r>
              <a:rPr lang="pl-PL" baseline="0" dirty="0" smtClean="0"/>
              <a:t>Górną granicę odpowiedzialności KUKE za utracone należności stanowi limit kredytowy a wartość wypłaconego odszkodowania zostanie pomniejszona o standardowy w tego rodzaju ubezpieczeniach, udział własny.</a:t>
            </a:r>
          </a:p>
          <a:p>
            <a:endParaRPr lang="pl-PL" baseline="0" dirty="0" smtClean="0"/>
          </a:p>
          <a:p>
            <a:r>
              <a:rPr lang="pl-PL" baseline="0" dirty="0" smtClean="0"/>
              <a:t>Wysokość udziału własnego jest również </a:t>
            </a:r>
            <a:r>
              <a:rPr lang="pl-PL" baseline="0" dirty="0" err="1" smtClean="0"/>
              <a:t>negocjowalny</a:t>
            </a:r>
            <a:r>
              <a:rPr lang="pl-PL" baseline="0" dirty="0" smtClean="0"/>
              <a:t> i może wynieść minimalnie 10%.</a:t>
            </a:r>
          </a:p>
          <a:p>
            <a:endParaRPr lang="pl-PL" baseline="0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8CD3-007F-4A56-9C89-3EA558F111CC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Dla każdej umowy ubezpieczenia</a:t>
            </a:r>
            <a:r>
              <a:rPr lang="pl-PL" baseline="0" dirty="0" smtClean="0"/>
              <a:t> w Pakiecie ustalana jest stawka ubezpieczeniowa, której wysokość zależy od wolumenu obrotu, branży, w której działa firma, wysokości limitów kredytowych oraz struktury przeterminowanych oraz utraconych należności. </a:t>
            </a:r>
          </a:p>
          <a:p>
            <a:endParaRPr lang="pl-PL" baseline="0" dirty="0" smtClean="0"/>
          </a:p>
          <a:p>
            <a:r>
              <a:rPr lang="pl-PL" baseline="0" dirty="0" smtClean="0"/>
              <a:t>Na podstawie ustalonej stawki oraz obrotu zgłoszonego do ubezpieczenia KUKE wylicza składkę płatną przez ubezpieczającego.</a:t>
            </a:r>
          </a:p>
          <a:p>
            <a:endParaRPr lang="pl-PL" baseline="0" dirty="0" smtClean="0"/>
          </a:p>
          <a:p>
            <a:r>
              <a:rPr lang="pl-PL" baseline="0" dirty="0" smtClean="0"/>
              <a:t>W przeważającej liczbie przypadków stawka za ubezpieczenie nie przekracza 0,5% ubezpieczonej sprzedaży.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8CD3-007F-4A56-9C89-3EA558F111CC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Zróbmy zatem podsumowanie korzyści:</a:t>
            </a:r>
          </a:p>
          <a:p>
            <a:endParaRPr lang="pl-PL" dirty="0" smtClean="0"/>
          </a:p>
          <a:p>
            <a:r>
              <a:rPr lang="pl-PL" dirty="0" smtClean="0"/>
              <a:t>Pakiet</a:t>
            </a:r>
            <a:r>
              <a:rPr lang="pl-PL" baseline="0" dirty="0" smtClean="0"/>
              <a:t> umożliwia ubezpieczenie w jednej polisie należności eksportowych i krajowych. Wyjątkiem są należności przysługujące od kontrahentów z krajów ryzykownych objętych gwarantowaną przez Skarb Państwa Polisą na Wschód.</a:t>
            </a:r>
          </a:p>
          <a:p>
            <a:endParaRPr lang="pl-PL" baseline="0" dirty="0" smtClean="0"/>
          </a:p>
          <a:p>
            <a:r>
              <a:rPr lang="pl-PL" baseline="0" dirty="0" smtClean="0"/>
              <a:t>Elastyczne warunki ubezpieczenia oraz jego koszty dopasowane do możliwości firmy i specyfiki jej </a:t>
            </a:r>
            <a:r>
              <a:rPr lang="pl-PL" baseline="0" dirty="0" err="1" smtClean="0"/>
              <a:t>działlaności</a:t>
            </a:r>
            <a:r>
              <a:rPr lang="pl-PL" baseline="0" dirty="0" smtClean="0"/>
              <a:t>.</a:t>
            </a:r>
          </a:p>
          <a:p>
            <a:endParaRPr lang="pl-PL" baseline="0" dirty="0" smtClean="0"/>
          </a:p>
          <a:p>
            <a:r>
              <a:rPr lang="pl-PL" baseline="0" dirty="0" smtClean="0"/>
              <a:t>Windykacja ubezpieczonych należności jest prowadzona całkowicie bezpłatnie.</a:t>
            </a:r>
          </a:p>
          <a:p>
            <a:endParaRPr lang="pl-PL" baseline="0" dirty="0" smtClean="0"/>
          </a:p>
          <a:p>
            <a:r>
              <a:rPr lang="pl-PL" dirty="0" smtClean="0"/>
              <a:t>Możliwość</a:t>
            </a:r>
            <a:r>
              <a:rPr lang="pl-PL" baseline="0" dirty="0" smtClean="0"/>
              <a:t> ubezpieczenia partnerów handlowych w ramach oceny ryzyka KUKE jak i własnej kontroli ubezpieczającego, bez konieczności ponoszenia dodatkowych opłat.</a:t>
            </a:r>
          </a:p>
          <a:p>
            <a:endParaRPr lang="pl-PL" baseline="0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8CD3-007F-4A56-9C89-3EA558F111CC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Ofertę KUKE uzupełniają gwarancje kontraktowe, często niezbędne w procesie pozyskiwania partnerów handlowych i warunkujące zawarcie kontraktu.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8CD3-007F-4A56-9C89-3EA558F111CC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Gwarancje ubezpieczeniowe</a:t>
            </a:r>
            <a:r>
              <a:rPr lang="pl-PL" baseline="0" dirty="0" smtClean="0"/>
              <a:t> wystawiane są na zlecenie polskiego przedsiębiorcy na rzecz krajowego lub zagranicznego beneficjenta i zabezpieczają wykonanie kontraktu na różnych jego etapach.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8CD3-007F-4A56-9C89-3EA558F111CC}" type="slidenum">
              <a:rPr lang="en-GB" smtClean="0"/>
              <a:pPr>
                <a:defRPr/>
              </a:pPr>
              <a:t>29</a:t>
            </a:fld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Gwarancje kontraktowe mogą</a:t>
            </a:r>
            <a:r>
              <a:rPr lang="pl-PL" baseline="0" dirty="0" smtClean="0"/>
              <a:t> być udzielone przez KUKE na etapie przetargu, zawarcia kontraktu, jego realizacji oraz w okresie powykonawczym.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8CD3-007F-4A56-9C89-3EA558F111CC}" type="slidenum">
              <a:rPr lang="en-GB" smtClean="0"/>
              <a:pPr>
                <a:defRPr/>
              </a:pPr>
              <a:t>30</a:t>
            </a:fld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Proces udzielenie</a:t>
            </a:r>
            <a:r>
              <a:rPr lang="pl-PL" baseline="0" dirty="0" smtClean="0"/>
              <a:t> gwarancji przedstawia się następująco (patrz wykres)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8CD3-007F-4A56-9C89-3EA558F111CC}" type="slidenum">
              <a:rPr lang="en-GB" smtClean="0"/>
              <a:pPr>
                <a:defRPr/>
              </a:pPr>
              <a:t>31</a:t>
            </a:fld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Należy</a:t>
            </a:r>
            <a:r>
              <a:rPr lang="pl-PL" baseline="0" dirty="0" smtClean="0"/>
              <a:t> również pamiętać, iż gwarancje ubezpieczeniowe stanowią alternatywę dla gwarancji bankowych, zwłaszcza dla tych przedsiębiorstw, których zdolność kredytowa nie jest dla banków wystarczająca lub linia kredytowa została </a:t>
            </a:r>
            <a:r>
              <a:rPr lang="pl-PL" baseline="0" smtClean="0"/>
              <a:t>już wyczerpana.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8CD3-007F-4A56-9C89-3EA558F111CC}" type="slidenum">
              <a:rPr lang="en-GB" smtClean="0"/>
              <a:pPr>
                <a:defRPr/>
              </a:pPr>
              <a:t>32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>
                <a:latin typeface="Arial" pitchFamily="34" charset="0"/>
                <a:cs typeface="Arial" pitchFamily="34" charset="0"/>
              </a:rPr>
              <a:t>Pierwszy</a:t>
            </a:r>
            <a:r>
              <a:rPr lang="pl-PL" baseline="0" dirty="0" smtClean="0">
                <a:latin typeface="Arial" pitchFamily="34" charset="0"/>
                <a:cs typeface="Arial" pitchFamily="34" charset="0"/>
              </a:rPr>
              <a:t> z produktów, który KUKE oferuje ze wsparciem Skarbu Państwa to Polisa na Wschód czyli ubezpieczenie krótkoterminowych należności eksportowych z terminem płatności poniżej 2 lat. Pozwala zabezpieczyć należności od kontrahentów z 59 krajów podwyższonego ryzyka, między innymi z Rosji, Ukrainy, Białorusi czy Kazachstanu. </a:t>
            </a:r>
          </a:p>
          <a:p>
            <a:endParaRPr lang="pl-PL" baseline="0" dirty="0" smtClean="0">
              <a:latin typeface="Arial" pitchFamily="34" charset="0"/>
              <a:cs typeface="Arial" pitchFamily="34" charset="0"/>
            </a:endParaRPr>
          </a:p>
          <a:p>
            <a:r>
              <a:rPr lang="pl-PL" baseline="0" dirty="0" smtClean="0">
                <a:latin typeface="Arial" pitchFamily="34" charset="0"/>
                <a:cs typeface="Arial" pitchFamily="34" charset="0"/>
              </a:rPr>
              <a:t>Zawarcie ubezpieczenia jest proste a odbywa się na wniosek przedsiębiorcy, który wskazuje w nim partnerów, których należności chciałby objąć ochroną przed brakiem ich zapłaty. Na tej podstawie KUKE dokonuje analizy ryzyka czyli oceny sytuacji finansowej kontrahenta i ustala limity kredytowe, które stanowią bezpieczny poziom współpracy z kontrahentem oraz jednocześnie górną granice odpowiedzialności KUKE. </a:t>
            </a:r>
          </a:p>
          <a:p>
            <a:endParaRPr lang="pl-PL" baseline="0" dirty="0" smtClean="0">
              <a:latin typeface="Arial" pitchFamily="34" charset="0"/>
              <a:cs typeface="Arial" pitchFamily="34" charset="0"/>
            </a:endParaRPr>
          </a:p>
          <a:p>
            <a:r>
              <a:rPr lang="pl-PL" baseline="0" dirty="0" smtClean="0">
                <a:latin typeface="Arial" pitchFamily="34" charset="0"/>
                <a:cs typeface="Arial" pitchFamily="34" charset="0"/>
              </a:rPr>
              <a:t>W przypadku braku płatności ze strony partnera handlowego, KUKE wypłaca odszkodowanie w wysokości 90 lub 95% ubezpieczonej należności, pozostała część stanowi udział własny ubezpieczającego w szkodzie. O wysokości udziału własnego decyduje sam ubezpieczający, biorąc pod uwagę, iż również od tego parametru będzie zależała wysokość stawki ubezpieczeniowej.</a:t>
            </a:r>
          </a:p>
          <a:p>
            <a:endParaRPr lang="pl-PL" baseline="0" dirty="0" smtClean="0">
              <a:latin typeface="Arial" pitchFamily="34" charset="0"/>
              <a:cs typeface="Arial" pitchFamily="34" charset="0"/>
            </a:endParaRPr>
          </a:p>
          <a:p>
            <a:r>
              <a:rPr lang="pl-PL" baseline="0" dirty="0" smtClean="0">
                <a:latin typeface="Arial" pitchFamily="34" charset="0"/>
                <a:cs typeface="Arial" pitchFamily="34" charset="0"/>
              </a:rPr>
              <a:t>Stawka ubezpieczeniowa ustalana jest bowiem dla każdego kontrahenta w zależności od kraju eksportu, terminu płatności oraz wskazanego wcześniej udziału własnego.</a:t>
            </a:r>
          </a:p>
          <a:p>
            <a:endParaRPr lang="pl-PL" baseline="0" dirty="0" smtClean="0"/>
          </a:p>
          <a:p>
            <a:endParaRPr lang="pl-PL" baseline="0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A5AAF5-8011-44D7-BEF8-1A4FABF09149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 smtClean="0"/>
              <a:t>Ubezpieczenia komercyjne chronią przed ryzykiem handlowym i czasem dodatkowo przed ryzykiem politycznym. Gwarantowane przez Skarb Państwa ubezpieczenia chronią przed wszystkimi trzema ryzykami. Ze względu na brak reasekuracji na rynku komercyjnym łącznie nazywamy je ryzykiem nierynkowym.</a:t>
            </a:r>
          </a:p>
          <a:p>
            <a:endParaRPr lang="pl-PL" smtClean="0"/>
          </a:p>
        </p:txBody>
      </p:sp>
      <p:sp>
        <p:nvSpPr>
          <p:cNvPr id="37892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66F732-6CBC-4C9B-8FE8-663BA4725433}" type="slidenum">
              <a:rPr lang="en-GB" smtClean="0"/>
              <a:pPr/>
              <a:t>8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 dirty="0" smtClean="0">
                <a:latin typeface="Times New Roman" pitchFamily="18" charset="0"/>
              </a:rPr>
              <a:t>Podstawowym warunkiem ubezpieczenia w ramach Polisy na Wschód, jest polskie pochodzenie towaru. Kwestię tę reguluje ustawa o gwarantowanych przez Skarb Państwa ubezpieczeniach eksportowych i rozporządzenie ministra gospodarki z 19 grudnia 2015 roku. </a:t>
            </a:r>
          </a:p>
        </p:txBody>
      </p:sp>
      <p:sp>
        <p:nvSpPr>
          <p:cNvPr id="33796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D37E3D-F1FE-4462-A2C2-261E551E288A}" type="slidenum">
              <a:rPr lang="en-GB" smtClean="0">
                <a:latin typeface="Times New Roman" pitchFamily="18" charset="0"/>
              </a:rPr>
              <a:pPr/>
              <a:t>9</a:t>
            </a:fld>
            <a:endParaRPr lang="en-GB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 dirty="0" smtClean="0">
                <a:latin typeface="Times New Roman" pitchFamily="18" charset="0"/>
              </a:rPr>
              <a:t>Rozporządzenie określa maksymalny procentowy udział składników pochodzenia zagranicznego w eksportowanym towarze, aby można go było uznać za towar pochodzenia polskiego. Zasadniczo wynosi on 70% dla transakcji realizowanych</a:t>
            </a:r>
            <a:r>
              <a:rPr lang="pl-PL" baseline="0" dirty="0" smtClean="0">
                <a:latin typeface="Times New Roman" pitchFamily="18" charset="0"/>
              </a:rPr>
              <a:t> w kredycie do dwóch lat i 60% dla transakcji w kredycie dwa i więcej lat, </a:t>
            </a:r>
            <a:r>
              <a:rPr lang="pl-PL" dirty="0" smtClean="0">
                <a:latin typeface="Times New Roman" pitchFamily="18" charset="0"/>
              </a:rPr>
              <a:t>ale są wyjątki dopuszczające większy udział zagranicznych składników. </a:t>
            </a:r>
          </a:p>
          <a:p>
            <a:endParaRPr lang="pl-PL" dirty="0" smtClean="0">
              <a:latin typeface="Times New Roman" pitchFamily="18" charset="0"/>
            </a:endParaRPr>
          </a:p>
          <a:p>
            <a:endParaRPr lang="pl-PL" dirty="0" smtClean="0">
              <a:latin typeface="Times New Roman" pitchFamily="18" charset="0"/>
            </a:endParaRPr>
          </a:p>
        </p:txBody>
      </p:sp>
      <p:sp>
        <p:nvSpPr>
          <p:cNvPr id="34820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89B715-2082-4231-A693-B13F84319C44}" type="slidenum">
              <a:rPr lang="en-GB" smtClean="0">
                <a:latin typeface="Times New Roman" pitchFamily="18" charset="0"/>
              </a:rPr>
              <a:pPr/>
              <a:t>10</a:t>
            </a:fld>
            <a:endParaRPr lang="en-GB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aseline="0" dirty="0" smtClean="0">
                <a:latin typeface="Arial" pitchFamily="34" charset="0"/>
                <a:cs typeface="Arial" pitchFamily="34" charset="0"/>
              </a:rPr>
              <a:t>Ryzykiem handlowym określamy przyczyny braku płatności wynikające wprost z sytuacji płatniczej dłużnika a więc jego stwierdzone lub ogłoszone bankructwo oraz zwłokę w płatności spowodowaną zarówno brakiem chęci jak i możliwości uiszczenia swoich zobowiązań.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A5AAF5-8011-44D7-BEF8-1A4FABF09149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Arial" pitchFamily="34" charset="0"/>
                <a:cs typeface="Arial" pitchFamily="34" charset="0"/>
              </a:rPr>
              <a:t>Ryzykiem</a:t>
            </a:r>
            <a:r>
              <a:rPr lang="pl-PL" baseline="0" dirty="0" smtClean="0">
                <a:latin typeface="Arial" pitchFamily="34" charset="0"/>
                <a:cs typeface="Arial" pitchFamily="34" charset="0"/>
              </a:rPr>
              <a:t> politycznym określamy natomiast przyczyny braku płatności leżące po stronie kraju realizacji eksportu czyli kraju partnera handlowego (akty prawne, moratoria płatnicze itp.) oraz decyzje podjęte w naszym kraju, które uniemożliwiają realizację transakcji międzynarodowej.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A5AAF5-8011-44D7-BEF8-1A4FABF09149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Arial" pitchFamily="34" charset="0"/>
                <a:cs typeface="Arial" pitchFamily="34" charset="0"/>
              </a:rPr>
              <a:t>Z</a:t>
            </a:r>
            <a:r>
              <a:rPr lang="pl-PL" baseline="0" dirty="0" smtClean="0">
                <a:latin typeface="Arial" pitchFamily="34" charset="0"/>
                <a:cs typeface="Arial" pitchFamily="34" charset="0"/>
              </a:rPr>
              <a:t> ryzykiem siły wyższej mamy do czynienia w sytuacjach gdy brak płatności następuje w wyniku wybuchu działań wojennych lub innego rodzaju zamieszek oraz na skutek wystąpienia zdarzeń natury katastrofalnej takich jak trzęsienie ziemi, wybuch wulkanu czy tajfun.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A5AAF5-8011-44D7-BEF8-1A4FABF09149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r>
              <a:rPr lang="en-GB"/>
              <a:t>Kliknij, aby edytować styl wzorca podtytułu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Korporacja Ubezpieczeń Kredytów Eksportowych Spółka Akcyjna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B88D6-B5D3-43BA-8F7A-402342FCD3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Korporacja Ubezpieczeń Kredytów Eksportowych Spółka Akcyjna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168DD-A0A9-4358-9A34-19BA5C4FD4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Korporacja Ubezpieczeń Kredytów Eksportowych Spółka Akcyjna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94E97-F2BA-4DA9-8EA5-0F7549C587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Korporacja Ubezpieczeń Kredytów Eksportowych Spółka Akcyjna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5D724-EA4D-4A65-9623-15C93D93F0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Korporacja Ubezpieczeń Kredytów Eksportowych Spółka Akcyjna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66640-F707-41FE-8882-D96EC1A10C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Korporacja Ubezpieczeń Kredytów Eksportowych Spółka Akcyjna</a:t>
            </a: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7F5BA-719C-41F5-8719-4AA59B384E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Korporacja Ubezpieczeń Kredytów Eksportowych Spółka Akcyjna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F4154-72DB-4E47-9A66-5933574D49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Korporacja Ubezpieczeń Kredytów Eksportowych Spółka Akcyjna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67D1A-04A3-40D0-8E56-AEFD50E2F1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Korporacja Ubezpieczeń Kredytów Eksportowych Spółka Akcyjna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AA8A4-131F-45CD-BF4B-D20FD24939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Korporacja Ubezpieczeń Kredytów Eksportowych Spółka Akcyjna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CA90A-1B67-457D-B014-272E4F3FDC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O KUKE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style wzorca tekstu</a:t>
            </a:r>
          </a:p>
          <a:p>
            <a:pPr lvl="1"/>
            <a:r>
              <a:rPr lang="en-GB" smtClean="0"/>
              <a:t>Drugi poziom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57400" y="6400800"/>
            <a:ext cx="495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pl-PL"/>
              <a:t>Korporacja Ubezpieczeń Kredytów Eksportowych Spółka Akcyjna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008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66"/>
                </a:solidFill>
                <a:latin typeface="+mn-lt"/>
              </a:defRPr>
            </a:lvl1pPr>
          </a:lstStyle>
          <a:p>
            <a:pPr>
              <a:defRPr/>
            </a:pPr>
            <a:fld id="{A1E2A422-9C93-4E60-8378-AF9A9ABC34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21902"/>
        </a:buClr>
        <a:buFont typeface="Wingdings" pitchFamily="2" charset="2"/>
        <a:buChar char="§"/>
        <a:defRPr sz="20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21902"/>
        </a:buClr>
        <a:buChar char="•"/>
        <a:defRPr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Times New Roman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Times New Roman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Times New Roman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Times New Roman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Times New Roman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Times New Roman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Times New Roman" charset="0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644900"/>
            <a:ext cx="7772400" cy="2057400"/>
          </a:xfrm>
        </p:spPr>
        <p:txBody>
          <a:bodyPr/>
          <a:lstStyle/>
          <a:p>
            <a:pPr eaLnBrk="1" hangingPunct="1"/>
            <a:r>
              <a:rPr lang="pl-PL" dirty="0" smtClean="0"/>
              <a:t/>
            </a:r>
            <a:br>
              <a:rPr lang="pl-PL" dirty="0" smtClean="0"/>
            </a:br>
            <a:r>
              <a:rPr lang="pl-PL" sz="3200" dirty="0" smtClean="0"/>
              <a:t>W poszukiwaniu optymalnej </a:t>
            </a:r>
            <a:br>
              <a:rPr lang="pl-PL" sz="3200" dirty="0" smtClean="0"/>
            </a:br>
            <a:r>
              <a:rPr lang="pl-PL" sz="3200" dirty="0" smtClean="0"/>
              <a:t>ochrony należności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Korporacja Ubezpieczeń Kredytów Eksportowych Spółka Akcyjna</a:t>
            </a:r>
            <a:endParaRPr lang="en-GB"/>
          </a:p>
        </p:txBody>
      </p:sp>
      <p:sp>
        <p:nvSpPr>
          <p:cNvPr id="6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A97451-5B99-4F8D-AB40-3FE802C339F9}" type="slidenum">
              <a:rPr lang="en-GB"/>
              <a:pPr>
                <a:defRPr/>
              </a:pPr>
              <a:t>10</a:t>
            </a:fld>
            <a:endParaRPr lang="en-GB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371013" cy="2895600"/>
          </a:xfrm>
        </p:spPr>
        <p:txBody>
          <a:bodyPr lIns="92075" tIns="46038" rIns="92075" bIns="46038"/>
          <a:lstStyle/>
          <a:p>
            <a:pPr algn="l" eaLnBrk="1" hangingPunct="1"/>
            <a:r>
              <a:rPr lang="pl-PL" sz="1400" b="0" smtClean="0">
                <a:solidFill>
                  <a:schemeClr val="tx1"/>
                </a:solidFill>
              </a:rPr>
              <a:t>             </a:t>
            </a:r>
            <a:endParaRPr lang="pl-PL" sz="1400" b="0" smtClean="0">
              <a:solidFill>
                <a:schemeClr val="accent1"/>
              </a:solidFill>
            </a:endParaRPr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675456" y="1412776"/>
            <a:ext cx="8001000" cy="4386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/>
            <a:r>
              <a:rPr lang="pl-PL" sz="1800" dirty="0">
                <a:solidFill>
                  <a:srgbClr val="000066"/>
                </a:solidFill>
                <a:latin typeface="+mn-lt"/>
              </a:rPr>
              <a:t>Maksymalny procentowy udział składników pochodzenia zagranicznego </a:t>
            </a:r>
            <a:r>
              <a:rPr lang="pl-PL" sz="1800" dirty="0" smtClean="0">
                <a:solidFill>
                  <a:srgbClr val="000066"/>
                </a:solidFill>
                <a:latin typeface="+mn-lt"/>
              </a:rPr>
              <a:t/>
            </a:r>
            <a:br>
              <a:rPr lang="pl-PL" sz="1800" dirty="0" smtClean="0">
                <a:solidFill>
                  <a:srgbClr val="000066"/>
                </a:solidFill>
                <a:latin typeface="+mn-lt"/>
              </a:rPr>
            </a:br>
            <a:r>
              <a:rPr lang="pl-PL" sz="1800" dirty="0" smtClean="0">
                <a:solidFill>
                  <a:srgbClr val="000066"/>
                </a:solidFill>
                <a:latin typeface="+mn-lt"/>
              </a:rPr>
              <a:t>w przychodzie netto z realizacji kontraktu eksportowego zawartego </a:t>
            </a:r>
          </a:p>
          <a:p>
            <a:pPr algn="l"/>
            <a:r>
              <a:rPr lang="pl-PL" sz="1800" dirty="0" smtClean="0">
                <a:solidFill>
                  <a:srgbClr val="000066"/>
                </a:solidFill>
                <a:latin typeface="+mn-lt"/>
              </a:rPr>
              <a:t>na okres kredytu 		</a:t>
            </a:r>
          </a:p>
          <a:p>
            <a:endParaRPr lang="pl-PL" sz="1800" dirty="0" smtClean="0">
              <a:solidFill>
                <a:srgbClr val="000066"/>
              </a:solidFill>
              <a:latin typeface="+mn-lt"/>
            </a:endParaRPr>
          </a:p>
          <a:p>
            <a:pPr marL="990600" algn="l"/>
            <a:r>
              <a:rPr lang="pl-PL" sz="1800" dirty="0" smtClean="0">
                <a:solidFill>
                  <a:srgbClr val="000066"/>
                </a:solidFill>
                <a:latin typeface="+mn-lt"/>
              </a:rPr>
              <a:t>poniżej dwóch lat 		</a:t>
            </a:r>
            <a:r>
              <a:rPr lang="pl-PL" sz="1800" b="1" dirty="0" smtClean="0">
                <a:solidFill>
                  <a:srgbClr val="C00000"/>
                </a:solidFill>
                <a:latin typeface="+mn-lt"/>
              </a:rPr>
              <a:t>70%		</a:t>
            </a:r>
          </a:p>
          <a:p>
            <a:pPr marL="990600" algn="l"/>
            <a:endParaRPr lang="pl-PL" sz="1800" dirty="0" smtClean="0">
              <a:solidFill>
                <a:srgbClr val="000066"/>
              </a:solidFill>
              <a:latin typeface="+mn-lt"/>
            </a:endParaRPr>
          </a:p>
          <a:p>
            <a:pPr marL="990600" algn="l"/>
            <a:r>
              <a:rPr lang="pl-PL" sz="1800" dirty="0" smtClean="0">
                <a:solidFill>
                  <a:srgbClr val="000066"/>
                </a:solidFill>
                <a:latin typeface="+mn-lt"/>
              </a:rPr>
              <a:t>dwóch lub więcej lat 		</a:t>
            </a:r>
            <a:r>
              <a:rPr lang="pl-PL" sz="1800" b="1" dirty="0" smtClean="0">
                <a:solidFill>
                  <a:srgbClr val="C00000"/>
                </a:solidFill>
                <a:latin typeface="+mn-lt"/>
              </a:rPr>
              <a:t>60%</a:t>
            </a:r>
            <a:endParaRPr lang="pl-PL" sz="1800" b="1" dirty="0">
              <a:solidFill>
                <a:srgbClr val="C00000"/>
              </a:solidFill>
              <a:latin typeface="+mn-lt"/>
            </a:endParaRPr>
          </a:p>
          <a:p>
            <a:pPr indent="-360000" defTabSz="762000" eaLnBrk="0" hangingPunct="0">
              <a:spcAft>
                <a:spcPct val="50000"/>
              </a:spcAft>
              <a:buClr>
                <a:srgbClr val="C00000"/>
              </a:buClr>
            </a:pPr>
            <a:endParaRPr lang="pl-PL" sz="1800" dirty="0" smtClean="0">
              <a:solidFill>
                <a:srgbClr val="000066"/>
              </a:solidFill>
              <a:latin typeface="Arial" charset="0"/>
            </a:endParaRPr>
          </a:p>
          <a:p>
            <a:pPr indent="-360000" algn="l" defTabSz="762000" eaLnBrk="0" hangingPunct="0">
              <a:spcAft>
                <a:spcPct val="50000"/>
              </a:spcAft>
              <a:buClr>
                <a:srgbClr val="C00000"/>
              </a:buClr>
            </a:pPr>
            <a:r>
              <a:rPr lang="pl-PL" sz="1800" dirty="0" smtClean="0">
                <a:solidFill>
                  <a:srgbClr val="000066"/>
                </a:solidFill>
                <a:latin typeface="Arial" charset="0"/>
              </a:rPr>
              <a:t>Wyjątki:</a:t>
            </a:r>
          </a:p>
          <a:p>
            <a:pPr indent="-360000" algn="l" defTabSz="762000" eaLnBrk="0" hangingPunct="0">
              <a:spcAft>
                <a:spcPct val="50000"/>
              </a:spcAft>
              <a:buClr>
                <a:srgbClr val="C00000"/>
              </a:buClr>
              <a:buFont typeface="Wingdings" pitchFamily="2" charset="2"/>
              <a:buChar char="§"/>
              <a:tabLst>
                <a:tab pos="4572000" algn="l"/>
                <a:tab pos="6372225" algn="l"/>
              </a:tabLst>
            </a:pPr>
            <a:r>
              <a:rPr lang="pl-PL" sz="1800" dirty="0" smtClean="0">
                <a:solidFill>
                  <a:srgbClr val="000066"/>
                </a:solidFill>
                <a:latin typeface="+mn-lt"/>
              </a:rPr>
              <a:t>usługi budowlane:  	</a:t>
            </a:r>
            <a:r>
              <a:rPr lang="pl-PL" sz="1800" b="1" dirty="0" smtClean="0">
                <a:solidFill>
                  <a:srgbClr val="C00000"/>
                </a:solidFill>
                <a:latin typeface="+mn-lt"/>
              </a:rPr>
              <a:t>90%	</a:t>
            </a:r>
          </a:p>
          <a:p>
            <a:pPr marL="361950" indent="-361950" algn="l" defTabSz="762000" eaLnBrk="0" hangingPunct="0">
              <a:spcAft>
                <a:spcPct val="50000"/>
              </a:spcAft>
              <a:buClr>
                <a:srgbClr val="C00000"/>
              </a:buClr>
              <a:buFont typeface="Wingdings" pitchFamily="2" charset="2"/>
              <a:buChar char="§"/>
              <a:tabLst>
                <a:tab pos="4572000" algn="l"/>
                <a:tab pos="6372225" algn="l"/>
              </a:tabLst>
            </a:pPr>
            <a:r>
              <a:rPr lang="pl-PL" sz="1800" dirty="0" smtClean="0">
                <a:solidFill>
                  <a:srgbClr val="000066"/>
                </a:solidFill>
                <a:latin typeface="+mn-lt"/>
              </a:rPr>
              <a:t>systemy komputerowe, urządzenia elektronicznej techniki obliczeniowej, wyroby przemysłu elektrotechnicznego, elektronicznego </a:t>
            </a:r>
            <a:br>
              <a:rPr lang="pl-PL" sz="1800" dirty="0" smtClean="0">
                <a:solidFill>
                  <a:srgbClr val="000066"/>
                </a:solidFill>
                <a:latin typeface="+mn-lt"/>
              </a:rPr>
            </a:br>
            <a:r>
              <a:rPr lang="pl-PL" sz="1800" dirty="0" smtClean="0">
                <a:solidFill>
                  <a:srgbClr val="000066"/>
                </a:solidFill>
                <a:latin typeface="+mn-lt"/>
              </a:rPr>
              <a:t>i teletechnicznego, statki powietrzne, statki morskie i statki żeglugi śródlądowej,	</a:t>
            </a:r>
            <a:r>
              <a:rPr lang="pl-PL" sz="1800" b="1" dirty="0" smtClean="0">
                <a:solidFill>
                  <a:srgbClr val="C00000"/>
                </a:solidFill>
                <a:latin typeface="+mn-lt"/>
              </a:rPr>
              <a:t>80%</a:t>
            </a:r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0" y="76200"/>
            <a:ext cx="91424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2400" b="1" dirty="0" smtClean="0">
                <a:latin typeface="Arial" charset="0"/>
              </a:rPr>
              <a:t>Produkt krajowy</a:t>
            </a:r>
            <a:endParaRPr lang="pl-PL" sz="24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Korporacja Ubezpieczeń Kredytów Eksportowych Spółka Akcyjna</a:t>
            </a:r>
            <a:endParaRPr lang="en-GB"/>
          </a:p>
        </p:txBody>
      </p:sp>
      <p:sp>
        <p:nvSpPr>
          <p:cNvPr id="6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05DB8B-A04E-42CD-A265-D36B72511FBB}" type="slidenum">
              <a:rPr lang="en-GB"/>
              <a:pPr/>
              <a:t>11</a:t>
            </a:fld>
            <a:endParaRPr lang="en-GB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306388"/>
            <a:ext cx="91440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rgbClr val="FF0000"/>
              </a:buClr>
            </a:pPr>
            <a:r>
              <a:rPr lang="pl-PL" sz="2400" b="1" dirty="0">
                <a:latin typeface="Arial" charset="0"/>
              </a:rPr>
              <a:t>Ryzyko handlowe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52400" y="6454775"/>
            <a:ext cx="254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 defTabSz="762000" eaLnBrk="0" hangingPunct="0">
              <a:buClr>
                <a:srgbClr val="FF0000"/>
              </a:buClr>
            </a:pPr>
            <a:r>
              <a:rPr lang="pl-PL" sz="2000">
                <a:solidFill>
                  <a:srgbClr val="000044"/>
                </a:solidFill>
                <a:latin typeface="Arial" charset="0"/>
              </a:rPr>
              <a:t> 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82327" y="1656708"/>
            <a:ext cx="7058025" cy="105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marL="360000" indent="-360000" algn="l" defTabSz="762000" eaLnBrk="0" hangingPunct="0">
              <a:spcBef>
                <a:spcPts val="0"/>
              </a:spcBef>
              <a:spcAft>
                <a:spcPts val="5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1800" dirty="0">
                <a:solidFill>
                  <a:srgbClr val="000066"/>
                </a:solidFill>
                <a:latin typeface="Arial" charset="0"/>
              </a:rPr>
              <a:t>Prawnie stwierdzona niewypłacalność </a:t>
            </a:r>
            <a:r>
              <a:rPr lang="pl-PL" sz="1800" dirty="0" smtClean="0">
                <a:solidFill>
                  <a:srgbClr val="000066"/>
                </a:solidFill>
                <a:latin typeface="Arial" charset="0"/>
              </a:rPr>
              <a:t>dłużnika</a:t>
            </a:r>
          </a:p>
          <a:p>
            <a:pPr marL="360000" indent="-360000" algn="l" defTabSz="762000" eaLnBrk="0" hangingPunct="0">
              <a:spcBef>
                <a:spcPts val="0"/>
              </a:spcBef>
              <a:spcAft>
                <a:spcPts val="500"/>
              </a:spcAft>
              <a:buClr>
                <a:srgbClr val="C00000"/>
              </a:buClr>
            </a:pPr>
            <a:endParaRPr lang="pl-PL" sz="1800" dirty="0">
              <a:solidFill>
                <a:srgbClr val="000066"/>
              </a:solidFill>
              <a:latin typeface="Arial" charset="0"/>
            </a:endParaRPr>
          </a:p>
          <a:p>
            <a:pPr marL="360000" indent="-360000" algn="l" defTabSz="762000" eaLnBrk="0" hangingPunct="0">
              <a:spcBef>
                <a:spcPts val="0"/>
              </a:spcBef>
              <a:spcAft>
                <a:spcPts val="5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1800" dirty="0">
                <a:solidFill>
                  <a:srgbClr val="000066"/>
                </a:solidFill>
                <a:latin typeface="Arial" charset="0"/>
              </a:rPr>
              <a:t>Zwłoka w wypełnianiu zobowiązań płatniczych przez dłużnika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Korporacja Ubezpieczeń Kredytów Eksportowych Spółka Akcyjna</a:t>
            </a:r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9D57DC-4601-4D0B-A3DF-F24576F8948F}" type="slidenum">
              <a:rPr lang="en-GB"/>
              <a:pPr/>
              <a:t>12</a:t>
            </a:fld>
            <a:endParaRPr lang="en-GB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1257" y="1354361"/>
            <a:ext cx="8129215" cy="4306887"/>
          </a:xfrm>
          <a:noFill/>
          <a:ln/>
        </p:spPr>
        <p:txBody>
          <a:bodyPr/>
          <a:lstStyle/>
          <a:p>
            <a:pPr marL="360000" indent="-360000">
              <a:spcBef>
                <a:spcPts val="800"/>
              </a:spcBef>
              <a:spcAft>
                <a:spcPts val="500"/>
              </a:spcAft>
              <a:buClr>
                <a:srgbClr val="C00000"/>
              </a:buClr>
            </a:pPr>
            <a:r>
              <a:rPr lang="pl-PL" sz="1800" dirty="0"/>
              <a:t>Decyzja kraju dłużnika - akty prawne, decyzje rządu uniemożliwiające wykonanie </a:t>
            </a:r>
            <a:r>
              <a:rPr lang="pl-PL" sz="1800" dirty="0" smtClean="0"/>
              <a:t>kontraktu</a:t>
            </a:r>
          </a:p>
          <a:p>
            <a:pPr marL="360000" indent="-360000">
              <a:spcBef>
                <a:spcPts val="800"/>
              </a:spcBef>
              <a:spcAft>
                <a:spcPts val="500"/>
              </a:spcAft>
              <a:buClr>
                <a:srgbClr val="C00000"/>
              </a:buClr>
            </a:pPr>
            <a:r>
              <a:rPr lang="pl-PL" sz="1800" dirty="0" smtClean="0"/>
              <a:t>Moratorium </a:t>
            </a:r>
            <a:r>
              <a:rPr lang="pl-PL" sz="1800" dirty="0"/>
              <a:t>płatnicze ogłoszone przez rząd państwa dłużnika </a:t>
            </a:r>
            <a:br>
              <a:rPr lang="pl-PL" sz="1800" dirty="0"/>
            </a:br>
            <a:r>
              <a:rPr lang="pl-PL" sz="1800" dirty="0"/>
              <a:t>lub państwa uczestniczącego w regulowaniu należności</a:t>
            </a:r>
          </a:p>
          <a:p>
            <a:pPr marL="360000" indent="-360000">
              <a:spcBef>
                <a:spcPts val="800"/>
              </a:spcBef>
              <a:spcAft>
                <a:spcPts val="500"/>
              </a:spcAft>
              <a:buClr>
                <a:srgbClr val="C00000"/>
              </a:buClr>
            </a:pPr>
            <a:r>
              <a:rPr lang="pl-PL" sz="1800" dirty="0"/>
              <a:t>Uniemożliwienie transferu należności spowodowane wydarzeniami politycznymi, trudnościami gospodarczymi w kraju dłużnika</a:t>
            </a:r>
          </a:p>
          <a:p>
            <a:pPr marL="360000" indent="-360000">
              <a:spcBef>
                <a:spcPts val="800"/>
              </a:spcBef>
              <a:spcAft>
                <a:spcPts val="500"/>
              </a:spcAft>
              <a:buClr>
                <a:srgbClr val="C00000"/>
              </a:buClr>
            </a:pPr>
            <a:r>
              <a:rPr lang="pl-PL" sz="1800" dirty="0"/>
              <a:t>Przepisy prawne w kraju dłużnika uznające płatności dokonane </a:t>
            </a:r>
            <a:br>
              <a:rPr lang="pl-PL" sz="1800" dirty="0"/>
            </a:br>
            <a:r>
              <a:rPr lang="pl-PL" sz="1800" dirty="0"/>
              <a:t>w walucie lokalnej za wystarczające do wypełnienia zobowiązania </a:t>
            </a:r>
            <a:br>
              <a:rPr lang="pl-PL" sz="1800" dirty="0"/>
            </a:br>
            <a:r>
              <a:rPr lang="pl-PL" sz="1800" dirty="0"/>
              <a:t>z tytułu kontraktu</a:t>
            </a:r>
          </a:p>
          <a:p>
            <a:pPr marL="360000" indent="-360000">
              <a:spcBef>
                <a:spcPts val="800"/>
              </a:spcBef>
              <a:spcAft>
                <a:spcPts val="500"/>
              </a:spcAft>
              <a:buClr>
                <a:srgbClr val="C00000"/>
              </a:buClr>
            </a:pPr>
            <a:r>
              <a:rPr lang="pl-PL" sz="1800" dirty="0"/>
              <a:t>Decyzje w kraju ubezpieczyciela – wydanie przez rząd Rzeczypospolitej Polskiej przepisów prawnych lub decyzji w zakresie handlu </a:t>
            </a:r>
            <a:r>
              <a:rPr lang="pl-PL" sz="1800" dirty="0" smtClean="0"/>
              <a:t>zagranicznego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1008286"/>
          </a:xfrm>
          <a:noFill/>
          <a:ln/>
        </p:spPr>
        <p:txBody>
          <a:bodyPr/>
          <a:lstStyle/>
          <a:p>
            <a:pPr>
              <a:buClr>
                <a:srgbClr val="FF0000"/>
              </a:buClr>
            </a:pPr>
            <a:r>
              <a:rPr lang="pl-PL" dirty="0"/>
              <a:t>Ryzyko polityczne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Korporacja Ubezpieczeń Kredytów Eksportowych Spółka Akcyjna</a:t>
            </a:r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9D57DC-4601-4D0B-A3DF-F24576F8948F}" type="slidenum">
              <a:rPr lang="en-GB"/>
              <a:pPr/>
              <a:t>13</a:t>
            </a:fld>
            <a:endParaRPr lang="en-GB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1257" y="1354361"/>
            <a:ext cx="8129215" cy="4306887"/>
          </a:xfrm>
          <a:noFill/>
          <a:ln/>
        </p:spPr>
        <p:txBody>
          <a:bodyPr/>
          <a:lstStyle/>
          <a:p>
            <a:pPr marL="360000" indent="-360000">
              <a:spcBef>
                <a:spcPts val="800"/>
              </a:spcBef>
              <a:spcAft>
                <a:spcPts val="500"/>
              </a:spcAft>
              <a:buClr>
                <a:srgbClr val="C00000"/>
              </a:buClr>
            </a:pPr>
            <a:r>
              <a:rPr lang="pl-PL" sz="1800" dirty="0" smtClean="0">
                <a:latin typeface="Arial" charset="0"/>
              </a:rPr>
              <a:t>Wybuch poza granicami Rzeczypospolitej Polskiej działań </a:t>
            </a:r>
            <a:br>
              <a:rPr lang="pl-PL" sz="1800" dirty="0" smtClean="0">
                <a:latin typeface="Arial" charset="0"/>
              </a:rPr>
            </a:br>
            <a:r>
              <a:rPr lang="pl-PL" sz="1800" dirty="0" smtClean="0">
                <a:latin typeface="Arial" charset="0"/>
              </a:rPr>
              <a:t>wojennych, zamieszek, powstania, rewolucji, przewlekłych masowych strajków, trzęsienie ziemi, wybuch wulkanu, cyklon, tajfun, powódź, pożary o rozmiarach katastrofalnych, awaria nuklearna oraz jej skutki</a:t>
            </a:r>
          </a:p>
          <a:p>
            <a:pPr marL="360000" indent="-360000">
              <a:spcBef>
                <a:spcPts val="800"/>
              </a:spcBef>
              <a:spcAft>
                <a:spcPts val="500"/>
              </a:spcAft>
              <a:buClr>
                <a:srgbClr val="C00000"/>
              </a:buClr>
            </a:pPr>
            <a:endParaRPr lang="pl-PL" sz="1800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1008286"/>
          </a:xfrm>
          <a:noFill/>
          <a:ln/>
        </p:spPr>
        <p:txBody>
          <a:bodyPr/>
          <a:lstStyle/>
          <a:p>
            <a:pPr>
              <a:buClr>
                <a:srgbClr val="FF0000"/>
              </a:buClr>
            </a:pPr>
            <a:r>
              <a:rPr lang="pl-PL" dirty="0"/>
              <a:t>Ryzyko </a:t>
            </a:r>
            <a:r>
              <a:rPr lang="pl-PL" dirty="0" smtClean="0"/>
              <a:t>siły wyższej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Korporacja Ubezpieczeń Kredytów Eksportowych Spółka Akcyjna</a:t>
            </a:r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B418AFC-0F11-4A3E-94B6-ACEE62868993}" type="slidenum">
              <a:rPr lang="en-GB"/>
              <a:pPr>
                <a:defRPr/>
              </a:pPr>
              <a:t>14</a:t>
            </a:fld>
            <a:endParaRPr lang="en-GB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Oferta komercyjna dla przedsiębiorców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96975"/>
            <a:ext cx="8355013" cy="461168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pl-PL" sz="1800" b="1" dirty="0" smtClean="0">
              <a:solidFill>
                <a:srgbClr val="C00000"/>
              </a:solidFill>
            </a:endParaRPr>
          </a:p>
          <a:p>
            <a:pPr marL="360363" indent="-360363" eaLnBrk="1" hangingPunct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tabLst>
                <a:tab pos="360363" algn="l"/>
              </a:tabLst>
              <a:defRPr/>
            </a:pPr>
            <a:r>
              <a:rPr lang="pl-PL" sz="1800" dirty="0" smtClean="0"/>
              <a:t>Ubezpieczenie krótkoterminowych należności krajowych i eksportowych </a:t>
            </a:r>
            <a:br>
              <a:rPr lang="pl-PL" sz="1800" dirty="0" smtClean="0"/>
            </a:br>
            <a:r>
              <a:rPr lang="pl-PL" sz="1800" dirty="0" smtClean="0"/>
              <a:t>z 32 krajów europejskich dla małych firm – </a:t>
            </a:r>
            <a:r>
              <a:rPr lang="pl-PL" sz="1800" b="1" dirty="0" err="1" smtClean="0"/>
              <a:t>Europolisa</a:t>
            </a:r>
            <a:r>
              <a:rPr lang="pl-PL" sz="1800" b="1" dirty="0" smtClean="0"/>
              <a:t/>
            </a:r>
            <a:br>
              <a:rPr lang="pl-PL" sz="1800" b="1" dirty="0" smtClean="0"/>
            </a:br>
            <a:endParaRPr lang="pl-PL" sz="1800" b="1" dirty="0"/>
          </a:p>
          <a:p>
            <a:pPr marL="360363" indent="-360363" eaLnBrk="1" hangingPunct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tabLst>
                <a:tab pos="360363" algn="l"/>
              </a:tabLst>
              <a:defRPr/>
            </a:pPr>
            <a:r>
              <a:rPr lang="pl-PL" sz="1800" dirty="0" smtClean="0"/>
              <a:t>Ubezpieczenie krótkoterminowych należności krajowych i eksportowych </a:t>
            </a:r>
            <a:br>
              <a:rPr lang="pl-PL" sz="1800" dirty="0" smtClean="0"/>
            </a:br>
            <a:r>
              <a:rPr lang="pl-PL" sz="1800" dirty="0" smtClean="0"/>
              <a:t>z ponad 120 krajów świata – </a:t>
            </a:r>
            <a:r>
              <a:rPr lang="pl-PL" sz="1800" b="1" dirty="0" smtClean="0"/>
              <a:t>Pakiet</a:t>
            </a:r>
            <a:br>
              <a:rPr lang="pl-PL" sz="1800" b="1" dirty="0" smtClean="0"/>
            </a:br>
            <a:endParaRPr lang="pl-PL" sz="1800" b="1" dirty="0" smtClean="0"/>
          </a:p>
          <a:p>
            <a:pPr marL="360363" indent="-360363" eaLnBrk="1" hangingPunct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tabLst>
                <a:tab pos="360363" algn="l"/>
              </a:tabLst>
              <a:defRPr/>
            </a:pPr>
            <a:r>
              <a:rPr lang="pl-PL" sz="1800" dirty="0"/>
              <a:t>K</a:t>
            </a:r>
            <a:r>
              <a:rPr lang="pl-PL" sz="1800" dirty="0" smtClean="0"/>
              <a:t>ontraktowe gwarancje eksportowe i krajowe</a:t>
            </a:r>
          </a:p>
          <a:p>
            <a:pPr marL="0" indent="0" eaLnBrk="1" hangingPunct="1">
              <a:lnSpc>
                <a:spcPct val="90000"/>
              </a:lnSpc>
              <a:spcAft>
                <a:spcPct val="50000"/>
              </a:spcAft>
              <a:defRPr/>
            </a:pPr>
            <a:endParaRPr lang="pl-PL" dirty="0" smtClean="0"/>
          </a:p>
          <a:p>
            <a:pPr marL="0" indent="0" eaLnBrk="1" hangingPunct="1">
              <a:lnSpc>
                <a:spcPct val="90000"/>
              </a:lnSpc>
              <a:spcAft>
                <a:spcPct val="50000"/>
              </a:spcAft>
              <a:defRPr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Korporacja Ubezpieczeń Kredytów Eksportowych Spółka Akcyjna</a:t>
            </a:r>
            <a:endParaRPr lang="en-GB"/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8A5D1B-EA5A-454C-BC0B-CA98B7DB86F4}" type="slidenum">
              <a:rPr lang="en-GB"/>
              <a:pPr>
                <a:defRPr/>
              </a:pPr>
              <a:t>15</a:t>
            </a:fld>
            <a:endParaRPr lang="en-GB"/>
          </a:p>
        </p:txBody>
      </p:sp>
      <p:sp>
        <p:nvSpPr>
          <p:cNvPr id="3" name="Symbol zastępczy stopki 3"/>
          <p:cNvSpPr txBox="1">
            <a:spLocks noGrp="1"/>
          </p:cNvSpPr>
          <p:nvPr/>
        </p:nvSpPr>
        <p:spPr bwMode="auto">
          <a:xfrm>
            <a:off x="2057400" y="6400800"/>
            <a:ext cx="4953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" name="Symbol zastępczy numeru slajdu 4"/>
          <p:cNvSpPr txBox="1">
            <a:spLocks noGrp="1"/>
          </p:cNvSpPr>
          <p:nvPr/>
        </p:nvSpPr>
        <p:spPr bwMode="auto">
          <a:xfrm>
            <a:off x="8229600" y="6400800"/>
            <a:ext cx="6096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120E1609-32B3-4B7C-A2D9-1A5126F91CCE}" type="slidenum">
              <a:rPr lang="en-GB" sz="1000">
                <a:solidFill>
                  <a:srgbClr val="000066"/>
                </a:solidFill>
                <a:latin typeface="+mn-lt"/>
              </a:rPr>
              <a:pPr algn="r">
                <a:defRPr/>
              </a:pPr>
              <a:t>15</a:t>
            </a:fld>
            <a:endParaRPr lang="en-GB" sz="1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12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Ubezpieczenie jest proste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1984" y="1484784"/>
            <a:ext cx="7222424" cy="427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stopki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Korporacja Ubezpieczeń Kredytów Eksportowych Spółka Akcyjna</a:t>
            </a:r>
            <a:endParaRPr lang="en-GB"/>
          </a:p>
        </p:txBody>
      </p:sp>
      <p:sp>
        <p:nvSpPr>
          <p:cNvPr id="12291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ECA64C-2676-4E49-A1E6-E141791367E8}" type="slidenum">
              <a:rPr lang="en-GB"/>
              <a:pPr>
                <a:defRPr/>
              </a:pPr>
              <a:t>16</a:t>
            </a:fld>
            <a:endParaRPr lang="en-GB"/>
          </a:p>
        </p:txBody>
      </p:sp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2057400" y="379413"/>
            <a:ext cx="5029200" cy="46196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>
              <a:defRPr/>
            </a:pPr>
            <a:r>
              <a:rPr lang="pl-PL" sz="2400" b="1" dirty="0" err="1">
                <a:latin typeface="+mj-lt"/>
              </a:rPr>
              <a:t>Europolisa</a:t>
            </a:r>
            <a:r>
              <a:rPr lang="pl-PL" sz="2400" b="1" dirty="0">
                <a:latin typeface="+mj-lt"/>
              </a:rPr>
              <a:t> – dla kogo?</a:t>
            </a:r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762000" y="55626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/>
            <a:endParaRPr lang="pl-PL" sz="2400"/>
          </a:p>
        </p:txBody>
      </p:sp>
      <p:sp>
        <p:nvSpPr>
          <p:cNvPr id="12296" name="Rectangle 6"/>
          <p:cNvSpPr>
            <a:spLocks noChangeArrowheads="1"/>
          </p:cNvSpPr>
          <p:nvPr/>
        </p:nvSpPr>
        <p:spPr bwMode="auto">
          <a:xfrm>
            <a:off x="539750" y="1503893"/>
            <a:ext cx="8424863" cy="42293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360000" indent="-360000" algn="l" defTabSz="762000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pl-PL" sz="1800" dirty="0">
                <a:solidFill>
                  <a:srgbClr val="000066"/>
                </a:solidFill>
                <a:latin typeface="+mn-lt"/>
              </a:rPr>
              <a:t>Eksporterzy, których wysokość obrotów do wszystkich kontrahentów zagranicznych nie przekroczyła 1 mln euro w ostatnim okresie </a:t>
            </a:r>
            <a:r>
              <a:rPr lang="pl-PL" sz="1800" dirty="0" smtClean="0">
                <a:solidFill>
                  <a:srgbClr val="000066"/>
                </a:solidFill>
                <a:latin typeface="+mn-lt"/>
              </a:rPr>
              <a:t>12 </a:t>
            </a:r>
            <a:r>
              <a:rPr lang="pl-PL" sz="1800" dirty="0">
                <a:solidFill>
                  <a:srgbClr val="000066"/>
                </a:solidFill>
                <a:latin typeface="+mn-lt"/>
              </a:rPr>
              <a:t>miesięcy niezależnie od wielkości sprzedaży krajowej</a:t>
            </a:r>
          </a:p>
          <a:p>
            <a:pPr marL="360000" indent="-360000" algn="l" defTabSz="762000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pl-PL" sz="1800" dirty="0">
                <a:solidFill>
                  <a:srgbClr val="000066"/>
                </a:solidFill>
                <a:latin typeface="+mn-lt"/>
              </a:rPr>
              <a:t>Firmy, które realizują sprzedaż tylko na rynku krajowym </a:t>
            </a:r>
            <a:r>
              <a:rPr lang="pl-PL" sz="1800" dirty="0" smtClean="0">
                <a:solidFill>
                  <a:srgbClr val="000066"/>
                </a:solidFill>
                <a:latin typeface="+mn-lt"/>
              </a:rPr>
              <a:t>pod </a:t>
            </a:r>
            <a:r>
              <a:rPr lang="pl-PL" sz="1800" dirty="0">
                <a:solidFill>
                  <a:srgbClr val="000066"/>
                </a:solidFill>
                <a:latin typeface="+mn-lt"/>
              </a:rPr>
              <a:t>warunkiem, </a:t>
            </a:r>
            <a:r>
              <a:rPr lang="pl-PL" sz="1800" dirty="0" smtClean="0">
                <a:solidFill>
                  <a:srgbClr val="000066"/>
                </a:solidFill>
                <a:latin typeface="+mn-lt"/>
              </a:rPr>
              <a:t/>
            </a:r>
            <a:br>
              <a:rPr lang="pl-PL" sz="1800" dirty="0" smtClean="0">
                <a:solidFill>
                  <a:srgbClr val="000066"/>
                </a:solidFill>
                <a:latin typeface="+mn-lt"/>
              </a:rPr>
            </a:br>
            <a:r>
              <a:rPr lang="pl-PL" sz="1800" dirty="0" smtClean="0">
                <a:solidFill>
                  <a:srgbClr val="000066"/>
                </a:solidFill>
                <a:latin typeface="+mn-lt"/>
              </a:rPr>
              <a:t>że </a:t>
            </a:r>
            <a:r>
              <a:rPr lang="pl-PL" sz="1800" dirty="0">
                <a:solidFill>
                  <a:srgbClr val="000066"/>
                </a:solidFill>
                <a:latin typeface="+mn-lt"/>
              </a:rPr>
              <a:t>jej wysokość za ostatnich 12 miesięcy </a:t>
            </a:r>
            <a:r>
              <a:rPr lang="pl-PL" sz="1800" dirty="0" smtClean="0">
                <a:solidFill>
                  <a:srgbClr val="000066"/>
                </a:solidFill>
                <a:latin typeface="+mn-lt"/>
              </a:rPr>
              <a:t>nie </a:t>
            </a:r>
            <a:r>
              <a:rPr lang="pl-PL" sz="1800" dirty="0">
                <a:solidFill>
                  <a:srgbClr val="000066"/>
                </a:solidFill>
                <a:latin typeface="+mn-lt"/>
              </a:rPr>
              <a:t>przekroczyła 5 mln złotych</a:t>
            </a:r>
          </a:p>
          <a:p>
            <a:pPr marL="360000" indent="-360000" algn="l" defTabSz="762000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pl-PL" sz="1800" dirty="0">
                <a:solidFill>
                  <a:srgbClr val="000066"/>
                </a:solidFill>
                <a:latin typeface="+mn-lt"/>
              </a:rPr>
              <a:t>Firmy, które prowadzą sprzedaż na rynkach zagranicznych </a:t>
            </a:r>
            <a:r>
              <a:rPr lang="pl-PL" sz="1800" dirty="0" smtClean="0">
                <a:solidFill>
                  <a:srgbClr val="000066"/>
                </a:solidFill>
                <a:latin typeface="+mn-lt"/>
              </a:rPr>
              <a:t>i </a:t>
            </a:r>
            <a:r>
              <a:rPr lang="pl-PL" sz="1800" dirty="0">
                <a:solidFill>
                  <a:srgbClr val="000066"/>
                </a:solidFill>
                <a:latin typeface="+mn-lt"/>
              </a:rPr>
              <a:t>krajowym, </a:t>
            </a:r>
            <a:r>
              <a:rPr lang="pl-PL" sz="1800" dirty="0" smtClean="0">
                <a:solidFill>
                  <a:srgbClr val="000066"/>
                </a:solidFill>
                <a:latin typeface="+mn-lt"/>
              </a:rPr>
              <a:t/>
            </a:r>
            <a:br>
              <a:rPr lang="pl-PL" sz="1800" dirty="0" smtClean="0">
                <a:solidFill>
                  <a:srgbClr val="000066"/>
                </a:solidFill>
                <a:latin typeface="+mn-lt"/>
              </a:rPr>
            </a:br>
            <a:r>
              <a:rPr lang="pl-PL" sz="1800" dirty="0" smtClean="0">
                <a:solidFill>
                  <a:srgbClr val="000066"/>
                </a:solidFill>
                <a:latin typeface="+mn-lt"/>
              </a:rPr>
              <a:t>z </a:t>
            </a:r>
            <a:r>
              <a:rPr lang="pl-PL" sz="1800" dirty="0">
                <a:solidFill>
                  <a:srgbClr val="000066"/>
                </a:solidFill>
                <a:latin typeface="+mn-lt"/>
              </a:rPr>
              <a:t>zastrzeżeniem, że ich sprzedaż za ostatnich </a:t>
            </a:r>
            <a:r>
              <a:rPr lang="pl-PL" sz="1800" dirty="0" smtClean="0">
                <a:solidFill>
                  <a:srgbClr val="000066"/>
                </a:solidFill>
                <a:latin typeface="+mn-lt"/>
              </a:rPr>
              <a:t>12 </a:t>
            </a:r>
            <a:r>
              <a:rPr lang="pl-PL" sz="1800" dirty="0">
                <a:solidFill>
                  <a:srgbClr val="000066"/>
                </a:solidFill>
                <a:latin typeface="+mn-lt"/>
              </a:rPr>
              <a:t>miesięcy </a:t>
            </a:r>
            <a:r>
              <a:rPr lang="pl-PL" sz="1800" dirty="0" smtClean="0">
                <a:solidFill>
                  <a:srgbClr val="000066"/>
                </a:solidFill>
                <a:latin typeface="+mn-lt"/>
              </a:rPr>
              <a:t/>
            </a:r>
            <a:br>
              <a:rPr lang="pl-PL" sz="1800" dirty="0" smtClean="0">
                <a:solidFill>
                  <a:srgbClr val="000066"/>
                </a:solidFill>
                <a:latin typeface="+mn-lt"/>
              </a:rPr>
            </a:br>
            <a:r>
              <a:rPr lang="pl-PL" sz="1800" dirty="0" smtClean="0">
                <a:solidFill>
                  <a:srgbClr val="000066"/>
                </a:solidFill>
                <a:latin typeface="+mn-lt"/>
              </a:rPr>
              <a:t>nie </a:t>
            </a:r>
            <a:r>
              <a:rPr lang="pl-PL" sz="1800" dirty="0">
                <a:solidFill>
                  <a:srgbClr val="000066"/>
                </a:solidFill>
                <a:latin typeface="+mn-lt"/>
              </a:rPr>
              <a:t>przekroczyła 5 mln złotych w kraju i 1 mln euro </a:t>
            </a:r>
            <a:r>
              <a:rPr lang="pl-PL" sz="1800" dirty="0" smtClean="0">
                <a:solidFill>
                  <a:srgbClr val="000066"/>
                </a:solidFill>
                <a:latin typeface="+mn-lt"/>
              </a:rPr>
              <a:t>w </a:t>
            </a:r>
            <a:r>
              <a:rPr lang="pl-PL" sz="1800" dirty="0">
                <a:solidFill>
                  <a:srgbClr val="000066"/>
                </a:solidFill>
                <a:latin typeface="+mn-lt"/>
              </a:rPr>
              <a:t>eksporcie</a:t>
            </a:r>
          </a:p>
          <a:p>
            <a:pPr marL="360000" indent="-360000" algn="l" defTabSz="7620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pl-PL" sz="1800" dirty="0">
              <a:solidFill>
                <a:srgbClr val="000066"/>
              </a:solidFill>
              <a:latin typeface="+mn-lt"/>
            </a:endParaRPr>
          </a:p>
          <a:p>
            <a:pPr marL="360000" indent="-360000" algn="l" defTabSz="7620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pl-PL" sz="1800" dirty="0">
              <a:solidFill>
                <a:srgbClr val="000066"/>
              </a:solidFill>
              <a:latin typeface="+mn-lt"/>
            </a:endParaRPr>
          </a:p>
          <a:p>
            <a:pPr marL="360000" indent="-360000" algn="l" defTabSz="7620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pl-PL" sz="1800" dirty="0">
              <a:solidFill>
                <a:srgbClr val="000066"/>
              </a:solidFill>
              <a:latin typeface="+mn-lt"/>
            </a:endParaRPr>
          </a:p>
        </p:txBody>
      </p:sp>
      <p:pic>
        <p:nvPicPr>
          <p:cNvPr id="6151" name="Obraz 8" descr="europa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5013176"/>
            <a:ext cx="9366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Korporacja Ubezpieczeń Kredytów Eksportowych Spółka Akcyjna</a:t>
            </a:r>
            <a:endParaRPr lang="en-GB"/>
          </a:p>
        </p:txBody>
      </p:sp>
      <p:sp>
        <p:nvSpPr>
          <p:cNvPr id="1331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4F0A988-DB33-4FA4-82C1-F87CC17EB0E0}" type="slidenum">
              <a:rPr lang="en-GB"/>
              <a:pPr>
                <a:defRPr/>
              </a:pPr>
              <a:t>17</a:t>
            </a:fld>
            <a:endParaRPr lang="en-GB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79513"/>
          </a:xfrm>
        </p:spPr>
        <p:txBody>
          <a:bodyPr/>
          <a:lstStyle/>
          <a:p>
            <a:pPr eaLnBrk="1" hangingPunct="1"/>
            <a:r>
              <a:rPr lang="pl-PL" smtClean="0"/>
              <a:t>Europolisa - zasady ubezpieczenia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268760"/>
            <a:ext cx="7921625" cy="4200525"/>
          </a:xfrm>
        </p:spPr>
        <p:txBody>
          <a:bodyPr/>
          <a:lstStyle/>
          <a:p>
            <a:pPr marL="360000" indent="-360000" eaLnBrk="1" hangingPunct="1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defRPr/>
            </a:pPr>
            <a:r>
              <a:rPr lang="pl-PL" sz="1800" dirty="0" smtClean="0"/>
              <a:t>Zabezpieczenie sprzedaży dowolnie wybranego </a:t>
            </a:r>
            <a:br>
              <a:rPr lang="pl-PL" sz="1800" dirty="0" smtClean="0"/>
            </a:br>
            <a:r>
              <a:rPr lang="pl-PL" sz="1800" dirty="0" smtClean="0"/>
              <a:t>przez Klienta kontrahenta </a:t>
            </a:r>
          </a:p>
          <a:p>
            <a:pPr marL="360000" indent="-360000" eaLnBrk="1" hangingPunct="1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defRPr/>
            </a:pPr>
            <a:r>
              <a:rPr lang="pl-PL" sz="1800" dirty="0" smtClean="0"/>
              <a:t>Maksymalny czas odroczenia terminu płatności wynosi </a:t>
            </a:r>
            <a:r>
              <a:rPr lang="pl-PL" sz="1800" b="1" dirty="0" smtClean="0"/>
              <a:t>180 dni</a:t>
            </a:r>
          </a:p>
          <a:p>
            <a:pPr marL="360000" indent="-360000" eaLnBrk="1" hangingPunct="1">
              <a:spcBef>
                <a:spcPts val="1200"/>
              </a:spcBef>
              <a:spcAft>
                <a:spcPts val="600"/>
              </a:spcAft>
              <a:buClr>
                <a:srgbClr val="C00000"/>
              </a:buClr>
              <a:defRPr/>
            </a:pPr>
            <a:r>
              <a:rPr lang="pl-PL" sz="1800" dirty="0" smtClean="0"/>
              <a:t>Maksymalny limit kredytowy dla kontrahenta </a:t>
            </a:r>
          </a:p>
          <a:p>
            <a:pPr marL="358775" indent="3175" eaLnBrk="1" hangingPunct="1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pl-PL" sz="1800" dirty="0" smtClean="0"/>
              <a:t> zagranicznego nie wyższy niż </a:t>
            </a:r>
            <a:r>
              <a:rPr lang="pl-PL" sz="1800" b="1" dirty="0" smtClean="0"/>
              <a:t>60.000 EUR </a:t>
            </a:r>
          </a:p>
          <a:p>
            <a:pPr marL="358775" indent="3175" eaLnBrk="1" hangingPunct="1">
              <a:spcBef>
                <a:spcPts val="600"/>
              </a:spcBef>
              <a:spcAft>
                <a:spcPts val="1200"/>
              </a:spcAft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pl-PL" sz="1800" dirty="0" smtClean="0"/>
              <a:t> krajowego nie wyższy niż </a:t>
            </a:r>
            <a:r>
              <a:rPr lang="pl-PL" sz="1800" b="1" dirty="0" smtClean="0"/>
              <a:t>100.000 PLN</a:t>
            </a:r>
          </a:p>
          <a:p>
            <a:pPr marL="360000" indent="-360000" eaLnBrk="1" hangingPunct="1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defRPr/>
            </a:pPr>
            <a:r>
              <a:rPr lang="pl-PL" sz="1800" dirty="0" smtClean="0"/>
              <a:t>Możliwość zawarcia nowych umów w przypadku nowych kontrahentów</a:t>
            </a:r>
          </a:p>
          <a:p>
            <a:pPr marL="360000" indent="-360000" eaLnBrk="1" hangingPunct="1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defRPr/>
            </a:pPr>
            <a:r>
              <a:rPr lang="pl-PL" sz="1800" dirty="0" smtClean="0"/>
              <a:t>Okres trwania umowy: </a:t>
            </a:r>
            <a:r>
              <a:rPr lang="pl-PL" sz="1800" b="1" dirty="0" smtClean="0"/>
              <a:t>1 rok </a:t>
            </a: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457200" y="5257800"/>
            <a:ext cx="9461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>
              <a:spcBef>
                <a:spcPct val="100000"/>
              </a:spcBef>
              <a:spcAft>
                <a:spcPct val="100000"/>
              </a:spcAft>
            </a:pPr>
            <a:r>
              <a:rPr lang="pl-PL" sz="2400">
                <a:solidFill>
                  <a:srgbClr val="000066"/>
                </a:solidFill>
              </a:rPr>
              <a:t>	</a:t>
            </a:r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0" y="6580188"/>
            <a:ext cx="227013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762000"/>
            <a:r>
              <a:rPr lang="pl-PL" sz="12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7176" name="Rectangle 6"/>
          <p:cNvSpPr>
            <a:spLocks noChangeArrowheads="1"/>
          </p:cNvSpPr>
          <p:nvPr/>
        </p:nvSpPr>
        <p:spPr bwMode="auto">
          <a:xfrm>
            <a:off x="8229600" y="6583363"/>
            <a:ext cx="9144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  <a:spcAft>
                <a:spcPct val="100000"/>
              </a:spcAft>
            </a:pPr>
            <a:endParaRPr lang="pl-PL" sz="1200">
              <a:solidFill>
                <a:srgbClr val="000066"/>
              </a:solidFill>
            </a:endParaRPr>
          </a:p>
        </p:txBody>
      </p:sp>
      <p:pic>
        <p:nvPicPr>
          <p:cNvPr id="7177" name="Obraz 8" descr="europa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825" y="5013325"/>
            <a:ext cx="93662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>
          <a:xfrm>
            <a:off x="685800" y="188913"/>
            <a:ext cx="7772400" cy="801687"/>
          </a:xfrm>
        </p:spPr>
        <p:txBody>
          <a:bodyPr/>
          <a:lstStyle/>
          <a:p>
            <a:r>
              <a:rPr lang="pl-PL" smtClean="0"/>
              <a:t>Europolisa - zakres ubezpieczonego ryzyka </a:t>
            </a:r>
          </a:p>
        </p:txBody>
      </p:sp>
      <p:sp>
        <p:nvSpPr>
          <p:cNvPr id="8195" name="Symbol zastępczy zawartości 2"/>
          <p:cNvSpPr>
            <a:spLocks noGrp="1"/>
          </p:cNvSpPr>
          <p:nvPr>
            <p:ph idx="1"/>
          </p:nvPr>
        </p:nvSpPr>
        <p:spPr>
          <a:xfrm>
            <a:off x="755650" y="1340768"/>
            <a:ext cx="7702550" cy="4754562"/>
          </a:xfrm>
        </p:spPr>
        <p:txBody>
          <a:bodyPr/>
          <a:lstStyle/>
          <a:p>
            <a:pPr marL="358775" indent="-358775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</a:pPr>
            <a:r>
              <a:rPr lang="pl-PL" sz="1800" dirty="0" smtClean="0"/>
              <a:t>Rodzaj zabezpieczonego ryzyka: ryzyko handlowe</a:t>
            </a:r>
          </a:p>
          <a:p>
            <a:pPr marL="358775" indent="-358775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</a:pPr>
            <a:r>
              <a:rPr lang="pl-PL" sz="1800" dirty="0" smtClean="0"/>
              <a:t>Bezpłatna windykacja ubezpieczonych należności</a:t>
            </a:r>
          </a:p>
          <a:p>
            <a:pPr marL="358775" indent="-358775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</a:pPr>
            <a:r>
              <a:rPr lang="pl-PL" sz="1800" dirty="0" smtClean="0"/>
              <a:t>Ochrona ubezpieczeniowa do wysokości przyznanego limitu kredytowego</a:t>
            </a:r>
          </a:p>
          <a:p>
            <a:pPr marL="358775" indent="-358775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</a:pPr>
            <a:r>
              <a:rPr lang="pl-PL" sz="1800" dirty="0" smtClean="0"/>
              <a:t>Wartość wypłaconego odszkodowania stanowi </a:t>
            </a:r>
            <a:r>
              <a:rPr lang="pl-PL" sz="1800" b="1" dirty="0" smtClean="0"/>
              <a:t>85%</a:t>
            </a:r>
            <a:r>
              <a:rPr lang="pl-PL" sz="1800" dirty="0" smtClean="0"/>
              <a:t> wartości należności nieuregulowanych przez kontrahenta</a:t>
            </a:r>
          </a:p>
          <a:p>
            <a:pPr marL="358775" indent="-358775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None/>
            </a:pPr>
            <a:endParaRPr lang="pl-PL" dirty="0" smtClean="0"/>
          </a:p>
          <a:p>
            <a:pPr lvl="1">
              <a:buFont typeface="Wingdings" pitchFamily="2" charset="2"/>
              <a:buChar char="ü"/>
            </a:pPr>
            <a:endParaRPr lang="pl-PL" sz="2000" dirty="0" smtClean="0"/>
          </a:p>
          <a:p>
            <a:pPr lvl="1">
              <a:buFontTx/>
              <a:buNone/>
            </a:pPr>
            <a:endParaRPr lang="pl-PL" sz="2000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Korporacja Ubezpieczeń Kredytów Eksportowych Spółka Akcyjna</a:t>
            </a:r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2F5367-8AD8-4363-8DCE-E9DEEE3D9DD7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pic>
        <p:nvPicPr>
          <p:cNvPr id="8200" name="Obraz 7" descr="europa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825" y="5013325"/>
            <a:ext cx="93662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10"/>
          </p:nvPr>
        </p:nvSpPr>
        <p:spPr>
          <a:xfrm>
            <a:off x="2051720" y="6364560"/>
            <a:ext cx="4953000" cy="304800"/>
          </a:xfrm>
        </p:spPr>
        <p:txBody>
          <a:bodyPr/>
          <a:lstStyle/>
          <a:p>
            <a:pPr>
              <a:defRPr/>
            </a:pPr>
            <a:r>
              <a:rPr lang="pl-PL" dirty="0"/>
              <a:t>Korporacja Ubezpieczeń Kredytów Eksportowych Spółka Akcyjna</a:t>
            </a:r>
            <a:endParaRPr lang="en-GB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290791-36C4-4CFA-A126-C66B77E8E612}" type="slidenum">
              <a:rPr lang="en-GB"/>
              <a:pPr>
                <a:defRPr/>
              </a:pPr>
              <a:t>19</a:t>
            </a:fld>
            <a:endParaRPr lang="en-GB"/>
          </a:p>
        </p:txBody>
      </p:sp>
      <p:sp>
        <p:nvSpPr>
          <p:cNvPr id="7172" name="pole tekstowe 3"/>
          <p:cNvSpPr txBox="1">
            <a:spLocks noChangeArrowheads="1"/>
          </p:cNvSpPr>
          <p:nvPr/>
        </p:nvSpPr>
        <p:spPr bwMode="auto">
          <a:xfrm>
            <a:off x="2987824" y="3429000"/>
            <a:ext cx="2879725" cy="46037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pl-PL" sz="2400" b="1" dirty="0">
                <a:solidFill>
                  <a:srgbClr val="C00000"/>
                </a:solidFill>
                <a:latin typeface="+mn-lt"/>
              </a:rPr>
              <a:t>EUROPOLISA</a:t>
            </a:r>
          </a:p>
        </p:txBody>
      </p:sp>
      <p:sp>
        <p:nvSpPr>
          <p:cNvPr id="7173" name="pole tekstowe 4"/>
          <p:cNvSpPr txBox="1">
            <a:spLocks noChangeArrowheads="1"/>
          </p:cNvSpPr>
          <p:nvPr/>
        </p:nvSpPr>
        <p:spPr bwMode="auto">
          <a:xfrm>
            <a:off x="250825" y="2062808"/>
            <a:ext cx="2736850" cy="64611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pl-PL" sz="1800" dirty="0">
                <a:solidFill>
                  <a:srgbClr val="000066"/>
                </a:solidFill>
                <a:latin typeface="+mn-lt"/>
              </a:rPr>
              <a:t>dla małych przedsiębiorstw</a:t>
            </a:r>
          </a:p>
        </p:txBody>
      </p:sp>
      <p:sp>
        <p:nvSpPr>
          <p:cNvPr id="7174" name="pole tekstowe 5"/>
          <p:cNvSpPr txBox="1">
            <a:spLocks noChangeArrowheads="1"/>
          </p:cNvSpPr>
          <p:nvPr/>
        </p:nvSpPr>
        <p:spPr bwMode="auto">
          <a:xfrm>
            <a:off x="0" y="333375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2400" b="1" dirty="0" err="1">
                <a:latin typeface="+mj-lt"/>
              </a:rPr>
              <a:t>Europolisa</a:t>
            </a:r>
            <a:endParaRPr lang="pl-PL" sz="2400" b="1" dirty="0">
              <a:latin typeface="+mj-lt"/>
            </a:endParaRPr>
          </a:p>
        </p:txBody>
      </p:sp>
      <p:sp>
        <p:nvSpPr>
          <p:cNvPr id="7176" name="pole tekstowe 7"/>
          <p:cNvSpPr txBox="1">
            <a:spLocks noChangeArrowheads="1"/>
          </p:cNvSpPr>
          <p:nvPr/>
        </p:nvSpPr>
        <p:spPr bwMode="auto">
          <a:xfrm>
            <a:off x="5652120" y="2060848"/>
            <a:ext cx="3205162" cy="64611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pl-PL" sz="1800" dirty="0">
                <a:solidFill>
                  <a:srgbClr val="000066"/>
                </a:solidFill>
                <a:latin typeface="+mn-lt"/>
              </a:rPr>
              <a:t>ubezpieczenie kontrahentów </a:t>
            </a:r>
          </a:p>
          <a:p>
            <a:pPr>
              <a:defRPr/>
            </a:pPr>
            <a:r>
              <a:rPr lang="pl-PL" sz="1800" dirty="0">
                <a:solidFill>
                  <a:srgbClr val="000066"/>
                </a:solidFill>
                <a:latin typeface="+mn-lt"/>
              </a:rPr>
              <a:t>krajowych i zagranicznych</a:t>
            </a:r>
          </a:p>
        </p:txBody>
      </p:sp>
      <p:sp>
        <p:nvSpPr>
          <p:cNvPr id="7177" name="pole tekstowe 8"/>
          <p:cNvSpPr txBox="1">
            <a:spLocks noChangeArrowheads="1"/>
          </p:cNvSpPr>
          <p:nvPr/>
        </p:nvSpPr>
        <p:spPr bwMode="auto">
          <a:xfrm>
            <a:off x="5724128" y="4292600"/>
            <a:ext cx="3095625" cy="646113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pl-PL" sz="1800" dirty="0">
                <a:solidFill>
                  <a:srgbClr val="00005A"/>
                </a:solidFill>
                <a:latin typeface="+mn-lt"/>
              </a:rPr>
              <a:t>bezpłatna ocena </a:t>
            </a:r>
          </a:p>
          <a:p>
            <a:pPr>
              <a:defRPr/>
            </a:pPr>
            <a:r>
              <a:rPr lang="pl-PL" sz="1800" dirty="0">
                <a:solidFill>
                  <a:srgbClr val="00005A"/>
                </a:solidFill>
                <a:latin typeface="+mn-lt"/>
              </a:rPr>
              <a:t>wiarygodności kontrahentów</a:t>
            </a:r>
          </a:p>
        </p:txBody>
      </p:sp>
      <p:sp>
        <p:nvSpPr>
          <p:cNvPr id="7178" name="pole tekstowe 9"/>
          <p:cNvSpPr txBox="1">
            <a:spLocks noChangeArrowheads="1"/>
          </p:cNvSpPr>
          <p:nvPr/>
        </p:nvSpPr>
        <p:spPr bwMode="auto">
          <a:xfrm>
            <a:off x="250825" y="4293096"/>
            <a:ext cx="2736850" cy="646113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pl-PL" sz="1800" dirty="0">
                <a:solidFill>
                  <a:srgbClr val="000066"/>
                </a:solidFill>
                <a:latin typeface="+mn-lt"/>
              </a:rPr>
              <a:t>niska, </a:t>
            </a:r>
          </a:p>
          <a:p>
            <a:pPr>
              <a:defRPr/>
            </a:pPr>
            <a:r>
              <a:rPr lang="pl-PL" sz="1800" dirty="0">
                <a:solidFill>
                  <a:srgbClr val="000066"/>
                </a:solidFill>
                <a:latin typeface="+mn-lt"/>
              </a:rPr>
              <a:t>jednorazowa składka</a:t>
            </a:r>
          </a:p>
        </p:txBody>
      </p:sp>
      <p:sp>
        <p:nvSpPr>
          <p:cNvPr id="7179" name="pole tekstowe 10"/>
          <p:cNvSpPr txBox="1">
            <a:spLocks noChangeArrowheads="1"/>
          </p:cNvSpPr>
          <p:nvPr/>
        </p:nvSpPr>
        <p:spPr bwMode="auto">
          <a:xfrm>
            <a:off x="2915816" y="5157788"/>
            <a:ext cx="3024485" cy="92333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800" dirty="0">
                <a:solidFill>
                  <a:srgbClr val="000066"/>
                </a:solidFill>
                <a:latin typeface="+mn-lt"/>
              </a:rPr>
              <a:t>ubezpieczenie </a:t>
            </a:r>
          </a:p>
          <a:p>
            <a:pPr>
              <a:defRPr/>
            </a:pPr>
            <a:r>
              <a:rPr lang="pl-PL" sz="1800" dirty="0">
                <a:solidFill>
                  <a:srgbClr val="000066"/>
                </a:solidFill>
                <a:latin typeface="+mn-lt"/>
              </a:rPr>
              <a:t>pojedynczego kontrahenta </a:t>
            </a:r>
          </a:p>
          <a:p>
            <a:pPr>
              <a:defRPr/>
            </a:pPr>
            <a:r>
              <a:rPr lang="pl-PL" sz="1800" dirty="0" smtClean="0">
                <a:solidFill>
                  <a:srgbClr val="000066"/>
                </a:solidFill>
                <a:latin typeface="+mn-lt"/>
              </a:rPr>
              <a:t>i/lub pojedynczej </a:t>
            </a:r>
            <a:r>
              <a:rPr lang="pl-PL" sz="1800" dirty="0">
                <a:solidFill>
                  <a:srgbClr val="000066"/>
                </a:solidFill>
                <a:latin typeface="+mn-lt"/>
              </a:rPr>
              <a:t>transakcji</a:t>
            </a:r>
          </a:p>
        </p:txBody>
      </p:sp>
      <p:cxnSp>
        <p:nvCxnSpPr>
          <p:cNvPr id="9227" name="Łącznik prosty ze strzałką 21"/>
          <p:cNvCxnSpPr>
            <a:cxnSpLocks noChangeShapeType="1"/>
          </p:cNvCxnSpPr>
          <p:nvPr/>
        </p:nvCxnSpPr>
        <p:spPr bwMode="auto">
          <a:xfrm flipV="1">
            <a:off x="2771775" y="4005263"/>
            <a:ext cx="287338" cy="287337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9228" name="Łącznik prosty ze strzałką 17"/>
          <p:cNvCxnSpPr>
            <a:cxnSpLocks noChangeShapeType="1"/>
          </p:cNvCxnSpPr>
          <p:nvPr/>
        </p:nvCxnSpPr>
        <p:spPr bwMode="auto">
          <a:xfrm>
            <a:off x="4499992" y="1989138"/>
            <a:ext cx="0" cy="1295400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triangle" w="med" len="med"/>
          </a:ln>
        </p:spPr>
      </p:cxnSp>
      <p:sp>
        <p:nvSpPr>
          <p:cNvPr id="22" name="pole tekstowe 21"/>
          <p:cNvSpPr txBox="1"/>
          <p:nvPr/>
        </p:nvSpPr>
        <p:spPr>
          <a:xfrm>
            <a:off x="3203848" y="1268413"/>
            <a:ext cx="2520280" cy="64611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800" dirty="0">
                <a:solidFill>
                  <a:srgbClr val="000066"/>
                </a:solidFill>
                <a:latin typeface="+mn-lt"/>
              </a:rPr>
              <a:t>zakres ochrony ubezpieczeniowej</a:t>
            </a:r>
          </a:p>
        </p:txBody>
      </p:sp>
      <p:sp>
        <p:nvSpPr>
          <p:cNvPr id="9230" name="Prostokąt 19"/>
          <p:cNvSpPr>
            <a:spLocks noChangeArrowheads="1"/>
          </p:cNvSpPr>
          <p:nvPr/>
        </p:nvSpPr>
        <p:spPr bwMode="auto">
          <a:xfrm>
            <a:off x="5651500" y="1916113"/>
            <a:ext cx="914400" cy="9144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endParaRPr lang="pl-PL"/>
          </a:p>
        </p:txBody>
      </p:sp>
      <p:sp>
        <p:nvSpPr>
          <p:cNvPr id="9231" name="Prostokąt 20"/>
          <p:cNvSpPr>
            <a:spLocks noChangeArrowheads="1"/>
          </p:cNvSpPr>
          <p:nvPr/>
        </p:nvSpPr>
        <p:spPr bwMode="auto">
          <a:xfrm>
            <a:off x="4859338" y="4365625"/>
            <a:ext cx="914400" cy="9144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endParaRPr lang="pl-PL"/>
          </a:p>
        </p:txBody>
      </p:sp>
      <p:sp>
        <p:nvSpPr>
          <p:cNvPr id="9232" name="Prostokąt 22"/>
          <p:cNvSpPr>
            <a:spLocks noChangeArrowheads="1"/>
          </p:cNvSpPr>
          <p:nvPr/>
        </p:nvSpPr>
        <p:spPr bwMode="auto">
          <a:xfrm>
            <a:off x="1908175" y="1916113"/>
            <a:ext cx="914400" cy="9144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endParaRPr lang="pl-PL"/>
          </a:p>
        </p:txBody>
      </p:sp>
      <p:sp>
        <p:nvSpPr>
          <p:cNvPr id="9233" name="Prostokąt 23"/>
          <p:cNvSpPr>
            <a:spLocks noChangeArrowheads="1"/>
          </p:cNvSpPr>
          <p:nvPr/>
        </p:nvSpPr>
        <p:spPr bwMode="auto">
          <a:xfrm flipH="1">
            <a:off x="611188" y="2636838"/>
            <a:ext cx="865187" cy="5048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endParaRPr lang="pl-PL"/>
          </a:p>
        </p:txBody>
      </p:sp>
      <p:cxnSp>
        <p:nvCxnSpPr>
          <p:cNvPr id="9234" name="Łącznik prosty ze strzałką 17"/>
          <p:cNvCxnSpPr>
            <a:cxnSpLocks noChangeShapeType="1"/>
          </p:cNvCxnSpPr>
          <p:nvPr/>
        </p:nvCxnSpPr>
        <p:spPr bwMode="auto">
          <a:xfrm>
            <a:off x="2051720" y="2780928"/>
            <a:ext cx="864518" cy="721097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triangle" w="med" len="med"/>
          </a:ln>
        </p:spPr>
      </p:cxnSp>
      <p:cxnSp>
        <p:nvCxnSpPr>
          <p:cNvPr id="9235" name="Łącznik prosty ze strzałką 17"/>
          <p:cNvCxnSpPr>
            <a:cxnSpLocks noChangeShapeType="1"/>
          </p:cNvCxnSpPr>
          <p:nvPr/>
        </p:nvCxnSpPr>
        <p:spPr bwMode="auto">
          <a:xfrm flipV="1">
            <a:off x="1979712" y="3644900"/>
            <a:ext cx="936526" cy="504180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triangle" w="med" len="med"/>
          </a:ln>
        </p:spPr>
      </p:cxnSp>
      <p:cxnSp>
        <p:nvCxnSpPr>
          <p:cNvPr id="9236" name="Łącznik prosty ze strzałką 17"/>
          <p:cNvCxnSpPr>
            <a:cxnSpLocks noChangeShapeType="1"/>
          </p:cNvCxnSpPr>
          <p:nvPr/>
        </p:nvCxnSpPr>
        <p:spPr bwMode="auto">
          <a:xfrm flipH="1" flipV="1">
            <a:off x="5940426" y="3644902"/>
            <a:ext cx="1007838" cy="504178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triangle" w="med" len="med"/>
          </a:ln>
        </p:spPr>
      </p:cxnSp>
      <p:cxnSp>
        <p:nvCxnSpPr>
          <p:cNvPr id="9237" name="Łącznik prosty ze strzałką 17"/>
          <p:cNvCxnSpPr>
            <a:cxnSpLocks noChangeShapeType="1"/>
          </p:cNvCxnSpPr>
          <p:nvPr/>
        </p:nvCxnSpPr>
        <p:spPr bwMode="auto">
          <a:xfrm flipV="1">
            <a:off x="4499992" y="4005064"/>
            <a:ext cx="0" cy="1079700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triangle" w="med" len="med"/>
          </a:ln>
        </p:spPr>
      </p:cxnSp>
      <p:cxnSp>
        <p:nvCxnSpPr>
          <p:cNvPr id="9238" name="Łącznik prosty ze strzałką 17"/>
          <p:cNvCxnSpPr>
            <a:cxnSpLocks noChangeShapeType="1"/>
          </p:cNvCxnSpPr>
          <p:nvPr/>
        </p:nvCxnSpPr>
        <p:spPr bwMode="auto">
          <a:xfrm flipH="1">
            <a:off x="6012160" y="2852936"/>
            <a:ext cx="792088" cy="576064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stopki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Korporacja Ubezpieczeń Kredytów Eksportowych Spółka Akcyjna</a:t>
            </a:r>
            <a:endParaRPr lang="en-GB"/>
          </a:p>
        </p:txBody>
      </p:sp>
      <p:sp>
        <p:nvSpPr>
          <p:cNvPr id="12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7164CA-2286-475C-BD31-9281D01D7DE0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1029" name="Text Box 2"/>
          <p:cNvSpPr txBox="1">
            <a:spLocks noChangeArrowheads="1"/>
          </p:cNvSpPr>
          <p:nvPr/>
        </p:nvSpPr>
        <p:spPr bwMode="auto">
          <a:xfrm>
            <a:off x="1043608" y="1469917"/>
            <a:ext cx="7416824" cy="590931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62000" eaLnBrk="0" hangingPunct="0">
              <a:lnSpc>
                <a:spcPct val="90000"/>
              </a:lnSpc>
              <a:spcBef>
                <a:spcPct val="50000"/>
              </a:spcBef>
            </a:pPr>
            <a:r>
              <a:rPr lang="pl-PL" sz="1800" dirty="0" smtClean="0">
                <a:solidFill>
                  <a:srgbClr val="00005A"/>
                </a:solidFill>
                <a:latin typeface="Arial" charset="0"/>
              </a:rPr>
              <a:t>Polski ubezpieczyciel należności </a:t>
            </a:r>
            <a:br>
              <a:rPr lang="pl-PL" sz="1800" dirty="0" smtClean="0">
                <a:solidFill>
                  <a:srgbClr val="00005A"/>
                </a:solidFill>
                <a:latin typeface="Arial" charset="0"/>
              </a:rPr>
            </a:br>
            <a:r>
              <a:rPr lang="pl-PL" sz="1800" dirty="0" smtClean="0">
                <a:solidFill>
                  <a:srgbClr val="00005A"/>
                </a:solidFill>
                <a:latin typeface="Arial" charset="0"/>
              </a:rPr>
              <a:t>z </a:t>
            </a:r>
            <a:r>
              <a:rPr lang="pl-PL" sz="1800" dirty="0">
                <a:solidFill>
                  <a:srgbClr val="00005A"/>
                </a:solidFill>
                <a:latin typeface="Arial" charset="0"/>
              </a:rPr>
              <a:t>przeważającym udziałem </a:t>
            </a:r>
            <a:r>
              <a:rPr lang="pl-PL" sz="1800" dirty="0" smtClean="0">
                <a:solidFill>
                  <a:srgbClr val="00005A"/>
                </a:solidFill>
                <a:latin typeface="Arial" charset="0"/>
              </a:rPr>
              <a:t>Skarbu </a:t>
            </a:r>
            <a:r>
              <a:rPr lang="pl-PL" sz="1800" dirty="0">
                <a:solidFill>
                  <a:srgbClr val="00005A"/>
                </a:solidFill>
                <a:latin typeface="Arial" charset="0"/>
              </a:rPr>
              <a:t>Państwa</a:t>
            </a:r>
          </a:p>
        </p:txBody>
      </p:sp>
      <p:sp>
        <p:nvSpPr>
          <p:cNvPr id="1030" name="Text Box 3"/>
          <p:cNvSpPr txBox="1">
            <a:spLocks noChangeArrowheads="1"/>
          </p:cNvSpPr>
          <p:nvPr/>
        </p:nvSpPr>
        <p:spPr bwMode="auto">
          <a:xfrm>
            <a:off x="772616" y="404664"/>
            <a:ext cx="7543800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 eaLnBrk="0" hangingPunct="0">
              <a:lnSpc>
                <a:spcPct val="75000"/>
              </a:lnSpc>
              <a:spcBef>
                <a:spcPct val="50000"/>
              </a:spcBef>
              <a:tabLst>
                <a:tab pos="1524000" algn="l"/>
              </a:tabLst>
            </a:pPr>
            <a:r>
              <a:rPr lang="pl-PL" sz="2400" b="1" dirty="0" smtClean="0">
                <a:latin typeface="Arial" charset="0"/>
              </a:rPr>
              <a:t>Kim jesteśmy</a:t>
            </a:r>
            <a:endParaRPr lang="pl-PL" sz="2400" b="1" dirty="0">
              <a:latin typeface="Arial" charset="0"/>
            </a:endParaRPr>
          </a:p>
        </p:txBody>
      </p:sp>
      <p:sp>
        <p:nvSpPr>
          <p:cNvPr id="1031" name="Text Box 4"/>
          <p:cNvSpPr txBox="1">
            <a:spLocks noChangeArrowheads="1"/>
          </p:cNvSpPr>
          <p:nvPr/>
        </p:nvSpPr>
        <p:spPr bwMode="auto">
          <a:xfrm>
            <a:off x="541338" y="6580188"/>
            <a:ext cx="227012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 eaLnBrk="0" hangingPunct="0">
              <a:spcBef>
                <a:spcPct val="100000"/>
              </a:spcBef>
              <a:spcAft>
                <a:spcPct val="100000"/>
              </a:spcAft>
            </a:pPr>
            <a:r>
              <a:rPr lang="pl-PL" sz="1200">
                <a:solidFill>
                  <a:srgbClr val="000044"/>
                </a:solidFill>
                <a:latin typeface="Arial" charset="0"/>
              </a:rPr>
              <a:t> </a:t>
            </a:r>
          </a:p>
        </p:txBody>
      </p:sp>
      <p:sp>
        <p:nvSpPr>
          <p:cNvPr id="1032" name="Rectangle 5"/>
          <p:cNvSpPr>
            <a:spLocks noChangeArrowheads="1"/>
          </p:cNvSpPr>
          <p:nvPr/>
        </p:nvSpPr>
        <p:spPr bwMode="auto">
          <a:xfrm>
            <a:off x="0" y="6580188"/>
            <a:ext cx="1841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 defTabSz="762000" eaLnBrk="0" hangingPunct="0"/>
            <a:endParaRPr lang="pl-PL" sz="1200">
              <a:solidFill>
                <a:srgbClr val="000044"/>
              </a:solidFill>
              <a:latin typeface="Arial" charset="0"/>
            </a:endParaRPr>
          </a:p>
        </p:txBody>
      </p:sp>
      <p:sp>
        <p:nvSpPr>
          <p:cNvPr id="1033" name="Rectangle 6"/>
          <p:cNvSpPr>
            <a:spLocks noChangeArrowheads="1"/>
          </p:cNvSpPr>
          <p:nvPr/>
        </p:nvSpPr>
        <p:spPr bwMode="auto">
          <a:xfrm>
            <a:off x="8243888" y="6583363"/>
            <a:ext cx="1841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 defTabSz="762000" eaLnBrk="0" hangingPunct="0">
              <a:spcBef>
                <a:spcPct val="50000"/>
              </a:spcBef>
              <a:spcAft>
                <a:spcPct val="100000"/>
              </a:spcAft>
            </a:pPr>
            <a:endParaRPr lang="pl-PL" sz="1200">
              <a:solidFill>
                <a:srgbClr val="000044"/>
              </a:solidFill>
              <a:latin typeface="Arial" charset="0"/>
            </a:endParaRPr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6876256" y="4221088"/>
            <a:ext cx="172819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600" b="1" dirty="0" smtClean="0">
                <a:solidFill>
                  <a:srgbClr val="000066"/>
                </a:solidFill>
                <a:latin typeface="Arial" charset="0"/>
              </a:rPr>
              <a:t>Bank</a:t>
            </a:r>
          </a:p>
          <a:p>
            <a:r>
              <a:rPr lang="pl-PL" sz="1600" b="1" dirty="0" smtClean="0">
                <a:solidFill>
                  <a:srgbClr val="000066"/>
                </a:solidFill>
                <a:latin typeface="Arial" charset="0"/>
              </a:rPr>
              <a:t>Gospodarstwa Krajowego</a:t>
            </a:r>
          </a:p>
          <a:p>
            <a:endParaRPr lang="pl-PL" sz="1600" b="1" dirty="0" smtClean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035" name="Text Box 10"/>
          <p:cNvSpPr txBox="1">
            <a:spLocks noChangeArrowheads="1"/>
          </p:cNvSpPr>
          <p:nvPr/>
        </p:nvSpPr>
        <p:spPr bwMode="auto">
          <a:xfrm>
            <a:off x="611560" y="4365104"/>
            <a:ext cx="15121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600" b="1" dirty="0" smtClean="0">
                <a:solidFill>
                  <a:srgbClr val="000066"/>
                </a:solidFill>
                <a:latin typeface="Arial" charset="0"/>
              </a:rPr>
              <a:t>Ministerstwo Finansów</a:t>
            </a:r>
          </a:p>
          <a:p>
            <a:endParaRPr lang="pl-PL" sz="1600" b="1" dirty="0" smtClean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8" name="Dowolny kształt 17"/>
          <p:cNvSpPr/>
          <p:nvPr/>
        </p:nvSpPr>
        <p:spPr bwMode="auto">
          <a:xfrm>
            <a:off x="3269894" y="3584448"/>
            <a:ext cx="285293" cy="1960474"/>
          </a:xfrm>
          <a:custGeom>
            <a:avLst/>
            <a:gdLst>
              <a:gd name="connsiteX0" fmla="*/ 0 w 285293"/>
              <a:gd name="connsiteY0" fmla="*/ 0 h 1960474"/>
              <a:gd name="connsiteX1" fmla="*/ 285293 w 285293"/>
              <a:gd name="connsiteY1" fmla="*/ 1916582 h 1960474"/>
              <a:gd name="connsiteX2" fmla="*/ 248717 w 285293"/>
              <a:gd name="connsiteY2" fmla="*/ 1960474 h 196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5293" h="1960474">
                <a:moveTo>
                  <a:pt x="0" y="0"/>
                </a:moveTo>
                <a:lnTo>
                  <a:pt x="285293" y="1916582"/>
                </a:lnTo>
                <a:lnTo>
                  <a:pt x="248717" y="1960474"/>
                </a:lnTo>
              </a:path>
            </a:pathLst>
          </a:cu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36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Prostokąt ze ściętym i zaokrąglonym rogiem 19"/>
          <p:cNvSpPr/>
          <p:nvPr/>
        </p:nvSpPr>
        <p:spPr bwMode="auto">
          <a:xfrm>
            <a:off x="4788024" y="4437112"/>
            <a:ext cx="648072" cy="770384"/>
          </a:xfrm>
          <a:prstGeom prst="snip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36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Prostokąt 20"/>
          <p:cNvSpPr/>
          <p:nvPr/>
        </p:nvSpPr>
        <p:spPr bwMode="auto">
          <a:xfrm>
            <a:off x="5076056" y="4149080"/>
            <a:ext cx="1368152" cy="1440160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pl-PL" sz="2400" b="1" dirty="0" smtClean="0">
                <a:latin typeface="Arial" charset="0"/>
              </a:rPr>
              <a:t>36,69%</a:t>
            </a:r>
            <a:endParaRPr lang="en-GB" sz="2400" b="1" dirty="0">
              <a:latin typeface="Arial" charset="0"/>
            </a:endParaRPr>
          </a:p>
        </p:txBody>
      </p:sp>
      <p:sp>
        <p:nvSpPr>
          <p:cNvPr id="22" name="Prostokąt 21"/>
          <p:cNvSpPr/>
          <p:nvPr/>
        </p:nvSpPr>
        <p:spPr bwMode="auto">
          <a:xfrm>
            <a:off x="2843808" y="3140968"/>
            <a:ext cx="1656184" cy="2448272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pl-PL" sz="2400" b="1" dirty="0" smtClean="0">
              <a:latin typeface="Arial" charset="0"/>
            </a:endParaRPr>
          </a:p>
          <a:p>
            <a:endParaRPr lang="pl-PL" sz="2400" b="1" dirty="0" smtClean="0">
              <a:latin typeface="Arial" charset="0"/>
            </a:endParaRPr>
          </a:p>
          <a:p>
            <a:endParaRPr lang="pl-PL" sz="2400" b="1" dirty="0" smtClean="0">
              <a:latin typeface="Arial" charset="0"/>
            </a:endParaRPr>
          </a:p>
          <a:p>
            <a:r>
              <a:rPr lang="pl-PL" sz="2400" b="1" dirty="0" smtClean="0">
                <a:latin typeface="Arial" charset="0"/>
              </a:rPr>
              <a:t>63,31%</a:t>
            </a:r>
            <a:endParaRPr lang="en-GB" sz="2400" b="1" dirty="0">
              <a:latin typeface="Arial" charset="0"/>
            </a:endParaRPr>
          </a:p>
        </p:txBody>
      </p:sp>
      <p:sp>
        <p:nvSpPr>
          <p:cNvPr id="24" name="Schemat blokowy: proces 23"/>
          <p:cNvSpPr/>
          <p:nvPr/>
        </p:nvSpPr>
        <p:spPr bwMode="auto">
          <a:xfrm>
            <a:off x="6660232" y="2348880"/>
            <a:ext cx="914400" cy="612648"/>
          </a:xfrm>
          <a:prstGeom prst="flowChartProcess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36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Schemat blokowy: proces 24"/>
          <p:cNvSpPr/>
          <p:nvPr/>
        </p:nvSpPr>
        <p:spPr bwMode="auto">
          <a:xfrm>
            <a:off x="2483768" y="2564904"/>
            <a:ext cx="4248472" cy="3240360"/>
          </a:xfrm>
          <a:prstGeom prst="flowChartProcess">
            <a:avLst/>
          </a:prstGeom>
          <a:noFill/>
          <a:ln w="381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36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1"/>
          <p:cNvSpPr>
            <a:spLocks noGrp="1"/>
          </p:cNvSpPr>
          <p:nvPr>
            <p:ph type="title"/>
          </p:nvPr>
        </p:nvSpPr>
        <p:spPr>
          <a:xfrm>
            <a:off x="0" y="549275"/>
            <a:ext cx="9144000" cy="441325"/>
          </a:xfrm>
        </p:spPr>
        <p:txBody>
          <a:bodyPr/>
          <a:lstStyle/>
          <a:p>
            <a:r>
              <a:rPr lang="pl-PL" smtClean="0"/>
              <a:t>Europolisa - lista krajów</a:t>
            </a:r>
            <a:br>
              <a:rPr lang="pl-PL" smtClean="0"/>
            </a:br>
            <a:endParaRPr lang="pl-PL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Korporacja Ubezpieczeń Kredytów Eksportowych Spółka Akcyjna</a:t>
            </a:r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B6C515-7D1D-4FBF-8D6C-BC0FA4275671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  <p:sp>
        <p:nvSpPr>
          <p:cNvPr id="12294" name="pole tekstowe 5"/>
          <p:cNvSpPr txBox="1">
            <a:spLocks noChangeArrowheads="1"/>
          </p:cNvSpPr>
          <p:nvPr/>
        </p:nvSpPr>
        <p:spPr bwMode="auto">
          <a:xfrm>
            <a:off x="4643438" y="1484313"/>
            <a:ext cx="33845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/>
          </a:p>
        </p:txBody>
      </p:sp>
      <p:pic>
        <p:nvPicPr>
          <p:cNvPr id="8" name="Symbol zastępczy zawartości 7" descr="europa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3451" y="3140968"/>
            <a:ext cx="990997" cy="99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1835696" y="1196754"/>
          <a:ext cx="5472610" cy="4896540"/>
        </p:xfrm>
        <a:graphic>
          <a:graphicData uri="http://schemas.openxmlformats.org/drawingml/2006/table">
            <a:tbl>
              <a:tblPr/>
              <a:tblGrid>
                <a:gridCol w="1682241"/>
                <a:gridCol w="2001654"/>
                <a:gridCol w="1788715"/>
              </a:tblGrid>
              <a:tr h="4451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Andora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Hiszpania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Polska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1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Austria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Holandia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Portugalia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1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Belgia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Irlandia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Rumunia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1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Bułgaria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Islandia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San Marino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1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Cypr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Litwa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Słowacja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1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Czechy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Luksemburg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Słowenia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1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Dania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Łotwa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Szwajcaria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1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Estonia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Malta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Szwecja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1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Finlandia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Monako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Węgry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1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Francja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Niemcy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Wielka Brytania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1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Grecja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Norwegia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Włochy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ymbol zastępczy stopki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Korporacja Ubezpieczeń Kredytów Eksportowych Spółka Akcyjna</a:t>
            </a:r>
            <a:endParaRPr lang="en-GB"/>
          </a:p>
        </p:txBody>
      </p:sp>
      <p:sp>
        <p:nvSpPr>
          <p:cNvPr id="1028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514555-EF77-4DED-A1D2-62BBAE006DBB}" type="slidenum">
              <a:rPr lang="en-GB"/>
              <a:pPr>
                <a:defRPr/>
              </a:pPr>
              <a:t>21</a:t>
            </a:fld>
            <a:endParaRPr lang="en-GB"/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251520" y="2058045"/>
            <a:ext cx="3059113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>
              <a:defRPr/>
            </a:pPr>
            <a:r>
              <a:rPr lang="pl-PL" sz="1800" dirty="0">
                <a:solidFill>
                  <a:srgbClr val="CC0000"/>
                </a:solidFill>
                <a:latin typeface="+mn-lt"/>
              </a:rPr>
              <a:t>Tabela opłat</a:t>
            </a:r>
          </a:p>
          <a:p>
            <a:pPr defTabSz="762000">
              <a:defRPr/>
            </a:pPr>
            <a:r>
              <a:rPr lang="pl-PL" sz="1800" dirty="0">
                <a:solidFill>
                  <a:srgbClr val="CC0000"/>
                </a:solidFill>
                <a:latin typeface="+mn-lt"/>
              </a:rPr>
              <a:t>(dłużnik zagraniczny)</a:t>
            </a:r>
            <a:endParaRPr lang="pl-PL" sz="1800" b="1" dirty="0">
              <a:solidFill>
                <a:srgbClr val="CC0000"/>
              </a:solidFill>
              <a:latin typeface="+mn-lt"/>
            </a:endParaRPr>
          </a:p>
        </p:txBody>
      </p:sp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1798638" y="333375"/>
            <a:ext cx="561975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>
              <a:defRPr/>
            </a:pPr>
            <a:r>
              <a:rPr lang="pl-PL" sz="2400" b="1" dirty="0" err="1">
                <a:latin typeface="+mj-lt"/>
              </a:rPr>
              <a:t>Europolisa</a:t>
            </a:r>
            <a:r>
              <a:rPr lang="pl-PL" sz="2400" b="1" dirty="0">
                <a:latin typeface="+mj-lt"/>
              </a:rPr>
              <a:t> – ile to kosztuje?</a:t>
            </a:r>
          </a:p>
        </p:txBody>
      </p:sp>
      <p:pic>
        <p:nvPicPr>
          <p:cNvPr id="8" name="Symbol zastępczy zawartości 7" descr="europa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356992"/>
            <a:ext cx="990997" cy="99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3923928" y="1268760"/>
          <a:ext cx="4032447" cy="4752531"/>
        </p:xfrm>
        <a:graphic>
          <a:graphicData uri="http://schemas.openxmlformats.org/drawingml/2006/table">
            <a:tbl>
              <a:tblPr/>
              <a:tblGrid>
                <a:gridCol w="2317636"/>
                <a:gridCol w="1714811"/>
              </a:tblGrid>
              <a:tr h="59456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66"/>
                          </a:solidFill>
                          <a:latin typeface="Arial"/>
                        </a:rPr>
                        <a:t>Wysokość limitu                    (EUR)</a:t>
                      </a:r>
                    </a:p>
                  </a:txBody>
                  <a:tcPr marL="8338" marR="8338" marT="8338" marB="0" anchor="ctr">
                    <a:lnL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66"/>
                          </a:solidFill>
                          <a:latin typeface="Arial"/>
                        </a:rPr>
                        <a:t>Składka                   </a:t>
                      </a:r>
                      <a:endParaRPr lang="pl-PL" sz="1200" b="1" i="0" u="none" strike="noStrike" dirty="0" smtClean="0">
                        <a:solidFill>
                          <a:srgbClr val="000066"/>
                        </a:solidFill>
                        <a:latin typeface="Arial"/>
                      </a:endParaRPr>
                    </a:p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66"/>
                          </a:solidFill>
                          <a:latin typeface="Arial"/>
                        </a:rPr>
                        <a:t>za </a:t>
                      </a:r>
                      <a:r>
                        <a:rPr lang="pl-PL" sz="1200" b="1" i="0" u="none" strike="noStrike" dirty="0">
                          <a:solidFill>
                            <a:srgbClr val="000066"/>
                          </a:solidFill>
                          <a:latin typeface="Arial"/>
                        </a:rPr>
                        <a:t>12 miesięcy </a:t>
                      </a:r>
                      <a:endParaRPr lang="pl-PL" sz="1200" b="1" i="0" u="none" strike="noStrike" dirty="0" smtClean="0">
                        <a:solidFill>
                          <a:srgbClr val="000066"/>
                        </a:solidFill>
                        <a:latin typeface="Arial"/>
                      </a:endParaRPr>
                    </a:p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66"/>
                          </a:solidFill>
                          <a:latin typeface="Arial"/>
                        </a:rPr>
                        <a:t>(</a:t>
                      </a:r>
                      <a:r>
                        <a:rPr lang="pl-PL" sz="1200" b="1" i="0" u="none" strike="noStrike" dirty="0">
                          <a:solidFill>
                            <a:srgbClr val="000066"/>
                          </a:solidFill>
                          <a:latin typeface="Arial"/>
                        </a:rPr>
                        <a:t>EUR)</a:t>
                      </a:r>
                    </a:p>
                  </a:txBody>
                  <a:tcPr marL="8338" marR="8338" marT="833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5987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66"/>
                          </a:solidFill>
                          <a:latin typeface="Arial"/>
                        </a:rPr>
                        <a:t>od   1 000  do  3 000</a:t>
                      </a:r>
                    </a:p>
                  </a:txBody>
                  <a:tcPr marL="8338" marR="8338" marT="8338" marB="0" anchor="ctr">
                    <a:lnL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>
                          <a:solidFill>
                            <a:srgbClr val="000066"/>
                          </a:solidFill>
                          <a:latin typeface="Arial"/>
                        </a:rPr>
                        <a:t>112</a:t>
                      </a:r>
                    </a:p>
                  </a:txBody>
                  <a:tcPr marL="8338" marR="8338" marT="833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87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66"/>
                          </a:solidFill>
                          <a:latin typeface="Arial"/>
                        </a:rPr>
                        <a:t>od   3 001 do   4 000</a:t>
                      </a:r>
                    </a:p>
                  </a:txBody>
                  <a:tcPr marL="8338" marR="8338" marT="8338" marB="0" anchor="ctr">
                    <a:lnL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000066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8338" marR="8338" marT="833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87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66"/>
                          </a:solidFill>
                          <a:latin typeface="Arial"/>
                        </a:rPr>
                        <a:t>od   4 001 do   7 000</a:t>
                      </a:r>
                    </a:p>
                  </a:txBody>
                  <a:tcPr marL="8338" marR="8338" marT="8338" marB="0" anchor="ctr">
                    <a:lnL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000066"/>
                          </a:solidFill>
                          <a:latin typeface="Arial"/>
                        </a:rPr>
                        <a:t>262</a:t>
                      </a:r>
                    </a:p>
                  </a:txBody>
                  <a:tcPr marL="8338" marR="8338" marT="833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87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66"/>
                          </a:solidFill>
                          <a:latin typeface="Arial"/>
                        </a:rPr>
                        <a:t>od   7 001 do 11 000</a:t>
                      </a:r>
                    </a:p>
                  </a:txBody>
                  <a:tcPr marL="8338" marR="8338" marT="8338" marB="0" anchor="ctr">
                    <a:lnL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000066"/>
                          </a:solidFill>
                          <a:latin typeface="Arial"/>
                        </a:rPr>
                        <a:t>411</a:t>
                      </a:r>
                    </a:p>
                  </a:txBody>
                  <a:tcPr marL="8338" marR="8338" marT="833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87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66"/>
                          </a:solidFill>
                          <a:latin typeface="Arial"/>
                        </a:rPr>
                        <a:t>od 11 001 do 15 000</a:t>
                      </a:r>
                    </a:p>
                  </a:txBody>
                  <a:tcPr marL="8338" marR="8338" marT="8338" marB="0" anchor="ctr">
                    <a:lnL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000066"/>
                          </a:solidFill>
                          <a:latin typeface="Arial"/>
                        </a:rPr>
                        <a:t>561</a:t>
                      </a:r>
                    </a:p>
                  </a:txBody>
                  <a:tcPr marL="8338" marR="8338" marT="833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87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66"/>
                          </a:solidFill>
                          <a:latin typeface="Arial"/>
                        </a:rPr>
                        <a:t>od 15 001 do 20 000</a:t>
                      </a:r>
                    </a:p>
                  </a:txBody>
                  <a:tcPr marL="8338" marR="8338" marT="8338" marB="0" anchor="ctr">
                    <a:lnL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000066"/>
                          </a:solidFill>
                          <a:latin typeface="Arial"/>
                        </a:rPr>
                        <a:t>748</a:t>
                      </a:r>
                    </a:p>
                  </a:txBody>
                  <a:tcPr marL="8338" marR="8338" marT="833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87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66"/>
                          </a:solidFill>
                          <a:latin typeface="Arial"/>
                        </a:rPr>
                        <a:t>od 20 001 do 24 000</a:t>
                      </a:r>
                    </a:p>
                  </a:txBody>
                  <a:tcPr marL="8338" marR="8338" marT="8338" marB="0" anchor="ctr">
                    <a:lnL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>
                          <a:solidFill>
                            <a:srgbClr val="000066"/>
                          </a:solidFill>
                          <a:latin typeface="Arial"/>
                        </a:rPr>
                        <a:t>898</a:t>
                      </a:r>
                    </a:p>
                  </a:txBody>
                  <a:tcPr marL="8338" marR="8338" marT="833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87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66"/>
                          </a:solidFill>
                          <a:latin typeface="Arial"/>
                        </a:rPr>
                        <a:t>od 24 001 do 28 000</a:t>
                      </a:r>
                    </a:p>
                  </a:txBody>
                  <a:tcPr marL="8338" marR="8338" marT="8338" marB="0" anchor="ctr">
                    <a:lnL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000066"/>
                          </a:solidFill>
                          <a:latin typeface="Arial"/>
                        </a:rPr>
                        <a:t>1 047</a:t>
                      </a:r>
                    </a:p>
                  </a:txBody>
                  <a:tcPr marL="8338" marR="8338" marT="833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87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66"/>
                          </a:solidFill>
                          <a:latin typeface="Arial"/>
                        </a:rPr>
                        <a:t>od 28 001 do 32 000</a:t>
                      </a:r>
                    </a:p>
                  </a:txBody>
                  <a:tcPr marL="8338" marR="8338" marT="8338" marB="0" anchor="ctr">
                    <a:lnL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000066"/>
                          </a:solidFill>
                          <a:latin typeface="Arial"/>
                        </a:rPr>
                        <a:t>1 197</a:t>
                      </a:r>
                    </a:p>
                  </a:txBody>
                  <a:tcPr marL="8338" marR="8338" marT="833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87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66"/>
                          </a:solidFill>
                          <a:latin typeface="Arial"/>
                        </a:rPr>
                        <a:t>od 32 001 do 36 000</a:t>
                      </a:r>
                    </a:p>
                  </a:txBody>
                  <a:tcPr marL="8338" marR="8338" marT="8338" marB="0" anchor="ctr">
                    <a:lnL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000066"/>
                          </a:solidFill>
                          <a:latin typeface="Arial"/>
                        </a:rPr>
                        <a:t>1 346</a:t>
                      </a:r>
                    </a:p>
                  </a:txBody>
                  <a:tcPr marL="8338" marR="8338" marT="833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87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66"/>
                          </a:solidFill>
                          <a:latin typeface="Arial"/>
                        </a:rPr>
                        <a:t>od 36 001 do 40 000</a:t>
                      </a:r>
                    </a:p>
                  </a:txBody>
                  <a:tcPr marL="8338" marR="8338" marT="8338" marB="0" anchor="ctr">
                    <a:lnL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000066"/>
                          </a:solidFill>
                          <a:latin typeface="Arial"/>
                        </a:rPr>
                        <a:t>1 496</a:t>
                      </a:r>
                    </a:p>
                  </a:txBody>
                  <a:tcPr marL="8338" marR="8338" marT="833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87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66"/>
                          </a:solidFill>
                          <a:latin typeface="Arial"/>
                        </a:rPr>
                        <a:t>od 40 001 do 44 000</a:t>
                      </a:r>
                    </a:p>
                  </a:txBody>
                  <a:tcPr marL="8338" marR="8338" marT="8338" marB="0" anchor="ctr">
                    <a:lnL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000066"/>
                          </a:solidFill>
                          <a:latin typeface="Arial"/>
                        </a:rPr>
                        <a:t>1 646</a:t>
                      </a:r>
                    </a:p>
                  </a:txBody>
                  <a:tcPr marL="8338" marR="8338" marT="833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87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66"/>
                          </a:solidFill>
                          <a:latin typeface="Arial"/>
                        </a:rPr>
                        <a:t>od 44 001 do 48 000</a:t>
                      </a:r>
                    </a:p>
                  </a:txBody>
                  <a:tcPr marL="8338" marR="8338" marT="8338" marB="0" anchor="ctr">
                    <a:lnL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000066"/>
                          </a:solidFill>
                          <a:latin typeface="Arial"/>
                        </a:rPr>
                        <a:t>1 795</a:t>
                      </a:r>
                    </a:p>
                  </a:txBody>
                  <a:tcPr marL="8338" marR="8338" marT="833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87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66"/>
                          </a:solidFill>
                          <a:latin typeface="Arial"/>
                        </a:rPr>
                        <a:t>od 48 001 do 52 000</a:t>
                      </a:r>
                    </a:p>
                  </a:txBody>
                  <a:tcPr marL="8338" marR="8338" marT="8338" marB="0" anchor="ctr">
                    <a:lnL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000066"/>
                          </a:solidFill>
                          <a:latin typeface="Arial"/>
                        </a:rPr>
                        <a:t>1 945</a:t>
                      </a:r>
                    </a:p>
                  </a:txBody>
                  <a:tcPr marL="8338" marR="8338" marT="833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87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66"/>
                          </a:solidFill>
                          <a:latin typeface="Arial"/>
                        </a:rPr>
                        <a:t>od 52 001 do 56 000</a:t>
                      </a:r>
                    </a:p>
                  </a:txBody>
                  <a:tcPr marL="8338" marR="8338" marT="8338" marB="0" anchor="ctr">
                    <a:lnL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000066"/>
                          </a:solidFill>
                          <a:latin typeface="Arial"/>
                        </a:rPr>
                        <a:t>2 094</a:t>
                      </a:r>
                    </a:p>
                  </a:txBody>
                  <a:tcPr marL="8338" marR="8338" marT="833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87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66"/>
                          </a:solidFill>
                          <a:latin typeface="Arial"/>
                        </a:rPr>
                        <a:t>od 56 001 do 60 000</a:t>
                      </a:r>
                    </a:p>
                  </a:txBody>
                  <a:tcPr marL="8338" marR="8338" marT="8338" marB="0" anchor="ctr">
                    <a:lnL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000066"/>
                          </a:solidFill>
                          <a:latin typeface="Arial"/>
                        </a:rPr>
                        <a:t>2 244</a:t>
                      </a:r>
                    </a:p>
                  </a:txBody>
                  <a:tcPr marL="8338" marR="8338" marT="833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ymbol zastępczy stopki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Korporacja Ubezpieczeń Kredytów Eksportowych Spółka Akcyjna</a:t>
            </a:r>
            <a:endParaRPr lang="en-GB"/>
          </a:p>
        </p:txBody>
      </p:sp>
      <p:sp>
        <p:nvSpPr>
          <p:cNvPr id="2052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83C7E41-A07B-4D34-8903-A45AA5F31D0E}" type="slidenum">
              <a:rPr lang="en-GB"/>
              <a:pPr>
                <a:defRPr/>
              </a:pPr>
              <a:t>22</a:t>
            </a:fld>
            <a:endParaRPr lang="en-GB"/>
          </a:p>
        </p:txBody>
      </p:sp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251520" y="2060848"/>
            <a:ext cx="30591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>
              <a:defRPr/>
            </a:pPr>
            <a:r>
              <a:rPr lang="pl-PL" sz="1800" dirty="0">
                <a:solidFill>
                  <a:srgbClr val="CC0000"/>
                </a:solidFill>
                <a:latin typeface="+mn-lt"/>
              </a:rPr>
              <a:t>Tabela opłat</a:t>
            </a:r>
            <a:br>
              <a:rPr lang="pl-PL" sz="1800" dirty="0">
                <a:solidFill>
                  <a:srgbClr val="CC0000"/>
                </a:solidFill>
                <a:latin typeface="+mn-lt"/>
              </a:rPr>
            </a:br>
            <a:r>
              <a:rPr lang="pl-PL" sz="1800" dirty="0">
                <a:solidFill>
                  <a:srgbClr val="CC0000"/>
                </a:solidFill>
                <a:latin typeface="+mn-lt"/>
              </a:rPr>
              <a:t>(dłużnik krajowy)</a:t>
            </a:r>
          </a:p>
        </p:txBody>
      </p:sp>
      <p:sp>
        <p:nvSpPr>
          <p:cNvPr id="2054" name="Text Box 4"/>
          <p:cNvSpPr txBox="1">
            <a:spLocks noChangeArrowheads="1"/>
          </p:cNvSpPr>
          <p:nvPr/>
        </p:nvSpPr>
        <p:spPr bwMode="auto">
          <a:xfrm>
            <a:off x="1798638" y="379413"/>
            <a:ext cx="5619750" cy="4619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>
              <a:defRPr/>
            </a:pPr>
            <a:r>
              <a:rPr lang="pl-PL" sz="2400" b="1" dirty="0" err="1">
                <a:latin typeface="+mj-lt"/>
              </a:rPr>
              <a:t>Europolisa</a:t>
            </a:r>
            <a:r>
              <a:rPr lang="pl-PL" sz="2400" b="1" dirty="0">
                <a:latin typeface="+mj-lt"/>
              </a:rPr>
              <a:t> – ile to kosztuje?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3851921" y="1196752"/>
          <a:ext cx="3960439" cy="4896538"/>
        </p:xfrm>
        <a:graphic>
          <a:graphicData uri="http://schemas.openxmlformats.org/drawingml/2006/table">
            <a:tbl>
              <a:tblPr/>
              <a:tblGrid>
                <a:gridCol w="2244609"/>
                <a:gridCol w="1715830"/>
              </a:tblGrid>
              <a:tr h="44815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66"/>
                          </a:solidFill>
                          <a:latin typeface="Arial"/>
                        </a:rPr>
                        <a:t>Wysokość limitu                                 (PLN)</a:t>
                      </a:r>
                    </a:p>
                  </a:txBody>
                  <a:tcPr marL="6888" marR="6888" marT="6888" marB="0" anchor="ctr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66"/>
                          </a:solidFill>
                          <a:latin typeface="Arial"/>
                        </a:rPr>
                        <a:t>Składka </a:t>
                      </a:r>
                      <a:endParaRPr lang="pl-PL" sz="1200" b="1" i="0" u="none" strike="noStrike" dirty="0" smtClean="0">
                        <a:solidFill>
                          <a:srgbClr val="000066"/>
                        </a:solidFill>
                        <a:latin typeface="Arial"/>
                      </a:endParaRPr>
                    </a:p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66"/>
                          </a:solidFill>
                          <a:latin typeface="Arial"/>
                        </a:rPr>
                        <a:t>za </a:t>
                      </a:r>
                      <a:r>
                        <a:rPr lang="pl-PL" sz="1200" b="1" i="0" u="none" strike="noStrike" dirty="0">
                          <a:solidFill>
                            <a:srgbClr val="000066"/>
                          </a:solidFill>
                          <a:latin typeface="Arial"/>
                        </a:rPr>
                        <a:t>12 miesięcy (PLN)</a:t>
                      </a:r>
                    </a:p>
                  </a:txBody>
                  <a:tcPr marL="6888" marR="6888" marT="6888" marB="0" anchor="ctr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2241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66"/>
                          </a:solidFill>
                          <a:latin typeface="Arial"/>
                        </a:rPr>
                        <a:t>od 1 000    do    5 000</a:t>
                      </a:r>
                    </a:p>
                  </a:txBody>
                  <a:tcPr marL="6888" marR="6888" marT="6888" marB="0" anchor="b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66"/>
                          </a:solidFill>
                          <a:latin typeface="Arial"/>
                        </a:rPr>
                        <a:t>258</a:t>
                      </a:r>
                    </a:p>
                  </a:txBody>
                  <a:tcPr marL="6888" marR="6888" marT="6888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1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66"/>
                          </a:solidFill>
                          <a:latin typeface="Arial"/>
                        </a:rPr>
                        <a:t>od 5 001    do  10 000</a:t>
                      </a:r>
                    </a:p>
                  </a:txBody>
                  <a:tcPr marL="6888" marR="6888" marT="6888" marB="0" anchor="b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66"/>
                          </a:solidFill>
                          <a:latin typeface="Arial"/>
                        </a:rPr>
                        <a:t>516</a:t>
                      </a:r>
                    </a:p>
                  </a:txBody>
                  <a:tcPr marL="6888" marR="6888" marT="6888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1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66"/>
                          </a:solidFill>
                          <a:latin typeface="Arial"/>
                        </a:rPr>
                        <a:t>od 10 001 do   15 000</a:t>
                      </a:r>
                    </a:p>
                  </a:txBody>
                  <a:tcPr marL="6888" marR="6888" marT="6888" marB="0" anchor="b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66"/>
                          </a:solidFill>
                          <a:latin typeface="Arial"/>
                        </a:rPr>
                        <a:t>774</a:t>
                      </a:r>
                    </a:p>
                  </a:txBody>
                  <a:tcPr marL="6888" marR="6888" marT="6888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1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66"/>
                          </a:solidFill>
                          <a:latin typeface="Arial"/>
                        </a:rPr>
                        <a:t>od 15 001 do   20 000</a:t>
                      </a:r>
                    </a:p>
                  </a:txBody>
                  <a:tcPr marL="6888" marR="6888" marT="6888" marB="0" anchor="b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66"/>
                          </a:solidFill>
                          <a:latin typeface="Arial"/>
                        </a:rPr>
                        <a:t>1032</a:t>
                      </a:r>
                    </a:p>
                  </a:txBody>
                  <a:tcPr marL="6888" marR="6888" marT="6888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1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66"/>
                          </a:solidFill>
                          <a:latin typeface="Arial"/>
                        </a:rPr>
                        <a:t>od 20 001 do   25 000</a:t>
                      </a:r>
                    </a:p>
                  </a:txBody>
                  <a:tcPr marL="6888" marR="6888" marT="6888" marB="0" anchor="b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66"/>
                          </a:solidFill>
                          <a:latin typeface="Arial"/>
                        </a:rPr>
                        <a:t>1290</a:t>
                      </a:r>
                    </a:p>
                  </a:txBody>
                  <a:tcPr marL="6888" marR="6888" marT="6888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1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66"/>
                          </a:solidFill>
                          <a:latin typeface="Arial"/>
                        </a:rPr>
                        <a:t>od 25 001 do   30 000</a:t>
                      </a:r>
                    </a:p>
                  </a:txBody>
                  <a:tcPr marL="6888" marR="6888" marT="6888" marB="0" anchor="b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66"/>
                          </a:solidFill>
                          <a:latin typeface="Arial"/>
                        </a:rPr>
                        <a:t>1548</a:t>
                      </a:r>
                    </a:p>
                  </a:txBody>
                  <a:tcPr marL="6888" marR="6888" marT="6888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1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66"/>
                          </a:solidFill>
                          <a:latin typeface="Arial"/>
                        </a:rPr>
                        <a:t>od 30 001 do   35 000</a:t>
                      </a:r>
                    </a:p>
                  </a:txBody>
                  <a:tcPr marL="6888" marR="6888" marT="6888" marB="0" anchor="b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66"/>
                          </a:solidFill>
                          <a:latin typeface="Arial"/>
                        </a:rPr>
                        <a:t>1806</a:t>
                      </a:r>
                    </a:p>
                  </a:txBody>
                  <a:tcPr marL="6888" marR="6888" marT="6888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1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66"/>
                          </a:solidFill>
                          <a:latin typeface="Arial"/>
                        </a:rPr>
                        <a:t>od 35 001 do   40 000</a:t>
                      </a:r>
                    </a:p>
                  </a:txBody>
                  <a:tcPr marL="6888" marR="6888" marT="6888" marB="0" anchor="b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66"/>
                          </a:solidFill>
                          <a:latin typeface="Arial"/>
                        </a:rPr>
                        <a:t>2064</a:t>
                      </a:r>
                    </a:p>
                  </a:txBody>
                  <a:tcPr marL="6888" marR="6888" marT="6888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1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66"/>
                          </a:solidFill>
                          <a:latin typeface="Arial"/>
                        </a:rPr>
                        <a:t>od 40 001 do   45 000</a:t>
                      </a:r>
                    </a:p>
                  </a:txBody>
                  <a:tcPr marL="6888" marR="6888" marT="6888" marB="0" anchor="b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66"/>
                          </a:solidFill>
                          <a:latin typeface="Arial"/>
                        </a:rPr>
                        <a:t>2322</a:t>
                      </a:r>
                    </a:p>
                  </a:txBody>
                  <a:tcPr marL="6888" marR="6888" marT="6888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1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66"/>
                          </a:solidFill>
                          <a:latin typeface="Arial"/>
                        </a:rPr>
                        <a:t>od 45 001 do   50 000</a:t>
                      </a:r>
                    </a:p>
                  </a:txBody>
                  <a:tcPr marL="6888" marR="6888" marT="6888" marB="0" anchor="b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66"/>
                          </a:solidFill>
                          <a:latin typeface="Arial"/>
                        </a:rPr>
                        <a:t>2580</a:t>
                      </a:r>
                    </a:p>
                  </a:txBody>
                  <a:tcPr marL="6888" marR="6888" marT="6888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1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66"/>
                          </a:solidFill>
                          <a:latin typeface="Arial"/>
                        </a:rPr>
                        <a:t>od 50 001 do   55 000</a:t>
                      </a:r>
                    </a:p>
                  </a:txBody>
                  <a:tcPr marL="6888" marR="6888" marT="6888" marB="0" anchor="b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66"/>
                          </a:solidFill>
                          <a:latin typeface="Arial"/>
                        </a:rPr>
                        <a:t>2838</a:t>
                      </a:r>
                    </a:p>
                  </a:txBody>
                  <a:tcPr marL="6888" marR="6888" marT="6888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1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66"/>
                          </a:solidFill>
                          <a:latin typeface="Arial"/>
                        </a:rPr>
                        <a:t>od 55 001 do   60 000</a:t>
                      </a:r>
                    </a:p>
                  </a:txBody>
                  <a:tcPr marL="6888" marR="6888" marT="6888" marB="0" anchor="b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66"/>
                          </a:solidFill>
                          <a:latin typeface="Arial"/>
                        </a:rPr>
                        <a:t>3096</a:t>
                      </a:r>
                    </a:p>
                  </a:txBody>
                  <a:tcPr marL="6888" marR="6888" marT="6888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1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66"/>
                          </a:solidFill>
                          <a:latin typeface="Arial"/>
                        </a:rPr>
                        <a:t>od 60 001 do   65 000</a:t>
                      </a:r>
                    </a:p>
                  </a:txBody>
                  <a:tcPr marL="6888" marR="6888" marT="6888" marB="0" anchor="b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66"/>
                          </a:solidFill>
                          <a:latin typeface="Arial"/>
                        </a:rPr>
                        <a:t>3354</a:t>
                      </a:r>
                    </a:p>
                  </a:txBody>
                  <a:tcPr marL="6888" marR="6888" marT="6888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1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66"/>
                          </a:solidFill>
                          <a:latin typeface="Arial"/>
                        </a:rPr>
                        <a:t>od 65 001 do   70 000</a:t>
                      </a:r>
                    </a:p>
                  </a:txBody>
                  <a:tcPr marL="6888" marR="6888" marT="6888" marB="0" anchor="b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66"/>
                          </a:solidFill>
                          <a:latin typeface="Arial"/>
                        </a:rPr>
                        <a:t>3612</a:t>
                      </a:r>
                    </a:p>
                  </a:txBody>
                  <a:tcPr marL="6888" marR="6888" marT="6888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1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66"/>
                          </a:solidFill>
                          <a:latin typeface="Arial"/>
                        </a:rPr>
                        <a:t>od 70 001 do   75 000</a:t>
                      </a:r>
                    </a:p>
                  </a:txBody>
                  <a:tcPr marL="6888" marR="6888" marT="6888" marB="0" anchor="b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66"/>
                          </a:solidFill>
                          <a:latin typeface="Arial"/>
                        </a:rPr>
                        <a:t>3870</a:t>
                      </a:r>
                    </a:p>
                  </a:txBody>
                  <a:tcPr marL="6888" marR="6888" marT="6888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1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66"/>
                          </a:solidFill>
                          <a:latin typeface="Arial"/>
                        </a:rPr>
                        <a:t>od 75 001 do   80 000</a:t>
                      </a:r>
                    </a:p>
                  </a:txBody>
                  <a:tcPr marL="6888" marR="6888" marT="6888" marB="0" anchor="b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66"/>
                          </a:solidFill>
                          <a:latin typeface="Arial"/>
                        </a:rPr>
                        <a:t>4128</a:t>
                      </a:r>
                    </a:p>
                  </a:txBody>
                  <a:tcPr marL="6888" marR="6888" marT="6888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1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66"/>
                          </a:solidFill>
                          <a:latin typeface="Arial"/>
                        </a:rPr>
                        <a:t>od 80 001 do   85 000</a:t>
                      </a:r>
                    </a:p>
                  </a:txBody>
                  <a:tcPr marL="6888" marR="6888" marT="6888" marB="0" anchor="b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66"/>
                          </a:solidFill>
                          <a:latin typeface="Arial"/>
                        </a:rPr>
                        <a:t>4386</a:t>
                      </a:r>
                    </a:p>
                  </a:txBody>
                  <a:tcPr marL="6888" marR="6888" marT="6888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1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66"/>
                          </a:solidFill>
                          <a:latin typeface="Arial"/>
                        </a:rPr>
                        <a:t>od 85 001 do   90 000</a:t>
                      </a:r>
                    </a:p>
                  </a:txBody>
                  <a:tcPr marL="6888" marR="6888" marT="6888" marB="0" anchor="b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66"/>
                          </a:solidFill>
                          <a:latin typeface="Arial"/>
                        </a:rPr>
                        <a:t>4644</a:t>
                      </a:r>
                    </a:p>
                  </a:txBody>
                  <a:tcPr marL="6888" marR="6888" marT="6888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1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66"/>
                          </a:solidFill>
                          <a:latin typeface="Arial"/>
                        </a:rPr>
                        <a:t>od 90 001 do   95 000</a:t>
                      </a:r>
                    </a:p>
                  </a:txBody>
                  <a:tcPr marL="6888" marR="6888" marT="6888" marB="0" anchor="b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66"/>
                          </a:solidFill>
                          <a:latin typeface="Arial"/>
                        </a:rPr>
                        <a:t>4902</a:t>
                      </a:r>
                    </a:p>
                  </a:txBody>
                  <a:tcPr marL="6888" marR="6888" marT="6888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1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66"/>
                          </a:solidFill>
                          <a:latin typeface="Arial"/>
                        </a:rPr>
                        <a:t>od 95 001 do 100 000</a:t>
                      </a:r>
                    </a:p>
                  </a:txBody>
                  <a:tcPr marL="6888" marR="6888" marT="6888" marB="0" anchor="b">
                    <a:lnL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66"/>
                          </a:solidFill>
                          <a:latin typeface="Arial"/>
                        </a:rPr>
                        <a:t>5160</a:t>
                      </a:r>
                    </a:p>
                  </a:txBody>
                  <a:tcPr marL="6888" marR="6888" marT="6888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Symbol zastępczy zawartości 7" descr="europa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356992"/>
            <a:ext cx="990997" cy="99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Korporacja Ubezpieczeń Kredytów Eksportowych Spółka Akcyjna</a:t>
            </a:r>
            <a:endParaRPr lang="en-GB" smtClean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CC52F0-20F6-4B37-96A5-AEEC3573CC3A}" type="slidenum">
              <a:rPr lang="en-GB" smtClean="0"/>
              <a:pPr>
                <a:defRPr/>
              </a:pPr>
              <a:t>23</a:t>
            </a:fld>
            <a:endParaRPr lang="en-GB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/>
          <a:lstStyle/>
          <a:p>
            <a:r>
              <a:rPr lang="pl-PL" smtClean="0"/>
              <a:t>Pakiet - zasady ubezpieczenia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0000" indent="-360000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defRPr/>
            </a:pPr>
            <a:r>
              <a:rPr lang="pl-PL" sz="1800" dirty="0" smtClean="0">
                <a:solidFill>
                  <a:srgbClr val="000062"/>
                </a:solidFill>
                <a:cs typeface="Tahoma" pitchFamily="34" charset="0"/>
              </a:rPr>
              <a:t>Ubezpieczenie adresowane do przedsiębiorstw realizujących sprzedaż krajową i/lub eksportową </a:t>
            </a:r>
          </a:p>
          <a:p>
            <a:pPr marL="360000" indent="-360000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defRPr/>
            </a:pPr>
            <a:r>
              <a:rPr lang="pl-PL" sz="1800" dirty="0" smtClean="0">
                <a:solidFill>
                  <a:srgbClr val="000062"/>
                </a:solidFill>
                <a:cs typeface="Tahoma" pitchFamily="34" charset="0"/>
              </a:rPr>
              <a:t>Zabezpieczenie cyklicznej sprzedaży do kontrahentów zagranicznych </a:t>
            </a:r>
            <a:br>
              <a:rPr lang="pl-PL" sz="1800" dirty="0" smtClean="0">
                <a:solidFill>
                  <a:srgbClr val="000062"/>
                </a:solidFill>
                <a:cs typeface="Tahoma" pitchFamily="34" charset="0"/>
              </a:rPr>
            </a:br>
            <a:r>
              <a:rPr lang="pl-PL" sz="1800" dirty="0" smtClean="0">
                <a:solidFill>
                  <a:srgbClr val="000062"/>
                </a:solidFill>
                <a:cs typeface="Tahoma" pitchFamily="34" charset="0"/>
              </a:rPr>
              <a:t>z ponad </a:t>
            </a:r>
            <a:r>
              <a:rPr lang="pl-PL" sz="1800" b="1" dirty="0" smtClean="0">
                <a:solidFill>
                  <a:srgbClr val="000062"/>
                </a:solidFill>
                <a:cs typeface="Tahoma" pitchFamily="34" charset="0"/>
              </a:rPr>
              <a:t>120 krajów </a:t>
            </a:r>
            <a:r>
              <a:rPr lang="pl-PL" sz="1800" dirty="0" smtClean="0">
                <a:solidFill>
                  <a:srgbClr val="000062"/>
                </a:solidFill>
                <a:cs typeface="Tahoma" pitchFamily="34" charset="0"/>
              </a:rPr>
              <a:t>oraz kontrahentów krajowych</a:t>
            </a:r>
          </a:p>
          <a:p>
            <a:pPr marL="360000" indent="-360000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defRPr/>
            </a:pPr>
            <a:r>
              <a:rPr lang="pl-PL" sz="1800" dirty="0" smtClean="0">
                <a:solidFill>
                  <a:srgbClr val="000062"/>
                </a:solidFill>
                <a:cs typeface="Tahoma" pitchFamily="34" charset="0"/>
              </a:rPr>
              <a:t>Ochroną objęte są należności z terminem odroczenia płatności </a:t>
            </a:r>
            <a:br>
              <a:rPr lang="pl-PL" sz="1800" dirty="0" smtClean="0">
                <a:solidFill>
                  <a:srgbClr val="000062"/>
                </a:solidFill>
                <a:cs typeface="Tahoma" pitchFamily="34" charset="0"/>
              </a:rPr>
            </a:br>
            <a:r>
              <a:rPr lang="pl-PL" sz="1800" dirty="0" smtClean="0">
                <a:solidFill>
                  <a:srgbClr val="000062"/>
                </a:solidFill>
                <a:cs typeface="Tahoma" pitchFamily="34" charset="0"/>
              </a:rPr>
              <a:t>do </a:t>
            </a:r>
            <a:r>
              <a:rPr lang="pl-PL" sz="1800" b="1" dirty="0" smtClean="0">
                <a:solidFill>
                  <a:srgbClr val="000062"/>
                </a:solidFill>
                <a:cs typeface="Tahoma" pitchFamily="34" charset="0"/>
              </a:rPr>
              <a:t>2 lat </a:t>
            </a:r>
            <a:r>
              <a:rPr lang="pl-PL" sz="1800" dirty="0" smtClean="0">
                <a:solidFill>
                  <a:srgbClr val="000062"/>
                </a:solidFill>
                <a:cs typeface="Tahoma" pitchFamily="34" charset="0"/>
              </a:rPr>
              <a:t>w eksporcie oraz do </a:t>
            </a:r>
            <a:r>
              <a:rPr lang="pl-PL" sz="1800" b="1" dirty="0" smtClean="0">
                <a:solidFill>
                  <a:srgbClr val="000062"/>
                </a:solidFill>
                <a:cs typeface="Tahoma" pitchFamily="34" charset="0"/>
              </a:rPr>
              <a:t>1 roku </a:t>
            </a:r>
            <a:r>
              <a:rPr lang="pl-PL" sz="1800" dirty="0" smtClean="0">
                <a:solidFill>
                  <a:srgbClr val="000062"/>
                </a:solidFill>
                <a:cs typeface="Tahoma" pitchFamily="34" charset="0"/>
              </a:rPr>
              <a:t>w kraju</a:t>
            </a:r>
          </a:p>
          <a:p>
            <a:pPr marL="360000" indent="-360000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defRPr/>
            </a:pPr>
            <a:r>
              <a:rPr lang="pl-PL" sz="1800" dirty="0" smtClean="0">
                <a:solidFill>
                  <a:srgbClr val="000062"/>
                </a:solidFill>
                <a:cs typeface="Tahoma" pitchFamily="34" charset="0"/>
              </a:rPr>
              <a:t>Polisa otwarta: możliwość włączania do umowy nowych kontrahentów w trakcie okresu rozliczeniowego</a:t>
            </a:r>
          </a:p>
          <a:p>
            <a:pPr marL="360000" indent="-360000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defRPr/>
            </a:pPr>
            <a:r>
              <a:rPr lang="pl-PL" sz="1800" dirty="0" smtClean="0">
                <a:solidFill>
                  <a:srgbClr val="000062"/>
                </a:solidFill>
                <a:cs typeface="Tahoma" pitchFamily="34" charset="0"/>
              </a:rPr>
              <a:t>Elastyczne rozwiązania ubezpieczeniowe dostosowane </a:t>
            </a:r>
            <a:br>
              <a:rPr lang="pl-PL" sz="1800" dirty="0" smtClean="0">
                <a:solidFill>
                  <a:srgbClr val="000062"/>
                </a:solidFill>
                <a:cs typeface="Tahoma" pitchFamily="34" charset="0"/>
              </a:rPr>
            </a:br>
            <a:r>
              <a:rPr lang="pl-PL" sz="1800" dirty="0" smtClean="0">
                <a:solidFill>
                  <a:srgbClr val="000062"/>
                </a:solidFill>
                <a:cs typeface="Tahoma" pitchFamily="34" charset="0"/>
              </a:rPr>
              <a:t>do działalności polskich przedsiębiorstw</a:t>
            </a:r>
          </a:p>
          <a:p>
            <a:pPr>
              <a:defRPr/>
            </a:pPr>
            <a:endParaRPr lang="pl-PL" sz="1800" dirty="0" smtClean="0">
              <a:solidFill>
                <a:srgbClr val="00005A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43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4868863"/>
            <a:ext cx="172878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18320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838200"/>
          </a:xfrm>
        </p:spPr>
        <p:txBody>
          <a:bodyPr/>
          <a:lstStyle/>
          <a:p>
            <a:r>
              <a:rPr lang="pl-PL" dirty="0" smtClean="0"/>
              <a:t>Jakich kontrahentów ubezpieczamy?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>
          <a:xfrm>
            <a:off x="2057400" y="6381328"/>
            <a:ext cx="4953000" cy="304800"/>
          </a:xfrm>
        </p:spPr>
        <p:txBody>
          <a:bodyPr/>
          <a:lstStyle/>
          <a:p>
            <a:pPr>
              <a:defRPr/>
            </a:pPr>
            <a:r>
              <a:rPr lang="pl-PL" dirty="0"/>
              <a:t>Korporacja Ubezpieczeń Kredytów Eksportowych Spółka Akcyjna</a:t>
            </a:r>
            <a:endParaRPr lang="en-GB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>
          <a:xfrm>
            <a:off x="8229600" y="6436568"/>
            <a:ext cx="609600" cy="304800"/>
          </a:xfrm>
        </p:spPr>
        <p:txBody>
          <a:bodyPr/>
          <a:lstStyle/>
          <a:p>
            <a:pPr>
              <a:defRPr/>
            </a:pPr>
            <a:fld id="{2E329067-1703-4B5A-9B83-E66224812BEB}" type="slidenum">
              <a:rPr lang="en-GB"/>
              <a:pPr>
                <a:defRPr/>
              </a:pPr>
              <a:t>24</a:t>
            </a:fld>
            <a:endParaRPr lang="en-GB" dirty="0"/>
          </a:p>
        </p:txBody>
      </p:sp>
      <p:sp>
        <p:nvSpPr>
          <p:cNvPr id="6" name="AutoShape 1028"/>
          <p:cNvSpPr>
            <a:spLocks noGrp="1" noChangeArrowheads="1"/>
          </p:cNvSpPr>
          <p:nvPr>
            <p:ph idx="1"/>
          </p:nvPr>
        </p:nvSpPr>
        <p:spPr>
          <a:xfrm>
            <a:off x="2195513" y="1808683"/>
            <a:ext cx="4608512" cy="3671888"/>
          </a:xfrm>
          <a:prstGeom prst="triangle">
            <a:avLst>
              <a:gd name="adj" fmla="val 50983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1"/>
            <a:tileRect/>
          </a:gradFill>
          <a:ln w="3175">
            <a:solidFill>
              <a:schemeClr val="bg2">
                <a:lumMod val="60000"/>
                <a:lumOff val="40000"/>
              </a:schemeClr>
            </a:solidFill>
          </a:ln>
        </p:spPr>
        <p:txBody>
          <a:bodyPr wrap="none" anchor="ctr"/>
          <a:lstStyle/>
          <a:p>
            <a:pPr algn="ctr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endParaRPr lang="pl-PL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</a:rPr>
              <a:t>Kontrahenci 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</a:rPr>
              <a:t>nienazwani</a:t>
            </a:r>
            <a:endParaRPr lang="pl-PL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366" name="Line 1034"/>
          <p:cNvSpPr>
            <a:spLocks noChangeShapeType="1"/>
          </p:cNvSpPr>
          <p:nvPr/>
        </p:nvSpPr>
        <p:spPr bwMode="auto">
          <a:xfrm flipV="1">
            <a:off x="251520" y="4221088"/>
            <a:ext cx="864096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9" name="Text Box 1030"/>
          <p:cNvSpPr txBox="1">
            <a:spLocks noChangeArrowheads="1"/>
          </p:cNvSpPr>
          <p:nvPr/>
        </p:nvSpPr>
        <p:spPr bwMode="auto">
          <a:xfrm>
            <a:off x="6732240" y="4545532"/>
            <a:ext cx="2232373" cy="59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kontrola  Ubezpieczającego</a:t>
            </a:r>
          </a:p>
        </p:txBody>
      </p:sp>
      <p:sp>
        <p:nvSpPr>
          <p:cNvPr id="10" name="Text Box 1031"/>
          <p:cNvSpPr txBox="1">
            <a:spLocks noChangeArrowheads="1"/>
          </p:cNvSpPr>
          <p:nvPr/>
        </p:nvSpPr>
        <p:spPr bwMode="auto">
          <a:xfrm>
            <a:off x="6732240" y="2312640"/>
            <a:ext cx="2260104" cy="26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ocena KUKE</a:t>
            </a:r>
          </a:p>
        </p:txBody>
      </p:sp>
      <p:sp>
        <p:nvSpPr>
          <p:cNvPr id="11" name="Text Box 1049"/>
          <p:cNvSpPr txBox="1">
            <a:spLocks noChangeArrowheads="1"/>
          </p:cNvSpPr>
          <p:nvPr/>
        </p:nvSpPr>
        <p:spPr bwMode="auto">
          <a:xfrm>
            <a:off x="251520" y="4696161"/>
            <a:ext cx="230425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wartość limitu </a:t>
            </a:r>
            <a:b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pl-PL" sz="1800" b="1" dirty="0" smtClean="0">
                <a:solidFill>
                  <a:srgbClr val="C00000"/>
                </a:solidFill>
                <a:latin typeface="+mn-lt"/>
              </a:rPr>
              <a:t>50 </a:t>
            </a:r>
            <a:r>
              <a:rPr lang="pl-PL" sz="1800" b="1" dirty="0">
                <a:solidFill>
                  <a:srgbClr val="C00000"/>
                </a:solidFill>
                <a:latin typeface="+mn-lt"/>
              </a:rPr>
              <a:t>000 PLN</a:t>
            </a:r>
          </a:p>
        </p:txBody>
      </p:sp>
      <p:sp>
        <p:nvSpPr>
          <p:cNvPr id="15" name="Text Box 1035"/>
          <p:cNvSpPr txBox="1">
            <a:spLocks noChangeArrowheads="1"/>
          </p:cNvSpPr>
          <p:nvPr/>
        </p:nvSpPr>
        <p:spPr bwMode="auto">
          <a:xfrm>
            <a:off x="3276600" y="3564259"/>
            <a:ext cx="25908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Kontrahenci 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nazwani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endParaRPr lang="pl-PL" sz="1600" b="1" dirty="0"/>
          </a:p>
        </p:txBody>
      </p:sp>
      <p:sp>
        <p:nvSpPr>
          <p:cNvPr id="16" name="Text Box 1049"/>
          <p:cNvSpPr txBox="1">
            <a:spLocks noChangeArrowheads="1"/>
          </p:cNvSpPr>
          <p:nvPr/>
        </p:nvSpPr>
        <p:spPr bwMode="auto">
          <a:xfrm>
            <a:off x="251520" y="2035642"/>
            <a:ext cx="2304256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wartość limitu </a:t>
            </a:r>
            <a:br>
              <a:rPr lang="pl-P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pl-PL" sz="1800" dirty="0" smtClean="0">
                <a:solidFill>
                  <a:srgbClr val="002060"/>
                </a:solidFill>
                <a:latin typeface="+mn-lt"/>
              </a:rPr>
              <a:t>zależy od potrzeb ubezpieczającego i oceny ryzyka KUKE</a:t>
            </a:r>
            <a:endParaRPr lang="pl-PL" sz="18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8260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ytuł 1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801687"/>
          </a:xfrm>
        </p:spPr>
        <p:txBody>
          <a:bodyPr/>
          <a:lstStyle/>
          <a:p>
            <a:r>
              <a:rPr lang="pl-PL" smtClean="0"/>
              <a:t>Pakiet - zakres ubezpieczonego ryzyka </a:t>
            </a:r>
          </a:p>
        </p:txBody>
      </p:sp>
      <p:sp>
        <p:nvSpPr>
          <p:cNvPr id="16387" name="Symbol zastępczy zawartości 2"/>
          <p:cNvSpPr>
            <a:spLocks noGrp="1"/>
          </p:cNvSpPr>
          <p:nvPr>
            <p:ph idx="1"/>
          </p:nvPr>
        </p:nvSpPr>
        <p:spPr>
          <a:xfrm>
            <a:off x="755650" y="1341438"/>
            <a:ext cx="7702550" cy="4754562"/>
          </a:xfrm>
        </p:spPr>
        <p:txBody>
          <a:bodyPr/>
          <a:lstStyle/>
          <a:p>
            <a:pPr lvl="1">
              <a:buFont typeface="Wingdings" pitchFamily="2" charset="2"/>
              <a:buChar char="ü"/>
            </a:pPr>
            <a:endParaRPr lang="pl-PL" sz="1800" dirty="0" smtClean="0"/>
          </a:p>
          <a:p>
            <a:pPr marL="358775" indent="-358775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</a:pPr>
            <a:r>
              <a:rPr lang="pl-PL" sz="1800" dirty="0" smtClean="0"/>
              <a:t>Rodzaj ubezpieczonych ryzyk: handlowe i polityczne</a:t>
            </a:r>
          </a:p>
          <a:p>
            <a:pPr marL="358775" indent="-358775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</a:pPr>
            <a:r>
              <a:rPr lang="pl-PL" sz="1800" dirty="0" smtClean="0"/>
              <a:t>Bezpłatna windykacja ubezpieczonych należności</a:t>
            </a:r>
          </a:p>
          <a:p>
            <a:pPr marL="358775" indent="-358775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</a:pPr>
            <a:r>
              <a:rPr lang="pl-PL" sz="1800" dirty="0" smtClean="0"/>
              <a:t>Ochrona ubezpieczeniowa do wysokości przyznanego limitu kredytowego lub limitu nadanego przez Ubezpieczającego </a:t>
            </a:r>
            <a:br>
              <a:rPr lang="pl-PL" sz="1800" dirty="0" smtClean="0"/>
            </a:br>
            <a:r>
              <a:rPr lang="pl-PL" sz="1800" dirty="0" smtClean="0"/>
              <a:t>w ramach własnych uprawnień</a:t>
            </a:r>
          </a:p>
          <a:p>
            <a:pPr marL="358775" indent="-358775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</a:pPr>
            <a:r>
              <a:rPr lang="pl-PL" sz="1800" dirty="0" smtClean="0"/>
              <a:t>Wartość wypłaconego odszkodowania od 85% do 90% wartości należności nieuregulowanych przez kontrahenta</a:t>
            </a:r>
          </a:p>
          <a:p>
            <a:pPr lvl="1">
              <a:buFont typeface="Wingdings" pitchFamily="2" charset="2"/>
              <a:buChar char="ü"/>
            </a:pPr>
            <a:endParaRPr lang="pl-PL" sz="1800" dirty="0" smtClean="0"/>
          </a:p>
          <a:p>
            <a:pPr lvl="1">
              <a:buFontTx/>
              <a:buNone/>
            </a:pPr>
            <a:endParaRPr lang="pl-PL" sz="1800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Korporacja Ubezpieczeń Kredytów Eksportowych Spółka Akcyjna</a:t>
            </a:r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1318A3-C235-4175-A2CA-D291A5DA82B6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4868863"/>
            <a:ext cx="172878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2221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ytuł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/>
          <a:lstStyle/>
          <a:p>
            <a:r>
              <a:rPr lang="pl-PL" smtClean="0"/>
              <a:t>Pakiet - kalkulacja składki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650" y="1371600"/>
            <a:ext cx="7702550" cy="4724400"/>
          </a:xfrm>
        </p:spPr>
        <p:txBody>
          <a:bodyPr/>
          <a:lstStyle/>
          <a:p>
            <a:pPr marL="0" indent="0">
              <a:spcBef>
                <a:spcPts val="500"/>
              </a:spcBef>
              <a:spcAft>
                <a:spcPts val="500"/>
              </a:spcAft>
              <a:buFont typeface="Wingdings" pitchFamily="2" charset="2"/>
              <a:buNone/>
              <a:defRPr/>
            </a:pPr>
            <a:r>
              <a:rPr lang="pl-PL" sz="1800" dirty="0" smtClean="0">
                <a:solidFill>
                  <a:srgbClr val="000062"/>
                </a:solidFill>
              </a:rPr>
              <a:t>Wysokość stawki ubezpieczeniowej ustalana jest w oparciu </a:t>
            </a:r>
            <a:br>
              <a:rPr lang="pl-PL" sz="1800" dirty="0" smtClean="0">
                <a:solidFill>
                  <a:srgbClr val="000062"/>
                </a:solidFill>
              </a:rPr>
            </a:br>
            <a:r>
              <a:rPr lang="pl-PL" sz="1800" dirty="0" smtClean="0">
                <a:solidFill>
                  <a:srgbClr val="000062"/>
                </a:solidFill>
              </a:rPr>
              <a:t>o indywidualną ocenę ryzyka, która uwzględnia następujące elementy:</a:t>
            </a:r>
          </a:p>
          <a:p>
            <a:pPr marL="360000" indent="-3600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defRPr/>
            </a:pPr>
            <a:r>
              <a:rPr lang="pl-PL" sz="1800" dirty="0" smtClean="0">
                <a:solidFill>
                  <a:srgbClr val="000062"/>
                </a:solidFill>
              </a:rPr>
              <a:t> wielkość sprzedaży zgłoszonej do ubezpieczenia</a:t>
            </a:r>
          </a:p>
          <a:p>
            <a:pPr marL="360000" indent="-3600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defRPr/>
            </a:pPr>
            <a:r>
              <a:rPr lang="pl-PL" sz="1800" dirty="0" smtClean="0">
                <a:solidFill>
                  <a:srgbClr val="000062"/>
                </a:solidFill>
              </a:rPr>
              <a:t> branża działalności firmy</a:t>
            </a:r>
          </a:p>
          <a:p>
            <a:pPr marL="360000" indent="-3600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defRPr/>
            </a:pPr>
            <a:r>
              <a:rPr lang="pl-PL" sz="1800" dirty="0" smtClean="0">
                <a:solidFill>
                  <a:srgbClr val="000062"/>
                </a:solidFill>
              </a:rPr>
              <a:t> liczba i wysokość limitów kredytowych</a:t>
            </a:r>
          </a:p>
          <a:p>
            <a:pPr marL="360000" indent="-3600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defRPr/>
            </a:pPr>
            <a:r>
              <a:rPr lang="pl-PL" sz="1800" dirty="0" smtClean="0">
                <a:solidFill>
                  <a:srgbClr val="000062"/>
                </a:solidFill>
              </a:rPr>
              <a:t> wiekowanie należności</a:t>
            </a:r>
          </a:p>
          <a:p>
            <a:pPr marL="360000" indent="-3600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defRPr/>
            </a:pPr>
            <a:r>
              <a:rPr lang="pl-PL" sz="1800" dirty="0" smtClean="0">
                <a:solidFill>
                  <a:srgbClr val="000062"/>
                </a:solidFill>
              </a:rPr>
              <a:t> utracone należności oraz wypłacone odszkodowania</a:t>
            </a:r>
          </a:p>
          <a:p>
            <a:pPr marL="360000" indent="-360000">
              <a:spcBef>
                <a:spcPts val="500"/>
              </a:spcBef>
              <a:spcAft>
                <a:spcPts val="500"/>
              </a:spcAft>
              <a:buFont typeface="Wingdings" pitchFamily="2" charset="2"/>
              <a:buNone/>
              <a:defRPr/>
            </a:pPr>
            <a:endParaRPr lang="pl-PL" sz="1800" b="1" dirty="0" smtClean="0">
              <a:solidFill>
                <a:srgbClr val="000062"/>
              </a:solidFill>
            </a:endParaRPr>
          </a:p>
          <a:p>
            <a:pPr marL="360000" indent="-360000" algn="ctr">
              <a:spcBef>
                <a:spcPts val="500"/>
              </a:spcBef>
              <a:spcAft>
                <a:spcPts val="500"/>
              </a:spcAft>
              <a:buFont typeface="Wingdings" pitchFamily="2" charset="2"/>
              <a:buNone/>
              <a:defRPr/>
            </a:pPr>
            <a:r>
              <a:rPr lang="pl-PL" sz="1800" dirty="0" smtClean="0">
                <a:solidFill>
                  <a:srgbClr val="C00000"/>
                </a:solidFill>
              </a:rPr>
              <a:t>od 0,1 do 0,6%</a:t>
            </a:r>
          </a:p>
          <a:p>
            <a:pPr marL="360000" indent="-360000" algn="ctr">
              <a:spcBef>
                <a:spcPts val="500"/>
              </a:spcBef>
              <a:spcAft>
                <a:spcPts val="500"/>
              </a:spcAft>
              <a:buClrTx/>
              <a:buFontTx/>
              <a:buNone/>
              <a:defRPr/>
            </a:pPr>
            <a:r>
              <a:rPr lang="pl-PL" sz="1800" dirty="0" smtClean="0"/>
              <a:t>liczona od wartości zrealizowanego </a:t>
            </a:r>
            <a:br>
              <a:rPr lang="pl-PL" sz="1800" dirty="0" smtClean="0"/>
            </a:br>
            <a:r>
              <a:rPr lang="pl-PL" sz="1800" dirty="0" smtClean="0"/>
              <a:t>i zgłoszonego do ubezpieczenia obrotu</a:t>
            </a:r>
          </a:p>
          <a:p>
            <a:pPr algn="ctr">
              <a:buFont typeface="Wingdings" pitchFamily="2" charset="2"/>
              <a:buNone/>
              <a:defRPr/>
            </a:pPr>
            <a:endParaRPr lang="pl-PL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pl-PL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Korporacja Ubezpieczeń Kredytów Eksportowych Spółka Akcyjna</a:t>
            </a:r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C66B3B-78ED-4838-B070-87FA018873C7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  <p:pic>
        <p:nvPicPr>
          <p:cNvPr id="174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4868863"/>
            <a:ext cx="172878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27743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Korporacja Ubezpieczeń Kredytów Eksportowych Spółka Akcyjna</a:t>
            </a:r>
            <a:endParaRPr lang="en-GB"/>
          </a:p>
        </p:txBody>
      </p:sp>
      <p:sp>
        <p:nvSpPr>
          <p:cNvPr id="9220" name="pole tekstowe 3"/>
          <p:cNvSpPr txBox="1">
            <a:spLocks noChangeArrowheads="1"/>
          </p:cNvSpPr>
          <p:nvPr/>
        </p:nvSpPr>
        <p:spPr bwMode="auto">
          <a:xfrm>
            <a:off x="3491881" y="3164775"/>
            <a:ext cx="2232247" cy="1200329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endParaRPr lang="pl-PL" sz="2400" b="1" dirty="0">
              <a:solidFill>
                <a:srgbClr val="C00000"/>
              </a:solidFill>
              <a:latin typeface="+mn-lt"/>
            </a:endParaRPr>
          </a:p>
          <a:p>
            <a:pPr algn="ctr">
              <a:defRPr/>
            </a:pPr>
            <a:r>
              <a:rPr lang="pl-PL" sz="2400" b="1" dirty="0">
                <a:solidFill>
                  <a:srgbClr val="C00000"/>
                </a:solidFill>
                <a:latin typeface="+mn-lt"/>
              </a:rPr>
              <a:t>PAKIET</a:t>
            </a:r>
          </a:p>
          <a:p>
            <a:pPr algn="ctr">
              <a:defRPr/>
            </a:pPr>
            <a:endParaRPr lang="pl-PL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6BD640-74CA-4D8C-B719-7F53E461C045}" type="slidenum">
              <a:rPr lang="en-GB"/>
              <a:pPr>
                <a:defRPr/>
              </a:pPr>
              <a:t>27</a:t>
            </a:fld>
            <a:endParaRPr lang="en-GB" dirty="0"/>
          </a:p>
        </p:txBody>
      </p:sp>
      <p:sp>
        <p:nvSpPr>
          <p:cNvPr id="9221" name="pole tekstowe 4"/>
          <p:cNvSpPr txBox="1">
            <a:spLocks noChangeArrowheads="1"/>
          </p:cNvSpPr>
          <p:nvPr/>
        </p:nvSpPr>
        <p:spPr bwMode="auto">
          <a:xfrm>
            <a:off x="250825" y="1341438"/>
            <a:ext cx="3241675" cy="120015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000062"/>
                </a:solidFill>
                <a:latin typeface="+mn-lt"/>
              </a:rPr>
              <a:t>w jednej polisie ubezpieczenie </a:t>
            </a:r>
          </a:p>
          <a:p>
            <a:pPr algn="ctr">
              <a:defRPr/>
            </a:pPr>
            <a:r>
              <a:rPr lang="pl-PL" sz="1800" dirty="0">
                <a:solidFill>
                  <a:srgbClr val="000062"/>
                </a:solidFill>
                <a:latin typeface="+mn-lt"/>
              </a:rPr>
              <a:t>wszystkich należności </a:t>
            </a:r>
          </a:p>
          <a:p>
            <a:pPr algn="ctr">
              <a:defRPr/>
            </a:pPr>
            <a:r>
              <a:rPr lang="pl-PL" sz="1800" dirty="0">
                <a:solidFill>
                  <a:srgbClr val="000062"/>
                </a:solidFill>
                <a:latin typeface="+mn-lt"/>
              </a:rPr>
              <a:t>krajowych i/lub eksportowych</a:t>
            </a:r>
          </a:p>
        </p:txBody>
      </p:sp>
      <p:sp>
        <p:nvSpPr>
          <p:cNvPr id="9222" name="pole tekstowe 5"/>
          <p:cNvSpPr txBox="1">
            <a:spLocks noChangeArrowheads="1"/>
          </p:cNvSpPr>
          <p:nvPr/>
        </p:nvSpPr>
        <p:spPr bwMode="auto">
          <a:xfrm>
            <a:off x="3779912" y="1268413"/>
            <a:ext cx="1944216" cy="92392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000062"/>
                </a:solidFill>
                <a:latin typeface="+mn-lt"/>
              </a:rPr>
              <a:t>elastyczne </a:t>
            </a:r>
          </a:p>
          <a:p>
            <a:pPr algn="ctr">
              <a:defRPr/>
            </a:pPr>
            <a:r>
              <a:rPr lang="pl-PL" sz="1800" dirty="0">
                <a:solidFill>
                  <a:srgbClr val="000062"/>
                </a:solidFill>
                <a:latin typeface="+mn-lt"/>
              </a:rPr>
              <a:t>warunki </a:t>
            </a:r>
          </a:p>
          <a:p>
            <a:pPr algn="ctr">
              <a:defRPr/>
            </a:pPr>
            <a:r>
              <a:rPr lang="pl-PL" sz="1800" dirty="0">
                <a:solidFill>
                  <a:srgbClr val="000062"/>
                </a:solidFill>
                <a:latin typeface="+mn-lt"/>
              </a:rPr>
              <a:t>ubezpieczenia</a:t>
            </a:r>
          </a:p>
        </p:txBody>
      </p:sp>
      <p:sp>
        <p:nvSpPr>
          <p:cNvPr id="9223" name="pole tekstowe 6"/>
          <p:cNvSpPr txBox="1">
            <a:spLocks noChangeArrowheads="1"/>
          </p:cNvSpPr>
          <p:nvPr/>
        </p:nvSpPr>
        <p:spPr bwMode="auto">
          <a:xfrm>
            <a:off x="6254055" y="1341438"/>
            <a:ext cx="2638425" cy="922337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000062"/>
                </a:solidFill>
                <a:latin typeface="+mn-lt"/>
              </a:rPr>
              <a:t>ocena wiarygodności </a:t>
            </a:r>
          </a:p>
          <a:p>
            <a:pPr algn="ctr">
              <a:defRPr/>
            </a:pPr>
            <a:r>
              <a:rPr lang="pl-PL" sz="1800" dirty="0">
                <a:solidFill>
                  <a:srgbClr val="000062"/>
                </a:solidFill>
                <a:latin typeface="+mn-lt"/>
              </a:rPr>
              <a:t>handlowej kontrahentów</a:t>
            </a:r>
          </a:p>
        </p:txBody>
      </p:sp>
      <p:sp>
        <p:nvSpPr>
          <p:cNvPr id="9224" name="pole tekstowe 7"/>
          <p:cNvSpPr txBox="1">
            <a:spLocks noChangeArrowheads="1"/>
          </p:cNvSpPr>
          <p:nvPr/>
        </p:nvSpPr>
        <p:spPr bwMode="auto">
          <a:xfrm>
            <a:off x="250825" y="5169371"/>
            <a:ext cx="2881313" cy="92392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000062"/>
                </a:solidFill>
                <a:latin typeface="+mn-lt"/>
              </a:rPr>
              <a:t>włączanie do umowy </a:t>
            </a:r>
          </a:p>
          <a:p>
            <a:pPr algn="ctr">
              <a:defRPr/>
            </a:pPr>
            <a:r>
              <a:rPr lang="pl-PL" sz="1800" dirty="0">
                <a:solidFill>
                  <a:srgbClr val="000062"/>
                </a:solidFill>
                <a:latin typeface="+mn-lt"/>
              </a:rPr>
              <a:t>nowych kontrahentów </a:t>
            </a:r>
          </a:p>
          <a:p>
            <a:pPr algn="ctr">
              <a:defRPr/>
            </a:pPr>
            <a:r>
              <a:rPr lang="pl-PL" sz="1800" dirty="0">
                <a:solidFill>
                  <a:srgbClr val="000062"/>
                </a:solidFill>
                <a:latin typeface="+mn-lt"/>
              </a:rPr>
              <a:t>w trakcie jej trwania</a:t>
            </a:r>
          </a:p>
        </p:txBody>
      </p:sp>
      <p:sp>
        <p:nvSpPr>
          <p:cNvPr id="18441" name="Prostokąt zaokrąglony 8"/>
          <p:cNvSpPr>
            <a:spLocks noChangeArrowheads="1"/>
          </p:cNvSpPr>
          <p:nvPr/>
        </p:nvSpPr>
        <p:spPr bwMode="auto">
          <a:xfrm>
            <a:off x="0" y="1268413"/>
            <a:ext cx="2700338" cy="865187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pl-PL"/>
          </a:p>
        </p:txBody>
      </p:sp>
      <p:sp>
        <p:nvSpPr>
          <p:cNvPr id="18442" name="Schemat blokowy: proces alternatywny 9"/>
          <p:cNvSpPr>
            <a:spLocks noChangeArrowheads="1"/>
          </p:cNvSpPr>
          <p:nvPr/>
        </p:nvSpPr>
        <p:spPr bwMode="auto">
          <a:xfrm>
            <a:off x="0" y="1268413"/>
            <a:ext cx="3348038" cy="935037"/>
          </a:xfrm>
          <a:prstGeom prst="flowChartAlternateProcess">
            <a:avLst/>
          </a:prstGeom>
          <a:noFill/>
          <a:ln w="9525" algn="ctr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pl-PL"/>
          </a:p>
        </p:txBody>
      </p:sp>
      <p:sp>
        <p:nvSpPr>
          <p:cNvPr id="9227" name="Prostokąt 12"/>
          <p:cNvSpPr>
            <a:spLocks noChangeArrowheads="1"/>
          </p:cNvSpPr>
          <p:nvPr/>
        </p:nvSpPr>
        <p:spPr bwMode="auto">
          <a:xfrm>
            <a:off x="6012160" y="4869160"/>
            <a:ext cx="2844800" cy="120015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00005A"/>
                </a:solidFill>
                <a:latin typeface="+mn-lt"/>
              </a:rPr>
              <a:t>ubezpieczenie </a:t>
            </a:r>
          </a:p>
          <a:p>
            <a:pPr algn="ctr">
              <a:defRPr/>
            </a:pPr>
            <a:r>
              <a:rPr lang="pl-PL" sz="1800" dirty="0">
                <a:solidFill>
                  <a:srgbClr val="00005A"/>
                </a:solidFill>
                <a:latin typeface="+mn-lt"/>
              </a:rPr>
              <a:t>kontrahentów samodzielnie </a:t>
            </a:r>
          </a:p>
          <a:p>
            <a:pPr algn="ctr">
              <a:defRPr/>
            </a:pPr>
            <a:r>
              <a:rPr lang="pl-PL" sz="1800" dirty="0">
                <a:solidFill>
                  <a:srgbClr val="00005A"/>
                </a:solidFill>
                <a:latin typeface="+mn-lt"/>
              </a:rPr>
              <a:t>ocenionych przez klienta</a:t>
            </a:r>
          </a:p>
        </p:txBody>
      </p:sp>
      <p:sp>
        <p:nvSpPr>
          <p:cNvPr id="9229" name="pole tekstowe 16"/>
          <p:cNvSpPr txBox="1">
            <a:spLocks noChangeArrowheads="1"/>
          </p:cNvSpPr>
          <p:nvPr/>
        </p:nvSpPr>
        <p:spPr bwMode="auto">
          <a:xfrm>
            <a:off x="7308850" y="3429000"/>
            <a:ext cx="1584325" cy="646113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000062"/>
                </a:solidFill>
                <a:latin typeface="+mn-lt"/>
              </a:rPr>
              <a:t>bezpłatna </a:t>
            </a:r>
          </a:p>
          <a:p>
            <a:pPr algn="ctr">
              <a:defRPr/>
            </a:pPr>
            <a:r>
              <a:rPr lang="pl-PL" sz="1800" dirty="0">
                <a:solidFill>
                  <a:srgbClr val="000062"/>
                </a:solidFill>
                <a:latin typeface="+mn-lt"/>
              </a:rPr>
              <a:t>windykacja</a:t>
            </a:r>
          </a:p>
        </p:txBody>
      </p:sp>
      <p:sp>
        <p:nvSpPr>
          <p:cNvPr id="9230" name="pole tekstowe 17"/>
          <p:cNvSpPr txBox="1">
            <a:spLocks noChangeArrowheads="1"/>
          </p:cNvSpPr>
          <p:nvPr/>
        </p:nvSpPr>
        <p:spPr bwMode="auto">
          <a:xfrm>
            <a:off x="250825" y="3429000"/>
            <a:ext cx="2160588" cy="646113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000066"/>
                </a:solidFill>
                <a:latin typeface="+mn-lt"/>
              </a:rPr>
              <a:t>zakres ochrony ubezpieczeniowej</a:t>
            </a:r>
          </a:p>
        </p:txBody>
      </p:sp>
      <p:cxnSp>
        <p:nvCxnSpPr>
          <p:cNvPr id="18446" name="Łącznik prosty ze strzałką 33"/>
          <p:cNvCxnSpPr>
            <a:cxnSpLocks noChangeShapeType="1"/>
          </p:cNvCxnSpPr>
          <p:nvPr/>
        </p:nvCxnSpPr>
        <p:spPr bwMode="auto">
          <a:xfrm flipV="1">
            <a:off x="4572000" y="4292600"/>
            <a:ext cx="0" cy="504825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sp>
        <p:nvSpPr>
          <p:cNvPr id="9240" name="pole tekstowe 41"/>
          <p:cNvSpPr txBox="1">
            <a:spLocks noChangeArrowheads="1"/>
          </p:cNvSpPr>
          <p:nvPr/>
        </p:nvSpPr>
        <p:spPr bwMode="auto">
          <a:xfrm>
            <a:off x="0" y="333375"/>
            <a:ext cx="9144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2400" b="1" dirty="0">
                <a:latin typeface="+mj-lt"/>
              </a:rPr>
              <a:t>Pakiet</a:t>
            </a:r>
          </a:p>
        </p:txBody>
      </p:sp>
      <p:sp>
        <p:nvSpPr>
          <p:cNvPr id="26" name="pole tekstowe 25"/>
          <p:cNvSpPr txBox="1"/>
          <p:nvPr/>
        </p:nvSpPr>
        <p:spPr>
          <a:xfrm>
            <a:off x="3565128" y="5447184"/>
            <a:ext cx="2159000" cy="64611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175">
            <a:solidFill>
              <a:schemeClr val="bg1">
                <a:lumMod val="6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000062"/>
                </a:solidFill>
                <a:latin typeface="+mn-lt"/>
              </a:rPr>
              <a:t>niskie koszty ubezpieczenia</a:t>
            </a:r>
          </a:p>
        </p:txBody>
      </p:sp>
      <p:cxnSp>
        <p:nvCxnSpPr>
          <p:cNvPr id="18449" name="Łącznik prosty ze strzałką 17"/>
          <p:cNvCxnSpPr>
            <a:cxnSpLocks noChangeShapeType="1"/>
          </p:cNvCxnSpPr>
          <p:nvPr/>
        </p:nvCxnSpPr>
        <p:spPr bwMode="auto">
          <a:xfrm>
            <a:off x="1763688" y="2636912"/>
            <a:ext cx="1656184" cy="576064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triangle" w="med" len="med"/>
          </a:ln>
        </p:spPr>
      </p:cxnSp>
      <p:cxnSp>
        <p:nvCxnSpPr>
          <p:cNvPr id="18450" name="Łącznik prosty ze strzałką 17"/>
          <p:cNvCxnSpPr>
            <a:cxnSpLocks noChangeShapeType="1"/>
          </p:cNvCxnSpPr>
          <p:nvPr/>
        </p:nvCxnSpPr>
        <p:spPr bwMode="auto">
          <a:xfrm flipV="1">
            <a:off x="1691680" y="4365104"/>
            <a:ext cx="1584176" cy="504056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triangle" w="med" len="med"/>
          </a:ln>
        </p:spPr>
      </p:cxnSp>
      <p:cxnSp>
        <p:nvCxnSpPr>
          <p:cNvPr id="18451" name="Łącznik prosty ze strzałką 17"/>
          <p:cNvCxnSpPr>
            <a:cxnSpLocks noChangeShapeType="1"/>
          </p:cNvCxnSpPr>
          <p:nvPr/>
        </p:nvCxnSpPr>
        <p:spPr bwMode="auto">
          <a:xfrm flipV="1">
            <a:off x="4644008" y="4437063"/>
            <a:ext cx="0" cy="863600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triangle" w="med" len="med"/>
          </a:ln>
        </p:spPr>
      </p:cxnSp>
      <p:cxnSp>
        <p:nvCxnSpPr>
          <p:cNvPr id="18452" name="Łącznik prosty ze strzałką 17"/>
          <p:cNvCxnSpPr>
            <a:cxnSpLocks noChangeShapeType="1"/>
          </p:cNvCxnSpPr>
          <p:nvPr/>
        </p:nvCxnSpPr>
        <p:spPr bwMode="auto">
          <a:xfrm>
            <a:off x="4644008" y="2276475"/>
            <a:ext cx="0" cy="766763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triangle" w="med" len="med"/>
          </a:ln>
        </p:spPr>
      </p:cxnSp>
      <p:cxnSp>
        <p:nvCxnSpPr>
          <p:cNvPr id="18453" name="Łącznik prosty ze strzałką 17"/>
          <p:cNvCxnSpPr>
            <a:cxnSpLocks noChangeShapeType="1"/>
          </p:cNvCxnSpPr>
          <p:nvPr/>
        </p:nvCxnSpPr>
        <p:spPr bwMode="auto">
          <a:xfrm>
            <a:off x="2484438" y="3788346"/>
            <a:ext cx="935434" cy="694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triangle" w="med" len="med"/>
          </a:ln>
        </p:spPr>
      </p:cxnSp>
      <p:cxnSp>
        <p:nvCxnSpPr>
          <p:cNvPr id="18454" name="Łącznik prosty ze strzałką 17"/>
          <p:cNvCxnSpPr>
            <a:cxnSpLocks noChangeShapeType="1"/>
          </p:cNvCxnSpPr>
          <p:nvPr/>
        </p:nvCxnSpPr>
        <p:spPr bwMode="auto">
          <a:xfrm flipH="1" flipV="1">
            <a:off x="5796136" y="3789040"/>
            <a:ext cx="1439689" cy="323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triangle" w="med" len="med"/>
          </a:ln>
        </p:spPr>
      </p:cxnSp>
      <p:cxnSp>
        <p:nvCxnSpPr>
          <p:cNvPr id="18455" name="Łącznik prosty ze strzałką 17"/>
          <p:cNvCxnSpPr>
            <a:cxnSpLocks noChangeShapeType="1"/>
          </p:cNvCxnSpPr>
          <p:nvPr/>
        </p:nvCxnSpPr>
        <p:spPr bwMode="auto">
          <a:xfrm flipH="1" flipV="1">
            <a:off x="5868144" y="4437112"/>
            <a:ext cx="1368154" cy="360040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triangle" w="med" len="med"/>
          </a:ln>
        </p:spPr>
      </p:cxnSp>
      <p:cxnSp>
        <p:nvCxnSpPr>
          <p:cNvPr id="18456" name="Łącznik prosty ze strzałką 17"/>
          <p:cNvCxnSpPr>
            <a:cxnSpLocks noChangeShapeType="1"/>
          </p:cNvCxnSpPr>
          <p:nvPr/>
        </p:nvCxnSpPr>
        <p:spPr bwMode="auto">
          <a:xfrm flipH="1">
            <a:off x="5796136" y="2349500"/>
            <a:ext cx="1655589" cy="791468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="" xmlns:p14="http://schemas.microsoft.com/office/powerpoint/2010/main" val="323119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Korporacja Ubezpieczeń Kredytów Eksportowych Spółka Akcyjna</a:t>
            </a:r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6CACC14-7A19-4FF5-838C-0AFC3A703094}" type="slidenum">
              <a:rPr lang="en-GB"/>
              <a:pPr>
                <a:defRPr/>
              </a:pPr>
              <a:t>28</a:t>
            </a:fld>
            <a:endParaRPr lang="en-GB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Gwarancje ubezpieczeniowe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6988"/>
            <a:ext cx="8139113" cy="4724400"/>
          </a:xfrm>
        </p:spPr>
        <p:txBody>
          <a:bodyPr/>
          <a:lstStyle/>
          <a:p>
            <a:pPr eaLnBrk="1" hangingPunct="1">
              <a:spcBef>
                <a:spcPts val="800"/>
              </a:spcBef>
              <a:buClr>
                <a:srgbClr val="FF3300"/>
              </a:buClr>
              <a:buFont typeface="Wingdings" pitchFamily="2" charset="2"/>
              <a:buNone/>
              <a:defRPr/>
            </a:pPr>
            <a:r>
              <a:rPr lang="pl-PL" sz="1800" dirty="0" smtClean="0"/>
              <a:t>Eksportowe i krajowe gwarancje kontraktowe w ofercie KUKE:</a:t>
            </a:r>
          </a:p>
          <a:p>
            <a:pPr marL="442913" indent="-442913" eaLnBrk="1" hangingPunct="1">
              <a:spcBef>
                <a:spcPts val="800"/>
              </a:spcBef>
              <a:buClr>
                <a:srgbClr val="C00000"/>
              </a:buClr>
              <a:defRPr/>
            </a:pPr>
            <a:r>
              <a:rPr kumimoji="1" lang="pl-PL" sz="1800" b="1" dirty="0" smtClean="0"/>
              <a:t>zapłaty wadium </a:t>
            </a:r>
            <a:r>
              <a:rPr kumimoji="1" lang="pl-PL" sz="1800" dirty="0" smtClean="0"/>
              <a:t>- </a:t>
            </a:r>
            <a:r>
              <a:rPr lang="pl-PL" sz="1800" dirty="0" smtClean="0"/>
              <a:t>umożliwia przedsiębiorcy uczestnictwo w przetargu </a:t>
            </a:r>
            <a:br>
              <a:rPr lang="pl-PL" sz="1800" dirty="0" smtClean="0"/>
            </a:br>
            <a:r>
              <a:rPr lang="pl-PL" sz="1800" dirty="0" smtClean="0"/>
              <a:t>bez angażowania własnych pieniędzy</a:t>
            </a:r>
            <a:endParaRPr kumimoji="1" lang="pl-PL" sz="1800" dirty="0" smtClean="0"/>
          </a:p>
          <a:p>
            <a:pPr marL="442913" indent="-442913" eaLnBrk="1" hangingPunct="1">
              <a:spcBef>
                <a:spcPts val="800"/>
              </a:spcBef>
              <a:buClr>
                <a:srgbClr val="C00000"/>
              </a:buClr>
              <a:defRPr/>
            </a:pPr>
            <a:r>
              <a:rPr kumimoji="1" lang="pl-PL" sz="1800" b="1" dirty="0" smtClean="0"/>
              <a:t>zwrotu zaliczki </a:t>
            </a:r>
            <a:r>
              <a:rPr kumimoji="1" lang="pl-PL" sz="1800" dirty="0" smtClean="0"/>
              <a:t>-</a:t>
            </a:r>
            <a:r>
              <a:rPr lang="pl-PL" sz="1800" dirty="0" smtClean="0"/>
              <a:t> jest zobowiązaniem KUKE do wypłaty wskazanej </a:t>
            </a:r>
            <a:br>
              <a:rPr lang="pl-PL" sz="1800" dirty="0" smtClean="0"/>
            </a:br>
            <a:r>
              <a:rPr lang="pl-PL" sz="1800" dirty="0" smtClean="0"/>
              <a:t>w niej kwoty beneficjentowi, w przypadku, gdyby przedsiębiorca </a:t>
            </a:r>
            <a:br>
              <a:rPr lang="pl-PL" sz="1800" dirty="0" smtClean="0"/>
            </a:br>
            <a:r>
              <a:rPr lang="pl-PL" sz="1800" dirty="0" smtClean="0"/>
              <a:t>nie wykonał umowy i nie zwrócił w wyznaczonym terminie zaliczki</a:t>
            </a:r>
          </a:p>
          <a:p>
            <a:pPr marL="442913" indent="-442913" eaLnBrk="1" hangingPunct="1">
              <a:spcBef>
                <a:spcPts val="800"/>
              </a:spcBef>
              <a:buClr>
                <a:srgbClr val="C00000"/>
              </a:buClr>
              <a:defRPr/>
            </a:pPr>
            <a:r>
              <a:rPr kumimoji="1" lang="pl-PL" sz="1800" b="1" dirty="0" smtClean="0"/>
              <a:t>należytego wykonania kontraktu </a:t>
            </a:r>
            <a:r>
              <a:rPr kumimoji="1" lang="pl-PL" sz="1800" dirty="0" smtClean="0"/>
              <a:t>- </a:t>
            </a:r>
            <a:r>
              <a:rPr lang="pl-PL" sz="1800" dirty="0" smtClean="0"/>
              <a:t>udzielana jest na wniosek przedsiębiorcy, który wygrał przetarg zabezpieczony gwarancją KUKE </a:t>
            </a:r>
            <a:br>
              <a:rPr lang="pl-PL" sz="1800" dirty="0" smtClean="0"/>
            </a:br>
            <a:r>
              <a:rPr lang="pl-PL" sz="1800" dirty="0" smtClean="0"/>
              <a:t>i zobowiązany jest do przedstawienia zabezpieczenia prawidłowego wykonania umowy. </a:t>
            </a:r>
            <a:endParaRPr kumimoji="1" lang="pl-PL" sz="1800" dirty="0" smtClean="0"/>
          </a:p>
          <a:p>
            <a:pPr marL="442913" indent="-442913" eaLnBrk="1" hangingPunct="1">
              <a:spcBef>
                <a:spcPts val="800"/>
              </a:spcBef>
              <a:buClr>
                <a:srgbClr val="C00000"/>
              </a:buClr>
              <a:defRPr/>
            </a:pPr>
            <a:r>
              <a:rPr kumimoji="1" lang="pl-PL" sz="1800" b="1" dirty="0" smtClean="0"/>
              <a:t>usunięcia wad i usterek</a:t>
            </a:r>
            <a:r>
              <a:rPr lang="pl-PL" sz="1800" b="1" dirty="0" smtClean="0"/>
              <a:t> </a:t>
            </a:r>
            <a:r>
              <a:rPr lang="pl-PL" sz="1800" dirty="0" smtClean="0"/>
              <a:t>- stanowi zobowiązanie KUKE do wypłaty wskazanej w niej kwoty beneficjentowi, w przypadku, gdyby przedsiębiorca nie wykonał lub nienależycie wykonał wynikające z umowy obowiązki z tytułu usunięcia wad i usterek ujawnionych po zakończeniu </a:t>
            </a:r>
            <a:br>
              <a:rPr lang="pl-PL" sz="1800" dirty="0" smtClean="0"/>
            </a:br>
            <a:r>
              <a:rPr lang="pl-PL" sz="1800" dirty="0" smtClean="0"/>
              <a:t>jej realizacji</a:t>
            </a:r>
            <a:endParaRPr kumimoji="1" lang="pl-PL" sz="1800" dirty="0" smtClean="0"/>
          </a:p>
          <a:p>
            <a:pPr marL="720725" indent="-360363" eaLnBrk="1" hangingPunct="1">
              <a:spcBef>
                <a:spcPts val="800"/>
              </a:spcBef>
              <a:buClr>
                <a:srgbClr val="FF3300"/>
              </a:buClr>
              <a:buFont typeface="Wingdings" pitchFamily="2" charset="2"/>
              <a:buChar char="ü"/>
              <a:defRPr/>
            </a:pPr>
            <a:endParaRPr kumimoji="1" lang="pl-PL" sz="1800" dirty="0" smtClean="0"/>
          </a:p>
          <a:p>
            <a:pPr algn="ctr" eaLnBrk="1" hangingPunct="1">
              <a:lnSpc>
                <a:spcPct val="90000"/>
              </a:lnSpc>
              <a:buClr>
                <a:srgbClr val="FF3300"/>
              </a:buClr>
              <a:buFont typeface="Wingdings" pitchFamily="2" charset="2"/>
              <a:buNone/>
              <a:defRPr/>
            </a:pPr>
            <a:endParaRPr lang="pl-PL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Korporacja Ubezpieczeń Kredytów Eksportowych Spółka Akcyjna</a:t>
            </a:r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41447D-1463-4DE3-A8A5-844796B3CE1B}" type="slidenum">
              <a:rPr lang="en-GB"/>
              <a:pPr>
                <a:defRPr/>
              </a:pPr>
              <a:t>29</a:t>
            </a:fld>
            <a:endParaRPr lang="en-GB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Schemat gwarancji</a:t>
            </a:r>
          </a:p>
        </p:txBody>
      </p:sp>
      <p:sp>
        <p:nvSpPr>
          <p:cNvPr id="6" name="Symbol zastępczy stopki 3"/>
          <p:cNvSpPr txBox="1">
            <a:spLocks/>
          </p:cNvSpPr>
          <p:nvPr/>
        </p:nvSpPr>
        <p:spPr bwMode="auto">
          <a:xfrm>
            <a:off x="2057400" y="6400800"/>
            <a:ext cx="495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Korporacja Ubezpieczeń Kredytów Eksportowych Spółka Akcyjna</a:t>
            </a: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52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Schemat gwarancji</a:t>
            </a:r>
            <a:endParaRPr kumimoji="0" lang="pl-PL" sz="24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Prostokąt 7"/>
          <p:cNvSpPr/>
          <p:nvPr/>
        </p:nvSpPr>
        <p:spPr bwMode="auto">
          <a:xfrm>
            <a:off x="2699792" y="2420888"/>
            <a:ext cx="914400" cy="914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36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9" name="Prostokąt 8"/>
          <p:cNvSpPr/>
          <p:nvPr/>
        </p:nvSpPr>
        <p:spPr bwMode="auto">
          <a:xfrm>
            <a:off x="3455876" y="1484784"/>
            <a:ext cx="2232248" cy="914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17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</a:rPr>
              <a:t>Zleceniodawca gwarancji /wykonawca/</a:t>
            </a:r>
          </a:p>
        </p:txBody>
      </p:sp>
      <p:sp>
        <p:nvSpPr>
          <p:cNvPr id="10" name="Prostokąt 9"/>
          <p:cNvSpPr/>
          <p:nvPr/>
        </p:nvSpPr>
        <p:spPr bwMode="auto">
          <a:xfrm>
            <a:off x="827584" y="4581128"/>
            <a:ext cx="2066528" cy="914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17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</a:rPr>
              <a:t>Beneficjent gwarancji /kontrahent/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1979712" y="3316922"/>
            <a:ext cx="15840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>
                <a:solidFill>
                  <a:srgbClr val="C00000"/>
                </a:solidFill>
                <a:latin typeface="+mn-lt"/>
              </a:rPr>
              <a:t>KONTRAKT</a:t>
            </a:r>
            <a:endParaRPr lang="pl-PL" sz="2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5066708" y="3300383"/>
            <a:ext cx="30429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>
                <a:solidFill>
                  <a:srgbClr val="C00000"/>
                </a:solidFill>
                <a:latin typeface="+mn-lt"/>
              </a:rPr>
              <a:t>ZLECENIE GWARANCJI</a:t>
            </a:r>
            <a:endParaRPr lang="pl-PL" sz="2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3635896" y="4757082"/>
            <a:ext cx="1816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>
                <a:solidFill>
                  <a:srgbClr val="C00000"/>
                </a:solidFill>
                <a:latin typeface="+mn-lt"/>
              </a:rPr>
              <a:t>GWARANCJA</a:t>
            </a:r>
            <a:endParaRPr lang="pl-PL" sz="20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614704"/>
            <a:ext cx="1872784" cy="68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5" name="Łącznik prosty ze strzałką 14"/>
          <p:cNvCxnSpPr/>
          <p:nvPr/>
        </p:nvCxnSpPr>
        <p:spPr bwMode="auto">
          <a:xfrm>
            <a:off x="5652120" y="2564904"/>
            <a:ext cx="432048" cy="576064"/>
          </a:xfrm>
          <a:prstGeom prst="straightConnector1">
            <a:avLst/>
          </a:prstGeom>
          <a:noFill/>
          <a:ln w="762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Łącznik prosty ze strzałką 15"/>
          <p:cNvCxnSpPr/>
          <p:nvPr/>
        </p:nvCxnSpPr>
        <p:spPr bwMode="auto">
          <a:xfrm>
            <a:off x="6444208" y="3789040"/>
            <a:ext cx="432048" cy="576064"/>
          </a:xfrm>
          <a:prstGeom prst="straightConnector1">
            <a:avLst/>
          </a:prstGeom>
          <a:noFill/>
          <a:ln w="762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Łącznik prosty ze strzałką 16"/>
          <p:cNvCxnSpPr/>
          <p:nvPr/>
        </p:nvCxnSpPr>
        <p:spPr bwMode="auto">
          <a:xfrm flipV="1">
            <a:off x="2915816" y="2564904"/>
            <a:ext cx="576064" cy="576064"/>
          </a:xfrm>
          <a:prstGeom prst="straightConnector1">
            <a:avLst/>
          </a:prstGeom>
          <a:noFill/>
          <a:ln w="762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Łącznik prosty ze strzałką 17"/>
          <p:cNvCxnSpPr/>
          <p:nvPr/>
        </p:nvCxnSpPr>
        <p:spPr bwMode="auto">
          <a:xfrm flipH="1">
            <a:off x="1907704" y="3789040"/>
            <a:ext cx="504056" cy="576064"/>
          </a:xfrm>
          <a:prstGeom prst="straightConnector1">
            <a:avLst/>
          </a:prstGeom>
          <a:noFill/>
          <a:ln w="762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Łącznik prosty ze strzałką 18"/>
          <p:cNvCxnSpPr/>
          <p:nvPr/>
        </p:nvCxnSpPr>
        <p:spPr bwMode="auto">
          <a:xfrm flipH="1">
            <a:off x="2987824" y="4941168"/>
            <a:ext cx="648072" cy="0"/>
          </a:xfrm>
          <a:prstGeom prst="straightConnector1">
            <a:avLst/>
          </a:prstGeom>
          <a:noFill/>
          <a:ln w="762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Łącznik prosty ze strzałką 19"/>
          <p:cNvCxnSpPr/>
          <p:nvPr/>
        </p:nvCxnSpPr>
        <p:spPr bwMode="auto">
          <a:xfrm flipH="1">
            <a:off x="5436096" y="4941168"/>
            <a:ext cx="648072" cy="0"/>
          </a:xfrm>
          <a:prstGeom prst="straightConnector1">
            <a:avLst/>
          </a:prstGeom>
          <a:noFill/>
          <a:ln w="762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Korporacja Ubezpieczeń Kredytów Eksportowych Spółka Akcyjna</a:t>
            </a:r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8D5E97-81F6-4079-BF6A-50FC48593062}" type="slidenum">
              <a:rPr lang="en-GB"/>
              <a:pPr/>
              <a:t>3</a:t>
            </a:fld>
            <a:endParaRPr lang="en-GB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6632"/>
            <a:ext cx="7772400" cy="838200"/>
          </a:xfrm>
        </p:spPr>
        <p:txBody>
          <a:bodyPr/>
          <a:lstStyle/>
          <a:p>
            <a:r>
              <a:rPr lang="pl-PL" dirty="0"/>
              <a:t>KUKE zabezpiecza kompleksowo</a:t>
            </a:r>
            <a:endParaRPr lang="en-GB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340768"/>
            <a:ext cx="8003232" cy="4679950"/>
          </a:xfrm>
        </p:spPr>
        <p:txBody>
          <a:bodyPr/>
          <a:lstStyle/>
          <a:p>
            <a:pPr marL="536575" indent="-536575">
              <a:spcBef>
                <a:spcPts val="1800"/>
              </a:spcBef>
              <a:buClr>
                <a:srgbClr val="C00000"/>
              </a:buClr>
            </a:pPr>
            <a:r>
              <a:rPr lang="pl-PL" sz="1800" dirty="0" smtClean="0"/>
              <a:t>Swoją </a:t>
            </a:r>
            <a:r>
              <a:rPr lang="pl-PL" sz="1800" dirty="0"/>
              <a:t>ofertę adresuje do wszystkich przedsiębiorstw, małych, średnich i dużych ze wszystkich sektorów gospodarki</a:t>
            </a:r>
          </a:p>
          <a:p>
            <a:pPr marL="536575" indent="-536575">
              <a:spcBef>
                <a:spcPts val="1800"/>
              </a:spcBef>
              <a:buClr>
                <a:srgbClr val="C00000"/>
              </a:buClr>
            </a:pPr>
            <a:r>
              <a:rPr lang="pl-PL" sz="1800" dirty="0"/>
              <a:t>U</a:t>
            </a:r>
            <a:r>
              <a:rPr lang="pl-PL" sz="1800" dirty="0" smtClean="0"/>
              <a:t>bezpiecza </a:t>
            </a:r>
            <a:r>
              <a:rPr lang="pl-PL" sz="1800" dirty="0"/>
              <a:t>krótkoterminowe transakcje krajowe i eksportowe </a:t>
            </a:r>
            <a:br>
              <a:rPr lang="pl-PL" sz="1800" dirty="0"/>
            </a:br>
            <a:r>
              <a:rPr lang="pl-PL" sz="1800" dirty="0"/>
              <a:t>(eksport dóbr konsumpcyjnych) do większości krajów świata, nawet tych ryzykownych (np. Rosja, Ukraina, Białoruś)</a:t>
            </a:r>
          </a:p>
          <a:p>
            <a:pPr marL="536575" indent="-536575">
              <a:spcBef>
                <a:spcPts val="1800"/>
              </a:spcBef>
              <a:buClr>
                <a:srgbClr val="C00000"/>
              </a:buClr>
            </a:pPr>
            <a:r>
              <a:rPr lang="pl-PL" sz="1800" dirty="0"/>
              <a:t>U</a:t>
            </a:r>
            <a:r>
              <a:rPr lang="pl-PL" sz="1800" dirty="0" smtClean="0"/>
              <a:t>bezpiecza </a:t>
            </a:r>
            <a:r>
              <a:rPr lang="pl-PL" sz="1800" dirty="0"/>
              <a:t>średnio i długoterminowe kontrakty eksportowe </a:t>
            </a:r>
            <a:br>
              <a:rPr lang="pl-PL" sz="1800" dirty="0"/>
            </a:br>
            <a:r>
              <a:rPr lang="pl-PL" sz="1800" dirty="0"/>
              <a:t>o charakterze inwestycyjnym do większości krajów świata </a:t>
            </a:r>
          </a:p>
          <a:p>
            <a:pPr marL="536575" indent="-536575">
              <a:spcBef>
                <a:spcPts val="1800"/>
              </a:spcBef>
              <a:buClr>
                <a:srgbClr val="C00000"/>
              </a:buClr>
            </a:pPr>
            <a:r>
              <a:rPr lang="pl-PL" sz="1800" dirty="0"/>
              <a:t>U</a:t>
            </a:r>
            <a:r>
              <a:rPr lang="pl-PL" sz="1800" dirty="0" smtClean="0"/>
              <a:t>dziela </a:t>
            </a:r>
            <a:r>
              <a:rPr lang="pl-PL" sz="1800" dirty="0"/>
              <a:t>eksportowych i krajowych gwarancji kontraktowych</a:t>
            </a:r>
          </a:p>
          <a:p>
            <a:pPr marL="536575" indent="-536575">
              <a:spcBef>
                <a:spcPts val="1800"/>
              </a:spcBef>
              <a:buClr>
                <a:srgbClr val="C00000"/>
              </a:buClr>
            </a:pPr>
            <a:r>
              <a:rPr lang="pl-PL" sz="1800" dirty="0"/>
              <a:t>W</a:t>
            </a:r>
            <a:r>
              <a:rPr lang="pl-PL" sz="1800" dirty="0" smtClean="0"/>
              <a:t>spiera </a:t>
            </a:r>
            <a:r>
              <a:rPr lang="pl-PL" sz="1800" dirty="0"/>
              <a:t>ekspansję za granicą ubezpieczając inwestycje bezpośrednie za granicą</a:t>
            </a:r>
          </a:p>
          <a:p>
            <a:pPr marL="536575" indent="-536575">
              <a:spcBef>
                <a:spcPts val="1800"/>
              </a:spcBef>
              <a:buClr>
                <a:srgbClr val="C00000"/>
              </a:buClr>
            </a:pPr>
            <a:r>
              <a:rPr lang="pl-PL" sz="1800" dirty="0"/>
              <a:t>U</a:t>
            </a:r>
            <a:r>
              <a:rPr lang="pl-PL" sz="1800" dirty="0" smtClean="0"/>
              <a:t>czestniczy </a:t>
            </a:r>
            <a:r>
              <a:rPr lang="pl-PL" sz="1800" dirty="0"/>
              <a:t>w rządowym programie wsparcia polskiego eksportu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Korporacja Ubezpieczeń Kredytów Eksportowych Spółka Akcyjna</a:t>
            </a:r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5B87DC-9318-4359-879A-6057A5CD0454}" type="slidenum">
              <a:rPr lang="en-GB"/>
              <a:pPr>
                <a:defRPr/>
              </a:pPr>
              <a:t>30</a:t>
            </a:fld>
            <a:endParaRPr lang="en-GB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Gwarancje ubezpieczeniowe w realizacji kontraktów</a:t>
            </a:r>
          </a:p>
        </p:txBody>
      </p:sp>
      <p:sp>
        <p:nvSpPr>
          <p:cNvPr id="6" name="Symbol zastępczy stopki 3"/>
          <p:cNvSpPr txBox="1">
            <a:spLocks/>
          </p:cNvSpPr>
          <p:nvPr/>
        </p:nvSpPr>
        <p:spPr bwMode="auto">
          <a:xfrm>
            <a:off x="2057400" y="6400800"/>
            <a:ext cx="495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Korporacja Ubezpieczeń Kredytów Eksportowych Spółka Akcyjna</a:t>
            </a: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52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Gwarancje ubezpieczeniowe w realizacji kontraktów</a:t>
            </a:r>
            <a:endParaRPr kumimoji="0" lang="pl-PL" sz="24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67544" y="1907540"/>
            <a:ext cx="4680520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l-PL" sz="1800" dirty="0" smtClean="0">
                <a:solidFill>
                  <a:srgbClr val="002060"/>
                </a:solidFill>
                <a:latin typeface="+mn-lt"/>
              </a:rPr>
              <a:t>Gwarancja zapłaty wadium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467544" y="3059668"/>
            <a:ext cx="4680520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l-PL" sz="1800" dirty="0" smtClean="0">
                <a:solidFill>
                  <a:srgbClr val="002060"/>
                </a:solidFill>
                <a:latin typeface="+mn-lt"/>
              </a:rPr>
              <a:t>Gwarancja należytego wykonania kontraktu</a:t>
            </a:r>
            <a:endParaRPr lang="pl-PL" sz="18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467544" y="4211796"/>
            <a:ext cx="4680520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l-PL" sz="1800" dirty="0" smtClean="0">
                <a:solidFill>
                  <a:srgbClr val="002060"/>
                </a:solidFill>
                <a:latin typeface="+mn-lt"/>
              </a:rPr>
              <a:t>Gwarancja zwrotu zaliczki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467545" y="5291916"/>
            <a:ext cx="4680519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l-PL" sz="1800" dirty="0" smtClean="0">
                <a:solidFill>
                  <a:srgbClr val="002060"/>
                </a:solidFill>
                <a:latin typeface="+mn-lt"/>
              </a:rPr>
              <a:t>Gwarancja usunięcia wad i usterek</a:t>
            </a:r>
            <a:endParaRPr lang="pl-PL" sz="18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6371705" y="2852936"/>
            <a:ext cx="2952823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pl-PL" sz="2000" dirty="0" smtClean="0">
                <a:solidFill>
                  <a:srgbClr val="C00000"/>
                </a:solidFill>
                <a:latin typeface="+mn-lt"/>
              </a:rPr>
              <a:t>ZAWARCIE KONTRAKTU</a:t>
            </a:r>
          </a:p>
          <a:p>
            <a:endParaRPr lang="pl-PL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6371705" y="4005064"/>
            <a:ext cx="2952823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pl-PL" sz="2000" dirty="0" smtClean="0">
                <a:solidFill>
                  <a:srgbClr val="C00000"/>
                </a:solidFill>
                <a:latin typeface="+mn-lt"/>
              </a:rPr>
              <a:t>REALIZACJA KONTRAKTU</a:t>
            </a:r>
          </a:p>
          <a:p>
            <a:pPr algn="l"/>
            <a:endParaRPr lang="pl-PL" sz="2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6371705" y="5085184"/>
            <a:ext cx="2952823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pl-PL" sz="2000" dirty="0" smtClean="0">
                <a:solidFill>
                  <a:srgbClr val="C00000"/>
                </a:solidFill>
                <a:latin typeface="+mn-lt"/>
              </a:rPr>
              <a:t>OKRES PODWYKONAWCZY</a:t>
            </a:r>
          </a:p>
          <a:p>
            <a:pPr algn="l"/>
            <a:endParaRPr lang="pl-PL" sz="20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5" name="Łącznik prosty ze strzałką 14"/>
          <p:cNvCxnSpPr/>
          <p:nvPr/>
        </p:nvCxnSpPr>
        <p:spPr bwMode="auto">
          <a:xfrm>
            <a:off x="5364088" y="2132856"/>
            <a:ext cx="864096" cy="0"/>
          </a:xfrm>
          <a:prstGeom prst="straightConnector1">
            <a:avLst/>
          </a:prstGeom>
          <a:noFill/>
          <a:ln w="762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Łącznik prosty ze strzałką 15"/>
          <p:cNvCxnSpPr/>
          <p:nvPr/>
        </p:nvCxnSpPr>
        <p:spPr bwMode="auto">
          <a:xfrm>
            <a:off x="5364088" y="3212976"/>
            <a:ext cx="864096" cy="0"/>
          </a:xfrm>
          <a:prstGeom prst="straightConnector1">
            <a:avLst/>
          </a:prstGeom>
          <a:noFill/>
          <a:ln w="762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Łącznik prosty ze strzałką 16"/>
          <p:cNvCxnSpPr/>
          <p:nvPr/>
        </p:nvCxnSpPr>
        <p:spPr bwMode="auto">
          <a:xfrm>
            <a:off x="5364088" y="4365104"/>
            <a:ext cx="864096" cy="0"/>
          </a:xfrm>
          <a:prstGeom prst="straightConnector1">
            <a:avLst/>
          </a:prstGeom>
          <a:noFill/>
          <a:ln w="762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Łącznik prosty ze strzałką 17"/>
          <p:cNvCxnSpPr/>
          <p:nvPr/>
        </p:nvCxnSpPr>
        <p:spPr bwMode="auto">
          <a:xfrm>
            <a:off x="5364088" y="5445224"/>
            <a:ext cx="864096" cy="0"/>
          </a:xfrm>
          <a:prstGeom prst="straightConnector1">
            <a:avLst/>
          </a:prstGeom>
          <a:noFill/>
          <a:ln w="762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Prostokąt 18"/>
          <p:cNvSpPr/>
          <p:nvPr/>
        </p:nvSpPr>
        <p:spPr>
          <a:xfrm>
            <a:off x="6391332" y="1876762"/>
            <a:ext cx="15650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dirty="0" smtClean="0">
                <a:solidFill>
                  <a:srgbClr val="C00000"/>
                </a:solidFill>
                <a:latin typeface="+mn-lt"/>
              </a:rPr>
              <a:t>PRZETARG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Korporacja Ubezpieczeń Kredytów Eksportowych Spółka Akcyjna</a:t>
            </a:r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8067C75-D82D-4A5A-8721-EAD078C152F9}" type="slidenum">
              <a:rPr lang="en-GB"/>
              <a:pPr>
                <a:defRPr/>
              </a:pPr>
              <a:t>31</a:t>
            </a:fld>
            <a:endParaRPr lang="en-GB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Procedura zawierania gwarancji</a:t>
            </a:r>
          </a:p>
        </p:txBody>
      </p:sp>
      <p:sp>
        <p:nvSpPr>
          <p:cNvPr id="6" name="Symbol zastępczy stopki 3"/>
          <p:cNvSpPr txBox="1">
            <a:spLocks/>
          </p:cNvSpPr>
          <p:nvPr/>
        </p:nvSpPr>
        <p:spPr bwMode="auto">
          <a:xfrm>
            <a:off x="2057400" y="6400800"/>
            <a:ext cx="495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Korporacja Ubezpieczeń Kredytów Eksportowych Spółka Akcyjna</a:t>
            </a: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52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Procedura zawierania gwarancji</a:t>
            </a:r>
            <a:endParaRPr kumimoji="0" lang="pl-PL" sz="24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683568" y="1475492"/>
            <a:ext cx="2448272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l-PL" sz="1800" dirty="0" smtClean="0">
                <a:solidFill>
                  <a:srgbClr val="002060"/>
                </a:solidFill>
                <a:latin typeface="+mn-lt"/>
              </a:rPr>
              <a:t>Zlecenie gwarancji</a:t>
            </a:r>
            <a:endParaRPr lang="pl-PL" sz="18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683568" y="2276872"/>
            <a:ext cx="2448272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l-PL" sz="1800" dirty="0" smtClean="0">
                <a:solidFill>
                  <a:srgbClr val="002060"/>
                </a:solidFill>
                <a:latin typeface="+mn-lt"/>
              </a:rPr>
              <a:t>Zawarcie umowy </a:t>
            </a:r>
            <a:br>
              <a:rPr lang="pl-PL" sz="1800" dirty="0" smtClean="0">
                <a:solidFill>
                  <a:srgbClr val="002060"/>
                </a:solidFill>
                <a:latin typeface="+mn-lt"/>
              </a:rPr>
            </a:br>
            <a:r>
              <a:rPr lang="pl-PL" sz="1800" dirty="0" smtClean="0">
                <a:solidFill>
                  <a:srgbClr val="002060"/>
                </a:solidFill>
                <a:latin typeface="+mn-lt"/>
              </a:rPr>
              <a:t>o udzielenie gwarancji</a:t>
            </a:r>
            <a:endParaRPr lang="pl-PL" sz="18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683568" y="3356992"/>
            <a:ext cx="2448272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l-PL" sz="1800" dirty="0" smtClean="0">
                <a:solidFill>
                  <a:srgbClr val="002060"/>
                </a:solidFill>
                <a:latin typeface="+mn-lt"/>
              </a:rPr>
              <a:t>Ustanowienie zabezpieczeń</a:t>
            </a:r>
            <a:endParaRPr lang="pl-PL" sz="18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683568" y="4437112"/>
            <a:ext cx="2448272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l-PL" sz="1800" dirty="0" smtClean="0">
                <a:solidFill>
                  <a:srgbClr val="002060"/>
                </a:solidFill>
                <a:latin typeface="+mn-lt"/>
              </a:rPr>
              <a:t>Zapłata składki</a:t>
            </a:r>
            <a:endParaRPr lang="pl-PL" sz="18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683568" y="5229200"/>
            <a:ext cx="2448272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l-PL" sz="1800" dirty="0" smtClean="0">
                <a:solidFill>
                  <a:srgbClr val="002060"/>
                </a:solidFill>
                <a:latin typeface="+mn-lt"/>
              </a:rPr>
              <a:t>Wystawienie gwarancji</a:t>
            </a:r>
            <a:endParaRPr lang="pl-PL" sz="18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5004048" y="1484784"/>
            <a:ext cx="3456384" cy="437555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l">
              <a:spcAft>
                <a:spcPts val="1000"/>
              </a:spcAft>
            </a:pPr>
            <a:r>
              <a:rPr lang="pl-PL" sz="1800" dirty="0" smtClean="0">
                <a:solidFill>
                  <a:srgbClr val="002060"/>
                </a:solidFill>
                <a:latin typeface="+mn-lt"/>
              </a:rPr>
              <a:t>Złożenie niezbędnych dokumentów do oceny gwarancji:</a:t>
            </a:r>
          </a:p>
          <a:p>
            <a:pPr indent="-288000" algn="l">
              <a:buClr>
                <a:srgbClr val="C00000"/>
              </a:buClr>
              <a:buFont typeface="Arial" pitchFamily="34" charset="0"/>
              <a:buChar char="•"/>
            </a:pPr>
            <a:r>
              <a:rPr lang="pl-PL" sz="1800" dirty="0" smtClean="0">
                <a:solidFill>
                  <a:srgbClr val="002060"/>
                </a:solidFill>
                <a:latin typeface="+mn-lt"/>
              </a:rPr>
              <a:t>dokumenty rejestrowe</a:t>
            </a:r>
          </a:p>
          <a:p>
            <a:pPr marL="288000" indent="-288000" algn="l">
              <a:buClr>
                <a:srgbClr val="C00000"/>
              </a:buClr>
              <a:buFont typeface="Arial" pitchFamily="34" charset="0"/>
              <a:buChar char="•"/>
            </a:pPr>
            <a:r>
              <a:rPr lang="pl-PL" sz="1800" dirty="0" smtClean="0">
                <a:solidFill>
                  <a:srgbClr val="002060"/>
                </a:solidFill>
                <a:latin typeface="+mn-lt"/>
              </a:rPr>
              <a:t>sprawozdania finansowe  firmy za okres 3 ostatnich lat obrotowych</a:t>
            </a:r>
          </a:p>
          <a:p>
            <a:pPr marL="288000" indent="-288000" algn="l">
              <a:buClr>
                <a:srgbClr val="C00000"/>
              </a:buClr>
              <a:buFont typeface="Arial" pitchFamily="34" charset="0"/>
              <a:buChar char="•"/>
            </a:pPr>
            <a:r>
              <a:rPr lang="pl-PL" sz="1800" dirty="0" smtClean="0">
                <a:solidFill>
                  <a:srgbClr val="002060"/>
                </a:solidFill>
                <a:latin typeface="+mn-lt"/>
              </a:rPr>
              <a:t>dokumenty związane </a:t>
            </a:r>
            <a:br>
              <a:rPr lang="pl-PL" sz="1800" dirty="0" smtClean="0">
                <a:solidFill>
                  <a:srgbClr val="002060"/>
                </a:solidFill>
                <a:latin typeface="+mn-lt"/>
              </a:rPr>
            </a:br>
            <a:r>
              <a:rPr lang="pl-PL" sz="1800" dirty="0" smtClean="0">
                <a:solidFill>
                  <a:srgbClr val="002060"/>
                </a:solidFill>
                <a:latin typeface="+mn-lt"/>
              </a:rPr>
              <a:t>z zabezpieczeniami </a:t>
            </a:r>
            <a:br>
              <a:rPr lang="pl-PL" sz="1800" dirty="0" smtClean="0">
                <a:solidFill>
                  <a:srgbClr val="002060"/>
                </a:solidFill>
                <a:latin typeface="+mn-lt"/>
              </a:rPr>
            </a:br>
            <a:r>
              <a:rPr lang="pl-PL" sz="1800" dirty="0" smtClean="0">
                <a:solidFill>
                  <a:srgbClr val="002060"/>
                </a:solidFill>
                <a:latin typeface="+mn-lt"/>
              </a:rPr>
              <a:t>(np. wyciąg z księgi wieczystej, weksel) </a:t>
            </a:r>
          </a:p>
          <a:p>
            <a:pPr marL="288000" indent="-288000" algn="l">
              <a:buClr>
                <a:srgbClr val="C00000"/>
              </a:buClr>
              <a:buFont typeface="Arial" pitchFamily="34" charset="0"/>
              <a:buChar char="•"/>
            </a:pPr>
            <a:r>
              <a:rPr lang="pl-PL" sz="1800" dirty="0" smtClean="0">
                <a:solidFill>
                  <a:srgbClr val="002060"/>
                </a:solidFill>
                <a:latin typeface="+mn-lt"/>
              </a:rPr>
              <a:t>kopia kontraktu lub warunki kontraktu, do którego odnosi się gwarancja</a:t>
            </a:r>
          </a:p>
          <a:p>
            <a:pPr algn="l"/>
            <a:endParaRPr lang="pl-PL" sz="1800" dirty="0">
              <a:solidFill>
                <a:srgbClr val="002060"/>
              </a:solidFill>
              <a:latin typeface="+mn-lt"/>
            </a:endParaRPr>
          </a:p>
        </p:txBody>
      </p:sp>
      <p:cxnSp>
        <p:nvCxnSpPr>
          <p:cNvPr id="14" name="Łącznik prosty ze strzałką 13"/>
          <p:cNvCxnSpPr/>
          <p:nvPr/>
        </p:nvCxnSpPr>
        <p:spPr bwMode="auto">
          <a:xfrm>
            <a:off x="3707904" y="1700808"/>
            <a:ext cx="864096" cy="0"/>
          </a:xfrm>
          <a:prstGeom prst="straightConnector1">
            <a:avLst/>
          </a:prstGeom>
          <a:noFill/>
          <a:ln w="762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Łącznik prosty ze strzałką 14"/>
          <p:cNvCxnSpPr/>
          <p:nvPr/>
        </p:nvCxnSpPr>
        <p:spPr bwMode="auto">
          <a:xfrm>
            <a:off x="1835696" y="1844824"/>
            <a:ext cx="0" cy="432048"/>
          </a:xfrm>
          <a:prstGeom prst="straightConnector1">
            <a:avLst/>
          </a:prstGeom>
          <a:noFill/>
          <a:ln w="762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Łącznik prosty ze strzałką 15"/>
          <p:cNvCxnSpPr/>
          <p:nvPr/>
        </p:nvCxnSpPr>
        <p:spPr bwMode="auto">
          <a:xfrm>
            <a:off x="1835696" y="2924944"/>
            <a:ext cx="0" cy="432048"/>
          </a:xfrm>
          <a:prstGeom prst="straightConnector1">
            <a:avLst/>
          </a:prstGeom>
          <a:noFill/>
          <a:ln w="762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Łącznik prosty ze strzałką 16"/>
          <p:cNvCxnSpPr/>
          <p:nvPr/>
        </p:nvCxnSpPr>
        <p:spPr bwMode="auto">
          <a:xfrm>
            <a:off x="1835696" y="4005064"/>
            <a:ext cx="0" cy="432048"/>
          </a:xfrm>
          <a:prstGeom prst="straightConnector1">
            <a:avLst/>
          </a:prstGeom>
          <a:noFill/>
          <a:ln w="762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Łącznik prosty ze strzałką 17"/>
          <p:cNvCxnSpPr/>
          <p:nvPr/>
        </p:nvCxnSpPr>
        <p:spPr bwMode="auto">
          <a:xfrm>
            <a:off x="1835696" y="4797152"/>
            <a:ext cx="0" cy="432048"/>
          </a:xfrm>
          <a:prstGeom prst="straightConnector1">
            <a:avLst/>
          </a:prstGeom>
          <a:noFill/>
          <a:ln w="762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Korporacja Ubezpieczeń Kredytów Eksportowych Spółka Akcyjna</a:t>
            </a:r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FD3C316-4AB5-443B-B0AA-91886C8D5A11}" type="slidenum">
              <a:rPr lang="en-GB"/>
              <a:pPr>
                <a:defRPr/>
              </a:pPr>
              <a:t>32</a:t>
            </a:fld>
            <a:endParaRPr lang="en-GB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Zalety gwarancji ubezpieczeniowych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12888"/>
            <a:ext cx="8139113" cy="47244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buClr>
                <a:srgbClr val="C00000"/>
              </a:buClr>
            </a:pPr>
            <a:r>
              <a:rPr lang="pl-PL" sz="1800" dirty="0" smtClean="0"/>
              <a:t>gwarancje ubezpieczeniowe, w odróżnieniu od gwarancji bankowych, </a:t>
            </a:r>
            <a:br>
              <a:rPr lang="pl-PL" sz="1800" dirty="0" smtClean="0"/>
            </a:br>
            <a:r>
              <a:rPr lang="pl-PL" sz="1800" dirty="0" smtClean="0"/>
              <a:t>nie obciążają linii kredytowej przedsiębiorcy</a:t>
            </a:r>
          </a:p>
          <a:p>
            <a:pPr eaLnBrk="1" hangingPunct="1">
              <a:spcBef>
                <a:spcPts val="1200"/>
              </a:spcBef>
              <a:buClr>
                <a:srgbClr val="C00000"/>
              </a:buClr>
            </a:pPr>
            <a:r>
              <a:rPr lang="pl-PL" sz="1800" dirty="0" smtClean="0"/>
              <a:t>warunki gwarancji dostosowane do standardów międzynarodowych </a:t>
            </a:r>
            <a:br>
              <a:rPr lang="pl-PL" sz="1800" dirty="0" smtClean="0"/>
            </a:br>
            <a:r>
              <a:rPr lang="pl-PL" sz="1800" dirty="0" smtClean="0"/>
              <a:t>oraz oczekiwań rynku</a:t>
            </a:r>
          </a:p>
          <a:p>
            <a:pPr eaLnBrk="1" hangingPunct="1">
              <a:spcBef>
                <a:spcPts val="1200"/>
              </a:spcBef>
              <a:buClr>
                <a:srgbClr val="C00000"/>
              </a:buClr>
            </a:pPr>
            <a:r>
              <a:rPr lang="pl-PL" sz="1800" dirty="0" smtClean="0"/>
              <a:t>indywidualne podejście i elastyczne warunki finansowe</a:t>
            </a:r>
          </a:p>
          <a:p>
            <a:pPr eaLnBrk="1" hangingPunct="1">
              <a:spcBef>
                <a:spcPts val="1200"/>
              </a:spcBef>
              <a:buClr>
                <a:srgbClr val="C00000"/>
              </a:buClr>
            </a:pPr>
            <a:r>
              <a:rPr lang="pl-PL" sz="1800" dirty="0" smtClean="0"/>
              <a:t>negocjowana treść gwarancji z beneficjentem</a:t>
            </a:r>
          </a:p>
          <a:p>
            <a:pPr eaLnBrk="1" hangingPunct="1">
              <a:spcBef>
                <a:spcPts val="1200"/>
              </a:spcBef>
              <a:buClr>
                <a:srgbClr val="C00000"/>
              </a:buClr>
            </a:pPr>
            <a:r>
              <a:rPr lang="pl-PL" sz="1800" dirty="0" smtClean="0"/>
              <a:t>profesjonalną obsługę i wieloletnie doświadczenie na rynku</a:t>
            </a:r>
          </a:p>
          <a:p>
            <a:pPr algn="ctr" eaLnBrk="1" hangingPunct="1">
              <a:lnSpc>
                <a:spcPct val="90000"/>
              </a:lnSpc>
              <a:buClr>
                <a:srgbClr val="FF3300"/>
              </a:buClr>
              <a:buFont typeface="Wingdings" pitchFamily="2" charset="2"/>
              <a:buNone/>
            </a:pPr>
            <a:endParaRPr lang="pl-PL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Korporacja Ubezpieczeń Kredytów Eksportowych Spółka Akcyjna</a:t>
            </a:r>
            <a:endParaRPr lang="en-GB"/>
          </a:p>
        </p:txBody>
      </p:sp>
      <p:sp>
        <p:nvSpPr>
          <p:cNvPr id="36867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2317B74-22F8-4443-9BC6-2B9C7A424400}" type="slidenum">
              <a:rPr lang="en-GB"/>
              <a:pPr>
                <a:defRPr/>
              </a:pPr>
              <a:t>33</a:t>
            </a:fld>
            <a:endParaRPr lang="en-GB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772400" cy="2590800"/>
          </a:xfrm>
        </p:spPr>
        <p:txBody>
          <a:bodyPr/>
          <a:lstStyle/>
          <a:p>
            <a:pPr marL="381000" indent="-381000" eaLnBrk="1" hangingPunct="1">
              <a:buFont typeface="Wingdings" pitchFamily="2" charset="2"/>
              <a:buNone/>
            </a:pPr>
            <a:endParaRPr lang="pl-PL" dirty="0" smtClean="0"/>
          </a:p>
          <a:p>
            <a:pPr marL="381000" indent="-381000" eaLnBrk="1" hangingPunct="1">
              <a:buFont typeface="Wingdings" pitchFamily="2" charset="2"/>
              <a:buNone/>
            </a:pPr>
            <a:endParaRPr lang="pl-PL" dirty="0" smtClean="0"/>
          </a:p>
          <a:p>
            <a:pPr marL="381000" indent="-381000" eaLnBrk="1" hangingPunct="1">
              <a:buFont typeface="Wingdings" pitchFamily="2" charset="2"/>
              <a:buNone/>
            </a:pPr>
            <a:endParaRPr lang="pl-PL" dirty="0" smtClean="0"/>
          </a:p>
          <a:p>
            <a:pPr marL="381000" indent="-381000" eaLnBrk="1" hangingPunct="1">
              <a:buFont typeface="Wingdings" pitchFamily="2" charset="2"/>
              <a:buNone/>
            </a:pPr>
            <a:endParaRPr lang="pl-PL" dirty="0" smtClean="0"/>
          </a:p>
          <a:p>
            <a:pPr marL="381000" indent="-381000" algn="ctr" eaLnBrk="1" hangingPunct="1">
              <a:buFont typeface="Wingdings" pitchFamily="2" charset="2"/>
              <a:buNone/>
            </a:pPr>
            <a:r>
              <a:rPr lang="pl-PL" sz="2800" b="1" dirty="0" err="1" smtClean="0">
                <a:solidFill>
                  <a:srgbClr val="C00000"/>
                </a:solidFill>
              </a:rPr>
              <a:t>www.kuke.com.pl</a:t>
            </a:r>
            <a:endParaRPr lang="pl-PL" sz="28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Korporacja Ubezpieczeń Kredytów Eksportowych Spółka Akcyjna</a:t>
            </a:r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1B9530-6982-40E5-B750-1EB3DCEECDB4}" type="slidenum">
              <a:rPr lang="en-GB"/>
              <a:pPr/>
              <a:t>4</a:t>
            </a:fld>
            <a:endParaRPr lang="en-GB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Adresaci oferty KUKE</a:t>
            </a:r>
            <a:endParaRPr lang="en-GB" dirty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2129"/>
            <a:ext cx="7772400" cy="2020887"/>
          </a:xfrm>
        </p:spPr>
        <p:txBody>
          <a:bodyPr/>
          <a:lstStyle/>
          <a:p>
            <a:pPr marL="804863" indent="-804863">
              <a:spcBef>
                <a:spcPct val="100000"/>
              </a:spcBef>
              <a:buClr>
                <a:srgbClr val="C00000"/>
              </a:buClr>
            </a:pPr>
            <a:r>
              <a:rPr lang="pl-PL" sz="1800" dirty="0"/>
              <a:t>Przedsiębiorstwa mające siedzibę na terytorium Rzeczypospolitej Polskiej </a:t>
            </a:r>
          </a:p>
          <a:p>
            <a:pPr marL="804863" indent="-804863">
              <a:spcBef>
                <a:spcPct val="100000"/>
              </a:spcBef>
              <a:buClr>
                <a:srgbClr val="C00000"/>
              </a:buClr>
            </a:pPr>
            <a:r>
              <a:rPr lang="pl-PL" sz="1800" dirty="0"/>
              <a:t>Banki finansujące kontrakty realizowane przez polskich eksporterów</a:t>
            </a:r>
            <a:endParaRPr lang="en-GB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Korporacja Ubezpieczeń Kredytów Eksportowych Spółka Akcyjna</a:t>
            </a:r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992E476-792B-4054-94B6-3EEE76BA0261}" type="slidenum">
              <a:rPr lang="en-GB"/>
              <a:pPr>
                <a:defRPr/>
              </a:pPr>
              <a:t>5</a:t>
            </a:fld>
            <a:endParaRPr lang="en-GB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6632"/>
            <a:ext cx="7772400" cy="838200"/>
          </a:xfrm>
        </p:spPr>
        <p:txBody>
          <a:bodyPr/>
          <a:lstStyle/>
          <a:p>
            <a:r>
              <a:rPr lang="pl-PL" dirty="0" smtClean="0"/>
              <a:t>Oferta KUKE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196752"/>
            <a:ext cx="8066088" cy="4896544"/>
          </a:xfrm>
        </p:spPr>
        <p:txBody>
          <a:bodyPr/>
          <a:lstStyle/>
          <a:p>
            <a:pPr marL="0" indent="0">
              <a:lnSpc>
                <a:spcPct val="90000"/>
              </a:lnSpc>
              <a:spcAft>
                <a:spcPct val="50000"/>
              </a:spcAft>
              <a:buFont typeface="Wingdings" pitchFamily="2" charset="2"/>
              <a:buNone/>
            </a:pPr>
            <a:r>
              <a:rPr lang="pl-PL" sz="1800" dirty="0" smtClean="0"/>
              <a:t>Podstawowe grupy produktów ubezpieczeniowych:</a:t>
            </a:r>
          </a:p>
          <a:p>
            <a:pPr marL="0" indent="0">
              <a:lnSpc>
                <a:spcPct val="90000"/>
              </a:lnSpc>
              <a:spcAft>
                <a:spcPct val="50000"/>
              </a:spcAft>
              <a:buNone/>
            </a:pPr>
            <a:r>
              <a:rPr lang="pl-PL" sz="1800" u="sng" dirty="0" smtClean="0">
                <a:solidFill>
                  <a:srgbClr val="C00000"/>
                </a:solidFill>
              </a:rPr>
              <a:t>Ubezpieczenia komercyjne:</a:t>
            </a:r>
          </a:p>
          <a:p>
            <a:pPr marL="360363" indent="-360363">
              <a:lnSpc>
                <a:spcPct val="90000"/>
              </a:lnSpc>
              <a:spcAft>
                <a:spcPct val="50000"/>
              </a:spcAft>
              <a:buClr>
                <a:srgbClr val="C00000"/>
              </a:buClr>
              <a:tabLst>
                <a:tab pos="360363" algn="l"/>
              </a:tabLst>
            </a:pPr>
            <a:r>
              <a:rPr lang="pl-PL" sz="1800" dirty="0" smtClean="0"/>
              <a:t>ubezpieczenia krótkoterminowych należności krajowych  i eksportowych (</a:t>
            </a:r>
            <a:r>
              <a:rPr lang="pl-PL" sz="1800" dirty="0" err="1" smtClean="0"/>
              <a:t>Europolisa</a:t>
            </a:r>
            <a:r>
              <a:rPr lang="pl-PL" sz="1800" dirty="0" smtClean="0"/>
              <a:t>, Pakiet)</a:t>
            </a:r>
          </a:p>
          <a:p>
            <a:pPr marL="360363" indent="-360363">
              <a:lnSpc>
                <a:spcPct val="90000"/>
              </a:lnSpc>
              <a:spcAft>
                <a:spcPct val="50000"/>
              </a:spcAft>
              <a:buClr>
                <a:srgbClr val="C00000"/>
              </a:buClr>
              <a:tabLst>
                <a:tab pos="360363" algn="l"/>
              </a:tabLst>
            </a:pPr>
            <a:r>
              <a:rPr lang="pl-PL" sz="1800" dirty="0" smtClean="0"/>
              <a:t>kontraktowe gwarancje eksportowe i krajowe</a:t>
            </a:r>
          </a:p>
          <a:p>
            <a:pPr marL="0" indent="0">
              <a:lnSpc>
                <a:spcPct val="90000"/>
              </a:lnSpc>
              <a:spcAft>
                <a:spcPct val="50000"/>
              </a:spcAft>
              <a:buNone/>
            </a:pPr>
            <a:r>
              <a:rPr lang="pl-PL" sz="1800" u="sng" dirty="0" smtClean="0">
                <a:solidFill>
                  <a:srgbClr val="C00000"/>
                </a:solidFill>
              </a:rPr>
              <a:t>Ubezpieczenia ze wsparciem Skarbu Państwa:</a:t>
            </a:r>
          </a:p>
          <a:p>
            <a:pPr marL="360363" indent="-360363">
              <a:lnSpc>
                <a:spcPct val="90000"/>
              </a:lnSpc>
              <a:spcAft>
                <a:spcPct val="50000"/>
              </a:spcAft>
              <a:buClr>
                <a:srgbClr val="C00000"/>
              </a:buClr>
              <a:tabLst>
                <a:tab pos="360363" algn="l"/>
              </a:tabLst>
            </a:pPr>
            <a:r>
              <a:rPr lang="pl-PL" sz="1800" dirty="0" smtClean="0"/>
              <a:t>ubezpieczenie krótkoterminowych należności z krajów podwyższonego</a:t>
            </a:r>
            <a:br>
              <a:rPr lang="pl-PL" sz="1800" dirty="0" smtClean="0"/>
            </a:br>
            <a:r>
              <a:rPr lang="pl-PL" sz="1800" dirty="0" smtClean="0"/>
              <a:t>ryzyka (Polisa na Wschód)</a:t>
            </a:r>
          </a:p>
          <a:p>
            <a:pPr marL="360363" indent="-360363">
              <a:lnSpc>
                <a:spcPct val="90000"/>
              </a:lnSpc>
              <a:spcAft>
                <a:spcPct val="50000"/>
              </a:spcAft>
              <a:buClr>
                <a:srgbClr val="C00000"/>
              </a:buClr>
            </a:pPr>
            <a:r>
              <a:rPr lang="pl-PL" sz="1800" dirty="0" smtClean="0"/>
              <a:t>ubezpieczenie kontraktów eksportowych o charakterze inwestycji krótko,</a:t>
            </a:r>
            <a:br>
              <a:rPr lang="pl-PL" sz="1800" dirty="0" smtClean="0"/>
            </a:br>
            <a:r>
              <a:rPr lang="pl-PL" sz="1800" dirty="0" smtClean="0"/>
              <a:t>średnio i długoterminowych (Polisa Indywidualna, Kredyt Dostawcy, </a:t>
            </a:r>
            <a:br>
              <a:rPr lang="pl-PL" sz="1800" dirty="0" smtClean="0"/>
            </a:br>
            <a:r>
              <a:rPr lang="pl-PL" sz="1800" dirty="0" smtClean="0"/>
              <a:t>Kredyt dla Nabywcy)</a:t>
            </a:r>
          </a:p>
          <a:p>
            <a:pPr marL="360363" indent="-360363">
              <a:lnSpc>
                <a:spcPct val="90000"/>
              </a:lnSpc>
              <a:spcAft>
                <a:spcPct val="50000"/>
              </a:spcAft>
              <a:buClr>
                <a:srgbClr val="C00000"/>
              </a:buClr>
            </a:pPr>
            <a:r>
              <a:rPr lang="pl-PL" sz="1800" dirty="0" smtClean="0"/>
              <a:t>kontraktowe gwarancje eksportowe</a:t>
            </a:r>
          </a:p>
          <a:p>
            <a:pPr marL="360363" indent="-360363">
              <a:lnSpc>
                <a:spcPct val="90000"/>
              </a:lnSpc>
              <a:spcAft>
                <a:spcPct val="50000"/>
              </a:spcAft>
              <a:buClr>
                <a:srgbClr val="C00000"/>
              </a:buClr>
            </a:pPr>
            <a:r>
              <a:rPr lang="pl-PL" sz="1800" dirty="0" smtClean="0"/>
              <a:t>produkty uzupełniające (Bezpieczne Inwestycje)</a:t>
            </a:r>
          </a:p>
          <a:p>
            <a:pPr marL="0" indent="0">
              <a:lnSpc>
                <a:spcPct val="90000"/>
              </a:lnSpc>
              <a:spcAft>
                <a:spcPct val="50000"/>
              </a:spcAft>
            </a:pPr>
            <a:endParaRPr lang="pl-PL" dirty="0" smtClean="0"/>
          </a:p>
          <a:p>
            <a:pPr marL="0" indent="0">
              <a:lnSpc>
                <a:spcPct val="90000"/>
              </a:lnSpc>
              <a:spcAft>
                <a:spcPct val="50000"/>
              </a:spcAft>
            </a:pPr>
            <a:endParaRPr lang="pl-PL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Korporacja Ubezpieczeń Kredytów Eksportowych Spółka Akcyjna</a:t>
            </a:r>
            <a:endParaRPr lang="en-GB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B21C4C-3769-416A-A063-956B7570CC8B}" type="slidenum">
              <a:rPr lang="en-GB"/>
              <a:pPr/>
              <a:t>6</a:t>
            </a:fld>
            <a:endParaRPr lang="en-GB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Polisa na Wschód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032" y="980728"/>
            <a:ext cx="7772400" cy="4818856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500"/>
              </a:spcAft>
              <a:buClr>
                <a:srgbClr val="FF3300"/>
              </a:buClr>
              <a:buFont typeface="Wingdings" pitchFamily="2" charset="2"/>
              <a:buNone/>
            </a:pPr>
            <a:endParaRPr kumimoji="1" lang="pl-PL" sz="1800" dirty="0">
              <a:solidFill>
                <a:schemeClr val="tx2"/>
              </a:solidFill>
            </a:endParaRPr>
          </a:p>
          <a:p>
            <a:pPr marL="360000" indent="-360000">
              <a:spcBef>
                <a:spcPts val="800"/>
              </a:spcBef>
              <a:spcAft>
                <a:spcPts val="500"/>
              </a:spcAft>
              <a:buClr>
                <a:srgbClr val="C00000"/>
              </a:buClr>
              <a:buNone/>
            </a:pPr>
            <a:r>
              <a:rPr lang="pl-PL" sz="1800" dirty="0"/>
              <a:t>Ubezpieczenie należności eksportowych o okresie spłaty poniżej 2 lat</a:t>
            </a:r>
            <a:r>
              <a:rPr lang="pl-PL" sz="1800" dirty="0" smtClean="0"/>
              <a:t>:</a:t>
            </a:r>
            <a:endParaRPr lang="pl-PL" sz="1800" dirty="0"/>
          </a:p>
          <a:p>
            <a:pPr marL="360000" lvl="1" indent="-360000">
              <a:spcBef>
                <a:spcPts val="800"/>
              </a:spcBef>
              <a:spcAft>
                <a:spcPts val="5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dirty="0" smtClean="0"/>
              <a:t>ubezpieczenie gwarantowane przez Skarb Państwa</a:t>
            </a:r>
          </a:p>
          <a:p>
            <a:pPr marL="360000" lvl="1" indent="-360000">
              <a:spcBef>
                <a:spcPts val="800"/>
              </a:spcBef>
              <a:spcAft>
                <a:spcPts val="5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dirty="0" smtClean="0"/>
              <a:t>59 krajów</a:t>
            </a:r>
          </a:p>
          <a:p>
            <a:pPr marL="360000" lvl="1" indent="-360000">
              <a:spcBef>
                <a:spcPts val="800"/>
              </a:spcBef>
              <a:spcAft>
                <a:spcPts val="5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dirty="0" smtClean="0"/>
              <a:t>limit </a:t>
            </a:r>
            <a:r>
              <a:rPr lang="pl-PL" dirty="0"/>
              <a:t>kredytowy ustalany jest </a:t>
            </a:r>
            <a:r>
              <a:rPr lang="pl-PL" dirty="0" smtClean="0"/>
              <a:t>dla kontrahentów zgłoszonych </a:t>
            </a:r>
            <a:r>
              <a:rPr lang="pl-PL" dirty="0"/>
              <a:t>przez eksportera do </a:t>
            </a:r>
            <a:r>
              <a:rPr lang="pl-PL" dirty="0" smtClean="0"/>
              <a:t>ubezpieczenia</a:t>
            </a:r>
            <a:endParaRPr lang="pl-PL" sz="1800" dirty="0"/>
          </a:p>
          <a:p>
            <a:pPr marL="360000" lvl="1" indent="-360000">
              <a:spcBef>
                <a:spcPts val="800"/>
              </a:spcBef>
              <a:spcAft>
                <a:spcPts val="5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dirty="0" smtClean="0"/>
              <a:t>ochrona ubezpieczeniowa: 90 - 95% wartości należności</a:t>
            </a:r>
            <a:endParaRPr lang="pl-PL" dirty="0"/>
          </a:p>
          <a:p>
            <a:pPr marL="360000" lvl="1" indent="-360000">
              <a:spcBef>
                <a:spcPts val="800"/>
              </a:spcBef>
              <a:spcAft>
                <a:spcPts val="5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dirty="0" smtClean="0"/>
              <a:t>ustalenie </a:t>
            </a:r>
            <a:r>
              <a:rPr lang="pl-PL" dirty="0"/>
              <a:t>stawki dla każdego limitu kredytowego w zależności </a:t>
            </a:r>
            <a:br>
              <a:rPr lang="pl-PL" dirty="0"/>
            </a:br>
            <a:r>
              <a:rPr lang="pl-PL" dirty="0"/>
              <a:t>od kraju </a:t>
            </a:r>
            <a:r>
              <a:rPr lang="pl-PL" dirty="0" smtClean="0"/>
              <a:t>eksportu, </a:t>
            </a:r>
            <a:r>
              <a:rPr lang="pl-PL" dirty="0"/>
              <a:t>terminu płatności, </a:t>
            </a:r>
            <a:r>
              <a:rPr lang="pl-PL" dirty="0" smtClean="0"/>
              <a:t>udziału własnego</a:t>
            </a:r>
            <a:endParaRPr lang="pl-PL" sz="1800" dirty="0"/>
          </a:p>
          <a:p>
            <a:pPr>
              <a:spcBef>
                <a:spcPts val="800"/>
              </a:spcBef>
              <a:spcAft>
                <a:spcPts val="500"/>
              </a:spcAft>
              <a:buClr>
                <a:srgbClr val="FF3300"/>
              </a:buClr>
              <a:buFont typeface="Wingdings" pitchFamily="2" charset="2"/>
              <a:buNone/>
            </a:pPr>
            <a:endParaRPr kumimoji="1" lang="pl-PL" sz="1800" dirty="0"/>
          </a:p>
          <a:p>
            <a:pPr algn="ctr">
              <a:spcBef>
                <a:spcPts val="800"/>
              </a:spcBef>
              <a:spcAft>
                <a:spcPts val="500"/>
              </a:spcAft>
              <a:buClr>
                <a:srgbClr val="FF3300"/>
              </a:buClr>
              <a:buFont typeface="Wingdings" pitchFamily="2" charset="2"/>
              <a:buNone/>
            </a:pP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Korporacja Ubezpieczeń Kredytów Eksportowych Spółka Akcyjna</a:t>
            </a:r>
            <a:endParaRPr lang="en-GB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B21C4C-3769-416A-A063-956B7570CC8B}" type="slidenum">
              <a:rPr lang="en-GB"/>
              <a:pPr/>
              <a:t>7</a:t>
            </a:fld>
            <a:endParaRPr lang="en-GB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Polisa </a:t>
            </a:r>
            <a:r>
              <a:rPr lang="pl-PL" dirty="0" smtClean="0"/>
              <a:t> Indywidualna</a:t>
            </a:r>
            <a:endParaRPr lang="pl-PL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032" y="980728"/>
            <a:ext cx="7772400" cy="4818856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500"/>
              </a:spcAft>
              <a:buClr>
                <a:srgbClr val="FF3300"/>
              </a:buClr>
              <a:buFont typeface="Wingdings" pitchFamily="2" charset="2"/>
              <a:buNone/>
            </a:pPr>
            <a:endParaRPr kumimoji="1" lang="pl-PL" sz="1800" dirty="0">
              <a:solidFill>
                <a:schemeClr val="tx2"/>
              </a:solidFill>
            </a:endParaRPr>
          </a:p>
          <a:p>
            <a:pPr marL="0" indent="0">
              <a:spcBef>
                <a:spcPts val="800"/>
              </a:spcBef>
              <a:spcAft>
                <a:spcPts val="500"/>
              </a:spcAft>
              <a:buClr>
                <a:srgbClr val="C00000"/>
              </a:buClr>
              <a:buNone/>
            </a:pPr>
            <a:r>
              <a:rPr lang="pl-PL" sz="1800" dirty="0"/>
              <a:t>Ubezpieczenie należności eksportowych </a:t>
            </a:r>
            <a:r>
              <a:rPr lang="pl-PL" sz="1800" dirty="0" smtClean="0"/>
              <a:t>z tytułu pojedynczego kontraktu eksportowego o </a:t>
            </a:r>
            <a:r>
              <a:rPr lang="pl-PL" sz="1800" dirty="0"/>
              <a:t>okresie spłaty poniżej 2 </a:t>
            </a:r>
            <a:r>
              <a:rPr lang="pl-PL" sz="1800" dirty="0" smtClean="0"/>
              <a:t>lat (dobra inwestycyjne):</a:t>
            </a:r>
            <a:endParaRPr lang="pl-PL" sz="1800" dirty="0"/>
          </a:p>
          <a:p>
            <a:pPr marL="360000" lvl="1" indent="-360000">
              <a:spcBef>
                <a:spcPts val="800"/>
              </a:spcBef>
              <a:spcAft>
                <a:spcPts val="5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dirty="0" smtClean="0"/>
              <a:t>ubezpieczenie gwarantowane przez Skarb Państwa</a:t>
            </a:r>
          </a:p>
          <a:p>
            <a:pPr marL="360000" lvl="1" indent="-360000">
              <a:spcBef>
                <a:spcPts val="800"/>
              </a:spcBef>
              <a:spcAft>
                <a:spcPts val="5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dirty="0" smtClean="0"/>
              <a:t>166 krajów</a:t>
            </a:r>
          </a:p>
          <a:p>
            <a:pPr marL="360000" lvl="1" indent="-360000">
              <a:spcBef>
                <a:spcPts val="800"/>
              </a:spcBef>
              <a:spcAft>
                <a:spcPts val="5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dirty="0" smtClean="0"/>
              <a:t>ochrona ubezpieczeniowa: do 95% wartości należności</a:t>
            </a:r>
            <a:endParaRPr lang="pl-PL" dirty="0"/>
          </a:p>
          <a:p>
            <a:pPr marL="360000" lvl="1" indent="-360000">
              <a:spcBef>
                <a:spcPts val="800"/>
              </a:spcBef>
              <a:spcAft>
                <a:spcPts val="5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dirty="0" smtClean="0"/>
              <a:t>elastyczna stawka ubezpieczeniowa w zależności od kraju eksportu, ratingu kontrahenta, terminów spłaty należności oraz wysokości udziału własnego wybranego przez klienta</a:t>
            </a:r>
          </a:p>
          <a:p>
            <a:pPr marL="360000" lvl="1" indent="-360000">
              <a:spcBef>
                <a:spcPts val="800"/>
              </a:spcBef>
              <a:spcAft>
                <a:spcPts val="5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dirty="0"/>
              <a:t>b</a:t>
            </a:r>
            <a:r>
              <a:rPr lang="pl-PL" dirty="0" smtClean="0"/>
              <a:t>ezpłatna ocena ryzyka kontrahenta</a:t>
            </a:r>
          </a:p>
          <a:p>
            <a:pPr marL="360000" lvl="1" indent="-360000">
              <a:spcBef>
                <a:spcPts val="800"/>
              </a:spcBef>
              <a:spcAft>
                <a:spcPts val="5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dirty="0" smtClean="0"/>
              <a:t>b</a:t>
            </a:r>
            <a:r>
              <a:rPr lang="pl-PL" sz="1800" dirty="0" smtClean="0"/>
              <a:t>ezpłatna windykacja ubezpieczonych należności</a:t>
            </a:r>
          </a:p>
          <a:p>
            <a:pPr marL="360000" lvl="1" indent="-360000">
              <a:spcBef>
                <a:spcPts val="800"/>
              </a:spcBef>
              <a:spcAft>
                <a:spcPts val="5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dirty="0" smtClean="0"/>
              <a:t>odszkodowanie wypłacane w walucie kontraktu – </a:t>
            </a:r>
            <a:br>
              <a:rPr lang="pl-PL" dirty="0" smtClean="0"/>
            </a:br>
            <a:r>
              <a:rPr lang="pl-PL" dirty="0" smtClean="0"/>
              <a:t>ograniczenie ryzyka kursowego</a:t>
            </a:r>
            <a:endParaRPr lang="pl-PL" sz="1800" dirty="0"/>
          </a:p>
          <a:p>
            <a:pPr>
              <a:spcBef>
                <a:spcPts val="800"/>
              </a:spcBef>
              <a:spcAft>
                <a:spcPts val="500"/>
              </a:spcAft>
              <a:buClr>
                <a:srgbClr val="FF3300"/>
              </a:buClr>
              <a:buFont typeface="Wingdings" pitchFamily="2" charset="2"/>
              <a:buNone/>
            </a:pPr>
            <a:endParaRPr kumimoji="1" lang="pl-PL" sz="1800" dirty="0"/>
          </a:p>
          <a:p>
            <a:pPr algn="ctr">
              <a:spcBef>
                <a:spcPts val="800"/>
              </a:spcBef>
              <a:spcAft>
                <a:spcPts val="500"/>
              </a:spcAft>
              <a:buClr>
                <a:srgbClr val="FF3300"/>
              </a:buClr>
              <a:buFont typeface="Wingdings" pitchFamily="2" charset="2"/>
              <a:buNone/>
            </a:pPr>
            <a:endParaRPr lang="pl-PL" dirty="0">
              <a:solidFill>
                <a:srgbClr val="FF0000"/>
              </a:solidFill>
            </a:endParaRPr>
          </a:p>
        </p:txBody>
      </p:sp>
      <p:pic>
        <p:nvPicPr>
          <p:cNvPr id="3074" name="Picture 2" descr="http://t1.gstatic.com/images?q=tbn:ANd9GcRVRm-O3yypc8-Nx5l-ZkW26_alMApancq8cyIfk5Z3dGVE9Z5z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941168"/>
            <a:ext cx="1624876" cy="10801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Korporacja Ubezpieczeń Kredytów Eksportowych Spółka Akcyjna</a:t>
            </a:r>
            <a:endParaRPr lang="en-GB"/>
          </a:p>
        </p:txBody>
      </p:sp>
      <p:sp>
        <p:nvSpPr>
          <p:cNvPr id="9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98335E-7C7A-4918-AE2C-F07A74583B12}" type="slidenum">
              <a:rPr lang="en-GB"/>
              <a:pPr>
                <a:defRPr/>
              </a:pPr>
              <a:t>8</a:t>
            </a:fld>
            <a:endParaRPr lang="en-GB"/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152400" y="302397"/>
            <a:ext cx="89154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F0000"/>
              </a:buClr>
            </a:pPr>
            <a:r>
              <a:rPr lang="pl-PL" sz="2400" b="1" dirty="0">
                <a:latin typeface="Arial" charset="0"/>
              </a:rPr>
              <a:t>Zakres ochrony ubezpieczeniowej</a:t>
            </a:r>
            <a:r>
              <a:rPr lang="pl-PL" sz="2400" b="1" dirty="0">
                <a:solidFill>
                  <a:srgbClr val="CC0000"/>
                </a:solidFill>
                <a:latin typeface="Arial" charset="0"/>
              </a:rPr>
              <a:t> </a:t>
            </a:r>
          </a:p>
        </p:txBody>
      </p:sp>
      <p:sp>
        <p:nvSpPr>
          <p:cNvPr id="14341" name="Rectangle 3"/>
          <p:cNvSpPr>
            <a:spLocks noChangeArrowheads="1"/>
          </p:cNvSpPr>
          <p:nvPr/>
        </p:nvSpPr>
        <p:spPr bwMode="auto">
          <a:xfrm>
            <a:off x="419472" y="2581275"/>
            <a:ext cx="4800600" cy="183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vl="2" algn="l" eaLnBrk="0" hangingPunct="0">
              <a:lnSpc>
                <a:spcPct val="90000"/>
              </a:lnSpc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1800" b="1" dirty="0">
                <a:solidFill>
                  <a:srgbClr val="000066"/>
                </a:solidFill>
                <a:latin typeface="Arial" charset="0"/>
                <a:sym typeface="Symbol" pitchFamily="18" charset="2"/>
              </a:rPr>
              <a:t>	</a:t>
            </a:r>
            <a:r>
              <a:rPr lang="pl-PL" sz="1800" dirty="0">
                <a:solidFill>
                  <a:srgbClr val="000066"/>
                </a:solidFill>
                <a:latin typeface="Arial" charset="0"/>
              </a:rPr>
              <a:t>ryzyko handlowe</a:t>
            </a:r>
          </a:p>
          <a:p>
            <a:pPr lvl="2" algn="l" eaLnBrk="0" hangingPunct="0">
              <a:spcBef>
                <a:spcPct val="30000"/>
              </a:spcBef>
              <a:buClr>
                <a:srgbClr val="C00000"/>
              </a:buClr>
            </a:pPr>
            <a:endParaRPr lang="pl-PL" sz="1800" dirty="0">
              <a:solidFill>
                <a:srgbClr val="000066"/>
              </a:solidFill>
              <a:latin typeface="Arial" charset="0"/>
            </a:endParaRPr>
          </a:p>
          <a:p>
            <a:pPr lvl="2" algn="l" eaLnBrk="0" hangingPunct="0">
              <a:lnSpc>
                <a:spcPct val="90000"/>
              </a:lnSpc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1800" dirty="0">
                <a:solidFill>
                  <a:srgbClr val="000066"/>
                </a:solidFill>
                <a:latin typeface="Arial" charset="0"/>
                <a:sym typeface="Symbol" pitchFamily="18" charset="2"/>
              </a:rPr>
              <a:t> 	</a:t>
            </a:r>
            <a:r>
              <a:rPr lang="pl-PL" sz="1800" dirty="0">
                <a:solidFill>
                  <a:srgbClr val="000066"/>
                </a:solidFill>
                <a:latin typeface="Arial" charset="0"/>
              </a:rPr>
              <a:t>ryzyko polityczne</a:t>
            </a:r>
          </a:p>
          <a:p>
            <a:pPr lvl="2" algn="l" eaLnBrk="0" hangingPunct="0">
              <a:spcBef>
                <a:spcPct val="30000"/>
              </a:spcBef>
              <a:buClr>
                <a:srgbClr val="C00000"/>
              </a:buClr>
            </a:pPr>
            <a:endParaRPr lang="pl-PL" sz="1800" dirty="0">
              <a:solidFill>
                <a:srgbClr val="000066"/>
              </a:solidFill>
              <a:latin typeface="Arial" charset="0"/>
            </a:endParaRPr>
          </a:p>
          <a:p>
            <a:pPr lvl="2" algn="l" eaLnBrk="0" hangingPunct="0">
              <a:lnSpc>
                <a:spcPct val="90000"/>
              </a:lnSpc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1800" dirty="0">
                <a:solidFill>
                  <a:srgbClr val="000066"/>
                </a:solidFill>
                <a:latin typeface="Arial" charset="0"/>
              </a:rPr>
              <a:t> 	siła wyższa</a:t>
            </a: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8001000" y="6454775"/>
            <a:ext cx="11430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762000" eaLnBrk="0" hangingPunct="0">
              <a:spcBef>
                <a:spcPct val="50000"/>
              </a:spcBef>
              <a:spcAft>
                <a:spcPct val="100000"/>
              </a:spcAft>
              <a:buClr>
                <a:srgbClr val="FF0000"/>
              </a:buClr>
            </a:pPr>
            <a:endParaRPr lang="pl-PL" sz="2000">
              <a:solidFill>
                <a:srgbClr val="000044"/>
              </a:solidFill>
              <a:latin typeface="Arial" charset="0"/>
            </a:endParaRPr>
          </a:p>
        </p:txBody>
      </p:sp>
      <p:sp>
        <p:nvSpPr>
          <p:cNvPr id="14343" name="Rectangle 5"/>
          <p:cNvSpPr>
            <a:spLocks noChangeArrowheads="1"/>
          </p:cNvSpPr>
          <p:nvPr/>
        </p:nvSpPr>
        <p:spPr bwMode="auto">
          <a:xfrm>
            <a:off x="0" y="6353175"/>
            <a:ext cx="254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 defTabSz="762000" eaLnBrk="0" hangingPunct="0">
              <a:buClr>
                <a:srgbClr val="FF0000"/>
              </a:buClr>
            </a:pPr>
            <a:r>
              <a:rPr lang="pl-PL" sz="2000">
                <a:solidFill>
                  <a:srgbClr val="000044"/>
                </a:solidFill>
                <a:latin typeface="Arial" charset="0"/>
              </a:rPr>
              <a:t> </a:t>
            </a:r>
          </a:p>
        </p:txBody>
      </p:sp>
      <p:sp>
        <p:nvSpPr>
          <p:cNvPr id="14344" name="Text Box 6"/>
          <p:cNvSpPr txBox="1">
            <a:spLocks noChangeArrowheads="1"/>
          </p:cNvSpPr>
          <p:nvPr/>
        </p:nvSpPr>
        <p:spPr bwMode="auto">
          <a:xfrm>
            <a:off x="4716016" y="3352800"/>
            <a:ext cx="2663825" cy="314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 defTabSz="762000" eaLnBrk="0" hangingPunct="0">
              <a:lnSpc>
                <a:spcPct val="80000"/>
              </a:lnSpc>
              <a:spcBef>
                <a:spcPct val="50000"/>
              </a:spcBef>
              <a:buClr>
                <a:srgbClr val="FF0000"/>
              </a:buClr>
            </a:pPr>
            <a:r>
              <a:rPr lang="pl-PL" sz="1800" dirty="0">
                <a:solidFill>
                  <a:srgbClr val="000066"/>
                </a:solidFill>
                <a:latin typeface="Arial" charset="0"/>
              </a:rPr>
              <a:t>ryzyko nierynkowe</a:t>
            </a:r>
          </a:p>
        </p:txBody>
      </p:sp>
      <p:sp>
        <p:nvSpPr>
          <p:cNvPr id="14345" name="AutoShape 7"/>
          <p:cNvSpPr>
            <a:spLocks/>
          </p:cNvSpPr>
          <p:nvPr/>
        </p:nvSpPr>
        <p:spPr bwMode="auto">
          <a:xfrm>
            <a:off x="4284092" y="2276872"/>
            <a:ext cx="215900" cy="2376488"/>
          </a:xfrm>
          <a:prstGeom prst="rightBrace">
            <a:avLst>
              <a:gd name="adj1" fmla="val 91728"/>
              <a:gd name="adj2" fmla="val 50000"/>
            </a:avLst>
          </a:prstGeom>
          <a:solidFill>
            <a:srgbClr val="FF0000"/>
          </a:solidFill>
          <a:ln w="19050">
            <a:solidFill>
              <a:srgbClr val="000066"/>
            </a:solidFill>
            <a:round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Korporacja Ubezpieczeń Kredytów Eksportowych Spółka Akcyjna</a:t>
            </a:r>
            <a:endParaRPr lang="en-GB"/>
          </a:p>
        </p:txBody>
      </p:sp>
      <p:sp>
        <p:nvSpPr>
          <p:cNvPr id="8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1958C5-32D6-4303-ACE8-55492F8E5775}" type="slidenum">
              <a:rPr lang="en-GB"/>
              <a:pPr>
                <a:defRPr/>
              </a:pPr>
              <a:t>9</a:t>
            </a:fld>
            <a:endParaRPr lang="en-GB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340768"/>
            <a:ext cx="7992888" cy="3816424"/>
          </a:xfrm>
        </p:spPr>
        <p:txBody>
          <a:bodyPr lIns="92075" tIns="46038" rIns="92075" bIns="46038" anchor="t"/>
          <a:lstStyle/>
          <a:p>
            <a:pPr lvl="1" algn="l">
              <a:buClr>
                <a:srgbClr val="C00000"/>
              </a:buClr>
            </a:pPr>
            <a:r>
              <a:rPr lang="pl-PL" sz="1800" dirty="0" smtClean="0">
                <a:solidFill>
                  <a:srgbClr val="000066"/>
                </a:solidFill>
              </a:rPr>
              <a:t>Ustawa z dnia 7 lipca 1994 r. o gwarantowanych przez Skarb Państwa ubezpieczeniach eksportowych (Dz. U. z 2001 r. Nr 59, poz. 609, z </a:t>
            </a:r>
            <a:r>
              <a:rPr lang="pl-PL" sz="1800" dirty="0" err="1" smtClean="0">
                <a:solidFill>
                  <a:srgbClr val="000066"/>
                </a:solidFill>
              </a:rPr>
              <a:t>późn</a:t>
            </a:r>
            <a:r>
              <a:rPr lang="pl-PL" sz="1800" dirty="0" smtClean="0">
                <a:solidFill>
                  <a:srgbClr val="000066"/>
                </a:solidFill>
              </a:rPr>
              <a:t>. zmianami)</a:t>
            </a:r>
            <a:br>
              <a:rPr lang="pl-PL" sz="1800" dirty="0" smtClean="0">
                <a:solidFill>
                  <a:srgbClr val="000066"/>
                </a:solidFill>
              </a:rPr>
            </a:br>
            <a:r>
              <a:rPr lang="pl-PL" sz="1800" b="0" dirty="0" smtClean="0">
                <a:solidFill>
                  <a:srgbClr val="000066"/>
                </a:solidFill>
              </a:rPr>
              <a:t>art. 6a – 6e ustawy dotyczą warunków, jakie muszą spełniać produkty </a:t>
            </a:r>
            <a:br>
              <a:rPr lang="pl-PL" sz="1800" b="0" dirty="0" smtClean="0">
                <a:solidFill>
                  <a:srgbClr val="000066"/>
                </a:solidFill>
              </a:rPr>
            </a:br>
            <a:r>
              <a:rPr lang="pl-PL" sz="1800" b="0" dirty="0" smtClean="0">
                <a:solidFill>
                  <a:srgbClr val="000066"/>
                </a:solidFill>
              </a:rPr>
              <a:t>lub usługi eksportowane w ramach kontraktu eksportowego, aby można </a:t>
            </a:r>
            <a:br>
              <a:rPr lang="pl-PL" sz="1800" b="0" dirty="0" smtClean="0">
                <a:solidFill>
                  <a:srgbClr val="000066"/>
                </a:solidFill>
              </a:rPr>
            </a:br>
            <a:r>
              <a:rPr lang="pl-PL" sz="1800" b="0" dirty="0" smtClean="0">
                <a:solidFill>
                  <a:srgbClr val="000066"/>
                </a:solidFill>
              </a:rPr>
              <a:t>je było uznać za krajowe</a:t>
            </a:r>
            <a:r>
              <a:rPr lang="pl-PL" sz="1800" dirty="0" smtClean="0">
                <a:solidFill>
                  <a:srgbClr val="000066"/>
                </a:solidFill>
              </a:rPr>
              <a:t/>
            </a:r>
            <a:br>
              <a:rPr lang="pl-PL" sz="1800" dirty="0" smtClean="0">
                <a:solidFill>
                  <a:srgbClr val="000066"/>
                </a:solidFill>
              </a:rPr>
            </a:br>
            <a:r>
              <a:rPr lang="pl-PL" sz="1800" dirty="0" smtClean="0">
                <a:solidFill>
                  <a:srgbClr val="000066"/>
                </a:solidFill>
              </a:rPr>
              <a:t/>
            </a:r>
            <a:br>
              <a:rPr lang="pl-PL" sz="1800" dirty="0" smtClean="0">
                <a:solidFill>
                  <a:srgbClr val="000066"/>
                </a:solidFill>
              </a:rPr>
            </a:br>
            <a:r>
              <a:rPr lang="pl-PL" sz="1800" dirty="0" smtClean="0">
                <a:solidFill>
                  <a:srgbClr val="000066"/>
                </a:solidFill>
              </a:rPr>
              <a:t>Rozporządzenie Ministra Gospodarki z dnia 19 grudnia 2015 r. </a:t>
            </a:r>
            <a:br>
              <a:rPr lang="pl-PL" sz="1800" dirty="0" smtClean="0">
                <a:solidFill>
                  <a:srgbClr val="000066"/>
                </a:solidFill>
              </a:rPr>
            </a:br>
            <a:r>
              <a:rPr lang="pl-PL" sz="1800" dirty="0" smtClean="0">
                <a:solidFill>
                  <a:srgbClr val="000066"/>
                </a:solidFill>
              </a:rPr>
              <a:t>(Dz. U. z 2014 r. poz. 1978) </a:t>
            </a:r>
            <a:r>
              <a:rPr lang="pl-PL" sz="1800" b="0" dirty="0" smtClean="0">
                <a:solidFill>
                  <a:srgbClr val="000066"/>
                </a:solidFill>
              </a:rPr>
              <a:t/>
            </a:r>
            <a:br>
              <a:rPr lang="pl-PL" sz="1800" b="0" dirty="0" smtClean="0">
                <a:solidFill>
                  <a:srgbClr val="000066"/>
                </a:solidFill>
              </a:rPr>
            </a:br>
            <a:r>
              <a:rPr lang="pl-PL" sz="1800" b="0" dirty="0" smtClean="0">
                <a:solidFill>
                  <a:srgbClr val="000066"/>
                </a:solidFill>
              </a:rPr>
              <a:t>określa maksymalny procentowy udział składników pochodzenia zagranicznego w przychodzie netto z realizacji kontraktu eksportowego </a:t>
            </a:r>
            <a:br>
              <a:rPr lang="pl-PL" sz="1800" b="0" dirty="0" smtClean="0">
                <a:solidFill>
                  <a:srgbClr val="000066"/>
                </a:solidFill>
              </a:rPr>
            </a:br>
            <a:r>
              <a:rPr lang="pl-PL" sz="1800" b="0" dirty="0" smtClean="0">
                <a:solidFill>
                  <a:srgbClr val="000066"/>
                </a:solidFill>
              </a:rPr>
              <a:t>oraz rodzaje dowodów, na podstawie których ustala się pochodzenie produktu lub usługi </a:t>
            </a:r>
            <a:br>
              <a:rPr lang="pl-PL" sz="1800" b="0" dirty="0" smtClean="0">
                <a:solidFill>
                  <a:srgbClr val="000066"/>
                </a:solidFill>
              </a:rPr>
            </a:br>
            <a:endParaRPr lang="pl-PL" sz="1800" b="0" dirty="0" smtClean="0">
              <a:solidFill>
                <a:srgbClr val="000066"/>
              </a:solidFill>
            </a:endParaRPr>
          </a:p>
        </p:txBody>
      </p:sp>
      <p:sp>
        <p:nvSpPr>
          <p:cNvPr id="12295" name="Rectangle 5"/>
          <p:cNvSpPr>
            <a:spLocks noChangeArrowheads="1"/>
          </p:cNvSpPr>
          <p:nvPr/>
        </p:nvSpPr>
        <p:spPr bwMode="auto">
          <a:xfrm>
            <a:off x="755576" y="5085184"/>
            <a:ext cx="80772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762000" eaLnBrk="0" hangingPunct="0"/>
            <a:r>
              <a:rPr lang="pl-PL" sz="1800" b="1" dirty="0">
                <a:solidFill>
                  <a:srgbClr val="C00000"/>
                </a:solidFill>
                <a:latin typeface="Arial" charset="0"/>
              </a:rPr>
              <a:t>Podstawowy wymóg w zakresie ubezpieczeń </a:t>
            </a:r>
          </a:p>
          <a:p>
            <a:pPr algn="ctr" defTabSz="762000" eaLnBrk="0" hangingPunct="0"/>
            <a:r>
              <a:rPr lang="pl-PL" sz="1800" b="1" dirty="0">
                <a:solidFill>
                  <a:srgbClr val="C00000"/>
                </a:solidFill>
                <a:latin typeface="Arial" charset="0"/>
              </a:rPr>
              <a:t>gwarantowanych przez Skarb Państwa</a:t>
            </a:r>
          </a:p>
        </p:txBody>
      </p:sp>
      <p:sp>
        <p:nvSpPr>
          <p:cNvPr id="12296" name="Rectangle 6"/>
          <p:cNvSpPr>
            <a:spLocks noChangeArrowheads="1"/>
          </p:cNvSpPr>
          <p:nvPr/>
        </p:nvSpPr>
        <p:spPr bwMode="auto">
          <a:xfrm>
            <a:off x="0" y="66328"/>
            <a:ext cx="91090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2400" b="1" dirty="0" smtClean="0">
                <a:latin typeface="Arial" charset="0"/>
              </a:rPr>
              <a:t>Produkt krajowy</a:t>
            </a:r>
            <a:endParaRPr lang="pl-PL" sz="2400" b="1" dirty="0">
              <a:latin typeface="Arial" charset="0"/>
            </a:endParaRPr>
          </a:p>
        </p:txBody>
      </p:sp>
      <p:pic>
        <p:nvPicPr>
          <p:cNvPr id="9" name="Obraz 8" descr="Poland-Flag-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4941168"/>
            <a:ext cx="864000" cy="86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3153</Words>
  <Application>Microsoft Office PowerPoint</Application>
  <PresentationFormat>Pokaz na ekranie (4:3)</PresentationFormat>
  <Paragraphs>520</Paragraphs>
  <Slides>33</Slides>
  <Notes>28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4" baseType="lpstr">
      <vt:lpstr>Projekt domyślny</vt:lpstr>
      <vt:lpstr> W poszukiwaniu optymalnej  ochrony należności</vt:lpstr>
      <vt:lpstr>Slajd 2</vt:lpstr>
      <vt:lpstr>KUKE zabezpiecza kompleksowo</vt:lpstr>
      <vt:lpstr>Adresaci oferty KUKE</vt:lpstr>
      <vt:lpstr>Oferta KUKE</vt:lpstr>
      <vt:lpstr>Polisa na Wschód </vt:lpstr>
      <vt:lpstr>Polisa  Indywidualna</vt:lpstr>
      <vt:lpstr>Slajd 8</vt:lpstr>
      <vt:lpstr>Ustawa z dnia 7 lipca 1994 r. o gwarantowanych przez Skarb Państwa ubezpieczeniach eksportowych (Dz. U. z 2001 r. Nr 59, poz. 609, z późn. zmianami) art. 6a – 6e ustawy dotyczą warunków, jakie muszą spełniać produkty  lub usługi eksportowane w ramach kontraktu eksportowego, aby można  je było uznać za krajowe  Rozporządzenie Ministra Gospodarki z dnia 19 grudnia 2015 r.  (Dz. U. z 2014 r. poz. 1978)  określa maksymalny procentowy udział składników pochodzenia zagranicznego w przychodzie netto z realizacji kontraktu eksportowego  oraz rodzaje dowodów, na podstawie których ustala się pochodzenie produktu lub usługi  </vt:lpstr>
      <vt:lpstr>             </vt:lpstr>
      <vt:lpstr>Slajd 11</vt:lpstr>
      <vt:lpstr>Ryzyko polityczne</vt:lpstr>
      <vt:lpstr>Ryzyko siły wyższej</vt:lpstr>
      <vt:lpstr>Oferta komercyjna dla przedsiębiorców</vt:lpstr>
      <vt:lpstr>Ubezpieczenie jest proste</vt:lpstr>
      <vt:lpstr>Slajd 16</vt:lpstr>
      <vt:lpstr>Europolisa - zasady ubezpieczenia</vt:lpstr>
      <vt:lpstr>Europolisa - zakres ubezpieczonego ryzyka </vt:lpstr>
      <vt:lpstr>Slajd 19</vt:lpstr>
      <vt:lpstr>Europolisa - lista krajów </vt:lpstr>
      <vt:lpstr>Slajd 21</vt:lpstr>
      <vt:lpstr>Slajd 22</vt:lpstr>
      <vt:lpstr>Pakiet - zasady ubezpieczenia</vt:lpstr>
      <vt:lpstr>Jakich kontrahentów ubezpieczamy?</vt:lpstr>
      <vt:lpstr>Pakiet - zakres ubezpieczonego ryzyka </vt:lpstr>
      <vt:lpstr>Pakiet - kalkulacja składki</vt:lpstr>
      <vt:lpstr>Slajd 27</vt:lpstr>
      <vt:lpstr>Gwarancje ubezpieczeniowe</vt:lpstr>
      <vt:lpstr>Schemat gwarancji</vt:lpstr>
      <vt:lpstr>Gwarancje ubezpieczeniowe w realizacji kontraktów</vt:lpstr>
      <vt:lpstr>Procedura zawierania gwarancji</vt:lpstr>
      <vt:lpstr>Zalety gwarancji ubezpieczeniowych</vt:lpstr>
      <vt:lpstr>Slajd 33</vt:lpstr>
    </vt:vector>
  </TitlesOfParts>
  <Company>KUKE 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KUKE</dc:title>
  <dc:creator>Wieclaw</dc:creator>
  <cp:lastModifiedBy>rgawronski</cp:lastModifiedBy>
  <cp:revision>88</cp:revision>
  <dcterms:created xsi:type="dcterms:W3CDTF">2008-09-03T15:40:52Z</dcterms:created>
  <dcterms:modified xsi:type="dcterms:W3CDTF">2016-04-27T06:30:57Z</dcterms:modified>
</cp:coreProperties>
</file>