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64" r:id="rId5"/>
    <p:sldId id="259" r:id="rId6"/>
    <p:sldId id="286" r:id="rId7"/>
    <p:sldId id="289" r:id="rId8"/>
    <p:sldId id="281" r:id="rId9"/>
    <p:sldId id="283" r:id="rId10"/>
    <p:sldId id="284" r:id="rId11"/>
    <p:sldId id="285" r:id="rId12"/>
    <p:sldId id="292" r:id="rId13"/>
    <p:sldId id="290" r:id="rId14"/>
    <p:sldId id="291" r:id="rId15"/>
    <p:sldId id="293" r:id="rId16"/>
    <p:sldId id="294" r:id="rId17"/>
    <p:sldId id="295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A4D"/>
    <a:srgbClr val="59B5EC"/>
    <a:srgbClr val="86C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8925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Czynsz najmu za m2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68589090007688E-2"/>
                  <c:y val="-3.2388663967611387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34/40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zł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81730181006877E-2"/>
                  <c:y val="-1.6194331983805689E-2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32</a:t>
                    </a:r>
                    <a:r>
                      <a:rPr lang="pl-PL" baseline="0" smtClean="0"/>
                      <a:t> zł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Budynek A</c:v>
                </c:pt>
                <c:pt idx="1">
                  <c:v>Budynek B</c:v>
                </c:pt>
              </c:strCache>
            </c:strRef>
          </c:cat>
          <c:val>
            <c:numRef>
              <c:f>Arkusz1!$B$2:$B$3</c:f>
              <c:numCache>
                <c:formatCode>"zł"#,##0_);[Red]\("zł"#,##0\)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Koszty ekploatacyjne za m2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68589090007688E-2"/>
                  <c:y val="-1.295546558704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81730181006877E-2"/>
                  <c:y val="-9.716599190283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Budynek A</c:v>
                </c:pt>
                <c:pt idx="1">
                  <c:v>Budynek B</c:v>
                </c:pt>
              </c:strCache>
            </c:strRef>
          </c:cat>
          <c:val>
            <c:numRef>
              <c:f>Arkusz1!$C$2:$C$3</c:f>
              <c:numCache>
                <c:formatCode>"zł"#,##0_);[Red]\("zł"#,##0\)</c:formatCode>
                <c:ptCount val="2"/>
                <c:pt idx="0">
                  <c:v>15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543152"/>
        <c:axId val="354541584"/>
        <c:axId val="0"/>
      </c:bar3DChart>
      <c:catAx>
        <c:axId val="35454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4541584"/>
        <c:crosses val="autoZero"/>
        <c:auto val="1"/>
        <c:lblAlgn val="ctr"/>
        <c:lblOffset val="100"/>
        <c:noMultiLvlLbl val="0"/>
      </c:catAx>
      <c:valAx>
        <c:axId val="354541584"/>
        <c:scaling>
          <c:orientation val="minMax"/>
        </c:scaling>
        <c:delete val="0"/>
        <c:axPos val="l"/>
        <c:majorGridlines/>
        <c:numFmt formatCode="&quot;zł&quot;#,##0_);[Red]\(&quot;zł&quot;#,##0\)" sourceLinked="1"/>
        <c:majorTickMark val="out"/>
        <c:minorTickMark val="none"/>
        <c:tickLblPos val="nextTo"/>
        <c:crossAx val="35454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52879494821152"/>
          <c:y val="5.3829194427619624E-2"/>
          <c:w val="0.28777619332616788"/>
          <c:h val="0.332017469476235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3C53C-EDA1-45A3-B9F4-67381735A5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2259634-99D2-4C49-AA29-A90567DE2826}">
      <dgm:prSet phldrT="[Tekst]" custT="1"/>
      <dgm:spPr/>
      <dgm:t>
        <a:bodyPr/>
        <a:lstStyle/>
        <a:p>
          <a:r>
            <a:rPr lang="pl-PL" sz="1100" b="1" dirty="0" smtClean="0">
              <a:latin typeface="Corbel" pitchFamily="34" charset="0"/>
            </a:rPr>
            <a:t>Prestiżowa lokalizacja w Centrum Gdyni</a:t>
          </a:r>
          <a:endParaRPr lang="pl-PL" sz="1100" b="1" dirty="0">
            <a:latin typeface="Corbel" pitchFamily="34" charset="0"/>
          </a:endParaRPr>
        </a:p>
      </dgm:t>
    </dgm:pt>
    <dgm:pt modelId="{24F6D196-4AA5-4E9C-A460-ABFB036BE74B}" type="parTrans" cxnId="{B4B6AD33-AAE1-4F00-BC9D-B7B84B77C0BC}">
      <dgm:prSet/>
      <dgm:spPr/>
      <dgm:t>
        <a:bodyPr/>
        <a:lstStyle/>
        <a:p>
          <a:endParaRPr lang="pl-PL"/>
        </a:p>
      </dgm:t>
    </dgm:pt>
    <dgm:pt modelId="{E036E931-C68B-4B27-8C89-F3793D8A2F3C}" type="sibTrans" cxnId="{B4B6AD33-AAE1-4F00-BC9D-B7B84B77C0BC}">
      <dgm:prSet/>
      <dgm:spPr/>
      <dgm:t>
        <a:bodyPr/>
        <a:lstStyle/>
        <a:p>
          <a:endParaRPr lang="pl-PL"/>
        </a:p>
      </dgm:t>
    </dgm:pt>
    <dgm:pt modelId="{2770F716-472C-47AA-8057-EA8A0975AEE9}">
      <dgm:prSet phldrT="[Tekst]" custT="1"/>
      <dgm:spPr/>
      <dgm:t>
        <a:bodyPr/>
        <a:lstStyle/>
        <a:p>
          <a:r>
            <a:rPr lang="pl-PL" sz="1400" b="1" dirty="0" smtClean="0">
              <a:latin typeface="Corbel" pitchFamily="34" charset="0"/>
            </a:rPr>
            <a:t>Duży ogólno-dostępny parking</a:t>
          </a:r>
          <a:endParaRPr lang="pl-PL" sz="1400" b="1" dirty="0">
            <a:latin typeface="Corbel" pitchFamily="34" charset="0"/>
          </a:endParaRPr>
        </a:p>
      </dgm:t>
    </dgm:pt>
    <dgm:pt modelId="{9F5A0990-86EC-4F63-9A86-4B61CF0614BB}" type="parTrans" cxnId="{FA07579C-E66E-4679-8ADA-6E974FFE5C24}">
      <dgm:prSet/>
      <dgm:spPr/>
      <dgm:t>
        <a:bodyPr/>
        <a:lstStyle/>
        <a:p>
          <a:endParaRPr lang="pl-PL"/>
        </a:p>
      </dgm:t>
    </dgm:pt>
    <dgm:pt modelId="{621D8C07-E12C-402B-82CC-C4E5F2F8D237}" type="sibTrans" cxnId="{FA07579C-E66E-4679-8ADA-6E974FFE5C24}">
      <dgm:prSet/>
      <dgm:spPr/>
      <dgm:t>
        <a:bodyPr/>
        <a:lstStyle/>
        <a:p>
          <a:endParaRPr lang="pl-PL"/>
        </a:p>
      </dgm:t>
    </dgm:pt>
    <dgm:pt modelId="{FA843486-E4DD-4D48-AA81-545140DE94F7}">
      <dgm:prSet phldrT="[Tekst]" custT="1"/>
      <dgm:spPr/>
      <dgm:t>
        <a:bodyPr/>
        <a:lstStyle/>
        <a:p>
          <a:r>
            <a:rPr lang="pl-PL" sz="1200" b="1" dirty="0" smtClean="0">
              <a:latin typeface="Corbel" pitchFamily="34" charset="0"/>
            </a:rPr>
            <a:t>Bogata oferta usługowo – gastronomiczna w pobliżu</a:t>
          </a:r>
          <a:endParaRPr lang="pl-PL" sz="1200" b="1" dirty="0">
            <a:latin typeface="Corbel" pitchFamily="34" charset="0"/>
          </a:endParaRPr>
        </a:p>
      </dgm:t>
    </dgm:pt>
    <dgm:pt modelId="{CB4B8D03-A104-4616-83CC-A67620178ECB}" type="parTrans" cxnId="{F181F723-DF6B-464D-AB04-3B0316BD9742}">
      <dgm:prSet/>
      <dgm:spPr/>
      <dgm:t>
        <a:bodyPr/>
        <a:lstStyle/>
        <a:p>
          <a:endParaRPr lang="pl-PL"/>
        </a:p>
      </dgm:t>
    </dgm:pt>
    <dgm:pt modelId="{3B3CDE92-FA7B-48FB-BC46-AC127E1AE4A1}" type="sibTrans" cxnId="{F181F723-DF6B-464D-AB04-3B0316BD9742}">
      <dgm:prSet/>
      <dgm:spPr/>
      <dgm:t>
        <a:bodyPr/>
        <a:lstStyle/>
        <a:p>
          <a:endParaRPr lang="pl-PL"/>
        </a:p>
      </dgm:t>
    </dgm:pt>
    <dgm:pt modelId="{86AD39EA-F333-4E1D-B529-F2D4EC0BF004}">
      <dgm:prSet phldrT="[Tekst]" custT="1"/>
      <dgm:spPr/>
      <dgm:t>
        <a:bodyPr/>
        <a:lstStyle/>
        <a:p>
          <a:r>
            <a:rPr lang="pl-PL" sz="1400" b="1" dirty="0" smtClean="0">
              <a:latin typeface="Corbel" pitchFamily="34" charset="0"/>
            </a:rPr>
            <a:t>Centrum biznesu</a:t>
          </a:r>
          <a:endParaRPr lang="pl-PL" sz="1400" b="1" dirty="0">
            <a:latin typeface="Corbel" pitchFamily="34" charset="0"/>
          </a:endParaRPr>
        </a:p>
      </dgm:t>
    </dgm:pt>
    <dgm:pt modelId="{75147BEC-8765-4C60-97A0-FDD6A6B92439}" type="parTrans" cxnId="{153DA5AE-E474-48E0-9C3F-34616172859B}">
      <dgm:prSet/>
      <dgm:spPr/>
      <dgm:t>
        <a:bodyPr/>
        <a:lstStyle/>
        <a:p>
          <a:endParaRPr lang="pl-PL"/>
        </a:p>
      </dgm:t>
    </dgm:pt>
    <dgm:pt modelId="{9CB8C6C9-3352-4F5B-BEEA-F0026CB5EA3B}" type="sibTrans" cxnId="{153DA5AE-E474-48E0-9C3F-34616172859B}">
      <dgm:prSet/>
      <dgm:spPr/>
      <dgm:t>
        <a:bodyPr/>
        <a:lstStyle/>
        <a:p>
          <a:endParaRPr lang="pl-PL"/>
        </a:p>
      </dgm:t>
    </dgm:pt>
    <dgm:pt modelId="{99A59D42-D13E-43FE-A20F-CCDABBEB2865}">
      <dgm:prSet phldrT="[Tekst]" custT="1"/>
      <dgm:spPr/>
      <dgm:t>
        <a:bodyPr/>
        <a:lstStyle/>
        <a:p>
          <a:r>
            <a:rPr lang="pl-PL" sz="1400" b="1" dirty="0" smtClean="0">
              <a:latin typeface="Corbel" pitchFamily="34" charset="0"/>
            </a:rPr>
            <a:t>Korzyści ekonomiczne</a:t>
          </a:r>
          <a:endParaRPr lang="pl-PL" sz="1400" b="1" dirty="0">
            <a:latin typeface="Corbel" pitchFamily="34" charset="0"/>
          </a:endParaRPr>
        </a:p>
      </dgm:t>
    </dgm:pt>
    <dgm:pt modelId="{1C3769E5-FC00-4157-9F19-AAF6CC627086}" type="parTrans" cxnId="{A6142C46-4654-470A-8A15-3DA7A2170245}">
      <dgm:prSet/>
      <dgm:spPr/>
      <dgm:t>
        <a:bodyPr/>
        <a:lstStyle/>
        <a:p>
          <a:endParaRPr lang="pl-PL"/>
        </a:p>
      </dgm:t>
    </dgm:pt>
    <dgm:pt modelId="{C0BB7E6D-E5A9-49F5-A938-942DD4DB1A81}" type="sibTrans" cxnId="{A6142C46-4654-470A-8A15-3DA7A2170245}">
      <dgm:prSet/>
      <dgm:spPr/>
      <dgm:t>
        <a:bodyPr/>
        <a:lstStyle/>
        <a:p>
          <a:endParaRPr lang="pl-PL"/>
        </a:p>
      </dgm:t>
    </dgm:pt>
    <dgm:pt modelId="{B464662D-FB00-4093-BA98-47B94E19ED21}">
      <dgm:prSet phldrT="[Tekst]" custT="1"/>
      <dgm:spPr/>
      <dgm:t>
        <a:bodyPr/>
        <a:lstStyle/>
        <a:p>
          <a:r>
            <a:rPr lang="pl-PL" sz="1400" b="1" dirty="0" smtClean="0">
              <a:latin typeface="Corbel" pitchFamily="34" charset="0"/>
            </a:rPr>
            <a:t>Doskonały dojazd </a:t>
          </a:r>
          <a:endParaRPr lang="pl-PL" sz="1400" b="1" dirty="0">
            <a:latin typeface="Corbel" pitchFamily="34" charset="0"/>
          </a:endParaRPr>
        </a:p>
      </dgm:t>
    </dgm:pt>
    <dgm:pt modelId="{263515C7-C861-4978-9AE1-23DDB5DD7F4E}" type="parTrans" cxnId="{A0D6EEFD-0FE7-49F0-BF1F-B1653A78FF7C}">
      <dgm:prSet/>
      <dgm:spPr/>
      <dgm:t>
        <a:bodyPr/>
        <a:lstStyle/>
        <a:p>
          <a:endParaRPr lang="pl-PL"/>
        </a:p>
      </dgm:t>
    </dgm:pt>
    <dgm:pt modelId="{6C7C99BE-3020-4A96-BBD7-9E543670A67D}" type="sibTrans" cxnId="{A0D6EEFD-0FE7-49F0-BF1F-B1653A78FF7C}">
      <dgm:prSet/>
      <dgm:spPr/>
      <dgm:t>
        <a:bodyPr/>
        <a:lstStyle/>
        <a:p>
          <a:endParaRPr lang="pl-PL"/>
        </a:p>
      </dgm:t>
    </dgm:pt>
    <dgm:pt modelId="{89A9588B-E8FB-45A6-937A-360B6A5C25B5}">
      <dgm:prSet phldrT="[Tekst]" custT="1"/>
      <dgm:spPr/>
      <dgm:t>
        <a:bodyPr/>
        <a:lstStyle/>
        <a:p>
          <a:r>
            <a:rPr lang="pl-PL" sz="1200" b="1" dirty="0" smtClean="0">
              <a:latin typeface="Corbel" pitchFamily="34" charset="0"/>
            </a:rPr>
            <a:t>Atrakcyjna oferta cenowa i dogodne warunki współpracy</a:t>
          </a:r>
        </a:p>
        <a:p>
          <a:endParaRPr lang="pl-PL" sz="800" dirty="0"/>
        </a:p>
      </dgm:t>
    </dgm:pt>
    <dgm:pt modelId="{7FB9D8B2-8D08-43F3-9195-5CFD38A04545}" type="parTrans" cxnId="{456D6132-16D2-4292-9596-B9B54D29168E}">
      <dgm:prSet/>
      <dgm:spPr/>
      <dgm:t>
        <a:bodyPr/>
        <a:lstStyle/>
        <a:p>
          <a:endParaRPr lang="pl-PL"/>
        </a:p>
      </dgm:t>
    </dgm:pt>
    <dgm:pt modelId="{B3E7787C-963B-47C5-A6F7-AFFBFEFEF284}" type="sibTrans" cxnId="{456D6132-16D2-4292-9596-B9B54D29168E}">
      <dgm:prSet/>
      <dgm:spPr/>
      <dgm:t>
        <a:bodyPr/>
        <a:lstStyle/>
        <a:p>
          <a:endParaRPr lang="pl-PL"/>
        </a:p>
      </dgm:t>
    </dgm:pt>
    <dgm:pt modelId="{F5FA352E-323B-4A80-9797-884421B222D9}" type="pres">
      <dgm:prSet presAssocID="{04C3C53C-EDA1-45A3-B9F4-67381735A5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660690-B827-4EAB-BA53-E985DF756454}" type="pres">
      <dgm:prSet presAssocID="{A2259634-99D2-4C49-AA29-A90567DE2826}" presName="node" presStyleLbl="node1" presStyleIdx="0" presStyleCnt="7" custScaleX="120483" custScaleY="1340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E51F9A-2BA8-4104-908A-D1CF223ADB9C}" type="pres">
      <dgm:prSet presAssocID="{E036E931-C68B-4B27-8C89-F3793D8A2F3C}" presName="sibTrans" presStyleLbl="sibTrans2D1" presStyleIdx="0" presStyleCnt="7"/>
      <dgm:spPr/>
      <dgm:t>
        <a:bodyPr/>
        <a:lstStyle/>
        <a:p>
          <a:endParaRPr lang="pl-PL"/>
        </a:p>
      </dgm:t>
    </dgm:pt>
    <dgm:pt modelId="{CCBF9229-AE80-45C0-8ECF-DE5F4070BF15}" type="pres">
      <dgm:prSet presAssocID="{E036E931-C68B-4B27-8C89-F3793D8A2F3C}" presName="connectorText" presStyleLbl="sibTrans2D1" presStyleIdx="0" presStyleCnt="7"/>
      <dgm:spPr/>
      <dgm:t>
        <a:bodyPr/>
        <a:lstStyle/>
        <a:p>
          <a:endParaRPr lang="pl-PL"/>
        </a:p>
      </dgm:t>
    </dgm:pt>
    <dgm:pt modelId="{E2EEF405-6C62-49E4-BC1A-59ADC6B0E5AE}" type="pres">
      <dgm:prSet presAssocID="{B464662D-FB00-4093-BA98-47B94E19ED21}" presName="node" presStyleLbl="node1" presStyleIdx="1" presStyleCnt="7" custScaleX="120739" custScaleY="1294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BBBCBB-6A61-4898-BB9F-7A0316A52351}" type="pres">
      <dgm:prSet presAssocID="{6C7C99BE-3020-4A96-BBD7-9E543670A67D}" presName="sibTrans" presStyleLbl="sibTrans2D1" presStyleIdx="1" presStyleCnt="7"/>
      <dgm:spPr/>
      <dgm:t>
        <a:bodyPr/>
        <a:lstStyle/>
        <a:p>
          <a:endParaRPr lang="pl-PL"/>
        </a:p>
      </dgm:t>
    </dgm:pt>
    <dgm:pt modelId="{27A9D2EB-15A5-4CA5-8324-9594A8C00C57}" type="pres">
      <dgm:prSet presAssocID="{6C7C99BE-3020-4A96-BBD7-9E543670A67D}" presName="connectorText" presStyleLbl="sibTrans2D1" presStyleIdx="1" presStyleCnt="7"/>
      <dgm:spPr/>
      <dgm:t>
        <a:bodyPr/>
        <a:lstStyle/>
        <a:p>
          <a:endParaRPr lang="pl-PL"/>
        </a:p>
      </dgm:t>
    </dgm:pt>
    <dgm:pt modelId="{048BEC26-A664-4583-B0EF-D05F5746914E}" type="pres">
      <dgm:prSet presAssocID="{2770F716-472C-47AA-8057-EA8A0975AEE9}" presName="node" presStyleLbl="node1" presStyleIdx="2" presStyleCnt="7" custScaleX="132296" custScaleY="1312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1E79C9-9C4C-42C5-9AA0-8001E1F9ACA7}" type="pres">
      <dgm:prSet presAssocID="{621D8C07-E12C-402B-82CC-C4E5F2F8D237}" presName="sibTrans" presStyleLbl="sibTrans2D1" presStyleIdx="2" presStyleCnt="7"/>
      <dgm:spPr/>
      <dgm:t>
        <a:bodyPr/>
        <a:lstStyle/>
        <a:p>
          <a:endParaRPr lang="pl-PL"/>
        </a:p>
      </dgm:t>
    </dgm:pt>
    <dgm:pt modelId="{AC3FAE98-251F-4951-AFF9-8D99152A9362}" type="pres">
      <dgm:prSet presAssocID="{621D8C07-E12C-402B-82CC-C4E5F2F8D237}" presName="connectorText" presStyleLbl="sibTrans2D1" presStyleIdx="2" presStyleCnt="7"/>
      <dgm:spPr/>
      <dgm:t>
        <a:bodyPr/>
        <a:lstStyle/>
        <a:p>
          <a:endParaRPr lang="pl-PL"/>
        </a:p>
      </dgm:t>
    </dgm:pt>
    <dgm:pt modelId="{44C95618-97E2-4ECD-9584-F725A75C75B5}" type="pres">
      <dgm:prSet presAssocID="{89A9588B-E8FB-45A6-937A-360B6A5C25B5}" presName="node" presStyleLbl="node1" presStyleIdx="3" presStyleCnt="7" custScaleX="144694" custScaleY="1400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E5D295-C1B9-44C2-87E9-CA9E15F63E8A}" type="pres">
      <dgm:prSet presAssocID="{B3E7787C-963B-47C5-A6F7-AFFBFEFEF284}" presName="sibTrans" presStyleLbl="sibTrans2D1" presStyleIdx="3" presStyleCnt="7"/>
      <dgm:spPr/>
      <dgm:t>
        <a:bodyPr/>
        <a:lstStyle/>
        <a:p>
          <a:endParaRPr lang="pl-PL"/>
        </a:p>
      </dgm:t>
    </dgm:pt>
    <dgm:pt modelId="{585E3C42-4763-4BF2-A7B1-F703B6044270}" type="pres">
      <dgm:prSet presAssocID="{B3E7787C-963B-47C5-A6F7-AFFBFEFEF284}" presName="connectorText" presStyleLbl="sibTrans2D1" presStyleIdx="3" presStyleCnt="7"/>
      <dgm:spPr/>
      <dgm:t>
        <a:bodyPr/>
        <a:lstStyle/>
        <a:p>
          <a:endParaRPr lang="pl-PL"/>
        </a:p>
      </dgm:t>
    </dgm:pt>
    <dgm:pt modelId="{C0F45D72-6F61-4251-AAE5-8244A21A2042}" type="pres">
      <dgm:prSet presAssocID="{FA843486-E4DD-4D48-AA81-545140DE94F7}" presName="node" presStyleLbl="node1" presStyleIdx="4" presStyleCnt="7" custScaleX="139662" custScaleY="1323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E5D904-1AAA-4CE6-B7EF-703C224BD6DF}" type="pres">
      <dgm:prSet presAssocID="{3B3CDE92-FA7B-48FB-BC46-AC127E1AE4A1}" presName="sibTrans" presStyleLbl="sibTrans2D1" presStyleIdx="4" presStyleCnt="7"/>
      <dgm:spPr/>
      <dgm:t>
        <a:bodyPr/>
        <a:lstStyle/>
        <a:p>
          <a:endParaRPr lang="pl-PL"/>
        </a:p>
      </dgm:t>
    </dgm:pt>
    <dgm:pt modelId="{CC149FE4-2524-4AE2-84D2-FC5721439697}" type="pres">
      <dgm:prSet presAssocID="{3B3CDE92-FA7B-48FB-BC46-AC127E1AE4A1}" presName="connectorText" presStyleLbl="sibTrans2D1" presStyleIdx="4" presStyleCnt="7"/>
      <dgm:spPr/>
      <dgm:t>
        <a:bodyPr/>
        <a:lstStyle/>
        <a:p>
          <a:endParaRPr lang="pl-PL"/>
        </a:p>
      </dgm:t>
    </dgm:pt>
    <dgm:pt modelId="{DF64B847-6E76-47B0-8B8B-AA3C2D7918D8}" type="pres">
      <dgm:prSet presAssocID="{86AD39EA-F333-4E1D-B529-F2D4EC0BF004}" presName="node" presStyleLbl="node1" presStyleIdx="5" presStyleCnt="7" custScaleX="135318" custScaleY="1312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D1057E-6B38-473A-AABA-0F95CF514F71}" type="pres">
      <dgm:prSet presAssocID="{9CB8C6C9-3352-4F5B-BEEA-F0026CB5EA3B}" presName="sibTrans" presStyleLbl="sibTrans2D1" presStyleIdx="5" presStyleCnt="7"/>
      <dgm:spPr/>
      <dgm:t>
        <a:bodyPr/>
        <a:lstStyle/>
        <a:p>
          <a:endParaRPr lang="pl-PL"/>
        </a:p>
      </dgm:t>
    </dgm:pt>
    <dgm:pt modelId="{9C2179D8-9711-4CD5-B49B-ACE39EDF81D5}" type="pres">
      <dgm:prSet presAssocID="{9CB8C6C9-3352-4F5B-BEEA-F0026CB5EA3B}" presName="connectorText" presStyleLbl="sibTrans2D1" presStyleIdx="5" presStyleCnt="7"/>
      <dgm:spPr/>
      <dgm:t>
        <a:bodyPr/>
        <a:lstStyle/>
        <a:p>
          <a:endParaRPr lang="pl-PL"/>
        </a:p>
      </dgm:t>
    </dgm:pt>
    <dgm:pt modelId="{801FB608-8C43-4092-8ABF-4F34741EF3D7}" type="pres">
      <dgm:prSet presAssocID="{99A59D42-D13E-43FE-A20F-CCDABBEB2865}" presName="node" presStyleLbl="node1" presStyleIdx="6" presStyleCnt="7" custScaleX="129395" custScaleY="1330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A42201-A349-45E2-8D5C-18ED6AE8E5BD}" type="pres">
      <dgm:prSet presAssocID="{C0BB7E6D-E5A9-49F5-A938-942DD4DB1A81}" presName="sibTrans" presStyleLbl="sibTrans2D1" presStyleIdx="6" presStyleCnt="7"/>
      <dgm:spPr/>
      <dgm:t>
        <a:bodyPr/>
        <a:lstStyle/>
        <a:p>
          <a:endParaRPr lang="pl-PL"/>
        </a:p>
      </dgm:t>
    </dgm:pt>
    <dgm:pt modelId="{4315D6D4-2FCA-4671-A744-C9C4A80D8ED4}" type="pres">
      <dgm:prSet presAssocID="{C0BB7E6D-E5A9-49F5-A938-942DD4DB1A81}" presName="connectorText" presStyleLbl="sibTrans2D1" presStyleIdx="6" presStyleCnt="7"/>
      <dgm:spPr/>
      <dgm:t>
        <a:bodyPr/>
        <a:lstStyle/>
        <a:p>
          <a:endParaRPr lang="pl-PL"/>
        </a:p>
      </dgm:t>
    </dgm:pt>
  </dgm:ptLst>
  <dgm:cxnLst>
    <dgm:cxn modelId="{291814AA-9C2B-4D10-8ECF-E813D7BBCF3E}" type="presOf" srcId="{04C3C53C-EDA1-45A3-B9F4-67381735A590}" destId="{F5FA352E-323B-4A80-9797-884421B222D9}" srcOrd="0" destOrd="0" presId="urn:microsoft.com/office/officeart/2005/8/layout/cycle2"/>
    <dgm:cxn modelId="{EEDAA6CD-5350-43F6-87D8-0D96D96E9EAC}" type="presOf" srcId="{9CB8C6C9-3352-4F5B-BEEA-F0026CB5EA3B}" destId="{9C2179D8-9711-4CD5-B49B-ACE39EDF81D5}" srcOrd="1" destOrd="0" presId="urn:microsoft.com/office/officeart/2005/8/layout/cycle2"/>
    <dgm:cxn modelId="{A6142C46-4654-470A-8A15-3DA7A2170245}" srcId="{04C3C53C-EDA1-45A3-B9F4-67381735A590}" destId="{99A59D42-D13E-43FE-A20F-CCDABBEB2865}" srcOrd="6" destOrd="0" parTransId="{1C3769E5-FC00-4157-9F19-AAF6CC627086}" sibTransId="{C0BB7E6D-E5A9-49F5-A938-942DD4DB1A81}"/>
    <dgm:cxn modelId="{153DA5AE-E474-48E0-9C3F-34616172859B}" srcId="{04C3C53C-EDA1-45A3-B9F4-67381735A590}" destId="{86AD39EA-F333-4E1D-B529-F2D4EC0BF004}" srcOrd="5" destOrd="0" parTransId="{75147BEC-8765-4C60-97A0-FDD6A6B92439}" sibTransId="{9CB8C6C9-3352-4F5B-BEEA-F0026CB5EA3B}"/>
    <dgm:cxn modelId="{CCBA4583-3F97-4B42-AC38-6F766898C584}" type="presOf" srcId="{E036E931-C68B-4B27-8C89-F3793D8A2F3C}" destId="{22E51F9A-2BA8-4104-908A-D1CF223ADB9C}" srcOrd="0" destOrd="0" presId="urn:microsoft.com/office/officeart/2005/8/layout/cycle2"/>
    <dgm:cxn modelId="{8DD81A4D-80FC-4AA8-A168-E4CDC74809F5}" type="presOf" srcId="{B3E7787C-963B-47C5-A6F7-AFFBFEFEF284}" destId="{50E5D295-C1B9-44C2-87E9-CA9E15F63E8A}" srcOrd="0" destOrd="0" presId="urn:microsoft.com/office/officeart/2005/8/layout/cycle2"/>
    <dgm:cxn modelId="{785E5ABC-FB0A-4418-862F-02BF1B9F4D5C}" type="presOf" srcId="{E036E931-C68B-4B27-8C89-F3793D8A2F3C}" destId="{CCBF9229-AE80-45C0-8ECF-DE5F4070BF15}" srcOrd="1" destOrd="0" presId="urn:microsoft.com/office/officeart/2005/8/layout/cycle2"/>
    <dgm:cxn modelId="{81058B1D-B567-4416-988C-5B089BB83133}" type="presOf" srcId="{6C7C99BE-3020-4A96-BBD7-9E543670A67D}" destId="{85BBBCBB-6A61-4898-BB9F-7A0316A52351}" srcOrd="0" destOrd="0" presId="urn:microsoft.com/office/officeart/2005/8/layout/cycle2"/>
    <dgm:cxn modelId="{B4B6AD33-AAE1-4F00-BC9D-B7B84B77C0BC}" srcId="{04C3C53C-EDA1-45A3-B9F4-67381735A590}" destId="{A2259634-99D2-4C49-AA29-A90567DE2826}" srcOrd="0" destOrd="0" parTransId="{24F6D196-4AA5-4E9C-A460-ABFB036BE74B}" sibTransId="{E036E931-C68B-4B27-8C89-F3793D8A2F3C}"/>
    <dgm:cxn modelId="{B897D1D8-A0E7-4B12-8170-82736E48D141}" type="presOf" srcId="{621D8C07-E12C-402B-82CC-C4E5F2F8D237}" destId="{AC3FAE98-251F-4951-AFF9-8D99152A9362}" srcOrd="1" destOrd="0" presId="urn:microsoft.com/office/officeart/2005/8/layout/cycle2"/>
    <dgm:cxn modelId="{F181F723-DF6B-464D-AB04-3B0316BD9742}" srcId="{04C3C53C-EDA1-45A3-B9F4-67381735A590}" destId="{FA843486-E4DD-4D48-AA81-545140DE94F7}" srcOrd="4" destOrd="0" parTransId="{CB4B8D03-A104-4616-83CC-A67620178ECB}" sibTransId="{3B3CDE92-FA7B-48FB-BC46-AC127E1AE4A1}"/>
    <dgm:cxn modelId="{FA07579C-E66E-4679-8ADA-6E974FFE5C24}" srcId="{04C3C53C-EDA1-45A3-B9F4-67381735A590}" destId="{2770F716-472C-47AA-8057-EA8A0975AEE9}" srcOrd="2" destOrd="0" parTransId="{9F5A0990-86EC-4F63-9A86-4B61CF0614BB}" sibTransId="{621D8C07-E12C-402B-82CC-C4E5F2F8D237}"/>
    <dgm:cxn modelId="{456D6132-16D2-4292-9596-B9B54D29168E}" srcId="{04C3C53C-EDA1-45A3-B9F4-67381735A590}" destId="{89A9588B-E8FB-45A6-937A-360B6A5C25B5}" srcOrd="3" destOrd="0" parTransId="{7FB9D8B2-8D08-43F3-9195-5CFD38A04545}" sibTransId="{B3E7787C-963B-47C5-A6F7-AFFBFEFEF284}"/>
    <dgm:cxn modelId="{FA733293-5A3F-4E7A-9FBB-26B1B53C1C52}" type="presOf" srcId="{B464662D-FB00-4093-BA98-47B94E19ED21}" destId="{E2EEF405-6C62-49E4-BC1A-59ADC6B0E5AE}" srcOrd="0" destOrd="0" presId="urn:microsoft.com/office/officeart/2005/8/layout/cycle2"/>
    <dgm:cxn modelId="{A0D6EEFD-0FE7-49F0-BF1F-B1653A78FF7C}" srcId="{04C3C53C-EDA1-45A3-B9F4-67381735A590}" destId="{B464662D-FB00-4093-BA98-47B94E19ED21}" srcOrd="1" destOrd="0" parTransId="{263515C7-C861-4978-9AE1-23DDB5DD7F4E}" sibTransId="{6C7C99BE-3020-4A96-BBD7-9E543670A67D}"/>
    <dgm:cxn modelId="{97647E2A-3E91-4775-A5E8-3C2BA891A2C6}" type="presOf" srcId="{89A9588B-E8FB-45A6-937A-360B6A5C25B5}" destId="{44C95618-97E2-4ECD-9584-F725A75C75B5}" srcOrd="0" destOrd="0" presId="urn:microsoft.com/office/officeart/2005/8/layout/cycle2"/>
    <dgm:cxn modelId="{298F5715-0F06-4800-908E-1EE48817D7FD}" type="presOf" srcId="{A2259634-99D2-4C49-AA29-A90567DE2826}" destId="{79660690-B827-4EAB-BA53-E985DF756454}" srcOrd="0" destOrd="0" presId="urn:microsoft.com/office/officeart/2005/8/layout/cycle2"/>
    <dgm:cxn modelId="{30FAEE72-CD7C-4613-AA1E-E5A89F5487D4}" type="presOf" srcId="{FA843486-E4DD-4D48-AA81-545140DE94F7}" destId="{C0F45D72-6F61-4251-AAE5-8244A21A2042}" srcOrd="0" destOrd="0" presId="urn:microsoft.com/office/officeart/2005/8/layout/cycle2"/>
    <dgm:cxn modelId="{60B14802-AAEA-477A-84BF-14805338E7B6}" type="presOf" srcId="{99A59D42-D13E-43FE-A20F-CCDABBEB2865}" destId="{801FB608-8C43-4092-8ABF-4F34741EF3D7}" srcOrd="0" destOrd="0" presId="urn:microsoft.com/office/officeart/2005/8/layout/cycle2"/>
    <dgm:cxn modelId="{65256CDB-0C11-4E43-97DD-FEF1E171AB72}" type="presOf" srcId="{C0BB7E6D-E5A9-49F5-A938-942DD4DB1A81}" destId="{FAA42201-A349-45E2-8D5C-18ED6AE8E5BD}" srcOrd="0" destOrd="0" presId="urn:microsoft.com/office/officeart/2005/8/layout/cycle2"/>
    <dgm:cxn modelId="{F316C3D9-AAFD-48AE-8253-6DE905411430}" type="presOf" srcId="{B3E7787C-963B-47C5-A6F7-AFFBFEFEF284}" destId="{585E3C42-4763-4BF2-A7B1-F703B6044270}" srcOrd="1" destOrd="0" presId="urn:microsoft.com/office/officeart/2005/8/layout/cycle2"/>
    <dgm:cxn modelId="{72C09D5B-4E73-44E3-A632-C7E4CBAA1D03}" type="presOf" srcId="{3B3CDE92-FA7B-48FB-BC46-AC127E1AE4A1}" destId="{CC149FE4-2524-4AE2-84D2-FC5721439697}" srcOrd="1" destOrd="0" presId="urn:microsoft.com/office/officeart/2005/8/layout/cycle2"/>
    <dgm:cxn modelId="{82DE4C9B-7F1A-4CDE-A234-37984E62DB7B}" type="presOf" srcId="{9CB8C6C9-3352-4F5B-BEEA-F0026CB5EA3B}" destId="{9DD1057E-6B38-473A-AABA-0F95CF514F71}" srcOrd="0" destOrd="0" presId="urn:microsoft.com/office/officeart/2005/8/layout/cycle2"/>
    <dgm:cxn modelId="{091AE64A-9447-4EDD-8D01-DE2CA933D56B}" type="presOf" srcId="{86AD39EA-F333-4E1D-B529-F2D4EC0BF004}" destId="{DF64B847-6E76-47B0-8B8B-AA3C2D7918D8}" srcOrd="0" destOrd="0" presId="urn:microsoft.com/office/officeart/2005/8/layout/cycle2"/>
    <dgm:cxn modelId="{D49B7C8E-C00F-49AA-9AB2-A0C066BE3532}" type="presOf" srcId="{621D8C07-E12C-402B-82CC-C4E5F2F8D237}" destId="{801E79C9-9C4C-42C5-9AA0-8001E1F9ACA7}" srcOrd="0" destOrd="0" presId="urn:microsoft.com/office/officeart/2005/8/layout/cycle2"/>
    <dgm:cxn modelId="{E34A8FC0-DC55-4856-AC3D-D2B2DF491977}" type="presOf" srcId="{6C7C99BE-3020-4A96-BBD7-9E543670A67D}" destId="{27A9D2EB-15A5-4CA5-8324-9594A8C00C57}" srcOrd="1" destOrd="0" presId="urn:microsoft.com/office/officeart/2005/8/layout/cycle2"/>
    <dgm:cxn modelId="{6B840E65-0F9B-4B50-AC4A-001237CA7EB1}" type="presOf" srcId="{3B3CDE92-FA7B-48FB-BC46-AC127E1AE4A1}" destId="{55E5D904-1AAA-4CE6-B7EF-703C224BD6DF}" srcOrd="0" destOrd="0" presId="urn:microsoft.com/office/officeart/2005/8/layout/cycle2"/>
    <dgm:cxn modelId="{C4B04499-207B-443F-BDA1-A7E99623C3CF}" type="presOf" srcId="{2770F716-472C-47AA-8057-EA8A0975AEE9}" destId="{048BEC26-A664-4583-B0EF-D05F5746914E}" srcOrd="0" destOrd="0" presId="urn:microsoft.com/office/officeart/2005/8/layout/cycle2"/>
    <dgm:cxn modelId="{8BDF46FB-82BB-405A-A96C-7CCDD5BDB12F}" type="presOf" srcId="{C0BB7E6D-E5A9-49F5-A938-942DD4DB1A81}" destId="{4315D6D4-2FCA-4671-A744-C9C4A80D8ED4}" srcOrd="1" destOrd="0" presId="urn:microsoft.com/office/officeart/2005/8/layout/cycle2"/>
    <dgm:cxn modelId="{EEE8D90F-97BF-4E9E-87CD-2C6C1FB207C2}" type="presParOf" srcId="{F5FA352E-323B-4A80-9797-884421B222D9}" destId="{79660690-B827-4EAB-BA53-E985DF756454}" srcOrd="0" destOrd="0" presId="urn:microsoft.com/office/officeart/2005/8/layout/cycle2"/>
    <dgm:cxn modelId="{C935C03E-1ACD-4396-A682-485BCFB8B148}" type="presParOf" srcId="{F5FA352E-323B-4A80-9797-884421B222D9}" destId="{22E51F9A-2BA8-4104-908A-D1CF223ADB9C}" srcOrd="1" destOrd="0" presId="urn:microsoft.com/office/officeart/2005/8/layout/cycle2"/>
    <dgm:cxn modelId="{A75F8D4F-C43D-4FF7-B958-D2209763A0E7}" type="presParOf" srcId="{22E51F9A-2BA8-4104-908A-D1CF223ADB9C}" destId="{CCBF9229-AE80-45C0-8ECF-DE5F4070BF15}" srcOrd="0" destOrd="0" presId="urn:microsoft.com/office/officeart/2005/8/layout/cycle2"/>
    <dgm:cxn modelId="{4BBB291E-7AB5-42D3-AAC5-0304D1F6F04F}" type="presParOf" srcId="{F5FA352E-323B-4A80-9797-884421B222D9}" destId="{E2EEF405-6C62-49E4-BC1A-59ADC6B0E5AE}" srcOrd="2" destOrd="0" presId="urn:microsoft.com/office/officeart/2005/8/layout/cycle2"/>
    <dgm:cxn modelId="{49FBF9F0-9374-4274-ABFB-7B42DD1FD600}" type="presParOf" srcId="{F5FA352E-323B-4A80-9797-884421B222D9}" destId="{85BBBCBB-6A61-4898-BB9F-7A0316A52351}" srcOrd="3" destOrd="0" presId="urn:microsoft.com/office/officeart/2005/8/layout/cycle2"/>
    <dgm:cxn modelId="{D4549DAE-21AB-46FC-A5E0-7EA7F095CFC7}" type="presParOf" srcId="{85BBBCBB-6A61-4898-BB9F-7A0316A52351}" destId="{27A9D2EB-15A5-4CA5-8324-9594A8C00C57}" srcOrd="0" destOrd="0" presId="urn:microsoft.com/office/officeart/2005/8/layout/cycle2"/>
    <dgm:cxn modelId="{2243A08A-4E8B-4DEF-ACDD-3433D0110DFC}" type="presParOf" srcId="{F5FA352E-323B-4A80-9797-884421B222D9}" destId="{048BEC26-A664-4583-B0EF-D05F5746914E}" srcOrd="4" destOrd="0" presId="urn:microsoft.com/office/officeart/2005/8/layout/cycle2"/>
    <dgm:cxn modelId="{9EC983EA-DCE6-49C7-958F-3AB4FDE244F3}" type="presParOf" srcId="{F5FA352E-323B-4A80-9797-884421B222D9}" destId="{801E79C9-9C4C-42C5-9AA0-8001E1F9ACA7}" srcOrd="5" destOrd="0" presId="urn:microsoft.com/office/officeart/2005/8/layout/cycle2"/>
    <dgm:cxn modelId="{AF0DFBD8-6F54-4316-BB33-B77ED464421B}" type="presParOf" srcId="{801E79C9-9C4C-42C5-9AA0-8001E1F9ACA7}" destId="{AC3FAE98-251F-4951-AFF9-8D99152A9362}" srcOrd="0" destOrd="0" presId="urn:microsoft.com/office/officeart/2005/8/layout/cycle2"/>
    <dgm:cxn modelId="{9B669F80-C81E-414C-92C7-A6FD6E9A2F4D}" type="presParOf" srcId="{F5FA352E-323B-4A80-9797-884421B222D9}" destId="{44C95618-97E2-4ECD-9584-F725A75C75B5}" srcOrd="6" destOrd="0" presId="urn:microsoft.com/office/officeart/2005/8/layout/cycle2"/>
    <dgm:cxn modelId="{20E7C590-57E1-4816-BF3C-664B25A5CF72}" type="presParOf" srcId="{F5FA352E-323B-4A80-9797-884421B222D9}" destId="{50E5D295-C1B9-44C2-87E9-CA9E15F63E8A}" srcOrd="7" destOrd="0" presId="urn:microsoft.com/office/officeart/2005/8/layout/cycle2"/>
    <dgm:cxn modelId="{80EEFCD1-A617-4F0F-AE6D-F1C334457612}" type="presParOf" srcId="{50E5D295-C1B9-44C2-87E9-CA9E15F63E8A}" destId="{585E3C42-4763-4BF2-A7B1-F703B6044270}" srcOrd="0" destOrd="0" presId="urn:microsoft.com/office/officeart/2005/8/layout/cycle2"/>
    <dgm:cxn modelId="{4D267064-80B5-42C2-BA05-1DDDD34CC53D}" type="presParOf" srcId="{F5FA352E-323B-4A80-9797-884421B222D9}" destId="{C0F45D72-6F61-4251-AAE5-8244A21A2042}" srcOrd="8" destOrd="0" presId="urn:microsoft.com/office/officeart/2005/8/layout/cycle2"/>
    <dgm:cxn modelId="{CE05DF56-6463-450A-A6EA-21EFDBE06E49}" type="presParOf" srcId="{F5FA352E-323B-4A80-9797-884421B222D9}" destId="{55E5D904-1AAA-4CE6-B7EF-703C224BD6DF}" srcOrd="9" destOrd="0" presId="urn:microsoft.com/office/officeart/2005/8/layout/cycle2"/>
    <dgm:cxn modelId="{299391C3-4BE0-4B6B-B27D-97AE98AFE9F8}" type="presParOf" srcId="{55E5D904-1AAA-4CE6-B7EF-703C224BD6DF}" destId="{CC149FE4-2524-4AE2-84D2-FC5721439697}" srcOrd="0" destOrd="0" presId="urn:microsoft.com/office/officeart/2005/8/layout/cycle2"/>
    <dgm:cxn modelId="{42FF1991-4C6C-45FE-9938-1F7CB962A17C}" type="presParOf" srcId="{F5FA352E-323B-4A80-9797-884421B222D9}" destId="{DF64B847-6E76-47B0-8B8B-AA3C2D7918D8}" srcOrd="10" destOrd="0" presId="urn:microsoft.com/office/officeart/2005/8/layout/cycle2"/>
    <dgm:cxn modelId="{7F957CF2-7142-498E-8151-2D6CB1DB80B5}" type="presParOf" srcId="{F5FA352E-323B-4A80-9797-884421B222D9}" destId="{9DD1057E-6B38-473A-AABA-0F95CF514F71}" srcOrd="11" destOrd="0" presId="urn:microsoft.com/office/officeart/2005/8/layout/cycle2"/>
    <dgm:cxn modelId="{1BD8E964-4FB6-47E6-912A-0A036ED1D539}" type="presParOf" srcId="{9DD1057E-6B38-473A-AABA-0F95CF514F71}" destId="{9C2179D8-9711-4CD5-B49B-ACE39EDF81D5}" srcOrd="0" destOrd="0" presId="urn:microsoft.com/office/officeart/2005/8/layout/cycle2"/>
    <dgm:cxn modelId="{AE2D4BFF-7C85-46A9-94B9-E89A6B087E3E}" type="presParOf" srcId="{F5FA352E-323B-4A80-9797-884421B222D9}" destId="{801FB608-8C43-4092-8ABF-4F34741EF3D7}" srcOrd="12" destOrd="0" presId="urn:microsoft.com/office/officeart/2005/8/layout/cycle2"/>
    <dgm:cxn modelId="{0DA9EA6C-86DF-482C-8F56-9B94B0699230}" type="presParOf" srcId="{F5FA352E-323B-4A80-9797-884421B222D9}" destId="{FAA42201-A349-45E2-8D5C-18ED6AE8E5BD}" srcOrd="13" destOrd="0" presId="urn:microsoft.com/office/officeart/2005/8/layout/cycle2"/>
    <dgm:cxn modelId="{E98255F6-A4EF-4093-95BF-95F119CC5EFE}" type="presParOf" srcId="{FAA42201-A349-45E2-8D5C-18ED6AE8E5BD}" destId="{4315D6D4-2FCA-4671-A744-C9C4A80D8E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E2953-B8AE-418F-B1AC-0A1545E7F26B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36DFA8F-4984-4210-B127-A35EEA1EB319}">
      <dgm:prSet phldrT="[Tekst]" custT="1"/>
      <dgm:spPr/>
      <dgm:t>
        <a:bodyPr/>
        <a:lstStyle/>
        <a:p>
          <a:r>
            <a:rPr lang="pl-PL" sz="2000" dirty="0" smtClean="0">
              <a:latin typeface="Corbel" pitchFamily="34" charset="0"/>
            </a:rPr>
            <a:t>Eleganckie sale konferencyjne/szkoleniowe do dyspozycji najemców</a:t>
          </a:r>
          <a:endParaRPr lang="pl-PL" sz="2000" dirty="0">
            <a:latin typeface="Corbel" pitchFamily="34" charset="0"/>
          </a:endParaRPr>
        </a:p>
      </dgm:t>
    </dgm:pt>
    <dgm:pt modelId="{E76479E3-3CC2-453E-8E4D-6D38E4EC3306}" type="parTrans" cxnId="{70097462-C954-4078-8CFC-D3C0FD406ACE}">
      <dgm:prSet/>
      <dgm:spPr/>
      <dgm:t>
        <a:bodyPr/>
        <a:lstStyle/>
        <a:p>
          <a:endParaRPr lang="pl-PL"/>
        </a:p>
      </dgm:t>
    </dgm:pt>
    <dgm:pt modelId="{AA692C2D-E859-4478-811F-D667DA8420C7}" type="sibTrans" cxnId="{70097462-C954-4078-8CFC-D3C0FD406ACE}">
      <dgm:prSet/>
      <dgm:spPr/>
      <dgm:t>
        <a:bodyPr/>
        <a:lstStyle/>
        <a:p>
          <a:endParaRPr lang="pl-PL"/>
        </a:p>
      </dgm:t>
    </dgm:pt>
    <dgm:pt modelId="{DCD24282-5807-4264-BDCB-3C4A861252E9}">
      <dgm:prSet phldrT="[Tekst]" custT="1"/>
      <dgm:spPr/>
      <dgm:t>
        <a:bodyPr/>
        <a:lstStyle/>
        <a:p>
          <a:r>
            <a:rPr lang="pl-PL" sz="2000" dirty="0" smtClean="0">
              <a:latin typeface="Corbel" pitchFamily="34" charset="0"/>
            </a:rPr>
            <a:t>Zamykana </a:t>
          </a:r>
          <a:r>
            <a:rPr lang="pl-PL" sz="2000" dirty="0" err="1" smtClean="0">
              <a:latin typeface="Corbel" pitchFamily="34" charset="0"/>
            </a:rPr>
            <a:t>rowerownia</a:t>
          </a:r>
          <a:r>
            <a:rPr lang="pl-PL" sz="2000" dirty="0" smtClean="0">
              <a:latin typeface="Corbel" pitchFamily="34" charset="0"/>
            </a:rPr>
            <a:t> dla najemców, ze stojakami na rowery i prysznicem</a:t>
          </a:r>
        </a:p>
      </dgm:t>
    </dgm:pt>
    <dgm:pt modelId="{5869E0E2-8B2C-4A8F-83B4-FA8A47C817EE}" type="parTrans" cxnId="{43E8FC32-9957-482B-824A-FC887F6240AE}">
      <dgm:prSet/>
      <dgm:spPr/>
      <dgm:t>
        <a:bodyPr/>
        <a:lstStyle/>
        <a:p>
          <a:endParaRPr lang="pl-PL"/>
        </a:p>
      </dgm:t>
    </dgm:pt>
    <dgm:pt modelId="{3B094D93-E4D5-4AFF-8FC8-987738364684}" type="sibTrans" cxnId="{43E8FC32-9957-482B-824A-FC887F6240AE}">
      <dgm:prSet/>
      <dgm:spPr/>
      <dgm:t>
        <a:bodyPr/>
        <a:lstStyle/>
        <a:p>
          <a:endParaRPr lang="pl-PL"/>
        </a:p>
      </dgm:t>
    </dgm:pt>
    <dgm:pt modelId="{F5683BB2-DD6D-45A4-A732-44DFA0C56EB0}">
      <dgm:prSet phldrT="[Tekst]" custT="1"/>
      <dgm:spPr/>
      <dgm:t>
        <a:bodyPr/>
        <a:lstStyle/>
        <a:p>
          <a:r>
            <a:rPr lang="pl-PL" sz="2000" dirty="0" smtClean="0">
              <a:latin typeface="Corbel" pitchFamily="34" charset="0"/>
            </a:rPr>
            <a:t>Wychodzimy naprzeciw oczekiwaniom naszych najemców oraz gwarantujemy wysoki standard obsługi </a:t>
          </a:r>
        </a:p>
      </dgm:t>
    </dgm:pt>
    <dgm:pt modelId="{9E5A7FF8-9BF9-4F56-9F94-06B43658B9F8}" type="parTrans" cxnId="{D51E18C1-21EA-4F52-B904-E704B7EAD200}">
      <dgm:prSet/>
      <dgm:spPr/>
      <dgm:t>
        <a:bodyPr/>
        <a:lstStyle/>
        <a:p>
          <a:endParaRPr lang="pl-PL"/>
        </a:p>
      </dgm:t>
    </dgm:pt>
    <dgm:pt modelId="{D6F15BCE-8AC2-4584-9BD6-2ACBA4C64CD6}" type="sibTrans" cxnId="{D51E18C1-21EA-4F52-B904-E704B7EAD200}">
      <dgm:prSet/>
      <dgm:spPr/>
      <dgm:t>
        <a:bodyPr/>
        <a:lstStyle/>
        <a:p>
          <a:endParaRPr lang="pl-PL"/>
        </a:p>
      </dgm:t>
    </dgm:pt>
    <dgm:pt modelId="{6C6DEC95-D848-4CB7-AEE4-B195290D8E87}" type="pres">
      <dgm:prSet presAssocID="{0F6E2953-B8AE-418F-B1AC-0A1545E7F2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9C52CA-7DC8-4E17-8B55-CD139FDB87E6}" type="pres">
      <dgm:prSet presAssocID="{836DFA8F-4984-4210-B127-A35EEA1EB3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3F2202-84E1-4B8F-965C-30F50BF30EBA}" type="pres">
      <dgm:prSet presAssocID="{AA692C2D-E859-4478-811F-D667DA8420C7}" presName="sibTrans" presStyleCnt="0"/>
      <dgm:spPr/>
    </dgm:pt>
    <dgm:pt modelId="{A61468C8-EEDB-4EB4-A5A6-9874562CB53A}" type="pres">
      <dgm:prSet presAssocID="{DCD24282-5807-4264-BDCB-3C4A861252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CF1946-BA0C-42B0-882E-0EC78DD8DED1}" type="pres">
      <dgm:prSet presAssocID="{3B094D93-E4D5-4AFF-8FC8-987738364684}" presName="sibTrans" presStyleCnt="0"/>
      <dgm:spPr/>
    </dgm:pt>
    <dgm:pt modelId="{CA5AE5A1-4126-41F8-AE17-0EE45D7FD745}" type="pres">
      <dgm:prSet presAssocID="{F5683BB2-DD6D-45A4-A732-44DFA0C56E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1A938E2-1621-4AD4-85E1-8914C3370B91}" type="presOf" srcId="{DCD24282-5807-4264-BDCB-3C4A861252E9}" destId="{A61468C8-EEDB-4EB4-A5A6-9874562CB53A}" srcOrd="0" destOrd="0" presId="urn:microsoft.com/office/officeart/2005/8/layout/default#1"/>
    <dgm:cxn modelId="{58AD5284-C865-4793-919E-6C01BF58B443}" type="presOf" srcId="{F5683BB2-DD6D-45A4-A732-44DFA0C56EB0}" destId="{CA5AE5A1-4126-41F8-AE17-0EE45D7FD745}" srcOrd="0" destOrd="0" presId="urn:microsoft.com/office/officeart/2005/8/layout/default#1"/>
    <dgm:cxn modelId="{D51E18C1-21EA-4F52-B904-E704B7EAD200}" srcId="{0F6E2953-B8AE-418F-B1AC-0A1545E7F26B}" destId="{F5683BB2-DD6D-45A4-A732-44DFA0C56EB0}" srcOrd="2" destOrd="0" parTransId="{9E5A7FF8-9BF9-4F56-9F94-06B43658B9F8}" sibTransId="{D6F15BCE-8AC2-4584-9BD6-2ACBA4C64CD6}"/>
    <dgm:cxn modelId="{11F15718-0325-4E6A-A632-90AF571B07FA}" type="presOf" srcId="{0F6E2953-B8AE-418F-B1AC-0A1545E7F26B}" destId="{6C6DEC95-D848-4CB7-AEE4-B195290D8E87}" srcOrd="0" destOrd="0" presId="urn:microsoft.com/office/officeart/2005/8/layout/default#1"/>
    <dgm:cxn modelId="{70097462-C954-4078-8CFC-D3C0FD406ACE}" srcId="{0F6E2953-B8AE-418F-B1AC-0A1545E7F26B}" destId="{836DFA8F-4984-4210-B127-A35EEA1EB319}" srcOrd="0" destOrd="0" parTransId="{E76479E3-3CC2-453E-8E4D-6D38E4EC3306}" sibTransId="{AA692C2D-E859-4478-811F-D667DA8420C7}"/>
    <dgm:cxn modelId="{43E8FC32-9957-482B-824A-FC887F6240AE}" srcId="{0F6E2953-B8AE-418F-B1AC-0A1545E7F26B}" destId="{DCD24282-5807-4264-BDCB-3C4A861252E9}" srcOrd="1" destOrd="0" parTransId="{5869E0E2-8B2C-4A8F-83B4-FA8A47C817EE}" sibTransId="{3B094D93-E4D5-4AFF-8FC8-987738364684}"/>
    <dgm:cxn modelId="{A1FBF83D-C3B6-4633-BBA6-A917ECFEDF79}" type="presOf" srcId="{836DFA8F-4984-4210-B127-A35EEA1EB319}" destId="{E39C52CA-7DC8-4E17-8B55-CD139FDB87E6}" srcOrd="0" destOrd="0" presId="urn:microsoft.com/office/officeart/2005/8/layout/default#1"/>
    <dgm:cxn modelId="{D0041A51-8081-45BE-945F-C27E8B6D3BB7}" type="presParOf" srcId="{6C6DEC95-D848-4CB7-AEE4-B195290D8E87}" destId="{E39C52CA-7DC8-4E17-8B55-CD139FDB87E6}" srcOrd="0" destOrd="0" presId="urn:microsoft.com/office/officeart/2005/8/layout/default#1"/>
    <dgm:cxn modelId="{A498A223-457D-499D-A5A3-519288BABC8D}" type="presParOf" srcId="{6C6DEC95-D848-4CB7-AEE4-B195290D8E87}" destId="{4E3F2202-84E1-4B8F-965C-30F50BF30EBA}" srcOrd="1" destOrd="0" presId="urn:microsoft.com/office/officeart/2005/8/layout/default#1"/>
    <dgm:cxn modelId="{4E5566C0-8E3F-41FE-9250-E21A1E001568}" type="presParOf" srcId="{6C6DEC95-D848-4CB7-AEE4-B195290D8E87}" destId="{A61468C8-EEDB-4EB4-A5A6-9874562CB53A}" srcOrd="2" destOrd="0" presId="urn:microsoft.com/office/officeart/2005/8/layout/default#1"/>
    <dgm:cxn modelId="{FC6348C2-3DEC-4E37-8CE4-2966FE3C338D}" type="presParOf" srcId="{6C6DEC95-D848-4CB7-AEE4-B195290D8E87}" destId="{09CF1946-BA0C-42B0-882E-0EC78DD8DED1}" srcOrd="3" destOrd="0" presId="urn:microsoft.com/office/officeart/2005/8/layout/default#1"/>
    <dgm:cxn modelId="{3F03D093-F370-4F2E-91F8-B6CA48E16B9D}" type="presParOf" srcId="{6C6DEC95-D848-4CB7-AEE4-B195290D8E87}" destId="{CA5AE5A1-4126-41F8-AE17-0EE45D7FD745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0.68719</cdr:x>
      <cdr:y>0.36724</cdr:y>
    </cdr:from>
    <cdr:to>
      <cdr:x>0.98531</cdr:x>
      <cdr:y>0.86521</cdr:y>
    </cdr:to>
    <cdr:pic>
      <cdr:nvPicPr>
        <cdr:cNvPr id="2" name="Obraz 1" descr="promocja parking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01096" y="1439986"/>
          <a:ext cx="2343150" cy="19526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0.55784</cdr:x>
      <cdr:y>0.88143</cdr:y>
    </cdr:from>
    <cdr:to>
      <cdr:x>0.99868</cdr:x>
      <cdr:y>0.97325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64496" y="3456210"/>
          <a:ext cx="352820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800" b="1" dirty="0" smtClean="0">
            <a:latin typeface="Corbel" pitchFamily="34" charset="0"/>
          </a:endParaRPr>
        </a:p>
        <a:p xmlns:a="http://schemas.openxmlformats.org/drawingml/2006/main">
          <a:r>
            <a:rPr lang="pl-PL" sz="800" b="1" dirty="0" smtClean="0">
              <a:latin typeface="Corbel" pitchFamily="34" charset="0"/>
            </a:rPr>
            <a:t>* Parking GRATIS </a:t>
          </a:r>
          <a:r>
            <a:rPr lang="pl-PL" sz="800" b="1" dirty="0">
              <a:latin typeface="Corbel" pitchFamily="34" charset="0"/>
            </a:rPr>
            <a:t> </a:t>
          </a:r>
          <a:r>
            <a:rPr lang="pl-PL" sz="800" b="1" dirty="0" smtClean="0">
              <a:latin typeface="Corbel" pitchFamily="34" charset="0"/>
            </a:rPr>
            <a:t>- warunki promocji zawarte w </a:t>
          </a:r>
          <a:r>
            <a:rPr lang="pl-PL" sz="800" b="1" smtClean="0">
              <a:latin typeface="Corbel" pitchFamily="34" charset="0"/>
            </a:rPr>
            <a:t>umowie najmu</a:t>
          </a:r>
          <a:endParaRPr lang="pl-PL" sz="800" b="1" dirty="0">
            <a:latin typeface="Corbe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571D-57FA-458F-92C4-8BA82132B867}" type="datetimeFigureOut">
              <a:rPr lang="pl-PL" smtClean="0"/>
              <a:pPr/>
              <a:t>2016-06-29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5A507-C0D4-4E57-8420-A747F1D4759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37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02624" cy="1470025"/>
          </a:xfrm>
        </p:spPr>
        <p:txBody>
          <a:bodyPr/>
          <a:lstStyle>
            <a:lvl1pPr algn="l">
              <a:defRPr b="1">
                <a:solidFill>
                  <a:srgbClr val="86C5F0"/>
                </a:solidFill>
                <a:latin typeface="Corbel" panose="020B0503020204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755576" y="6165304"/>
            <a:ext cx="2133600" cy="365125"/>
          </a:xfrm>
        </p:spPr>
        <p:txBody>
          <a:bodyPr/>
          <a:lstStyle>
            <a:lvl1pPr>
              <a:defRPr>
                <a:solidFill>
                  <a:srgbClr val="59B5EC"/>
                </a:solidFill>
                <a:latin typeface="Corbel" panose="020B0503020204020204" pitchFamily="34" charset="0"/>
              </a:defRPr>
            </a:lvl1pPr>
          </a:lstStyle>
          <a:p>
            <a:fld id="{9F590EE7-B069-4D23-9DCC-E3A5712927F7}" type="datetime1">
              <a:rPr lang="pl-PL" smtClean="0"/>
              <a:pPr/>
              <a:t>2016-06-29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1449784"/>
      </p:ext>
    </p:extLst>
  </p:cSld>
  <p:clrMapOvr>
    <a:masterClrMapping/>
  </p:clrMapOvr>
  <p:transition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989856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59B5EC"/>
                </a:solidFill>
                <a:latin typeface="Corbel" panose="020B0503020204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204864"/>
            <a:ext cx="7859216" cy="3921299"/>
          </a:xfrm>
        </p:spPr>
        <p:txBody>
          <a:bodyPr/>
          <a:lstStyle>
            <a:lvl1pPr>
              <a:defRPr>
                <a:solidFill>
                  <a:srgbClr val="101A4D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101A4D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101A4D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101A4D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101A4D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755576" y="6309320"/>
            <a:ext cx="2133600" cy="365125"/>
          </a:xfrm>
        </p:spPr>
        <p:txBody>
          <a:bodyPr/>
          <a:lstStyle>
            <a:lvl1pPr>
              <a:defRPr>
                <a:solidFill>
                  <a:srgbClr val="86C5F0"/>
                </a:solidFill>
                <a:latin typeface="Corbel" panose="020B0503020204020204" pitchFamily="34" charset="0"/>
              </a:defRPr>
            </a:lvl1pPr>
          </a:lstStyle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16216" y="33265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C88108-0CDE-425B-848D-1CB4A70496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981438"/>
      </p:ext>
    </p:extLst>
  </p:cSld>
  <p:clrMapOvr>
    <a:masterClrMapping/>
  </p:clrMapOvr>
  <p:transition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2C64-E247-4173-BD98-987B72C85619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8108-0CDE-425B-848D-1CB4A70496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4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advClick="0" advTm="5000">
    <p:circl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Oferta wynajmu powierzchni biurowych </a:t>
            </a:r>
          </a:p>
          <a:p>
            <a:r>
              <a:rPr lang="pl-PL" sz="2800" dirty="0" smtClean="0"/>
              <a:t>w Gdyni przy ul. Śląskiej 35-37</a:t>
            </a:r>
          </a:p>
          <a:p>
            <a:r>
              <a:rPr lang="pl-PL" sz="2800" dirty="0" smtClean="0"/>
              <a:t>Biuro od zaraz za 32 zł/m2</a:t>
            </a:r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4007548137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989856"/>
            <a:ext cx="7725544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101A4D"/>
                </a:solidFill>
              </a:rPr>
              <a:t>Dodatkowe atrybuty </a:t>
            </a:r>
            <a:r>
              <a:rPr lang="pl-PL" sz="3600" dirty="0" err="1" smtClean="0">
                <a:solidFill>
                  <a:srgbClr val="101A4D"/>
                </a:solidFill>
              </a:rPr>
              <a:t>Twin</a:t>
            </a:r>
            <a:r>
              <a:rPr lang="pl-PL" sz="3600" dirty="0" smtClean="0">
                <a:solidFill>
                  <a:srgbClr val="101A4D"/>
                </a:solidFill>
              </a:rPr>
              <a:t> Office</a:t>
            </a:r>
            <a:endParaRPr lang="pl-PL" sz="3600" dirty="0">
              <a:solidFill>
                <a:srgbClr val="101A4D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10</a:t>
            </a:fld>
            <a:endParaRPr lang="pl-PL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</p:nvPr>
        </p:nvGraphicFramePr>
        <p:xfrm>
          <a:off x="827088" y="2205038"/>
          <a:ext cx="7859712" cy="392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1124744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pl-PL" sz="2800" b="0" dirty="0" smtClean="0">
                <a:solidFill>
                  <a:srgbClr val="101A4D"/>
                </a:solidFill>
              </a:rPr>
              <a:t/>
            </a:r>
            <a:br>
              <a:rPr lang="pl-PL" sz="2800" b="0" dirty="0" smtClean="0">
                <a:solidFill>
                  <a:srgbClr val="101A4D"/>
                </a:solidFill>
              </a:rPr>
            </a:br>
            <a:r>
              <a:rPr lang="pl-PL" sz="2800" b="0" dirty="0" smtClean="0">
                <a:solidFill>
                  <a:srgbClr val="101A4D"/>
                </a:solidFill>
              </a:rPr>
              <a:t>Atrakcyjna oferta cenowa oraz korzystne warunki umowy najmu </a:t>
            </a:r>
            <a:r>
              <a:rPr lang="pl-PL" sz="3200" b="0" dirty="0" smtClean="0">
                <a:solidFill>
                  <a:srgbClr val="101A4D"/>
                </a:solidFill>
              </a:rPr>
              <a:t/>
            </a:r>
            <a:br>
              <a:rPr lang="pl-PL" sz="3200" b="0" dirty="0" smtClean="0">
                <a:solidFill>
                  <a:srgbClr val="101A4D"/>
                </a:solidFill>
              </a:rPr>
            </a:br>
            <a:endParaRPr lang="pl-PL" sz="3200" b="0" dirty="0">
              <a:solidFill>
                <a:srgbClr val="101A4D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11</a:t>
            </a:fld>
            <a:endParaRPr lang="pl-PL"/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</p:nvPr>
        </p:nvGraphicFramePr>
        <p:xfrm>
          <a:off x="683568" y="2205038"/>
          <a:ext cx="8003232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119675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l-PL" sz="1800" dirty="0" smtClean="0">
                <a:solidFill>
                  <a:srgbClr val="002060"/>
                </a:solidFill>
              </a:rPr>
              <a:t/>
            </a:r>
            <a:br>
              <a:rPr lang="pl-PL" sz="1800" dirty="0" smtClean="0">
                <a:solidFill>
                  <a:srgbClr val="002060"/>
                </a:solidFill>
              </a:rPr>
            </a:br>
            <a:r>
              <a:rPr lang="pl-PL" sz="1800" dirty="0" smtClean="0">
                <a:solidFill>
                  <a:srgbClr val="002060"/>
                </a:solidFill>
              </a:rPr>
              <a:t>Opłata </a:t>
            </a:r>
            <a:r>
              <a:rPr lang="pl-PL" sz="1800" dirty="0">
                <a:solidFill>
                  <a:srgbClr val="002060"/>
                </a:solidFill>
              </a:rPr>
              <a:t>eksploatacyjna zawiera: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4353347"/>
          </a:xfrm>
        </p:spPr>
        <p:txBody>
          <a:bodyPr>
            <a:normAutofit/>
          </a:bodyPr>
          <a:lstStyle/>
          <a:p>
            <a:pPr marL="45720" indent="0" fontAlgn="t"/>
            <a:r>
              <a:rPr lang="pl-PL" sz="1700" dirty="0" smtClean="0"/>
              <a:t>  recepcja w holu głównym budynku</a:t>
            </a:r>
          </a:p>
          <a:p>
            <a:pPr marL="45720" indent="0" fontAlgn="t"/>
            <a:r>
              <a:rPr lang="pl-PL" sz="1700" dirty="0" smtClean="0"/>
              <a:t>  ogrzewanie </a:t>
            </a:r>
          </a:p>
          <a:p>
            <a:pPr marL="45720" indent="0" fontAlgn="t"/>
            <a:r>
              <a:rPr lang="pl-PL" sz="1700" dirty="0" smtClean="0"/>
              <a:t>  wywóz śmieci</a:t>
            </a:r>
          </a:p>
          <a:p>
            <a:pPr marL="45720" indent="0" fontAlgn="t"/>
            <a:r>
              <a:rPr lang="pl-PL" sz="1700" dirty="0" smtClean="0"/>
              <a:t>  zużycie wody</a:t>
            </a:r>
          </a:p>
          <a:p>
            <a:pPr marL="45720" indent="0" fontAlgn="t"/>
            <a:r>
              <a:rPr lang="pl-PL" sz="1700" dirty="0" smtClean="0"/>
              <a:t>  sprzątanie powierzchni wspólnych: codzienny serwis na holu głównym, klatce     schodowej, korytarzach, windach (wycieraczki w holach </a:t>
            </a:r>
            <a:r>
              <a:rPr lang="pl-PL" sz="1700" dirty="0" err="1" smtClean="0"/>
              <a:t>Berendsen</a:t>
            </a:r>
            <a:r>
              <a:rPr lang="pl-PL" sz="1700" dirty="0" smtClean="0"/>
              <a:t>)</a:t>
            </a:r>
          </a:p>
          <a:p>
            <a:pPr marL="45720" indent="0" fontAlgn="t"/>
            <a:r>
              <a:rPr lang="pl-PL" sz="1700" dirty="0" smtClean="0"/>
              <a:t> sprzątanie </a:t>
            </a:r>
            <a:r>
              <a:rPr lang="pl-PL" sz="1700" dirty="0"/>
              <a:t>terenów wokół budynków w tym </a:t>
            </a:r>
            <a:r>
              <a:rPr lang="pl-PL" sz="1700" dirty="0" smtClean="0"/>
              <a:t>parkingu</a:t>
            </a:r>
          </a:p>
          <a:p>
            <a:pPr marL="45720" indent="0" fontAlgn="t"/>
            <a:r>
              <a:rPr lang="pl-PL" sz="1700" dirty="0" smtClean="0"/>
              <a:t> pielęgnacja terenów zielonych wokół budynku</a:t>
            </a:r>
          </a:p>
          <a:p>
            <a:pPr marL="45720" indent="0" fontAlgn="t"/>
            <a:r>
              <a:rPr lang="pl-PL" sz="1700" dirty="0" smtClean="0"/>
              <a:t> mycie okien dwa razy w roku</a:t>
            </a:r>
          </a:p>
          <a:p>
            <a:pPr marL="45720" indent="0" fontAlgn="t"/>
            <a:r>
              <a:rPr lang="pl-PL" sz="1700" dirty="0" smtClean="0"/>
              <a:t> odśnieżanie terenu </a:t>
            </a:r>
            <a:r>
              <a:rPr lang="pl-PL" sz="1700" dirty="0"/>
              <a:t>wokół </a:t>
            </a:r>
            <a:r>
              <a:rPr lang="pl-PL" sz="1700" dirty="0" smtClean="0"/>
              <a:t>budynków oraz parkingu</a:t>
            </a:r>
          </a:p>
          <a:p>
            <a:pPr marL="45720" indent="0" fontAlgn="t"/>
            <a:r>
              <a:rPr lang="pl-PL" sz="1700" dirty="0" smtClean="0"/>
              <a:t> opieka </a:t>
            </a:r>
            <a:r>
              <a:rPr lang="pl-PL" sz="1700" dirty="0"/>
              <a:t>techniczna budynku, opieka nad systemami budynkowymi oraz systemem </a:t>
            </a:r>
            <a:r>
              <a:rPr lang="pl-PL" sz="1700" dirty="0" smtClean="0"/>
              <a:t>parkingowym</a:t>
            </a:r>
          </a:p>
          <a:p>
            <a:pPr marL="45720" indent="0" fontAlgn="t"/>
            <a:r>
              <a:rPr lang="pl-PL" sz="1700" dirty="0" smtClean="0"/>
              <a:t> serwisy</a:t>
            </a:r>
            <a:r>
              <a:rPr lang="pl-PL" sz="1700" dirty="0"/>
              <a:t>: wind, systemu </a:t>
            </a:r>
            <a:r>
              <a:rPr lang="pl-PL" sz="1700" dirty="0" smtClean="0"/>
              <a:t>PPOŻ</a:t>
            </a:r>
          </a:p>
          <a:p>
            <a:pPr marL="45720" indent="0" fontAlgn="t"/>
            <a:r>
              <a:rPr lang="pl-PL" sz="1700" dirty="0" smtClean="0"/>
              <a:t> całodobowa ochrona </a:t>
            </a:r>
            <a:r>
              <a:rPr lang="pl-PL" sz="1700" dirty="0"/>
              <a:t>budynków (3 posterunki)</a:t>
            </a: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580270"/>
      </p:ext>
    </p:extLst>
  </p:cSld>
  <p:clrMapOvr>
    <a:masterClrMapping/>
  </p:clrMapOvr>
  <p:transition advClick="0" advTm="5000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13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17511"/>
              </p:ext>
            </p:extLst>
          </p:nvPr>
        </p:nvGraphicFramePr>
        <p:xfrm>
          <a:off x="1187624" y="1556792"/>
          <a:ext cx="698976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881"/>
                <a:gridCol w="349488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Charakterystyka budynku</a:t>
                      </a:r>
                      <a:r>
                        <a:rPr lang="pl-PL" baseline="0" dirty="0" smtClean="0"/>
                        <a:t> 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Klatki</a:t>
                      </a:r>
                      <a:r>
                        <a:rPr lang="pl-PL" baseline="0" dirty="0" smtClean="0"/>
                        <a:t> schodowe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 oddzielne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Windy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dwie, po jednej</a:t>
                      </a:r>
                      <a:r>
                        <a:rPr lang="pl-PL" baseline="0" dirty="0" smtClean="0"/>
                        <a:t> na każdej klatce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Winda dla niepełnosprawnych (podnośnik)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przy wejściu głównym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Okablowanie strukturalne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rozbudowane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Okablowanie elektryczne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rozbudowane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Rozdzielnie</a:t>
                      </a:r>
                      <a:r>
                        <a:rPr lang="pl-PL" baseline="0" dirty="0" smtClean="0"/>
                        <a:t> elektryczne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r>
                        <a:rPr lang="pl-PL" baseline="0" dirty="0" smtClean="0"/>
                        <a:t> na każdym piętrze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Serwerownia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</a:t>
                      </a:r>
                      <a:r>
                        <a:rPr lang="pl-PL" baseline="0" dirty="0" smtClean="0"/>
                        <a:t> każdym piętrze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System dostępu</a:t>
                      </a:r>
                      <a:r>
                        <a:rPr lang="pl-PL" baseline="0" dirty="0" smtClean="0"/>
                        <a:t> do sektorów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karty zbliżeniowe na każdy sektor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System alarmujący PPOŻ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w każdym pomieszczeniu budynku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324319"/>
      </p:ext>
    </p:extLst>
  </p:cSld>
  <p:clrMapOvr>
    <a:masterClrMapping/>
  </p:clrMapOvr>
  <p:transition advClick="0" advTm="5000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14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52490"/>
              </p:ext>
            </p:extLst>
          </p:nvPr>
        </p:nvGraphicFramePr>
        <p:xfrm>
          <a:off x="1043608" y="1556792"/>
          <a:ext cx="698976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881"/>
                <a:gridCol w="349488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Charakterystyka</a:t>
                      </a:r>
                      <a:r>
                        <a:rPr lang="pl-PL" baseline="0" dirty="0" smtClean="0"/>
                        <a:t> A  cd.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Wentylacja</a:t>
                      </a:r>
                      <a:r>
                        <a:rPr lang="pl-PL" baseline="0" dirty="0" smtClean="0"/>
                        <a:t> mechaniczna schładzana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dwie </a:t>
                      </a:r>
                      <a:r>
                        <a:rPr lang="pl-PL" baseline="0" dirty="0" err="1" smtClean="0"/>
                        <a:t>wentylatornie</a:t>
                      </a:r>
                      <a:r>
                        <a:rPr lang="pl-PL" baseline="0" dirty="0" smtClean="0"/>
                        <a:t> w budynku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Sufity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podwieszone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Oświetlenie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standardowe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biurowe</a:t>
                      </a:r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Okna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 każdym pomieszczeniu, otwierane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Podłogi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wykładzina</a:t>
                      </a:r>
                      <a:r>
                        <a:rPr lang="pl-PL" baseline="0" dirty="0" smtClean="0"/>
                        <a:t> biurowa</a:t>
                      </a:r>
                      <a:endParaRPr lang="pl-P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Aneksy kuchenne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</a:t>
                      </a:r>
                      <a:r>
                        <a:rPr lang="pl-PL" baseline="0" dirty="0" smtClean="0"/>
                        <a:t> dwa na każdym piętrze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Pomieszczenia magazynowe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-1, w zależności od dostępności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36554"/>
      </p:ext>
    </p:extLst>
  </p:cSld>
  <p:clrMapOvr>
    <a:masterClrMapping/>
  </p:clrMapOvr>
  <p:transition advClick="0" advTm="5000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15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12659"/>
              </p:ext>
            </p:extLst>
          </p:nvPr>
        </p:nvGraphicFramePr>
        <p:xfrm>
          <a:off x="1187624" y="1484784"/>
          <a:ext cx="6989762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881"/>
                <a:gridCol w="3494881"/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 smtClean="0"/>
                        <a:t>Charakterystyka</a:t>
                      </a:r>
                      <a:r>
                        <a:rPr lang="pl-PL" baseline="0" dirty="0" smtClean="0"/>
                        <a:t> 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Klatki</a:t>
                      </a:r>
                      <a:r>
                        <a:rPr lang="pl-PL" baseline="0" dirty="0" smtClean="0"/>
                        <a:t> schodowe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 oddzielne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windy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1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Winda dla niepełnosprawnych (podnośnik)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planowana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Okablowanie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strukturalne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rozbudowane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Okablowanie elektryczne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rozbudowane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Rozdzielnie elektryczne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r>
                        <a:rPr lang="pl-PL" baseline="0" dirty="0" smtClean="0"/>
                        <a:t> na każdym piętrze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Serwerownie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na</a:t>
                      </a:r>
                      <a:r>
                        <a:rPr lang="pl-PL" baseline="0" dirty="0" smtClean="0"/>
                        <a:t> każdym piętrze</a:t>
                      </a:r>
                      <a:endParaRPr lang="pl-P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System dostępu</a:t>
                      </a:r>
                      <a:r>
                        <a:rPr lang="pl-PL" baseline="0" dirty="0" smtClean="0"/>
                        <a:t> do sektorów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karty zbliżeniowe na każdy sektor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System alarmujący PPOŻ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/>
                        <a:t>w każdym pomieszczeniu budynku</a:t>
                      </a:r>
                      <a:endParaRPr lang="pl-PL" dirty="0" smtClean="0"/>
                    </a:p>
                    <a:p>
                      <a:endParaRPr lang="pl-PL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8276"/>
      </p:ext>
    </p:extLst>
  </p:cSld>
  <p:clrMapOvr>
    <a:masterClrMapping/>
  </p:clrMapOvr>
  <p:transition advClick="0" advTm="5000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6" name="PoleTekstowe 5"/>
          <p:cNvSpPr txBox="1"/>
          <p:nvPr/>
        </p:nvSpPr>
        <p:spPr>
          <a:xfrm>
            <a:off x="1897270" y="286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7722"/>
              </p:ext>
            </p:extLst>
          </p:nvPr>
        </p:nvGraphicFramePr>
        <p:xfrm>
          <a:off x="1187624" y="1556792"/>
          <a:ext cx="698976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881"/>
                <a:gridCol w="349488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Charakterystyka</a:t>
                      </a:r>
                      <a:r>
                        <a:rPr lang="pl-PL" baseline="0" dirty="0" smtClean="0"/>
                        <a:t> B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smtClean="0"/>
                        <a:t>cd.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Wentylacja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grawitacyjna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Sufity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podwieszone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Okna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otwierane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Podłogi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wykładzina</a:t>
                      </a:r>
                      <a:r>
                        <a:rPr lang="pl-PL" baseline="0" dirty="0" smtClean="0"/>
                        <a:t> biurowa</a:t>
                      </a:r>
                      <a:endParaRPr lang="pl-P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Aneksy kuchenne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Kondygnacja III, na pozostałych istnieje możliwość wygospodarowania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Pomieszczenia magazynowe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-1, w zależności od dostępności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269379"/>
      </p:ext>
    </p:extLst>
  </p:cSld>
  <p:clrMapOvr>
    <a:masterClrMapping/>
  </p:clrMapOvr>
  <p:transition advClick="0" advTm="5000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400" b="0" dirty="0" smtClean="0"/>
              <a:t>Zapraszamy do rozmów. </a:t>
            </a:r>
            <a:br>
              <a:rPr lang="pl-PL" sz="2400" b="0" dirty="0" smtClean="0"/>
            </a:br>
            <a:endParaRPr lang="pl-PL" sz="2400" b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600" b="1" dirty="0" smtClean="0"/>
              <a:t>Aleksandra Pietrzykowska</a:t>
            </a:r>
          </a:p>
          <a:p>
            <a:r>
              <a:rPr lang="pl-PL" sz="1600" dirty="0" smtClean="0"/>
              <a:t>Project Manager</a:t>
            </a:r>
          </a:p>
          <a:p>
            <a:r>
              <a:rPr lang="pl-PL" sz="1600" dirty="0" smtClean="0"/>
              <a:t>503 181 004</a:t>
            </a:r>
          </a:p>
          <a:p>
            <a:r>
              <a:rPr lang="pl-PL" sz="1600" dirty="0" err="1" smtClean="0"/>
              <a:t>aleksandra.pietrzykowska@twinoffice.pl</a:t>
            </a:r>
            <a:endParaRPr lang="pl-PL" sz="1600" dirty="0"/>
          </a:p>
        </p:txBody>
      </p:sp>
    </p:spTree>
  </p:cSld>
  <p:clrMapOvr>
    <a:masterClrMapping/>
  </p:clrMapOvr>
  <p:transition advClick="0" advTm="5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1268760"/>
            <a:ext cx="7869560" cy="64807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101A4D"/>
                </a:solidFill>
              </a:rPr>
              <a:t/>
            </a:r>
            <a:br>
              <a:rPr lang="pl-PL" sz="3600" dirty="0" smtClean="0">
                <a:solidFill>
                  <a:srgbClr val="101A4D"/>
                </a:solidFill>
              </a:rPr>
            </a:br>
            <a:r>
              <a:rPr lang="pl-PL" sz="3600" dirty="0" smtClean="0">
                <a:solidFill>
                  <a:srgbClr val="101A4D"/>
                </a:solidFill>
              </a:rPr>
              <a:t>Twoje biuro w sercu Gdyni</a:t>
            </a:r>
            <a:br>
              <a:rPr lang="pl-PL" sz="3600" dirty="0" smtClean="0">
                <a:solidFill>
                  <a:srgbClr val="101A4D"/>
                </a:solidFill>
              </a:rPr>
            </a:br>
            <a:endParaRPr lang="pl-PL" sz="3600" dirty="0">
              <a:solidFill>
                <a:srgbClr val="101A4D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5FE6-2741-4A8E-BEA9-8EDC91B3B6C3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6" name="Symbol zastępczy zawartości 3" descr="PŚ zdjęcie fron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 b="12583"/>
          <a:stretch>
            <a:fillRect/>
          </a:stretch>
        </p:blipFill>
        <p:spPr>
          <a:xfrm>
            <a:off x="1187624" y="2204864"/>
            <a:ext cx="6768752" cy="3454883"/>
          </a:xfrm>
        </p:spPr>
      </p:pic>
    </p:spTree>
    <p:extLst>
      <p:ext uri="{BB962C8B-B14F-4D97-AF65-F5344CB8AC3E}">
        <p14:creationId xmlns:p14="http://schemas.microsoft.com/office/powerpoint/2010/main" val="1495056503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3312368" cy="1728192"/>
          </a:xfrm>
        </p:spPr>
        <p:txBody>
          <a:bodyPr>
            <a:normAutofit fontScale="90000"/>
          </a:bodyPr>
          <a:lstStyle/>
          <a:p>
            <a:r>
              <a:rPr lang="pl-PL" sz="2700" b="0" dirty="0" err="1" smtClean="0">
                <a:solidFill>
                  <a:srgbClr val="101A4D"/>
                </a:solidFill>
              </a:rPr>
              <a:t>Twin</a:t>
            </a:r>
            <a:r>
              <a:rPr lang="pl-PL" sz="2700" b="0" dirty="0" smtClean="0">
                <a:solidFill>
                  <a:srgbClr val="101A4D"/>
                </a:solidFill>
              </a:rPr>
              <a:t> Office to zespół</a:t>
            </a:r>
            <a:br>
              <a:rPr lang="pl-PL" sz="2700" b="0" dirty="0" smtClean="0">
                <a:solidFill>
                  <a:srgbClr val="101A4D"/>
                </a:solidFill>
              </a:rPr>
            </a:br>
            <a:r>
              <a:rPr lang="pl-PL" sz="2700" b="0" dirty="0" smtClean="0">
                <a:solidFill>
                  <a:srgbClr val="101A4D"/>
                </a:solidFill>
              </a:rPr>
              <a:t>budynków biurowych </a:t>
            </a:r>
            <a:br>
              <a:rPr lang="pl-PL" sz="2700" b="0" dirty="0" smtClean="0">
                <a:solidFill>
                  <a:srgbClr val="101A4D"/>
                </a:solidFill>
              </a:rPr>
            </a:br>
            <a:r>
              <a:rPr lang="pl-PL" sz="2700" b="0" dirty="0" smtClean="0">
                <a:solidFill>
                  <a:srgbClr val="101A4D"/>
                </a:solidFill>
              </a:rPr>
              <a:t>zlokalizowanych </a:t>
            </a:r>
            <a:br>
              <a:rPr lang="pl-PL" sz="2700" b="0" dirty="0" smtClean="0">
                <a:solidFill>
                  <a:srgbClr val="101A4D"/>
                </a:solidFill>
              </a:rPr>
            </a:br>
            <a:r>
              <a:rPr lang="pl-PL" sz="2700" b="0" dirty="0" smtClean="0">
                <a:solidFill>
                  <a:srgbClr val="101A4D"/>
                </a:solidFill>
              </a:rPr>
              <a:t>w Centrum Gdyni</a:t>
            </a:r>
            <a:endParaRPr lang="pl-PL" sz="2700" dirty="0"/>
          </a:p>
        </p:txBody>
      </p:sp>
      <p:pic>
        <p:nvPicPr>
          <p:cNvPr id="7" name="Symbol zastępczy zawartości 6" descr="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9844" y="3140968"/>
            <a:ext cx="3893395" cy="2595597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8" name="Obraz 7" descr="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4104456" cy="266429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292080" y="5013176"/>
            <a:ext cx="28493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101A4D"/>
                </a:solidFill>
                <a:latin typeface="Corbel" pitchFamily="34" charset="0"/>
              </a:rPr>
              <a:t>przy ul. Śląskiej 35-37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4</a:t>
            </a:fld>
            <a:endParaRPr lang="pl-PL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</p:nvPr>
        </p:nvGraphicFramePr>
        <p:xfrm>
          <a:off x="827088" y="1628800"/>
          <a:ext cx="7849368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547664" y="112474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01A4D"/>
                </a:solidFill>
                <a:latin typeface="Corbel" pitchFamily="34" charset="0"/>
              </a:rPr>
              <a:t>Dlaczego warto wynająć biuro w </a:t>
            </a:r>
            <a:r>
              <a:rPr lang="pl-PL" sz="2400" b="1" dirty="0" err="1" smtClean="0">
                <a:solidFill>
                  <a:srgbClr val="101A4D"/>
                </a:solidFill>
                <a:latin typeface="Corbel" pitchFamily="34" charset="0"/>
              </a:rPr>
              <a:t>Twin</a:t>
            </a:r>
            <a:r>
              <a:rPr lang="pl-PL" sz="2400" b="1" dirty="0" smtClean="0">
                <a:solidFill>
                  <a:srgbClr val="101A4D"/>
                </a:solidFill>
                <a:latin typeface="Corbel" pitchFamily="34" charset="0"/>
              </a:rPr>
              <a:t> Office?</a:t>
            </a:r>
            <a:endParaRPr lang="pl-PL" sz="2400" b="1" dirty="0">
              <a:solidFill>
                <a:srgbClr val="101A4D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89734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1340768"/>
            <a:ext cx="3384376" cy="3600400"/>
          </a:xfrm>
        </p:spPr>
        <p:txBody>
          <a:bodyPr>
            <a:normAutofit/>
          </a:bodyPr>
          <a:lstStyle/>
          <a:p>
            <a:pPr algn="ctr"/>
            <a:r>
              <a:rPr lang="pl-PL" sz="2000" b="0" dirty="0" smtClean="0"/>
              <a:t/>
            </a:r>
            <a:br>
              <a:rPr lang="pl-PL" sz="2000" b="0" dirty="0" smtClean="0"/>
            </a:br>
            <a:r>
              <a:rPr lang="pl-PL" sz="2000" b="0" dirty="0" smtClean="0"/>
              <a:t/>
            </a:r>
            <a:br>
              <a:rPr lang="pl-PL" sz="2000" b="0" dirty="0" smtClean="0"/>
            </a:br>
            <a:r>
              <a:rPr lang="pl-PL" sz="2000" b="0" dirty="0" smtClean="0"/>
              <a:t/>
            </a:r>
            <a:br>
              <a:rPr lang="pl-PL" sz="2000" b="0" dirty="0" smtClean="0"/>
            </a:br>
            <a:r>
              <a:rPr lang="pl-PL" sz="2000" b="0" dirty="0" smtClean="0">
                <a:solidFill>
                  <a:schemeClr val="tx1"/>
                </a:solidFill>
              </a:rPr>
              <a:t/>
            </a:r>
            <a:br>
              <a:rPr lang="pl-PL" sz="2000" b="0" dirty="0" smtClean="0">
                <a:solidFill>
                  <a:schemeClr val="tx1"/>
                </a:solidFill>
              </a:rPr>
            </a:br>
            <a:r>
              <a:rPr lang="pl-PL" sz="2000" b="0" dirty="0">
                <a:solidFill>
                  <a:schemeClr val="tx1"/>
                </a:solidFill>
              </a:rPr>
              <a:t/>
            </a:r>
            <a:br>
              <a:rPr lang="pl-PL" sz="2000" b="0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95536" y="1196753"/>
            <a:ext cx="8291264" cy="9361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5100" dirty="0" smtClean="0"/>
              <a:t>Nasze biura</a:t>
            </a:r>
            <a:endParaRPr lang="pl-PL" sz="5100" dirty="0"/>
          </a:p>
        </p:txBody>
      </p:sp>
      <p:pic>
        <p:nvPicPr>
          <p:cNvPr id="8" name="Obraz 7" descr="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536504" cy="302433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292080" y="2348880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sz="2400" dirty="0" smtClean="0">
                <a:latin typeface="Corbel" pitchFamily="34" charset="0"/>
              </a:rPr>
              <a:t>Umożliwiamy elastyczność aranżacji powierzchni biurowej od standardowych pokoi gabinetowych po rozległe powierzchnie </a:t>
            </a:r>
            <a:r>
              <a:rPr lang="pl-PL" sz="2400" dirty="0" err="1" smtClean="0">
                <a:latin typeface="Corbel" pitchFamily="34" charset="0"/>
              </a:rPr>
              <a:t>open</a:t>
            </a:r>
            <a:r>
              <a:rPr lang="pl-PL" sz="2400" dirty="0" smtClean="0">
                <a:latin typeface="Corbel" pitchFamily="34" charset="0"/>
              </a:rPr>
              <a:t> </a:t>
            </a:r>
            <a:r>
              <a:rPr lang="pl-PL" sz="2400" dirty="0" err="1" smtClean="0">
                <a:latin typeface="Corbel" pitchFamily="34" charset="0"/>
              </a:rPr>
              <a:t>space</a:t>
            </a:r>
            <a:endParaRPr lang="pl-PL" sz="2400" dirty="0" smtClean="0">
              <a:latin typeface="Corbe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1773358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929411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Powierzchnia biurowa już od 24 m2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6" name="Obraz 5" descr="Gabinet 2os 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242" y="2060848"/>
            <a:ext cx="3265696" cy="2232248"/>
          </a:xfrm>
          <a:prstGeom prst="rect">
            <a:avLst/>
          </a:prstGeom>
        </p:spPr>
      </p:pic>
      <p:pic>
        <p:nvPicPr>
          <p:cNvPr id="8" name="Symbol zastępczy zawartości 5" descr="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645024"/>
            <a:ext cx="3793455" cy="2415000"/>
          </a:xfrm>
          <a:prstGeom prst="rect">
            <a:avLst/>
          </a:prstGeom>
        </p:spPr>
      </p:pic>
      <p:pic>
        <p:nvPicPr>
          <p:cNvPr id="7" name="Obraz 6" descr="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0052" y="1988840"/>
            <a:ext cx="3348372" cy="2232248"/>
          </a:xfrm>
          <a:prstGeom prst="rect">
            <a:avLst/>
          </a:prstGeom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0" dirty="0" smtClean="0">
                <a:solidFill>
                  <a:srgbClr val="101A4D"/>
                </a:solidFill>
              </a:rPr>
              <a:t>Powierzchnia biurowa już od 24m2</a:t>
            </a:r>
            <a:endParaRPr lang="pl-PL" sz="3200" b="0" dirty="0">
              <a:solidFill>
                <a:srgbClr val="101A4D"/>
              </a:solidFill>
            </a:endParaRPr>
          </a:p>
        </p:txBody>
      </p:sp>
      <p:pic>
        <p:nvPicPr>
          <p:cNvPr id="6" name="Symbol zastępczy zawartości 5" descr="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4207366"/>
            <a:ext cx="2736304" cy="1741913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9" name="Obraz 8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060848"/>
            <a:ext cx="2674620" cy="1783080"/>
          </a:xfrm>
          <a:prstGeom prst="rect">
            <a:avLst/>
          </a:prstGeom>
        </p:spPr>
      </p:pic>
      <p:pic>
        <p:nvPicPr>
          <p:cNvPr id="10" name="Obraz 9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060848"/>
            <a:ext cx="2674620" cy="1783080"/>
          </a:xfrm>
          <a:prstGeom prst="rect">
            <a:avLst/>
          </a:prstGeom>
        </p:spPr>
      </p:pic>
      <p:pic>
        <p:nvPicPr>
          <p:cNvPr id="11" name="Obraz 10" descr="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221088"/>
            <a:ext cx="2592289" cy="1728192"/>
          </a:xfrm>
          <a:prstGeom prst="rect">
            <a:avLst/>
          </a:prstGeom>
        </p:spPr>
      </p:pic>
      <p:pic>
        <p:nvPicPr>
          <p:cNvPr id="12" name="Obraz 11" descr="Openspace 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221088"/>
            <a:ext cx="2627784" cy="1728191"/>
          </a:xfrm>
          <a:prstGeom prst="rect">
            <a:avLst/>
          </a:prstGeom>
        </p:spPr>
      </p:pic>
      <p:pic>
        <p:nvPicPr>
          <p:cNvPr id="13" name="Obraz 12" descr="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060848"/>
            <a:ext cx="2736304" cy="1800200"/>
          </a:xfrm>
          <a:prstGeom prst="rect">
            <a:avLst/>
          </a:prstGeom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096" y="1988840"/>
            <a:ext cx="3096344" cy="30963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000" dirty="0" smtClean="0"/>
              <a:t>Oferujemy profesjonalny</a:t>
            </a:r>
          </a:p>
          <a:p>
            <a:pPr>
              <a:buNone/>
            </a:pPr>
            <a:r>
              <a:rPr lang="pl-PL" sz="2000" dirty="0" smtClean="0"/>
              <a:t>standard wykończenia</a:t>
            </a:r>
          </a:p>
          <a:p>
            <a:pPr>
              <a:buNone/>
            </a:pPr>
            <a:r>
              <a:rPr lang="pl-PL" sz="2000" dirty="0" smtClean="0"/>
              <a:t>pomieszczeń:</a:t>
            </a:r>
          </a:p>
          <a:p>
            <a:r>
              <a:rPr lang="pl-PL" sz="2000" dirty="0" smtClean="0"/>
              <a:t>świeżo malowane ściany w kolorze </a:t>
            </a:r>
            <a:r>
              <a:rPr lang="pl-PL" sz="2000" dirty="0" err="1" smtClean="0"/>
              <a:t>ecru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nowa wykładzina dywanowa,</a:t>
            </a:r>
          </a:p>
          <a:p>
            <a:r>
              <a:rPr lang="pl-PL" sz="2000" dirty="0" smtClean="0"/>
              <a:t> podwieszane sufity z  oświetleniem, </a:t>
            </a:r>
          </a:p>
          <a:p>
            <a:r>
              <a:rPr lang="pl-PL" sz="2000" dirty="0" smtClean="0"/>
              <a:t>otwierane okna</a:t>
            </a:r>
            <a:endParaRPr lang="pl-PL" sz="20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6" name="Obraz 5" descr="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824536" cy="3144349"/>
          </a:xfrm>
          <a:prstGeom prst="rect">
            <a:avLst/>
          </a:prstGeom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101A4D"/>
                </a:solidFill>
              </a:rPr>
              <a:t>Parking – ponad 200 miejsc postojowych</a:t>
            </a:r>
            <a:endParaRPr lang="pl-PL" sz="3200" dirty="0">
              <a:solidFill>
                <a:srgbClr val="101A4D"/>
              </a:solidFill>
            </a:endParaRPr>
          </a:p>
        </p:txBody>
      </p:sp>
      <p:pic>
        <p:nvPicPr>
          <p:cNvPr id="6" name="Symbol zastępczy zawartości 5" descr="pa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4752529" cy="3096170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90C-E5A9-4E3D-87E7-0ECB87625E2E}" type="datetime1">
              <a:rPr lang="pl-PL" smtClean="0"/>
              <a:pPr/>
              <a:t>2016-06-29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108-0CDE-425B-848D-1CB4A7049677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724129" y="2204864"/>
            <a:ext cx="31683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rbel" pitchFamily="34" charset="0"/>
              </a:rPr>
              <a:t>Dysponujemy własnym dozorowanym parkingiem zlokalizowanym na posesji</a:t>
            </a:r>
          </a:p>
          <a:p>
            <a:endParaRPr lang="pl-PL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Corbel" pitchFamily="34" charset="0"/>
              </a:rPr>
              <a:t> </a:t>
            </a:r>
            <a:r>
              <a:rPr lang="pl-PL" sz="2000" dirty="0" smtClean="0">
                <a:latin typeface="Corbel" pitchFamily="34" charset="0"/>
              </a:rPr>
              <a:t>dozorowany 24h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orbel" pitchFamily="34" charset="0"/>
              </a:rPr>
              <a:t> opcja godzinowego naliczania opłat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orbel" pitchFamily="34" charset="0"/>
              </a:rPr>
              <a:t> miesięczny abonament dla najemców</a:t>
            </a:r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497</Words>
  <Application>Microsoft Office PowerPoint</Application>
  <PresentationFormat>Pokaz na ekranie (4:3)</PresentationFormat>
  <Paragraphs>158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Calibri</vt:lpstr>
      <vt:lpstr>Arial</vt:lpstr>
      <vt:lpstr>Corbel</vt:lpstr>
      <vt:lpstr>Motyw pakietu Office</vt:lpstr>
      <vt:lpstr> </vt:lpstr>
      <vt:lpstr> Twoje biuro w sercu Gdyni </vt:lpstr>
      <vt:lpstr>Twin Office to zespół budynków biurowych  zlokalizowanych  w Centrum Gdyni</vt:lpstr>
      <vt:lpstr> </vt:lpstr>
      <vt:lpstr>     </vt:lpstr>
      <vt:lpstr>Prezentacja programu PowerPoint</vt:lpstr>
      <vt:lpstr>Powierzchnia biurowa już od 24m2</vt:lpstr>
      <vt:lpstr>Prezentacja programu PowerPoint</vt:lpstr>
      <vt:lpstr>Parking – ponad 200 miejsc postojowych</vt:lpstr>
      <vt:lpstr>Dodatkowe atrybuty Twin Office</vt:lpstr>
      <vt:lpstr> Atrakcyjna oferta cenowa oraz korzystne warunki umowy najmu  </vt:lpstr>
      <vt:lpstr> Opłata eksploatacyjna zawiera: </vt:lpstr>
      <vt:lpstr>Prezentacja programu PowerPoint</vt:lpstr>
      <vt:lpstr>Prezentacja programu PowerPoint</vt:lpstr>
      <vt:lpstr>Prezentacja programu PowerPoint</vt:lpstr>
      <vt:lpstr>Prezentacja programu PowerPoint</vt:lpstr>
      <vt:lpstr>Zapraszamy do rozmów.  </vt:lpstr>
    </vt:vector>
  </TitlesOfParts>
  <Company>23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Mazurczak</dc:creator>
  <cp:lastModifiedBy>Michał Maksymiuk</cp:lastModifiedBy>
  <cp:revision>88</cp:revision>
  <dcterms:created xsi:type="dcterms:W3CDTF">2016-02-01T13:39:05Z</dcterms:created>
  <dcterms:modified xsi:type="dcterms:W3CDTF">2016-06-29T11:24:17Z</dcterms:modified>
</cp:coreProperties>
</file>