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9"/>
  </p:notesMasterIdLst>
  <p:sldIdLst>
    <p:sldId id="380" r:id="rId3"/>
    <p:sldId id="365" r:id="rId4"/>
    <p:sldId id="366" r:id="rId5"/>
    <p:sldId id="368" r:id="rId6"/>
    <p:sldId id="374" r:id="rId7"/>
    <p:sldId id="375" r:id="rId8"/>
    <p:sldId id="376" r:id="rId9"/>
    <p:sldId id="377" r:id="rId10"/>
    <p:sldId id="381" r:id="rId11"/>
    <p:sldId id="339" r:id="rId12"/>
    <p:sldId id="342" r:id="rId13"/>
    <p:sldId id="343" r:id="rId14"/>
    <p:sldId id="344" r:id="rId15"/>
    <p:sldId id="347" r:id="rId16"/>
    <p:sldId id="348" r:id="rId17"/>
    <p:sldId id="379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4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25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7DC6B-36C9-4101-817A-5CA085F7204A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A0341-5B79-42A0-A415-C32D3D577F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40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4D78A5-6B57-405E-B401-DE5301998CE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943298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D5E4-8147-4071-B6E2-B2EEE48CFFE6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333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D5E4-8147-4071-B6E2-B2EEE48CFFE6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75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D5E4-8147-4071-B6E2-B2EEE48CFFE6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975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D5E4-8147-4071-B6E2-B2EEE48CFFE6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98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4D78A5-6B57-405E-B401-DE5301998CE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51607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4D78A5-6B57-405E-B401-DE5301998CE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56120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4D78A5-6B57-405E-B401-DE5301998CE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928898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4D78A5-6B57-405E-B401-DE5301998CE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244684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4D78A5-6B57-405E-B401-DE5301998CE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871864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4D78A5-6B57-405E-B401-DE5301998CE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746305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D5E4-8147-4071-B6E2-B2EEE48CFFE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24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D5E4-8147-4071-B6E2-B2EEE48CFFE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91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1744" y="44624"/>
            <a:ext cx="8278688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280920" cy="424847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58585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805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01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335088" cy="5026570"/>
          </a:xfrm>
        </p:spPr>
        <p:txBody>
          <a:bodyPr vert="eaVert"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79512" y="274639"/>
            <a:ext cx="6297488" cy="502657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871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718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Pusty">
    <p:bg>
      <p:bgPr>
        <a:blipFill dpi="0" rotWithShape="1">
          <a:blip r:embed="rId2" cstate="print">
            <a:lum bright="10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8274050" y="6092825"/>
            <a:ext cx="7620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AB82-E4AE-4812-B55A-C9E8D77F83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718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A003C"/>
                </a:solidFill>
                <a:latin typeface="Garamond"/>
              </a:defRPr>
            </a:lvl1pPr>
          </a:lstStyle>
          <a:p>
            <a:r>
              <a:rPr lang="pl-PL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77A7E11-7E76-49FD-B596-99DA2BC70B54}" type="datetime1">
              <a:rPr lang="en-US">
                <a:solidFill>
                  <a:prstClr val="black"/>
                </a:solidFill>
                <a:ea typeface="ＭＳ Ｐゴシック" pitchFamily="-6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7/5/2016</a:t>
            </a:fld>
            <a:endParaRPr lang="en-US">
              <a:solidFill>
                <a:prstClr val="black"/>
              </a:solidFill>
              <a:ea typeface="ＭＳ Ｐゴシック" pitchFamily="-65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ea typeface="ＭＳ Ｐゴシック" pitchFamily="-65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D0A3F-9587-4AAF-9B6C-30B82C6FC0D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7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8585A"/>
                </a:solidFill>
              </a:defRPr>
            </a:lvl1pPr>
            <a:lvl2pPr>
              <a:defRPr>
                <a:solidFill>
                  <a:srgbClr val="58585A"/>
                </a:solidFill>
              </a:defRPr>
            </a:lvl2pPr>
            <a:lvl3pPr>
              <a:defRPr>
                <a:solidFill>
                  <a:srgbClr val="58585A"/>
                </a:solidFill>
              </a:defRPr>
            </a:lvl3pPr>
            <a:lvl4pPr>
              <a:defRPr>
                <a:solidFill>
                  <a:srgbClr val="58585A"/>
                </a:solidFill>
              </a:defRPr>
            </a:lvl4pPr>
            <a:lvl5pPr>
              <a:defRPr>
                <a:solidFill>
                  <a:srgbClr val="58585A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630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849067"/>
            <a:ext cx="83152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79512" y="2348880"/>
            <a:ext cx="8315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8585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23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4316288" cy="3888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316288" cy="3888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197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1520" y="1484784"/>
            <a:ext cx="4245868" cy="690091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1520" y="2174875"/>
            <a:ext cx="4245868" cy="3198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247455" cy="690091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3198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75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11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71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321399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389438" cy="51001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1520" y="1435101"/>
            <a:ext cx="3213993" cy="39381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01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5720" y="2276872"/>
            <a:ext cx="3110136" cy="14401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49188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5720" y="3717032"/>
            <a:ext cx="3110136" cy="1008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C394-CE1E-4E57-8B0F-16387E82539B}" type="datetimeFigureOut">
              <a:rPr lang="pl-PL" smtClean="0"/>
              <a:pPr/>
              <a:t>2016-07-05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8575-EF3F-4129-85C6-BFEDCE3D35D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647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487754" cy="8501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8792010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9512" y="5480394"/>
            <a:ext cx="1152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8585A"/>
                </a:solidFill>
              </a:defRPr>
            </a:lvl1pPr>
          </a:lstStyle>
          <a:p>
            <a:fld id="{67E2C394-CE1E-4E57-8B0F-16387E82539B}" type="datetimeFigureOut">
              <a:rPr lang="pl-PL" smtClean="0"/>
              <a:pPr/>
              <a:t>2016-07-05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547664" y="5480394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8585A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884368" y="5480394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8585A"/>
                </a:solidFill>
              </a:defRPr>
            </a:lvl1pPr>
          </a:lstStyle>
          <a:p>
            <a:fld id="{C8A68575-EF3F-4129-85C6-BFEDCE3D35D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944216" cy="595416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93296"/>
            <a:ext cx="4824536" cy="524641"/>
          </a:xfrm>
          <a:prstGeom prst="rect">
            <a:avLst/>
          </a:prstGeom>
        </p:spPr>
      </p:pic>
      <p:sp>
        <p:nvSpPr>
          <p:cNvPr id="11" name="pole tekstowe 10"/>
          <p:cNvSpPr txBox="1"/>
          <p:nvPr userDrawn="1"/>
        </p:nvSpPr>
        <p:spPr>
          <a:xfrm>
            <a:off x="5313982" y="6126707"/>
            <a:ext cx="3722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 smtClean="0">
                <a:latin typeface="+mj-lt"/>
              </a:rPr>
              <a:t>Projekt współfinansowany przez Unię Europejską  </a:t>
            </a:r>
          </a:p>
          <a:p>
            <a:r>
              <a:rPr lang="pl-PL" sz="1100" b="1" dirty="0" smtClean="0">
                <a:latin typeface="+mj-lt"/>
              </a:rPr>
              <a:t>w ramach Europejskiego Funduszu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213074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0" eaLnBrk="1" latinLnBrk="0" hangingPunct="1">
        <a:spcBef>
          <a:spcPct val="0"/>
        </a:spcBef>
        <a:buNone/>
        <a:defRPr sz="2400" b="1" kern="1200">
          <a:solidFill>
            <a:srgbClr val="004B8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5858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8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8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8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8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CBAED80-B054-4572-A600-7D6EBA8C7585}" type="slidenum">
              <a:rPr lang="en-US">
                <a:solidFill>
                  <a:prstClr val="white"/>
                </a:solidFill>
                <a:ea typeface="ＭＳ Ｐゴシック" pitchFamily="-6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25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adamski@lba.p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851275" y="2130425"/>
            <a:ext cx="4752975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pl-PL" altLang="pl-PL" sz="4200" u="sng" dirty="0" smtClean="0">
                <a:solidFill>
                  <a:schemeClr val="bg1"/>
                </a:solidFill>
                <a:latin typeface="Tahoma" pitchFamily="34" charset="0"/>
              </a:rPr>
              <a:t>Kryteria oceny projektów inwestycyjnych</a:t>
            </a:r>
            <a:br>
              <a:rPr lang="pl-PL" altLang="pl-PL" sz="4200" u="sng" dirty="0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pl-PL" altLang="pl-PL" sz="4200" u="sng" dirty="0">
                <a:solidFill>
                  <a:schemeClr val="bg1"/>
                </a:solidFill>
                <a:latin typeface="Tahoma" pitchFamily="34" charset="0"/>
              </a:rPr>
              <a:t/>
            </a:r>
            <a:br>
              <a:rPr lang="pl-PL" altLang="pl-PL" sz="4200" u="sng" dirty="0">
                <a:solidFill>
                  <a:schemeClr val="bg1"/>
                </a:solidFill>
                <a:latin typeface="Tahoma" pitchFamily="34" charset="0"/>
              </a:rPr>
            </a:br>
            <a:r>
              <a:rPr lang="pl-PL" altLang="pl-PL" sz="2000" u="sng" dirty="0" smtClean="0">
                <a:solidFill>
                  <a:schemeClr val="bg1"/>
                </a:solidFill>
                <a:latin typeface="Tahoma" pitchFamily="34" charset="0"/>
              </a:rPr>
              <a:t>Jacek Adamski, Gdańsk, 5.07.2016</a:t>
            </a:r>
          </a:p>
        </p:txBody>
      </p:sp>
    </p:spTree>
    <p:extLst>
      <p:ext uri="{BB962C8B-B14F-4D97-AF65-F5344CB8AC3E}">
        <p14:creationId xmlns:p14="http://schemas.microsoft.com/office/powerpoint/2010/main" val="26450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28600" indent="-514350"/>
            <a:r>
              <a:rPr lang="pl-PL" dirty="0" smtClean="0"/>
              <a:t>Proces inwestycyjny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93096"/>
          </a:xfrm>
        </p:spPr>
        <p:txBody>
          <a:bodyPr>
            <a:normAutofit/>
          </a:bodyPr>
          <a:lstStyle/>
          <a:p>
            <a:pPr marL="549275" indent="-549275">
              <a:spcBef>
                <a:spcPts val="1200"/>
              </a:spcBef>
              <a:buNone/>
            </a:pPr>
            <a:r>
              <a:rPr lang="pl-PL" sz="2400" dirty="0" smtClean="0"/>
              <a:t>Czas – zazwyczaj od </a:t>
            </a:r>
            <a:r>
              <a:rPr lang="pl-PL" sz="2400" b="1" dirty="0" smtClean="0"/>
              <a:t>3 do 6 miesięcy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Zgłoszenie (</a:t>
            </a:r>
            <a:r>
              <a:rPr lang="pl-PL" sz="2400" dirty="0" err="1" smtClean="0"/>
              <a:t>Exec</a:t>
            </a:r>
            <a:r>
              <a:rPr lang="pl-PL" sz="2400" dirty="0" smtClean="0"/>
              <a:t> </a:t>
            </a:r>
            <a:r>
              <a:rPr lang="pl-PL" sz="2400" dirty="0" err="1" smtClean="0"/>
              <a:t>Summary</a:t>
            </a:r>
            <a:r>
              <a:rPr lang="pl-PL" sz="2400" dirty="0" smtClean="0"/>
              <a:t>, </a:t>
            </a:r>
            <a:r>
              <a:rPr lang="pl-PL" sz="2400" dirty="0" err="1" smtClean="0"/>
              <a:t>teaser</a:t>
            </a:r>
            <a:r>
              <a:rPr lang="pl-PL" sz="2400" dirty="0" smtClean="0"/>
              <a:t>)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Prezentacja (</a:t>
            </a:r>
            <a:r>
              <a:rPr lang="pl-PL" sz="2400" dirty="0" err="1" smtClean="0"/>
              <a:t>pitching</a:t>
            </a:r>
            <a:r>
              <a:rPr lang="pl-PL" sz="2400" dirty="0" smtClean="0"/>
              <a:t>)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Biznesplan (</a:t>
            </a:r>
            <a:r>
              <a:rPr lang="pl-PL" sz="2400" b="1" dirty="0" smtClean="0"/>
              <a:t>plan na biznes</a:t>
            </a:r>
            <a:r>
              <a:rPr lang="pl-PL" sz="2400" dirty="0" smtClean="0"/>
              <a:t>)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Due diligence (audyt prawno – finansowy spółki)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Negocjacje – warunki prawne &amp; wycena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Inwestycja</a:t>
            </a:r>
          </a:p>
          <a:p>
            <a:pPr marL="549275" indent="-549275">
              <a:spcBef>
                <a:spcPts val="1200"/>
              </a:spcBef>
              <a:buNone/>
            </a:pPr>
            <a:r>
              <a:rPr lang="pl-PL" sz="2400" dirty="0" smtClean="0"/>
              <a:t>Około </a:t>
            </a:r>
            <a:r>
              <a:rPr lang="pl-PL" sz="2400" b="1" dirty="0" smtClean="0"/>
              <a:t>1-2% </a:t>
            </a:r>
            <a:r>
              <a:rPr lang="pl-PL" sz="2400" dirty="0" smtClean="0"/>
              <a:t>projektów zdobywa finansowanie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28600" indent="-514350"/>
            <a:r>
              <a:rPr lang="pl-PL" dirty="0" smtClean="0"/>
              <a:t>Proces inwestycyjny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93096"/>
          </a:xfrm>
        </p:spPr>
        <p:txBody>
          <a:bodyPr>
            <a:normAutofit/>
          </a:bodyPr>
          <a:lstStyle/>
          <a:p>
            <a:pPr marL="549275" indent="-549275">
              <a:spcBef>
                <a:spcPts val="1200"/>
              </a:spcBef>
              <a:buNone/>
            </a:pPr>
            <a:r>
              <a:rPr lang="pl-PL" sz="2400" dirty="0" err="1" smtClean="0"/>
              <a:t>Exec</a:t>
            </a:r>
            <a:r>
              <a:rPr lang="pl-PL" sz="2400" dirty="0" smtClean="0"/>
              <a:t> </a:t>
            </a:r>
            <a:r>
              <a:rPr lang="pl-PL" sz="2400" dirty="0" err="1" smtClean="0"/>
              <a:t>Summary</a:t>
            </a:r>
            <a:endParaRPr lang="pl-PL" sz="2400" dirty="0" smtClean="0"/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2 do 3 stron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Streszczenie biznesplanu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Samodzielny dokument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endParaRPr lang="pl-PL" sz="2400" dirty="0" smtClean="0"/>
          </a:p>
          <a:p>
            <a:pPr marL="549275" indent="-549275">
              <a:spcBef>
                <a:spcPts val="1200"/>
              </a:spcBef>
              <a:buNone/>
            </a:pPr>
            <a:r>
              <a:rPr lang="pl-PL" sz="2400" dirty="0" smtClean="0"/>
              <a:t>Cel:	</a:t>
            </a:r>
            <a:r>
              <a:rPr lang="pl-PL" sz="2400" b="1" u="sng" dirty="0" smtClean="0"/>
              <a:t>Ma przykuwać uwagę inwestorów  i zachęcać do dalszego zapoznania się z projektem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28600" indent="-514350"/>
            <a:r>
              <a:rPr lang="pl-PL" dirty="0" smtClean="0"/>
              <a:t>Proces inwestycyjny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93096"/>
          </a:xfrm>
        </p:spPr>
        <p:txBody>
          <a:bodyPr>
            <a:normAutofit/>
          </a:bodyPr>
          <a:lstStyle/>
          <a:p>
            <a:pPr marL="549275" indent="-549275">
              <a:spcBef>
                <a:spcPts val="1200"/>
              </a:spcBef>
              <a:buNone/>
            </a:pPr>
            <a:r>
              <a:rPr lang="pl-PL" sz="2400" dirty="0" smtClean="0"/>
              <a:t>Prezentacja Inwestorska (</a:t>
            </a:r>
            <a:r>
              <a:rPr lang="pl-PL" sz="2400" dirty="0" err="1" smtClean="0"/>
              <a:t>pitching</a:t>
            </a:r>
            <a:r>
              <a:rPr lang="pl-PL" sz="2400" dirty="0" smtClean="0"/>
              <a:t>)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Około  12 slajdów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15 minut + 15 minut </a:t>
            </a:r>
            <a:r>
              <a:rPr lang="pl-PL" sz="2400" dirty="0" err="1" smtClean="0"/>
              <a:t>Q&amp;A</a:t>
            </a:r>
            <a:endParaRPr lang="pl-PL" sz="2400" dirty="0" smtClean="0"/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Kluczowe elementy projektu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endParaRPr lang="pl-PL" sz="2400" dirty="0" smtClean="0"/>
          </a:p>
          <a:p>
            <a:pPr marL="549275" indent="-549275">
              <a:spcBef>
                <a:spcPts val="1200"/>
              </a:spcBef>
              <a:buNone/>
            </a:pPr>
            <a:r>
              <a:rPr lang="pl-PL" sz="2400" dirty="0" smtClean="0"/>
              <a:t>Cel: </a:t>
            </a:r>
            <a:r>
              <a:rPr lang="pl-PL" sz="2400" b="1" u="sng" dirty="0" smtClean="0"/>
              <a:t>Zachęcić inwestora do przeczytania BP i rozpoczęcia DD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28600" indent="-514350"/>
            <a:r>
              <a:rPr lang="pl-PL" dirty="0" smtClean="0"/>
              <a:t>Proces inwestycyjny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93096"/>
          </a:xfrm>
        </p:spPr>
        <p:txBody>
          <a:bodyPr>
            <a:normAutofit fontScale="85000" lnSpcReduction="20000"/>
          </a:bodyPr>
          <a:lstStyle/>
          <a:p>
            <a:pPr marL="549275" indent="-549275">
              <a:spcBef>
                <a:spcPts val="1200"/>
              </a:spcBef>
              <a:buNone/>
            </a:pPr>
            <a:r>
              <a:rPr lang="pl-PL" sz="2400" dirty="0" smtClean="0"/>
              <a:t>Biznesplan 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25-30 stron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Tworzony wspólnie z siecią aniołów </a:t>
            </a:r>
            <a:r>
              <a:rPr lang="pl-PL" sz="2400" dirty="0" err="1" smtClean="0"/>
              <a:t>biznesu</a:t>
            </a:r>
            <a:r>
              <a:rPr lang="pl-PL" sz="2400" dirty="0" smtClean="0"/>
              <a:t> / inwestorem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Kluczowe elementy projektu: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Opis produktu/usługi/technologii + wskazanie wartości dodanej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Rynek i konkurencja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Zespół zarządzający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Model biznesowy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Podstawowe dane finansowe (wielkość) oraz możliwość wyjścia 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endParaRPr lang="pl-PL" sz="2400" dirty="0" smtClean="0"/>
          </a:p>
          <a:p>
            <a:pPr marL="442913" indent="-442913">
              <a:spcBef>
                <a:spcPts val="1200"/>
              </a:spcBef>
              <a:buNone/>
            </a:pPr>
            <a:r>
              <a:rPr lang="pl-PL" sz="2400" dirty="0" smtClean="0"/>
              <a:t>Cel: </a:t>
            </a:r>
            <a:r>
              <a:rPr lang="pl-PL" sz="2400" b="1" u="sng" dirty="0" smtClean="0"/>
              <a:t>przekonać inwestora do inwestycji, nakreślić konieczne tematy do sprawdzenia w due diligence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28600" indent="-514350"/>
            <a:r>
              <a:rPr lang="pl-PL" dirty="0" smtClean="0"/>
              <a:t>Proces inwestycyjny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93096"/>
          </a:xfrm>
        </p:spPr>
        <p:txBody>
          <a:bodyPr>
            <a:normAutofit fontScale="92500" lnSpcReduction="20000"/>
          </a:bodyPr>
          <a:lstStyle/>
          <a:p>
            <a:pPr marL="549275" indent="-549275">
              <a:spcBef>
                <a:spcPts val="1200"/>
              </a:spcBef>
              <a:buNone/>
            </a:pPr>
            <a:r>
              <a:rPr lang="pl-PL" sz="2400" dirty="0" smtClean="0"/>
              <a:t>Due diligence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pogłębiona analiza projektu biznesowego – audyt, 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DD: prawne, finansowe, biznesowe, technologiczne, organizacyjne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Analiza SWOT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Przygotowanie strategii rozwoju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Optymalizacja modelu biznesowego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Przygotowanie zmodyfikowanego biznesplanu (alternatywne scenariusze)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100" dirty="0" smtClean="0"/>
              <a:t>Planowanie finansowe dla zapewnienia odpowiedniej dynamiki i dostępności wolnej gotówki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NDA oraz umowa o wyłączności, </a:t>
            </a:r>
            <a:r>
              <a:rPr lang="pl-PL" sz="2400" dirty="0" err="1" smtClean="0"/>
              <a:t>termsheet</a:t>
            </a:r>
            <a:endParaRPr lang="pl-PL" sz="2400" dirty="0" smtClean="0"/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Czas: około 3 miesięcy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28600" indent="-514350"/>
            <a:r>
              <a:rPr lang="pl-PL" dirty="0" smtClean="0"/>
              <a:t>Proces inwestycyjny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93096"/>
          </a:xfrm>
        </p:spPr>
        <p:txBody>
          <a:bodyPr>
            <a:normAutofit/>
          </a:bodyPr>
          <a:lstStyle/>
          <a:p>
            <a:pPr marL="549275" indent="-549275">
              <a:spcBef>
                <a:spcPts val="1200"/>
              </a:spcBef>
              <a:buNone/>
            </a:pPr>
            <a:r>
              <a:rPr lang="pl-PL" sz="2400" dirty="0" smtClean="0"/>
              <a:t>Negocjacje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Zapisy umowne (umowa spółki, umowa inwestycyjna)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200" dirty="0" smtClean="0"/>
              <a:t>Zarządzanie i kontrola nad spółką; ładu korporacyjnego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200" dirty="0" smtClean="0"/>
              <a:t>Wyjście z inwestycji (kiedy, </a:t>
            </a:r>
            <a:r>
              <a:rPr lang="pl-PL" sz="2200" dirty="0" err="1" smtClean="0"/>
              <a:t>tag-along</a:t>
            </a:r>
            <a:r>
              <a:rPr lang="pl-PL" sz="2200" dirty="0" smtClean="0"/>
              <a:t>, </a:t>
            </a:r>
            <a:r>
              <a:rPr lang="pl-PL" sz="2200" dirty="0" err="1" smtClean="0"/>
              <a:t>drag-along</a:t>
            </a:r>
            <a:r>
              <a:rPr lang="pl-PL" sz="2200" dirty="0" smtClean="0"/>
              <a:t>, </a:t>
            </a:r>
            <a:r>
              <a:rPr lang="pl-PL" sz="2200" dirty="0" err="1" smtClean="0"/>
              <a:t>liquidation</a:t>
            </a:r>
            <a:r>
              <a:rPr lang="pl-PL" sz="2200" dirty="0" smtClean="0"/>
              <a:t> </a:t>
            </a:r>
            <a:r>
              <a:rPr lang="pl-PL" sz="2200" dirty="0" err="1" smtClean="0"/>
              <a:t>preference</a:t>
            </a:r>
            <a:r>
              <a:rPr lang="pl-PL" sz="2200" dirty="0" smtClean="0"/>
              <a:t>)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200" dirty="0" smtClean="0"/>
              <a:t>Wycena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dirty="0" smtClean="0"/>
              <a:t>Inwestycja</a:t>
            </a:r>
          </a:p>
          <a:p>
            <a:pPr marL="1081088" indent="-541338">
              <a:spcBef>
                <a:spcPts val="1200"/>
              </a:spcBef>
              <a:buFont typeface="Wingdings" pitchFamily="2" charset="2"/>
              <a:buChar char="§"/>
            </a:pPr>
            <a:r>
              <a:rPr lang="pl-PL" sz="2300" dirty="0" smtClean="0"/>
              <a:t>Często w transzach (uzależniona od postępu prac)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400" b="1" dirty="0" smtClean="0"/>
              <a:t>Początek współpracy</a:t>
            </a:r>
          </a:p>
          <a:p>
            <a:pPr marL="549275" indent="-549275">
              <a:spcBef>
                <a:spcPts val="1200"/>
              </a:spcBef>
              <a:buFont typeface="Wingdings" pitchFamily="2" charset="2"/>
              <a:buChar char="ü"/>
            </a:pPr>
            <a:endParaRPr lang="pl-P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851275" y="2130425"/>
            <a:ext cx="4752975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pl-PL" altLang="pl-PL" sz="4200" u="sng" dirty="0" smtClean="0">
                <a:solidFill>
                  <a:schemeClr val="bg1"/>
                </a:solidFill>
                <a:latin typeface="Tahoma" pitchFamily="34" charset="0"/>
              </a:rPr>
              <a:t>Jacek Adamski</a:t>
            </a:r>
            <a:br>
              <a:rPr lang="pl-PL" altLang="pl-PL" sz="4200" u="sng" dirty="0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pl-PL" altLang="pl-PL" sz="4200" u="sng" dirty="0" smtClean="0">
                <a:solidFill>
                  <a:schemeClr val="bg1"/>
                </a:solidFill>
                <a:latin typeface="Tahoma" pitchFamily="34" charset="0"/>
                <a:hlinkClick r:id="rId3"/>
              </a:rPr>
              <a:t>jadamski@lba.pl</a:t>
            </a:r>
            <a:r>
              <a:rPr lang="pl-PL" altLang="pl-PL" sz="4200" u="sng" dirty="0" smtClean="0">
                <a:solidFill>
                  <a:schemeClr val="bg1"/>
                </a:solidFill>
                <a:latin typeface="Tahoma" pitchFamily="34" charset="0"/>
              </a:rPr>
              <a:t/>
            </a:r>
            <a:br>
              <a:rPr lang="pl-PL" altLang="pl-PL" sz="4200" u="sng" dirty="0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pl-PL" altLang="pl-PL" sz="4200" u="sng" dirty="0" smtClean="0">
                <a:solidFill>
                  <a:schemeClr val="bg1"/>
                </a:solidFill>
                <a:latin typeface="Tahoma" pitchFamily="34" charset="0"/>
              </a:rPr>
              <a:t>602 218 095</a:t>
            </a:r>
          </a:p>
        </p:txBody>
      </p:sp>
    </p:spTree>
    <p:extLst>
      <p:ext uri="{BB962C8B-B14F-4D97-AF65-F5344CB8AC3E}">
        <p14:creationId xmlns:p14="http://schemas.microsoft.com/office/powerpoint/2010/main" val="6864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88" y="1266825"/>
            <a:ext cx="8785225" cy="4032250"/>
          </a:xfrm>
        </p:spPr>
        <p:txBody>
          <a:bodyPr rtlCol="0"/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800" dirty="0" smtClean="0"/>
              <a:t>Jak Anioły Biznesu oceniają projekty: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360363" algn="l"/>
              </a:tabLst>
              <a:defRPr/>
            </a:pPr>
            <a:r>
              <a:rPr lang="pl-PL" dirty="0" smtClean="0"/>
              <a:t>Zespół zarządzający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360363" algn="l"/>
              </a:tabLst>
              <a:defRPr/>
            </a:pPr>
            <a:r>
              <a:rPr lang="pl-PL" dirty="0" smtClean="0"/>
              <a:t>Model biznesowy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360363" algn="l"/>
              </a:tabLst>
              <a:defRPr/>
            </a:pPr>
            <a:r>
              <a:rPr lang="pl-PL" dirty="0" smtClean="0"/>
              <a:t>Produkt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360363" algn="l"/>
              </a:tabLst>
              <a:defRPr/>
            </a:pPr>
            <a:r>
              <a:rPr lang="pl-PL" dirty="0" smtClean="0"/>
              <a:t>Rynek i konkurencja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360363" algn="l"/>
              </a:tabLst>
              <a:defRPr/>
            </a:pPr>
            <a:r>
              <a:rPr lang="pl-PL" dirty="0" smtClean="0"/>
              <a:t>Finanse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360363" algn="l"/>
              </a:tabLst>
              <a:defRPr/>
            </a:pPr>
            <a:r>
              <a:rPr lang="pl-PL" dirty="0" smtClean="0"/>
              <a:t>Wyjście z inwestycji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60363" algn="l"/>
              </a:tabLst>
              <a:defRPr/>
            </a:pPr>
            <a:endParaRPr lang="pl-PL" dirty="0" smtClean="0"/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tabLst>
                <a:tab pos="360363" algn="l"/>
              </a:tabLst>
              <a:defRPr/>
            </a:pPr>
            <a:endParaRPr lang="pl-PL" dirty="0" smtClean="0"/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tabLst>
                <a:tab pos="360363" algn="l"/>
              </a:tabLst>
              <a:defRPr/>
            </a:pPr>
            <a:endParaRPr lang="pl-PL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484438" y="188913"/>
            <a:ext cx="6486525" cy="8493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004B80"/>
                </a:solidFill>
                <a:latin typeface="+mj-lt"/>
                <a:ea typeface="+mj-ea"/>
                <a:cs typeface="+mj-cs"/>
              </a:rPr>
              <a:t>Kryteria oceny projektów</a:t>
            </a:r>
            <a:endParaRPr lang="pl-PL" sz="2400" b="1" dirty="0">
              <a:solidFill>
                <a:srgbClr val="004B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88" y="1266825"/>
            <a:ext cx="8785225" cy="40322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800" dirty="0" smtClean="0"/>
              <a:t>1. Zespół zarządzający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zaangażowanie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doświadczenie 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pasja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etyka i uczciwość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sukcesy i porażki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elastyczność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kompletność zespołu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skłonność do przekazania władzy w firmie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umiejętność  słuchania (rad inwestorów)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60363" algn="l"/>
              </a:tabLst>
              <a:defRPr/>
            </a:pPr>
            <a:endParaRPr lang="pl-PL" dirty="0" smtClean="0"/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tabLst>
                <a:tab pos="360363" algn="l"/>
              </a:tabLst>
              <a:defRPr/>
            </a:pPr>
            <a:endParaRPr lang="pl-PL" dirty="0" smtClean="0"/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tabLst>
                <a:tab pos="360363" algn="l"/>
              </a:tabLst>
              <a:defRPr/>
            </a:pPr>
            <a:endParaRPr lang="pl-PL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484438" y="188913"/>
            <a:ext cx="6486525" cy="8493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004B80"/>
                </a:solidFill>
                <a:latin typeface="+mj-lt"/>
                <a:ea typeface="+mj-ea"/>
                <a:cs typeface="+mj-cs"/>
              </a:rPr>
              <a:t>Kryteria oceny projektów</a:t>
            </a:r>
            <a:endParaRPr lang="pl-PL" sz="2400" b="1" dirty="0">
              <a:solidFill>
                <a:srgbClr val="004B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88" y="1266825"/>
            <a:ext cx="8785225" cy="403225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800" dirty="0" smtClean="0"/>
              <a:t>2. Model biznesowy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Jak będzie </a:t>
            </a:r>
            <a:r>
              <a:rPr lang="pl-PL" dirty="0" err="1" smtClean="0"/>
              <a:t>firma</a:t>
            </a:r>
            <a:r>
              <a:rPr lang="pl-PL" dirty="0" smtClean="0"/>
              <a:t> zarabiać i budować wartość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Skalowalność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Przewaga konkurencyjna (USP)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Zdywersyfikowane źródła przychodów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endParaRPr lang="pl-PL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484438" y="188913"/>
            <a:ext cx="6486525" cy="8493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004B80"/>
                </a:solidFill>
                <a:latin typeface="+mj-lt"/>
                <a:ea typeface="+mj-ea"/>
                <a:cs typeface="+mj-cs"/>
              </a:rPr>
              <a:t>Kryteria oceny projektów</a:t>
            </a:r>
            <a:endParaRPr lang="pl-PL" sz="2400" b="1" dirty="0">
              <a:solidFill>
                <a:srgbClr val="004B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88" y="1266825"/>
            <a:ext cx="8785225" cy="403225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800" dirty="0" smtClean="0"/>
              <a:t>3. Produkt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wartość dla klienta – ‘</a:t>
            </a:r>
            <a:r>
              <a:rPr lang="pl-PL" dirty="0" err="1" smtClean="0"/>
              <a:t>pill</a:t>
            </a:r>
            <a:r>
              <a:rPr lang="pl-PL" dirty="0" smtClean="0"/>
              <a:t> test’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innowacyjność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zaawansowanie /etap prac → czas do wejścia na rynek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potencjał produktu/usługi/technologii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możliwość ochrony IP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endParaRPr lang="pl-PL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484438" y="188913"/>
            <a:ext cx="6486525" cy="8493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004B80"/>
                </a:solidFill>
                <a:latin typeface="+mj-lt"/>
                <a:ea typeface="+mj-ea"/>
                <a:cs typeface="+mj-cs"/>
              </a:rPr>
              <a:t>Kryteria oceny projektów</a:t>
            </a:r>
            <a:endParaRPr lang="pl-PL" sz="2400" b="1" dirty="0">
              <a:solidFill>
                <a:srgbClr val="004B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88" y="1266825"/>
            <a:ext cx="8785225" cy="403225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800" dirty="0" smtClean="0"/>
              <a:t>4. Rynek i konkurencja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Wielkość i etap rozwoju rynku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Grupy docelowe – segmentacja (kto może być naszym klientem)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Konkurencja (obecna i potencjalna)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tabLst>
                <a:tab pos="360363" algn="l"/>
              </a:tabLst>
              <a:defRPr/>
            </a:pPr>
            <a:endParaRPr lang="pl-PL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484438" y="188913"/>
            <a:ext cx="6486525" cy="8493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004B80"/>
                </a:solidFill>
                <a:latin typeface="+mj-lt"/>
                <a:ea typeface="+mj-ea"/>
                <a:cs typeface="+mj-cs"/>
              </a:rPr>
              <a:t>Kryteria oceny projektów</a:t>
            </a:r>
            <a:endParaRPr lang="pl-PL" sz="2400" b="1" dirty="0">
              <a:solidFill>
                <a:srgbClr val="004B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88" y="1266825"/>
            <a:ext cx="8785225" cy="403225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800" dirty="0" smtClean="0"/>
              <a:t>5. Finanse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Potrzeby kapitałowe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Plan wydatkowania pozyskanych środków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Rozsądna wycena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Prognozy finansowe?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Próg rentowności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endParaRPr lang="pl-PL" dirty="0" smtClean="0"/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endParaRPr lang="pl-PL" dirty="0" smtClean="0"/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tabLst>
                <a:tab pos="360363" algn="l"/>
              </a:tabLst>
              <a:defRPr/>
            </a:pPr>
            <a:endParaRPr lang="pl-PL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484438" y="188913"/>
            <a:ext cx="6486525" cy="8493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004B80"/>
                </a:solidFill>
                <a:latin typeface="+mj-lt"/>
                <a:ea typeface="+mj-ea"/>
                <a:cs typeface="+mj-cs"/>
              </a:rPr>
              <a:t>Kryteria oceny projektów</a:t>
            </a:r>
            <a:endParaRPr lang="pl-PL" sz="2400" b="1" dirty="0">
              <a:solidFill>
                <a:srgbClr val="004B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88" y="1266825"/>
            <a:ext cx="8785225" cy="403225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800" dirty="0" smtClean="0"/>
              <a:t>6. Wyjście z inwestycji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Zidentyfikowana możliwość wyjścia z inwestycji 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Wartość dla kupującego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0363" algn="l"/>
              </a:tabLst>
              <a:defRPr/>
            </a:pPr>
            <a:r>
              <a:rPr lang="pl-PL" dirty="0" smtClean="0"/>
              <a:t>potencjalna stopa zwrotu</a:t>
            </a:r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tabLst>
                <a:tab pos="360363" algn="l"/>
              </a:tabLst>
              <a:defRPr/>
            </a:pPr>
            <a:endParaRPr lang="pl-PL" dirty="0" smtClean="0"/>
          </a:p>
          <a:p>
            <a:pPr indent="360363" eaLnBrk="1" fontAlgn="auto" hangingPunct="1">
              <a:spcBef>
                <a:spcPts val="1200"/>
              </a:spcBef>
              <a:spcAft>
                <a:spcPts val="0"/>
              </a:spcAft>
              <a:tabLst>
                <a:tab pos="360363" algn="l"/>
              </a:tabLst>
              <a:defRPr/>
            </a:pPr>
            <a:endParaRPr lang="pl-PL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484438" y="188913"/>
            <a:ext cx="6486525" cy="8493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004B80"/>
                </a:solidFill>
                <a:latin typeface="+mj-lt"/>
                <a:ea typeface="+mj-ea"/>
                <a:cs typeface="+mj-cs"/>
              </a:rPr>
              <a:t>Kryteria oceny projektów</a:t>
            </a:r>
            <a:endParaRPr lang="pl-PL" sz="2400" b="1" dirty="0">
              <a:solidFill>
                <a:srgbClr val="004B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851275" y="2130425"/>
            <a:ext cx="4752975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pl-PL" altLang="pl-PL" sz="4200" u="sng" dirty="0" smtClean="0">
                <a:solidFill>
                  <a:schemeClr val="bg1"/>
                </a:solidFill>
                <a:latin typeface="Tahoma" pitchFamily="34" charset="0"/>
              </a:rPr>
              <a:t>Proces inwestycyjny</a:t>
            </a:r>
          </a:p>
        </p:txBody>
      </p:sp>
    </p:spTree>
    <p:extLst>
      <p:ext uri="{BB962C8B-B14F-4D97-AF65-F5344CB8AC3E}">
        <p14:creationId xmlns:p14="http://schemas.microsoft.com/office/powerpoint/2010/main" val="1963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LBA">
      <a:dk1>
        <a:srgbClr val="3F3F3F"/>
      </a:dk1>
      <a:lt1>
        <a:sysClr val="window" lastClr="FFFFFF"/>
      </a:lt1>
      <a:dk2>
        <a:srgbClr val="004B8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4B80"/>
      </a:hlink>
      <a:folHlink>
        <a:srgbClr val="004B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9096</TotalTime>
  <Words>445</Words>
  <Application>Microsoft Office PowerPoint</Application>
  <PresentationFormat>Pokaz na ekranie (4:3)</PresentationFormat>
  <Paragraphs>123</Paragraphs>
  <Slides>16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Garamond</vt:lpstr>
      <vt:lpstr>Tahoma</vt:lpstr>
      <vt:lpstr>Verdana</vt:lpstr>
      <vt:lpstr>Wingdings</vt:lpstr>
      <vt:lpstr>Motyw pakietu Office</vt:lpstr>
      <vt:lpstr>1_Office Theme</vt:lpstr>
      <vt:lpstr>Kryteria oceny projektów inwestycyjnych  Jacek Adamski, Gdańsk, 5.07.2016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Proces inwestycyjny</vt:lpstr>
      <vt:lpstr>Proces inwestycyjny</vt:lpstr>
      <vt:lpstr>Proces inwestycyjny</vt:lpstr>
      <vt:lpstr>Proces inwestycyjny</vt:lpstr>
      <vt:lpstr>Proces inwestycyjny</vt:lpstr>
      <vt:lpstr>Proces inwestycyjny</vt:lpstr>
      <vt:lpstr>Proces inwestycyjny</vt:lpstr>
      <vt:lpstr>Jacek Adamski jadamski@lba.pl 602 218 095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marfolio</dc:creator>
  <cp:lastModifiedBy>wcisiet</cp:lastModifiedBy>
  <cp:revision>97</cp:revision>
  <dcterms:created xsi:type="dcterms:W3CDTF">2013-02-11T01:48:12Z</dcterms:created>
  <dcterms:modified xsi:type="dcterms:W3CDTF">2016-07-05T10:37:45Z</dcterms:modified>
</cp:coreProperties>
</file>