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9" r:id="rId4"/>
    <p:sldId id="277" r:id="rId5"/>
    <p:sldId id="278" r:id="rId6"/>
    <p:sldId id="281" r:id="rId7"/>
    <p:sldId id="279" r:id="rId8"/>
    <p:sldId id="280" r:id="rId9"/>
    <p:sldId id="275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E21"/>
    <a:srgbClr val="FF0066"/>
    <a:srgbClr val="59813B"/>
    <a:srgbClr val="2FDD69"/>
    <a:srgbClr val="74C040"/>
    <a:srgbClr val="DC12C4"/>
    <a:srgbClr val="ACA810"/>
    <a:srgbClr val="7F83DD"/>
    <a:srgbClr val="CC06A2"/>
    <a:srgbClr val="004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>
        <p:scale>
          <a:sx n="84" d="100"/>
          <a:sy n="84" d="100"/>
        </p:scale>
        <p:origin x="-94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4202420242024202E-2"/>
          <c:y val="5.0810367454068243E-2"/>
          <c:w val="0.95159515951595164"/>
          <c:h val="0.72020013123359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Arkusz1!$C$18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Arkusz1!$B$19:$B$23</c:f>
              <c:strCache>
                <c:ptCount val="5"/>
                <c:pt idx="0">
                  <c:v>Newsletter Pracodawców Pomorza </c:v>
                </c:pt>
                <c:pt idx="1">
                  <c:v>Znajomi</c:v>
                </c:pt>
                <c:pt idx="2">
                  <c:v>Partnerzy biznesowi</c:v>
                </c:pt>
                <c:pt idx="3">
                  <c:v>Media Społecznościowe</c:v>
                </c:pt>
                <c:pt idx="4">
                  <c:v>Portale internetowe</c:v>
                </c:pt>
              </c:strCache>
            </c:strRef>
          </c:cat>
          <c:val>
            <c:numRef>
              <c:f>Arkusz1!$C$19:$C$23</c:f>
              <c:numCache>
                <c:formatCode>0.00%</c:formatCode>
                <c:ptCount val="5"/>
                <c:pt idx="0">
                  <c:v>0.36699999999999999</c:v>
                </c:pt>
                <c:pt idx="1">
                  <c:v>0.26700000000000002</c:v>
                </c:pt>
                <c:pt idx="2" formatCode="0%">
                  <c:v>0.2</c:v>
                </c:pt>
                <c:pt idx="3">
                  <c:v>0.16700000000000001</c:v>
                </c:pt>
                <c:pt idx="4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68272896"/>
        <c:axId val="68274048"/>
      </c:barChart>
      <c:catAx>
        <c:axId val="68272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68274048"/>
        <c:crosses val="autoZero"/>
        <c:auto val="1"/>
        <c:lblAlgn val="ctr"/>
        <c:lblOffset val="100"/>
        <c:noMultiLvlLbl val="0"/>
      </c:catAx>
      <c:valAx>
        <c:axId val="682740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8272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75412003579773"/>
          <c:y val="0.10181115082350249"/>
          <c:w val="0.61586805180538606"/>
          <c:h val="0.83765248922738789"/>
        </c:manualLayout>
      </c:layout>
      <c:pieChart>
        <c:varyColors val="1"/>
        <c:ser>
          <c:idx val="0"/>
          <c:order val="0"/>
          <c:explosion val="17"/>
          <c:dPt>
            <c:idx val="0"/>
            <c:bubble3D val="0"/>
            <c:explosion val="0"/>
          </c:dPt>
          <c:dLbls>
            <c:delete val="1"/>
          </c:dLbls>
          <c:cat>
            <c:strRef>
              <c:f>Arkusz1!$B$38:$B$39</c:f>
              <c:strCache>
                <c:ptCount val="2"/>
                <c:pt idx="0">
                  <c:v>Tak</c:v>
                </c:pt>
                <c:pt idx="1">
                  <c:v>Nie </c:v>
                </c:pt>
              </c:strCache>
            </c:strRef>
          </c:cat>
          <c:val>
            <c:numRef>
              <c:f>Arkusz1!$C$38:$C$39</c:f>
              <c:numCache>
                <c:formatCode>0.00%</c:formatCode>
                <c:ptCount val="2"/>
                <c:pt idx="0">
                  <c:v>0.96699999999999997</c:v>
                </c:pt>
                <c:pt idx="1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328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explosion val="10"/>
          </c:dPt>
          <c:cat>
            <c:strRef>
              <c:f>Arkusz1!$B$56:$B$57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Arkusz1!$C$56:$C$57</c:f>
              <c:numCache>
                <c:formatCode>0.00%</c:formatCode>
                <c:ptCount val="2"/>
                <c:pt idx="0">
                  <c:v>0.76600000000000001</c:v>
                </c:pt>
                <c:pt idx="1">
                  <c:v>0.23300000000000001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0">
                    <a:latin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Arkusz1!$B$75:$B$82</c:f>
              <c:strCache>
                <c:ptCount val="8"/>
                <c:pt idx="0">
                  <c:v>Możliwość poznania nowych osób</c:v>
                </c:pt>
                <c:pt idx="1">
                  <c:v>Prowadzący</c:v>
                </c:pt>
                <c:pt idx="2">
                  <c:v>Luźna atmosfera</c:v>
                </c:pt>
                <c:pt idx="3">
                  <c:v>Potencjał biznesowy spotkań</c:v>
                </c:pt>
                <c:pt idx="4">
                  <c:v>Ciekawi prelegenci i prezentacje</c:v>
                </c:pt>
                <c:pt idx="5">
                  <c:v>Czytelne zasady organizacyjne</c:v>
                </c:pt>
                <c:pt idx="6">
                  <c:v>Różnorodność tematyczna</c:v>
                </c:pt>
                <c:pt idx="7">
                  <c:v>Spędzenie czasu z ludźmi z branży</c:v>
                </c:pt>
              </c:strCache>
            </c:strRef>
          </c:cat>
          <c:val>
            <c:numRef>
              <c:f>Arkusz1!$C$75:$C$82</c:f>
              <c:numCache>
                <c:formatCode>0%</c:formatCode>
                <c:ptCount val="8"/>
                <c:pt idx="0">
                  <c:v>0.8</c:v>
                </c:pt>
                <c:pt idx="1">
                  <c:v>0.7</c:v>
                </c:pt>
                <c:pt idx="2" formatCode="0.00%">
                  <c:v>0.56699999999999995</c:v>
                </c:pt>
                <c:pt idx="3">
                  <c:v>0.4</c:v>
                </c:pt>
                <c:pt idx="4">
                  <c:v>0.3</c:v>
                </c:pt>
                <c:pt idx="5">
                  <c:v>0.3</c:v>
                </c:pt>
                <c:pt idx="6">
                  <c:v>0.2</c:v>
                </c:pt>
                <c:pt idx="7" formatCode="0.00%">
                  <c:v>0.13300000000000001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645184"/>
        <c:axId val="21656320"/>
      </c:barChart>
      <c:catAx>
        <c:axId val="21645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Calibri Light" panose="020F0302020204030204" pitchFamily="34" charset="0"/>
              </a:defRPr>
            </a:pPr>
            <a:endParaRPr lang="pl-PL"/>
          </a:p>
        </c:txPr>
        <c:crossAx val="21656320"/>
        <c:crosses val="autoZero"/>
        <c:auto val="1"/>
        <c:lblAlgn val="ctr"/>
        <c:lblOffset val="100"/>
        <c:noMultiLvlLbl val="0"/>
      </c:catAx>
      <c:valAx>
        <c:axId val="216563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645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latin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Arkusz1!$B$105:$B$113</c:f>
              <c:strCache>
                <c:ptCount val="9"/>
                <c:pt idx="0">
                  <c:v>Budowanie relacji</c:v>
                </c:pt>
                <c:pt idx="1">
                  <c:v>Kreatywne budowanie biznesu </c:v>
                </c:pt>
                <c:pt idx="2">
                  <c:v>Marketingi i PR</c:v>
                </c:pt>
                <c:pt idx="3">
                  <c:v>Mentoring</c:v>
                </c:pt>
                <c:pt idx="4">
                  <c:v>Współpraca miedzynarodowa</c:v>
                </c:pt>
                <c:pt idx="5">
                  <c:v>Motywacja i pracownicy</c:v>
                </c:pt>
                <c:pt idx="6">
                  <c:v>Prawo</c:v>
                </c:pt>
                <c:pt idx="7">
                  <c:v>Własny wizerunek i Savoir-vivre</c:v>
                </c:pt>
                <c:pt idx="8">
                  <c:v>Fianse i ksiegowosć</c:v>
                </c:pt>
              </c:strCache>
            </c:strRef>
          </c:cat>
          <c:val>
            <c:numRef>
              <c:f>Arkusz1!$C$105:$C$113</c:f>
              <c:numCache>
                <c:formatCode>0.00%</c:formatCode>
                <c:ptCount val="9"/>
                <c:pt idx="0">
                  <c:v>0.44800000000000001</c:v>
                </c:pt>
                <c:pt idx="1">
                  <c:v>0.41399999999999998</c:v>
                </c:pt>
                <c:pt idx="2" formatCode="0%">
                  <c:v>0.31</c:v>
                </c:pt>
                <c:pt idx="3">
                  <c:v>0.24099999999999999</c:v>
                </c:pt>
                <c:pt idx="4">
                  <c:v>0.20699999999999999</c:v>
                </c:pt>
                <c:pt idx="5">
                  <c:v>0.20699999999999999</c:v>
                </c:pt>
                <c:pt idx="6">
                  <c:v>0.20699999999999999</c:v>
                </c:pt>
                <c:pt idx="7">
                  <c:v>0.17199999999999999</c:v>
                </c:pt>
                <c:pt idx="8">
                  <c:v>0.10299999999999999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621568"/>
        <c:axId val="146624512"/>
      </c:barChart>
      <c:catAx>
        <c:axId val="146621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Calibri Light" panose="020F0302020204030204" pitchFamily="34" charset="0"/>
              </a:defRPr>
            </a:pPr>
            <a:endParaRPr lang="pl-PL"/>
          </a:p>
        </c:txPr>
        <c:crossAx val="146624512"/>
        <c:crosses val="autoZero"/>
        <c:auto val="1"/>
        <c:lblAlgn val="ctr"/>
        <c:lblOffset val="100"/>
        <c:noMultiLvlLbl val="0"/>
      </c:catAx>
      <c:valAx>
        <c:axId val="14662451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662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60093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Arkusz1!$B$144:$B$147</c:f>
              <c:strCache>
                <c:ptCount val="4"/>
                <c:pt idx="0">
                  <c:v>O ofert</c:v>
                </c:pt>
                <c:pt idx="1">
                  <c:v>1 oferta</c:v>
                </c:pt>
                <c:pt idx="2">
                  <c:v>2-4 oferty</c:v>
                </c:pt>
                <c:pt idx="3">
                  <c:v>więcej niż 5 ofert </c:v>
                </c:pt>
              </c:strCache>
            </c:strRef>
          </c:cat>
          <c:val>
            <c:numRef>
              <c:f>Arkusz1!$C$144:$C$147</c:f>
              <c:numCache>
                <c:formatCode>0.00%</c:formatCode>
                <c:ptCount val="4"/>
                <c:pt idx="0">
                  <c:v>0.13300000000000001</c:v>
                </c:pt>
                <c:pt idx="1">
                  <c:v>3.3000000000000002E-2</c:v>
                </c:pt>
                <c:pt idx="2" formatCode="0%">
                  <c:v>0.2</c:v>
                </c:pt>
                <c:pt idx="3" formatCode="0%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7051264"/>
        <c:axId val="147053952"/>
      </c:barChart>
      <c:catAx>
        <c:axId val="147051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pl-PL"/>
          </a:p>
        </c:txPr>
        <c:crossAx val="147053952"/>
        <c:crosses val="autoZero"/>
        <c:auto val="1"/>
        <c:lblAlgn val="ctr"/>
        <c:lblOffset val="100"/>
        <c:noMultiLvlLbl val="0"/>
      </c:catAx>
      <c:valAx>
        <c:axId val="14705395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7051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CC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Arkusz1!$B$159:$B$162</c:f>
              <c:strCache>
                <c:ptCount val="4"/>
                <c:pt idx="0">
                  <c:v>1 podmiot</c:v>
                </c:pt>
                <c:pt idx="1">
                  <c:v>2-4 podmioty</c:v>
                </c:pt>
                <c:pt idx="2">
                  <c:v>więcej niż 5 podmiotów</c:v>
                </c:pt>
                <c:pt idx="3">
                  <c:v>0 współpracy</c:v>
                </c:pt>
              </c:strCache>
            </c:strRef>
          </c:cat>
          <c:val>
            <c:numRef>
              <c:f>Arkusz1!$C$159:$C$162</c:f>
              <c:numCache>
                <c:formatCode>0.00%</c:formatCode>
                <c:ptCount val="4"/>
                <c:pt idx="0">
                  <c:v>0.16700000000000001</c:v>
                </c:pt>
                <c:pt idx="1">
                  <c:v>0.26700000000000002</c:v>
                </c:pt>
                <c:pt idx="2">
                  <c:v>3.3000000000000002E-2</c:v>
                </c:pt>
                <c:pt idx="3">
                  <c:v>0.16700000000000001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765696"/>
        <c:axId val="146768640"/>
      </c:barChart>
      <c:catAx>
        <c:axId val="1467656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pl-PL"/>
          </a:p>
        </c:txPr>
        <c:crossAx val="146768640"/>
        <c:crosses val="autoZero"/>
        <c:auto val="1"/>
        <c:lblAlgn val="ctr"/>
        <c:lblOffset val="100"/>
        <c:noMultiLvlLbl val="0"/>
      </c:catAx>
      <c:valAx>
        <c:axId val="1467686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6765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6699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Calibri Light" panose="020F030202020403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Arkusz1!$B$176:$B$179</c:f>
              <c:strCache>
                <c:ptCount val="4"/>
                <c:pt idx="0">
                  <c:v>1 zlecenie</c:v>
                </c:pt>
                <c:pt idx="1">
                  <c:v>2-4 zlecenia</c:v>
                </c:pt>
                <c:pt idx="2">
                  <c:v>więcej niż 5 zleceń</c:v>
                </c:pt>
                <c:pt idx="3">
                  <c:v>O zleceń </c:v>
                </c:pt>
              </c:strCache>
            </c:strRef>
          </c:cat>
          <c:val>
            <c:numRef>
              <c:f>Arkusz1!$C$176:$C$179</c:f>
              <c:numCache>
                <c:formatCode>0%</c:formatCode>
                <c:ptCount val="4"/>
                <c:pt idx="0" formatCode="0.00%">
                  <c:v>0.16700000000000001</c:v>
                </c:pt>
                <c:pt idx="1">
                  <c:v>0</c:v>
                </c:pt>
                <c:pt idx="2">
                  <c:v>0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791424"/>
        <c:axId val="146868096"/>
      </c:barChart>
      <c:catAx>
        <c:axId val="1467914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pl-PL"/>
          </a:p>
        </c:txPr>
        <c:crossAx val="146868096"/>
        <c:crosses val="autoZero"/>
        <c:auto val="1"/>
        <c:lblAlgn val="ctr"/>
        <c:lblOffset val="100"/>
        <c:noMultiLvlLbl val="0"/>
      </c:catAx>
      <c:valAx>
        <c:axId val="14686809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4679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739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60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3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5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219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25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53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76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12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03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94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1889-7EA0-4E77-A000-77EFC3687F5C}" type="datetimeFigureOut">
              <a:rPr lang="pl-PL" smtClean="0"/>
              <a:t>2016-09-05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BABE7-AA2C-4B83-B63B-AF629C7293E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7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403648" y="728117"/>
            <a:ext cx="6264696" cy="1476747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397580" y="728117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„Biznes to relacje”</a:t>
            </a:r>
            <a:endParaRPr lang="pl-PL" sz="6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Podsumowanie 1 roku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96390" y="4653136"/>
            <a:ext cx="6165886" cy="1008112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496390" y="475824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Justyna Wojtaszczyk</a:t>
            </a:r>
          </a:p>
          <a:p>
            <a:pPr algn="ctr"/>
            <a:r>
              <a:rPr lang="pl-PL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KeyK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Project </a:t>
            </a:r>
            <a:r>
              <a:rPr lang="pl-PL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Marketing&amp;Media</a:t>
            </a:r>
            <a:endParaRPr lang="pl-PL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4920" y="908720"/>
            <a:ext cx="5331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Ilość spotkań: 8</a:t>
            </a:r>
          </a:p>
          <a:p>
            <a:r>
              <a:rPr lang="pl-PL" dirty="0" smtClean="0"/>
              <a:t>Liczba uczestników wszystkich spotkań: około 400 osób</a:t>
            </a:r>
          </a:p>
          <a:p>
            <a:endParaRPr lang="pl-PL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4380"/>
              </p:ext>
            </p:extLst>
          </p:nvPr>
        </p:nvGraphicFramePr>
        <p:xfrm>
          <a:off x="254920" y="1370385"/>
          <a:ext cx="8421536" cy="486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Kanały komunikacji.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Czy polecamy spotkania „Biznes to relacje”?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645558"/>
              </p:ext>
            </p:extLst>
          </p:nvPr>
        </p:nvGraphicFramePr>
        <p:xfrm>
          <a:off x="-396552" y="1124744"/>
          <a:ext cx="5701430" cy="431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865414" y="3645024"/>
            <a:ext cx="933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Tak </a:t>
            </a:r>
            <a:b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96,7%</a:t>
            </a:r>
            <a:endParaRPr lang="pl-PL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08123" y="980728"/>
            <a:ext cx="40478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Czy poleciłbyś spotkania networkingowe </a:t>
            </a:r>
            <a:br>
              <a:rPr lang="pl-PL" sz="1700" dirty="0" smtClean="0"/>
            </a:br>
            <a:r>
              <a:rPr lang="pl-PL" sz="1700" dirty="0" smtClean="0"/>
              <a:t>swoim znajomym, klientom, kontrahentom:</a:t>
            </a:r>
            <a:endParaRPr lang="pl-PL" sz="1700" dirty="0"/>
          </a:p>
        </p:txBody>
      </p:sp>
      <p:graphicFrame>
        <p:nvGraphicFramePr>
          <p:cNvPr id="18" name="Wykres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91015"/>
              </p:ext>
            </p:extLst>
          </p:nvPr>
        </p:nvGraphicFramePr>
        <p:xfrm>
          <a:off x="4175449" y="2852393"/>
          <a:ext cx="4968551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pole tekstowe 18"/>
          <p:cNvSpPr txBox="1"/>
          <p:nvPr/>
        </p:nvSpPr>
        <p:spPr>
          <a:xfrm>
            <a:off x="4935900" y="2073914"/>
            <a:ext cx="38318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/>
              <a:t>Czy na spotkanie „Biznes to relacje zaprosiłabyś/byś swojego kontrahenta?</a:t>
            </a:r>
            <a:endParaRPr lang="pl-PL" sz="17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6156176" y="4909746"/>
            <a:ext cx="933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Tak </a:t>
            </a:r>
            <a:b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76,6%</a:t>
            </a:r>
            <a:endParaRPr lang="pl-PL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Największa wartość spotkań „Biznes to relacje” to: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568169"/>
              </p:ext>
            </p:extLst>
          </p:nvPr>
        </p:nvGraphicFramePr>
        <p:xfrm>
          <a:off x="77330" y="560062"/>
          <a:ext cx="9036496" cy="547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02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Najbardziej inspirujące prezentacje to: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96184"/>
              </p:ext>
            </p:extLst>
          </p:nvPr>
        </p:nvGraphicFramePr>
        <p:xfrm>
          <a:off x="1" y="1124744"/>
          <a:ext cx="9144000" cy="513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300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Dziękujemy  wspaniałym prelegentom: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Justynaw\Desktop\pracodawcy\Jaroslaw_Lojewsk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913" y="2595694"/>
            <a:ext cx="1189978" cy="12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77101" y="3885429"/>
            <a:ext cx="136779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Jarosław Łojewski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27" name="Picture 3" descr="C:\Users\Justynaw\Desktop\pracodawcy\Krzysztof_Ciula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3819" y="4370451"/>
            <a:ext cx="1250784" cy="12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1613818" y="5660187"/>
            <a:ext cx="1250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dirty="0" smtClean="0">
                <a:latin typeface="Calibri Light" panose="020F0302020204030204" pitchFamily="34" charset="0"/>
              </a:rPr>
              <a:t>Krzysztof Ciuła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28" name="Picture 4" descr="C:\Users\Justynaw\Desktop\pracodawcy\kuba i wojtek_edit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897667"/>
            <a:ext cx="2314037" cy="130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/>
          <p:cNvSpPr/>
          <p:nvPr/>
        </p:nvSpPr>
        <p:spPr>
          <a:xfrm>
            <a:off x="3059832" y="2219266"/>
            <a:ext cx="266917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dirty="0">
                <a:latin typeface="Calibri Light" panose="020F0302020204030204" pitchFamily="34" charset="0"/>
              </a:rPr>
              <a:t>Wojciech </a:t>
            </a:r>
            <a:r>
              <a:rPr lang="pl-PL" sz="1300" dirty="0" err="1" smtClean="0">
                <a:latin typeface="Calibri Light" panose="020F0302020204030204" pitchFamily="34" charset="0"/>
              </a:rPr>
              <a:t>Gandurski</a:t>
            </a:r>
            <a:r>
              <a:rPr lang="pl-PL" sz="1300" dirty="0" smtClean="0">
                <a:latin typeface="Calibri Light" panose="020F0302020204030204" pitchFamily="34" charset="0"/>
              </a:rPr>
              <a:t>, Jakub </a:t>
            </a:r>
            <a:r>
              <a:rPr lang="pl-PL" sz="1300" dirty="0" err="1" smtClean="0">
                <a:latin typeface="Calibri Light" panose="020F0302020204030204" pitchFamily="34" charset="0"/>
              </a:rPr>
              <a:t>Szarmach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29" name="Picture 5" descr="C:\Users\Justynaw\Desktop\pracodawcy\pracodawcy_styczen\Daniel Dekański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05"/>
          <a:stretch/>
        </p:blipFill>
        <p:spPr bwMode="auto">
          <a:xfrm>
            <a:off x="6106332" y="2636912"/>
            <a:ext cx="1240778" cy="13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6108585" y="3927232"/>
            <a:ext cx="12717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Daniel </a:t>
            </a:r>
            <a:r>
              <a:rPr lang="pl-PL" sz="1300" dirty="0" err="1" smtClean="0">
                <a:latin typeface="Calibri Light" panose="020F0302020204030204" pitchFamily="34" charset="0"/>
              </a:rPr>
              <a:t>Dekański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0" name="Picture 6" descr="C:\Users\Justynaw\Desktop\pracodawcy\pracodawcy_styczen\Marek Listowski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510" y="4365104"/>
            <a:ext cx="1250784" cy="12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ostokąt 16"/>
          <p:cNvSpPr/>
          <p:nvPr/>
        </p:nvSpPr>
        <p:spPr>
          <a:xfrm>
            <a:off x="90034" y="5654636"/>
            <a:ext cx="14668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Marek Listowski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1" name="Picture 7" descr="C:\Users\Justynaw\Desktop\pracodawcy\networking_kwiecien2\Maciej_Winiarek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4312" y="2636912"/>
            <a:ext cx="1250784" cy="12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1556842" y="3934336"/>
            <a:ext cx="14668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Maciej Winiarek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2" name="Picture 8" descr="C:\Users\Justynaw\Desktop\pracodawcy\networking_czerwiec\marta dargas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2230" y="2636912"/>
            <a:ext cx="1322794" cy="12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rostokąt 20"/>
          <p:cNvSpPr/>
          <p:nvPr/>
        </p:nvSpPr>
        <p:spPr>
          <a:xfrm>
            <a:off x="3203848" y="3944136"/>
            <a:ext cx="116464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Marta </a:t>
            </a:r>
            <a:r>
              <a:rPr lang="pl-PL" sz="1300" dirty="0" err="1" smtClean="0">
                <a:latin typeface="Calibri Light" panose="020F0302020204030204" pitchFamily="34" charset="0"/>
              </a:rPr>
              <a:t>Dargas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3" name="Picture 9" descr="C:\Users\Justynaw\Desktop\pracodawcy\networking\listopad\Mateusz_M_Wozniak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7827" y="2636912"/>
            <a:ext cx="1250784" cy="12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rostokąt 22"/>
          <p:cNvSpPr/>
          <p:nvPr/>
        </p:nvSpPr>
        <p:spPr>
          <a:xfrm>
            <a:off x="4610484" y="3944136"/>
            <a:ext cx="146680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Mateusz Woźniak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4" name="Picture 10" descr="C:\Users\Justynaw\Desktop\pracodawcy\networking\listopad\paturalska (2)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6838" y="897667"/>
            <a:ext cx="1268255" cy="127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rostokąt 24"/>
          <p:cNvSpPr/>
          <p:nvPr/>
        </p:nvSpPr>
        <p:spPr>
          <a:xfrm>
            <a:off x="5771706" y="2204891"/>
            <a:ext cx="160860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Grażyna Paturalska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5" name="Picture 11" descr="C:\Users\Justynaw\Desktop\pracodawcy\marzec_kwiecien\Monika_Staniecka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15480" y="2636912"/>
            <a:ext cx="1140223" cy="12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rostokąt 26"/>
          <p:cNvSpPr/>
          <p:nvPr/>
        </p:nvSpPr>
        <p:spPr>
          <a:xfrm>
            <a:off x="7452320" y="3896233"/>
            <a:ext cx="144461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Monika Staniecka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6" name="Picture 12" descr="C:\Users\Justynaw\Desktop\pracodawcy\marzec_kwiecien\Alicja_Zajacczkowska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675" y="918829"/>
            <a:ext cx="1291039" cy="12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rostokąt 28"/>
          <p:cNvSpPr/>
          <p:nvPr/>
        </p:nvSpPr>
        <p:spPr>
          <a:xfrm>
            <a:off x="90034" y="2178151"/>
            <a:ext cx="153917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Alicja Zajączkowska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1037" name="Picture 13" descr="C:\Users\Justynaw\Desktop\pracodawcy\luty2016\Małgorzata_tobiszewska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2894" y="912611"/>
            <a:ext cx="1268254" cy="124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rostokąt 30"/>
          <p:cNvSpPr/>
          <p:nvPr/>
        </p:nvSpPr>
        <p:spPr>
          <a:xfrm>
            <a:off x="1808605" y="2119238"/>
            <a:ext cx="10968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dirty="0" smtClean="0">
                <a:latin typeface="Calibri Light" panose="020F0302020204030204" pitchFamily="34" charset="0"/>
              </a:rPr>
              <a:t>Małgorzata Tobiszewska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8235" y="4370451"/>
            <a:ext cx="1250784" cy="1289736"/>
          </a:xfrm>
          <a:prstGeom prst="rect">
            <a:avLst/>
          </a:prstGeom>
        </p:spPr>
      </p:pic>
      <p:sp>
        <p:nvSpPr>
          <p:cNvPr id="34" name="Prostokąt 33"/>
          <p:cNvSpPr/>
          <p:nvPr/>
        </p:nvSpPr>
        <p:spPr>
          <a:xfrm>
            <a:off x="3118614" y="5666393"/>
            <a:ext cx="12507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dirty="0" smtClean="0">
                <a:latin typeface="Calibri Light" panose="020F0302020204030204" pitchFamily="34" charset="0"/>
              </a:rPr>
              <a:t>Ireneusz Osiński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4634222" y="5634093"/>
            <a:ext cx="12507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dirty="0" smtClean="0">
                <a:latin typeface="Calibri Light" panose="020F0302020204030204" pitchFamily="34" charset="0"/>
              </a:rPr>
              <a:t>Justyna Wojtaszczyk</a:t>
            </a:r>
            <a:endParaRPr lang="pl-PL" sz="1300" dirty="0">
              <a:latin typeface="Calibri Light" panose="020F03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484" y="4380722"/>
            <a:ext cx="1230260" cy="12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Skuteczność działań po spotkaniach: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277261"/>
              </p:ext>
            </p:extLst>
          </p:nvPr>
        </p:nvGraphicFramePr>
        <p:xfrm>
          <a:off x="107504" y="908720"/>
          <a:ext cx="4572000" cy="251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355421" y="944283"/>
            <a:ext cx="340195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700" dirty="0">
                <a:latin typeface="Calibri Light" panose="020F0302020204030204" pitchFamily="34" charset="0"/>
              </a:rPr>
              <a:t>Ilość złożonych ofert po spotkaniach:</a:t>
            </a:r>
          </a:p>
        </p:txBody>
      </p:sp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10842"/>
              </p:ext>
            </p:extLst>
          </p:nvPr>
        </p:nvGraphicFramePr>
        <p:xfrm>
          <a:off x="4572000" y="2248644"/>
          <a:ext cx="457200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Prostokąt 13"/>
          <p:cNvSpPr/>
          <p:nvPr/>
        </p:nvSpPr>
        <p:spPr>
          <a:xfrm>
            <a:off x="5101927" y="1892133"/>
            <a:ext cx="3397661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700" dirty="0">
                <a:latin typeface="Calibri Light" panose="020F0302020204030204" pitchFamily="34" charset="0"/>
              </a:rPr>
              <a:t>Ilość </a:t>
            </a:r>
            <a:r>
              <a:rPr lang="pl-PL" sz="1700" dirty="0" smtClean="0">
                <a:latin typeface="Calibri Light" panose="020F0302020204030204" pitchFamily="34" charset="0"/>
              </a:rPr>
              <a:t>nawiązania stałych współpracy:</a:t>
            </a:r>
            <a:endParaRPr lang="pl-PL" sz="1700" dirty="0">
              <a:latin typeface="Calibri Light" panose="020F0302020204030204" pitchFamily="34" charset="0"/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635461"/>
              </p:ext>
            </p:extLst>
          </p:nvPr>
        </p:nvGraphicFramePr>
        <p:xfrm>
          <a:off x="254920" y="3501008"/>
          <a:ext cx="4313885" cy="260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rostokąt 15"/>
          <p:cNvSpPr/>
          <p:nvPr/>
        </p:nvSpPr>
        <p:spPr>
          <a:xfrm>
            <a:off x="1115616" y="3717032"/>
            <a:ext cx="214199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700" dirty="0" smtClean="0">
                <a:latin typeface="Calibri Light" panose="020F0302020204030204" pitchFamily="34" charset="0"/>
              </a:rPr>
              <a:t>Jednorazowe zlecenia</a:t>
            </a:r>
            <a:endParaRPr lang="pl-PL" sz="17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251874" y="6237313"/>
            <a:ext cx="8633863" cy="539978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60648"/>
            <a:ext cx="1289401" cy="106564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726721" y="6322636"/>
            <a:ext cx="2041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www.keykproject.pl</a:t>
            </a:r>
            <a:endParaRPr lang="pl-PL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4920" y="260648"/>
            <a:ext cx="7125392" cy="532822"/>
          </a:xfrm>
          <a:prstGeom prst="rect">
            <a:avLst/>
          </a:prstGeom>
          <a:solidFill>
            <a:srgbClr val="00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371106" y="33265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Preferowane prezentacja na kolejnych spotkaniach:</a:t>
            </a:r>
            <a:endParaRPr lang="pl-PL" sz="2000" b="1" dirty="0">
              <a:solidFill>
                <a:srgbClr val="FF0066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55421" y="944283"/>
            <a:ext cx="6038063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Pobudzanie kreatywności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Podnoszenie efektywności własnej pracy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Światowe trendy w poszczególnych branżach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Marketing i 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err="1" smtClean="0">
                <a:latin typeface="Calibri Light" panose="020F0302020204030204" pitchFamily="34" charset="0"/>
              </a:rPr>
              <a:t>Work</a:t>
            </a:r>
            <a:r>
              <a:rPr lang="pl-PL" sz="2400" dirty="0" smtClean="0">
                <a:latin typeface="Calibri Light" panose="020F0302020204030204" pitchFamily="34" charset="0"/>
              </a:rPr>
              <a:t> – life </a:t>
            </a:r>
            <a:r>
              <a:rPr lang="pl-PL" sz="2400" dirty="0" err="1" smtClean="0">
                <a:latin typeface="Calibri Light" panose="020F0302020204030204" pitchFamily="34" charset="0"/>
              </a:rPr>
              <a:t>balance</a:t>
            </a:r>
            <a:endParaRPr lang="pl-PL" sz="24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Systemy motywacyjne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Współpraca międzynarodowa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Socjologiczne zmiany w społeczeństwie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Relacje w zespole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Narzędzia IT ułatwiające pracę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Innowacyjność w firmie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Społeczna odpowiedzialność biznesu (CSR)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 Light" panose="020F0302020204030204" pitchFamily="34" charset="0"/>
              </a:rPr>
              <a:t>Makroekonomiczne trendy światowe</a:t>
            </a:r>
          </a:p>
        </p:txBody>
      </p:sp>
    </p:spTree>
    <p:extLst>
      <p:ext uri="{BB962C8B-B14F-4D97-AF65-F5344CB8AC3E}">
        <p14:creationId xmlns:p14="http://schemas.microsoft.com/office/powerpoint/2010/main" val="27687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496390" y="1700808"/>
            <a:ext cx="6264696" cy="396044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496390" y="1772816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Jeśli masz ciekawy pomysł na prezentację  serdecznie zapraszamy </a:t>
            </a:r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do kontaktu: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pl-PL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Justyna Wojtaszczyk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justynaw@keykproject.pl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tel.kom. 660 78 47 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38</a:t>
            </a:r>
          </a:p>
          <a:p>
            <a:pPr algn="ctr"/>
            <a:endParaRPr lang="pl-P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Ireneusz Osiński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Ireneusz.osinski@gmail.com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t</a:t>
            </a:r>
            <a:r>
              <a:rPr lang="pl-PL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el.kom. 500 285 203</a:t>
            </a:r>
            <a:endParaRPr lang="pl-PL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207</Words>
  <Application>Microsoft Office PowerPoint</Application>
  <PresentationFormat>Pokaz na ekranie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Justynaw</dc:creator>
  <cp:lastModifiedBy>PP-Video</cp:lastModifiedBy>
  <cp:revision>150</cp:revision>
  <dcterms:created xsi:type="dcterms:W3CDTF">2013-07-28T12:22:40Z</dcterms:created>
  <dcterms:modified xsi:type="dcterms:W3CDTF">2016-09-05T07:21:22Z</dcterms:modified>
</cp:coreProperties>
</file>