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66" r:id="rId3"/>
    <p:sldId id="257" r:id="rId4"/>
    <p:sldId id="274" r:id="rId5"/>
    <p:sldId id="258" r:id="rId6"/>
    <p:sldId id="259" r:id="rId7"/>
    <p:sldId id="262" r:id="rId8"/>
    <p:sldId id="263" r:id="rId9"/>
    <p:sldId id="309" r:id="rId10"/>
    <p:sldId id="355" r:id="rId11"/>
    <p:sldId id="284" r:id="rId12"/>
    <p:sldId id="336" r:id="rId13"/>
    <p:sldId id="337" r:id="rId14"/>
    <p:sldId id="338" r:id="rId15"/>
    <p:sldId id="352" r:id="rId16"/>
    <p:sldId id="353" r:id="rId17"/>
    <p:sldId id="354" r:id="rId18"/>
    <p:sldId id="357" r:id="rId19"/>
    <p:sldId id="359" r:id="rId20"/>
    <p:sldId id="369" r:id="rId21"/>
    <p:sldId id="367" r:id="rId22"/>
    <p:sldId id="361" r:id="rId23"/>
    <p:sldId id="362" r:id="rId24"/>
    <p:sldId id="368" r:id="rId25"/>
    <p:sldId id="365" r:id="rId26"/>
    <p:sldId id="351" r:id="rId27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ł" initials="M" lastIdx="0" clrIdx="0"/>
  <p:cmAuthor id="1" name="Michal" initials="M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3. Inteligentne specjalizacje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234628" custScaleY="96920" custLinFactY="-283136" custLinFactNeighborX="-8001" custLinFactNeighborY="-3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F045F4B1-FDBA-4DC4-8723-7A75BF89F9CC}" type="presOf" srcId="{601EBA77-590F-4C82-A416-CA2A261DF474}" destId="{8C5F2661-EE5C-4E7B-BF68-E601089282A2}" srcOrd="0" destOrd="0" presId="urn:microsoft.com/office/officeart/2005/8/layout/vList5"/>
    <dgm:cxn modelId="{63AEC009-4AA0-49D6-B80F-0DCB56933E41}" type="presOf" srcId="{B63CBF04-C4DB-4238-8A68-797B16D6545A}" destId="{9327222D-FDA0-4F09-9AF7-639DFECC28C3}" srcOrd="0" destOrd="0" presId="urn:microsoft.com/office/officeart/2005/8/layout/vList5"/>
    <dgm:cxn modelId="{EB4476C0-FA92-4D7E-97C6-91D4595706A1}" type="presParOf" srcId="{8C5F2661-EE5C-4E7B-BF68-E601089282A2}" destId="{66EC481E-F6E3-4A80-BCD8-8BD8A5849E7B}" srcOrd="0" destOrd="0" presId="urn:microsoft.com/office/officeart/2005/8/layout/vList5"/>
    <dgm:cxn modelId="{253825B9-2DC5-401F-9D55-5F43E1C589B9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7. RPO WP działania 2.2.1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234628" custScaleY="96920" custLinFactY="-50222" custLinFactNeighborX="-570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E973D4C-1B25-4B72-8A84-3326931AA9BE}" type="presOf" srcId="{601EBA77-590F-4C82-A416-CA2A261DF474}" destId="{8C5F2661-EE5C-4E7B-BF68-E601089282A2}" srcOrd="0" destOrd="0" presId="urn:microsoft.com/office/officeart/2005/8/layout/vList5"/>
    <dgm:cxn modelId="{FB77CF79-3FC0-4D6F-87B3-5C4276FBF5AB}" type="presOf" srcId="{B63CBF04-C4DB-4238-8A68-797B16D6545A}" destId="{9327222D-FDA0-4F09-9AF7-639DFECC28C3}" srcOrd="0" destOrd="0" presId="urn:microsoft.com/office/officeart/2005/8/layout/vList5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B6886C62-A747-4E82-8435-A9F568485744}" type="presParOf" srcId="{8C5F2661-EE5C-4E7B-BF68-E601089282A2}" destId="{66EC481E-F6E3-4A80-BCD8-8BD8A5849E7B}" srcOrd="0" destOrd="0" presId="urn:microsoft.com/office/officeart/2005/8/layout/vList5"/>
    <dgm:cxn modelId="{91743961-0B34-4980-A3F5-4E19A5334AE4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85C7AC-DA4F-462E-8FA7-1EAA7EA6356E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AFE26C8-9177-4674-B027-4F42EBE54E25}" type="pres">
      <dgm:prSet presAssocID="{B385C7AC-DA4F-462E-8FA7-1EAA7EA635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CA0D48B1-75AE-43D2-BC30-C6802E1D8BCC}" type="presOf" srcId="{B385C7AC-DA4F-462E-8FA7-1EAA7EA6356E}" destId="{3AFE26C8-9177-4674-B027-4F42EBE54E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85C7AC-DA4F-462E-8FA7-1EAA7EA6356E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AFE26C8-9177-4674-B027-4F42EBE54E25}" type="pres">
      <dgm:prSet presAssocID="{B385C7AC-DA4F-462E-8FA7-1EAA7EA635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A785541B-4F62-4AAD-A510-88F46C1A29E3}" type="presOf" srcId="{B385C7AC-DA4F-462E-8FA7-1EAA7EA6356E}" destId="{3AFE26C8-9177-4674-B027-4F42EBE54E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63E851EB-3E91-4D1E-A846-03EE9EC1ABB3}" type="presOf" srcId="{601EBA77-590F-4C82-A416-CA2A261DF474}" destId="{8C5F2661-EE5C-4E7B-BF68-E601089282A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</a:rPr>
            <a:t>2. Klasyfikacja przedsiębiorstw</a:t>
          </a:r>
          <a:endParaRPr lang="pl-PL" sz="1600" dirty="0" smtClean="0">
            <a:latin typeface="Cambria" panose="02040503050406030204" pitchFamily="18" charset="0"/>
          </a:endParaRP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191478" custScaleY="96920" custLinFactNeighborX="-40453" custLinFactNeighborY="-754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D63689-008F-4E9B-AB43-CA4A9A7707B6}" type="presOf" srcId="{601EBA77-590F-4C82-A416-CA2A261DF474}" destId="{8C5F2661-EE5C-4E7B-BF68-E601089282A2}" srcOrd="0" destOrd="0" presId="urn:microsoft.com/office/officeart/2005/8/layout/vList5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549BDB8F-6B6A-4A0D-AEF2-83CECC500F98}" type="presOf" srcId="{B63CBF04-C4DB-4238-8A68-797B16D6545A}" destId="{9327222D-FDA0-4F09-9AF7-639DFECC28C3}" srcOrd="0" destOrd="0" presId="urn:microsoft.com/office/officeart/2005/8/layout/vList5"/>
    <dgm:cxn modelId="{2D949D5E-5601-46B9-8DE9-78978A5C78B8}" type="presParOf" srcId="{8C5F2661-EE5C-4E7B-BF68-E601089282A2}" destId="{66EC481E-F6E3-4A80-BCD8-8BD8A5849E7B}" srcOrd="0" destOrd="0" presId="urn:microsoft.com/office/officeart/2005/8/layout/vList5"/>
    <dgm:cxn modelId="{CDA9B601-A2B5-4B2C-BC7D-D5F10D0B92D3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algn="ctr" rtl="0"/>
          <a:r>
            <a:rPr lang="pl-PL" sz="12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Przedsiębiorstwo zatrudniające mniej niż 10 pracowników i którego roczny obrót oraz suma bilansowa nie przekracza 2 mln EUR</a:t>
          </a:r>
          <a:endParaRPr lang="pl-PL" sz="12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E6815C4C-D578-474F-9F35-274AA03525CB}" type="pres">
      <dgm:prSet presAssocID="{601EBA77-590F-4C82-A416-CA2A261DF4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DAFF574-9748-43F0-94FC-2F2217E24722}" type="pres">
      <dgm:prSet presAssocID="{601EBA77-590F-4C82-A416-CA2A261DF474}" presName="Name1" presStyleCnt="0"/>
      <dgm:spPr/>
    </dgm:pt>
    <dgm:pt modelId="{1B9239C6-8BC6-4D49-B921-668DC80A7A28}" type="pres">
      <dgm:prSet presAssocID="{601EBA77-590F-4C82-A416-CA2A261DF474}" presName="cycle" presStyleCnt="0"/>
      <dgm:spPr/>
    </dgm:pt>
    <dgm:pt modelId="{32F7886F-EBE8-41DF-BE25-9B1662E1D410}" type="pres">
      <dgm:prSet presAssocID="{601EBA77-590F-4C82-A416-CA2A261DF474}" presName="srcNode" presStyleLbl="node1" presStyleIdx="0" presStyleCnt="1"/>
      <dgm:spPr/>
    </dgm:pt>
    <dgm:pt modelId="{4DCDA1F9-882A-4DC3-8436-DC6C1F82020C}" type="pres">
      <dgm:prSet presAssocID="{601EBA77-590F-4C82-A416-CA2A261DF474}" presName="conn" presStyleLbl="parChTrans1D2" presStyleIdx="0" presStyleCnt="1"/>
      <dgm:spPr/>
      <dgm:t>
        <a:bodyPr/>
        <a:lstStyle/>
        <a:p>
          <a:endParaRPr lang="pl-PL"/>
        </a:p>
      </dgm:t>
    </dgm:pt>
    <dgm:pt modelId="{CADAB64F-076E-402F-A83B-E339B41A45B7}" type="pres">
      <dgm:prSet presAssocID="{601EBA77-590F-4C82-A416-CA2A261DF474}" presName="extraNode" presStyleLbl="node1" presStyleIdx="0" presStyleCnt="1"/>
      <dgm:spPr/>
    </dgm:pt>
    <dgm:pt modelId="{B72AFA41-153F-4A71-8EA9-059F7863D6E5}" type="pres">
      <dgm:prSet presAssocID="{601EBA77-590F-4C82-A416-CA2A261DF474}" presName="dstNode" presStyleLbl="node1" presStyleIdx="0" presStyleCnt="1"/>
      <dgm:spPr/>
    </dgm:pt>
    <dgm:pt modelId="{9C6547C2-4998-401E-997B-B6BDE4DEF8B7}" type="pres">
      <dgm:prSet presAssocID="{B63CBF04-C4DB-4238-8A68-797B16D6545A}" presName="text_1" presStyleLbl="node1" presStyleIdx="0" presStyleCnt="1" custScaleX="73128" custScaleY="1949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24D3AD-8851-4A68-8937-C95CFD935BE1}" type="pres">
      <dgm:prSet presAssocID="{B63CBF04-C4DB-4238-8A68-797B16D6545A}" presName="accent_1" presStyleCnt="0"/>
      <dgm:spPr/>
    </dgm:pt>
    <dgm:pt modelId="{9298AAC2-C778-44AF-82DD-363310B88EF5}" type="pres">
      <dgm:prSet presAssocID="{B63CBF04-C4DB-4238-8A68-797B16D6545A}" presName="accentRepeatNode" presStyleLbl="solidFgAcc1" presStyleIdx="0" presStyleCnt="1" custScaleX="494541" custScaleY="161101" custLinFactNeighborX="44135"/>
      <dgm:spPr/>
    </dgm:pt>
  </dgm:ptLst>
  <dgm:cxnLst>
    <dgm:cxn modelId="{8CCE9050-2BA7-4C81-9CB3-42B6ED9B6ACA}" type="presOf" srcId="{E7622099-C330-4E5C-B530-1FB88B4F6A68}" destId="{4DCDA1F9-882A-4DC3-8436-DC6C1F82020C}" srcOrd="0" destOrd="0" presId="urn:microsoft.com/office/officeart/2008/layout/VerticalCurvedList"/>
    <dgm:cxn modelId="{E2551A89-D947-4051-A53F-BC5D65DE02F4}" type="presOf" srcId="{601EBA77-590F-4C82-A416-CA2A261DF474}" destId="{E6815C4C-D578-474F-9F35-274AA03525CB}" srcOrd="0" destOrd="0" presId="urn:microsoft.com/office/officeart/2008/layout/VerticalCurvedList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168E7611-4129-4D60-9B0E-DF40E7C55E79}" type="presOf" srcId="{B63CBF04-C4DB-4238-8A68-797B16D6545A}" destId="{9C6547C2-4998-401E-997B-B6BDE4DEF8B7}" srcOrd="0" destOrd="0" presId="urn:microsoft.com/office/officeart/2008/layout/VerticalCurvedList"/>
    <dgm:cxn modelId="{DC50ED89-605B-47DD-9767-E172AE7CACC8}" type="presParOf" srcId="{E6815C4C-D578-474F-9F35-274AA03525CB}" destId="{ADAFF574-9748-43F0-94FC-2F2217E24722}" srcOrd="0" destOrd="0" presId="urn:microsoft.com/office/officeart/2008/layout/VerticalCurvedList"/>
    <dgm:cxn modelId="{CB3EEDA4-1FE5-4628-808C-6D7C7A6B4ECA}" type="presParOf" srcId="{ADAFF574-9748-43F0-94FC-2F2217E24722}" destId="{1B9239C6-8BC6-4D49-B921-668DC80A7A28}" srcOrd="0" destOrd="0" presId="urn:microsoft.com/office/officeart/2008/layout/VerticalCurvedList"/>
    <dgm:cxn modelId="{6AB68C0B-91E1-499B-9E4D-528FF8B76B08}" type="presParOf" srcId="{1B9239C6-8BC6-4D49-B921-668DC80A7A28}" destId="{32F7886F-EBE8-41DF-BE25-9B1662E1D410}" srcOrd="0" destOrd="0" presId="urn:microsoft.com/office/officeart/2008/layout/VerticalCurvedList"/>
    <dgm:cxn modelId="{F829DDEB-AD10-4C9F-9A1A-DD70320B6F91}" type="presParOf" srcId="{1B9239C6-8BC6-4D49-B921-668DC80A7A28}" destId="{4DCDA1F9-882A-4DC3-8436-DC6C1F82020C}" srcOrd="1" destOrd="0" presId="urn:microsoft.com/office/officeart/2008/layout/VerticalCurvedList"/>
    <dgm:cxn modelId="{6176DC14-2C3C-4358-B153-8CE415E05C5E}" type="presParOf" srcId="{1B9239C6-8BC6-4D49-B921-668DC80A7A28}" destId="{CADAB64F-076E-402F-A83B-E339B41A45B7}" srcOrd="2" destOrd="0" presId="urn:microsoft.com/office/officeart/2008/layout/VerticalCurvedList"/>
    <dgm:cxn modelId="{668B9123-0F51-4E3E-8F05-6606D15D6A64}" type="presParOf" srcId="{1B9239C6-8BC6-4D49-B921-668DC80A7A28}" destId="{B72AFA41-153F-4A71-8EA9-059F7863D6E5}" srcOrd="3" destOrd="0" presId="urn:microsoft.com/office/officeart/2008/layout/VerticalCurvedList"/>
    <dgm:cxn modelId="{7FCE9D5B-DC61-4C58-9557-57040802CC1C}" type="presParOf" srcId="{ADAFF574-9748-43F0-94FC-2F2217E24722}" destId="{9C6547C2-4998-401E-997B-B6BDE4DEF8B7}" srcOrd="1" destOrd="0" presId="urn:microsoft.com/office/officeart/2008/layout/VerticalCurvedList"/>
    <dgm:cxn modelId="{8E691259-0A00-4DE1-BE28-C3672F879D66}" type="presParOf" srcId="{ADAFF574-9748-43F0-94FC-2F2217E24722}" destId="{B924D3AD-8851-4A68-8937-C95CFD935BE1}" srcOrd="2" destOrd="0" presId="urn:microsoft.com/office/officeart/2008/layout/VerticalCurvedList"/>
    <dgm:cxn modelId="{3ADB5EFD-DE08-4652-B3D0-747381AED3B5}" type="presParOf" srcId="{B924D3AD-8851-4A68-8937-C95CFD935BE1}" destId="{9298AAC2-C778-44AF-82DD-363310B88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algn="ctr" rtl="0"/>
          <a:r>
            <a:rPr lang="pl-PL" sz="12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Przedsiębiorstwo zatrudniające mniej niż 50 pracowników i którego roczny obrót oraz suma bilansowa nie przekracza 10 mln EUR</a:t>
          </a:r>
          <a:endParaRPr lang="pl-PL" sz="12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E6815C4C-D578-474F-9F35-274AA03525CB}" type="pres">
      <dgm:prSet presAssocID="{601EBA77-590F-4C82-A416-CA2A261DF4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DAFF574-9748-43F0-94FC-2F2217E24722}" type="pres">
      <dgm:prSet presAssocID="{601EBA77-590F-4C82-A416-CA2A261DF474}" presName="Name1" presStyleCnt="0"/>
      <dgm:spPr/>
    </dgm:pt>
    <dgm:pt modelId="{1B9239C6-8BC6-4D49-B921-668DC80A7A28}" type="pres">
      <dgm:prSet presAssocID="{601EBA77-590F-4C82-A416-CA2A261DF474}" presName="cycle" presStyleCnt="0"/>
      <dgm:spPr/>
    </dgm:pt>
    <dgm:pt modelId="{32F7886F-EBE8-41DF-BE25-9B1662E1D410}" type="pres">
      <dgm:prSet presAssocID="{601EBA77-590F-4C82-A416-CA2A261DF474}" presName="srcNode" presStyleLbl="node1" presStyleIdx="0" presStyleCnt="1"/>
      <dgm:spPr/>
    </dgm:pt>
    <dgm:pt modelId="{4DCDA1F9-882A-4DC3-8436-DC6C1F82020C}" type="pres">
      <dgm:prSet presAssocID="{601EBA77-590F-4C82-A416-CA2A261DF474}" presName="conn" presStyleLbl="parChTrans1D2" presStyleIdx="0" presStyleCnt="1"/>
      <dgm:spPr/>
      <dgm:t>
        <a:bodyPr/>
        <a:lstStyle/>
        <a:p>
          <a:endParaRPr lang="pl-PL"/>
        </a:p>
      </dgm:t>
    </dgm:pt>
    <dgm:pt modelId="{CADAB64F-076E-402F-A83B-E339B41A45B7}" type="pres">
      <dgm:prSet presAssocID="{601EBA77-590F-4C82-A416-CA2A261DF474}" presName="extraNode" presStyleLbl="node1" presStyleIdx="0" presStyleCnt="1"/>
      <dgm:spPr/>
    </dgm:pt>
    <dgm:pt modelId="{B72AFA41-153F-4A71-8EA9-059F7863D6E5}" type="pres">
      <dgm:prSet presAssocID="{601EBA77-590F-4C82-A416-CA2A261DF474}" presName="dstNode" presStyleLbl="node1" presStyleIdx="0" presStyleCnt="1"/>
      <dgm:spPr/>
    </dgm:pt>
    <dgm:pt modelId="{9C6547C2-4998-401E-997B-B6BDE4DEF8B7}" type="pres">
      <dgm:prSet presAssocID="{B63CBF04-C4DB-4238-8A68-797B16D6545A}" presName="text_1" presStyleLbl="node1" presStyleIdx="0" presStyleCnt="1" custScaleX="73128" custScaleY="1949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24D3AD-8851-4A68-8937-C95CFD935BE1}" type="pres">
      <dgm:prSet presAssocID="{B63CBF04-C4DB-4238-8A68-797B16D6545A}" presName="accent_1" presStyleCnt="0"/>
      <dgm:spPr/>
    </dgm:pt>
    <dgm:pt modelId="{9298AAC2-C778-44AF-82DD-363310B88EF5}" type="pres">
      <dgm:prSet presAssocID="{B63CBF04-C4DB-4238-8A68-797B16D6545A}" presName="accentRepeatNode" presStyleLbl="solidFgAcc1" presStyleIdx="0" presStyleCnt="1" custScaleX="494541" custScaleY="161101" custLinFactNeighborX="44135"/>
      <dgm:spPr/>
      <dgm:t>
        <a:bodyPr/>
        <a:lstStyle/>
        <a:p>
          <a:endParaRPr lang="pl-PL"/>
        </a:p>
      </dgm:t>
    </dgm:pt>
  </dgm:ptLst>
  <dgm:cxnLst>
    <dgm:cxn modelId="{41B38E63-F7B0-4B5F-BFBA-9191D427DDDF}" type="presOf" srcId="{B63CBF04-C4DB-4238-8A68-797B16D6545A}" destId="{9C6547C2-4998-401E-997B-B6BDE4DEF8B7}" srcOrd="0" destOrd="0" presId="urn:microsoft.com/office/officeart/2008/layout/VerticalCurvedList"/>
    <dgm:cxn modelId="{7E95FA77-AA4A-46CA-A51B-4142F9CFA2BE}" type="presOf" srcId="{E7622099-C330-4E5C-B530-1FB88B4F6A68}" destId="{4DCDA1F9-882A-4DC3-8436-DC6C1F82020C}" srcOrd="0" destOrd="0" presId="urn:microsoft.com/office/officeart/2008/layout/VerticalCurvedList"/>
    <dgm:cxn modelId="{C2F6C25C-09E2-42E2-BCA0-89DBE4E772E9}" type="presOf" srcId="{601EBA77-590F-4C82-A416-CA2A261DF474}" destId="{E6815C4C-D578-474F-9F35-274AA03525CB}" srcOrd="0" destOrd="0" presId="urn:microsoft.com/office/officeart/2008/layout/VerticalCurvedList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C9CA9CB5-455A-49A5-B930-35FA03A30C28}" type="presParOf" srcId="{E6815C4C-D578-474F-9F35-274AA03525CB}" destId="{ADAFF574-9748-43F0-94FC-2F2217E24722}" srcOrd="0" destOrd="0" presId="urn:microsoft.com/office/officeart/2008/layout/VerticalCurvedList"/>
    <dgm:cxn modelId="{4B98B269-4CE5-4004-B969-62418126474A}" type="presParOf" srcId="{ADAFF574-9748-43F0-94FC-2F2217E24722}" destId="{1B9239C6-8BC6-4D49-B921-668DC80A7A28}" srcOrd="0" destOrd="0" presId="urn:microsoft.com/office/officeart/2008/layout/VerticalCurvedList"/>
    <dgm:cxn modelId="{B4EE369D-6FDC-4E3E-9309-CED05877B8EB}" type="presParOf" srcId="{1B9239C6-8BC6-4D49-B921-668DC80A7A28}" destId="{32F7886F-EBE8-41DF-BE25-9B1662E1D410}" srcOrd="0" destOrd="0" presId="urn:microsoft.com/office/officeart/2008/layout/VerticalCurvedList"/>
    <dgm:cxn modelId="{F50E5517-BBB5-4344-918E-843FD1E969FA}" type="presParOf" srcId="{1B9239C6-8BC6-4D49-B921-668DC80A7A28}" destId="{4DCDA1F9-882A-4DC3-8436-DC6C1F82020C}" srcOrd="1" destOrd="0" presId="urn:microsoft.com/office/officeart/2008/layout/VerticalCurvedList"/>
    <dgm:cxn modelId="{8A8808C3-D3B8-401F-B4C8-D6873236E730}" type="presParOf" srcId="{1B9239C6-8BC6-4D49-B921-668DC80A7A28}" destId="{CADAB64F-076E-402F-A83B-E339B41A45B7}" srcOrd="2" destOrd="0" presId="urn:microsoft.com/office/officeart/2008/layout/VerticalCurvedList"/>
    <dgm:cxn modelId="{268768C3-058A-4F04-BFCF-CEB33D618786}" type="presParOf" srcId="{1B9239C6-8BC6-4D49-B921-668DC80A7A28}" destId="{B72AFA41-153F-4A71-8EA9-059F7863D6E5}" srcOrd="3" destOrd="0" presId="urn:microsoft.com/office/officeart/2008/layout/VerticalCurvedList"/>
    <dgm:cxn modelId="{9B6B47B4-22AF-49E0-BA53-E06FB4D9F2D9}" type="presParOf" srcId="{ADAFF574-9748-43F0-94FC-2F2217E24722}" destId="{9C6547C2-4998-401E-997B-B6BDE4DEF8B7}" srcOrd="1" destOrd="0" presId="urn:microsoft.com/office/officeart/2008/layout/VerticalCurvedList"/>
    <dgm:cxn modelId="{2D538CFE-5C75-4310-98CC-805B9965ADB5}" type="presParOf" srcId="{ADAFF574-9748-43F0-94FC-2F2217E24722}" destId="{B924D3AD-8851-4A68-8937-C95CFD935BE1}" srcOrd="2" destOrd="0" presId="urn:microsoft.com/office/officeart/2008/layout/VerticalCurvedList"/>
    <dgm:cxn modelId="{38B1C1DD-8F3A-437A-A539-660D475654C9}" type="presParOf" srcId="{B924D3AD-8851-4A68-8937-C95CFD935BE1}" destId="{9298AAC2-C778-44AF-82DD-363310B88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algn="ctr" rtl="0"/>
          <a:r>
            <a:rPr lang="pl-PL" sz="12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Przedsiębiorstwo zatrudniające mniej niż 250 pracowników i którego roczny obrót nie przekracza 50 mln EUR oraz suma bilansowa nie przekracza 43 mln EUR</a:t>
          </a:r>
          <a:endParaRPr lang="pl-PL" sz="12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E6815C4C-D578-474F-9F35-274AA03525CB}" type="pres">
      <dgm:prSet presAssocID="{601EBA77-590F-4C82-A416-CA2A261DF4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DAFF574-9748-43F0-94FC-2F2217E24722}" type="pres">
      <dgm:prSet presAssocID="{601EBA77-590F-4C82-A416-CA2A261DF474}" presName="Name1" presStyleCnt="0"/>
      <dgm:spPr/>
    </dgm:pt>
    <dgm:pt modelId="{1B9239C6-8BC6-4D49-B921-668DC80A7A28}" type="pres">
      <dgm:prSet presAssocID="{601EBA77-590F-4C82-A416-CA2A261DF474}" presName="cycle" presStyleCnt="0"/>
      <dgm:spPr/>
    </dgm:pt>
    <dgm:pt modelId="{32F7886F-EBE8-41DF-BE25-9B1662E1D410}" type="pres">
      <dgm:prSet presAssocID="{601EBA77-590F-4C82-A416-CA2A261DF474}" presName="srcNode" presStyleLbl="node1" presStyleIdx="0" presStyleCnt="1"/>
      <dgm:spPr/>
    </dgm:pt>
    <dgm:pt modelId="{4DCDA1F9-882A-4DC3-8436-DC6C1F82020C}" type="pres">
      <dgm:prSet presAssocID="{601EBA77-590F-4C82-A416-CA2A261DF474}" presName="conn" presStyleLbl="parChTrans1D2" presStyleIdx="0" presStyleCnt="1"/>
      <dgm:spPr/>
      <dgm:t>
        <a:bodyPr/>
        <a:lstStyle/>
        <a:p>
          <a:endParaRPr lang="pl-PL"/>
        </a:p>
      </dgm:t>
    </dgm:pt>
    <dgm:pt modelId="{CADAB64F-076E-402F-A83B-E339B41A45B7}" type="pres">
      <dgm:prSet presAssocID="{601EBA77-590F-4C82-A416-CA2A261DF474}" presName="extraNode" presStyleLbl="node1" presStyleIdx="0" presStyleCnt="1"/>
      <dgm:spPr/>
    </dgm:pt>
    <dgm:pt modelId="{B72AFA41-153F-4A71-8EA9-059F7863D6E5}" type="pres">
      <dgm:prSet presAssocID="{601EBA77-590F-4C82-A416-CA2A261DF474}" presName="dstNode" presStyleLbl="node1" presStyleIdx="0" presStyleCnt="1"/>
      <dgm:spPr/>
    </dgm:pt>
    <dgm:pt modelId="{9C6547C2-4998-401E-997B-B6BDE4DEF8B7}" type="pres">
      <dgm:prSet presAssocID="{B63CBF04-C4DB-4238-8A68-797B16D6545A}" presName="text_1" presStyleLbl="node1" presStyleIdx="0" presStyleCnt="1" custScaleX="73128" custScaleY="194984" custLinFactY="-70130" custLinFactNeighborX="-427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24D3AD-8851-4A68-8937-C95CFD935BE1}" type="pres">
      <dgm:prSet presAssocID="{B63CBF04-C4DB-4238-8A68-797B16D6545A}" presName="accent_1" presStyleCnt="0"/>
      <dgm:spPr/>
    </dgm:pt>
    <dgm:pt modelId="{9298AAC2-C778-44AF-82DD-363310B88EF5}" type="pres">
      <dgm:prSet presAssocID="{B63CBF04-C4DB-4238-8A68-797B16D6545A}" presName="accentRepeatNode" presStyleLbl="solidFgAcc1" presStyleIdx="0" presStyleCnt="1" custScaleX="494541" custScaleY="161101" custLinFactNeighborX="44135"/>
      <dgm:spPr/>
      <dgm:t>
        <a:bodyPr/>
        <a:lstStyle/>
        <a:p>
          <a:endParaRPr lang="pl-PL"/>
        </a:p>
      </dgm:t>
    </dgm:pt>
  </dgm:ptLst>
  <dgm:cxnLst>
    <dgm:cxn modelId="{499528EF-8D1A-4944-BA29-BECFAA653964}" type="presOf" srcId="{E7622099-C330-4E5C-B530-1FB88B4F6A68}" destId="{4DCDA1F9-882A-4DC3-8436-DC6C1F82020C}" srcOrd="0" destOrd="0" presId="urn:microsoft.com/office/officeart/2008/layout/VerticalCurvedList"/>
    <dgm:cxn modelId="{E6A24073-5829-4C1C-AD0D-BB8A79AB6ABA}" type="presOf" srcId="{601EBA77-590F-4C82-A416-CA2A261DF474}" destId="{E6815C4C-D578-474F-9F35-274AA03525CB}" srcOrd="0" destOrd="0" presId="urn:microsoft.com/office/officeart/2008/layout/VerticalCurvedList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07DAAFEB-44CC-48E0-9637-7B6A7840293E}" type="presOf" srcId="{B63CBF04-C4DB-4238-8A68-797B16D6545A}" destId="{9C6547C2-4998-401E-997B-B6BDE4DEF8B7}" srcOrd="0" destOrd="0" presId="urn:microsoft.com/office/officeart/2008/layout/VerticalCurvedList"/>
    <dgm:cxn modelId="{FD833A99-14DA-4BDE-A41A-C8017CA0C595}" type="presParOf" srcId="{E6815C4C-D578-474F-9F35-274AA03525CB}" destId="{ADAFF574-9748-43F0-94FC-2F2217E24722}" srcOrd="0" destOrd="0" presId="urn:microsoft.com/office/officeart/2008/layout/VerticalCurvedList"/>
    <dgm:cxn modelId="{FC019451-76C5-4502-BE8C-D0272B56BA9C}" type="presParOf" srcId="{ADAFF574-9748-43F0-94FC-2F2217E24722}" destId="{1B9239C6-8BC6-4D49-B921-668DC80A7A28}" srcOrd="0" destOrd="0" presId="urn:microsoft.com/office/officeart/2008/layout/VerticalCurvedList"/>
    <dgm:cxn modelId="{3DD59408-B99D-410B-9958-55A789398EB4}" type="presParOf" srcId="{1B9239C6-8BC6-4D49-B921-668DC80A7A28}" destId="{32F7886F-EBE8-41DF-BE25-9B1662E1D410}" srcOrd="0" destOrd="0" presId="urn:microsoft.com/office/officeart/2008/layout/VerticalCurvedList"/>
    <dgm:cxn modelId="{8FA113AB-03B9-47FB-9891-C22AF1AE7643}" type="presParOf" srcId="{1B9239C6-8BC6-4D49-B921-668DC80A7A28}" destId="{4DCDA1F9-882A-4DC3-8436-DC6C1F82020C}" srcOrd="1" destOrd="0" presId="urn:microsoft.com/office/officeart/2008/layout/VerticalCurvedList"/>
    <dgm:cxn modelId="{0B7D002B-6173-4AC4-902F-F8F5EEB4036A}" type="presParOf" srcId="{1B9239C6-8BC6-4D49-B921-668DC80A7A28}" destId="{CADAB64F-076E-402F-A83B-E339B41A45B7}" srcOrd="2" destOrd="0" presId="urn:microsoft.com/office/officeart/2008/layout/VerticalCurvedList"/>
    <dgm:cxn modelId="{517EA46A-0956-412B-9D03-A5FB63909999}" type="presParOf" srcId="{1B9239C6-8BC6-4D49-B921-668DC80A7A28}" destId="{B72AFA41-153F-4A71-8EA9-059F7863D6E5}" srcOrd="3" destOrd="0" presId="urn:microsoft.com/office/officeart/2008/layout/VerticalCurvedList"/>
    <dgm:cxn modelId="{C264B41B-5D49-4F3F-957B-A5DAB3AA963A}" type="presParOf" srcId="{ADAFF574-9748-43F0-94FC-2F2217E24722}" destId="{9C6547C2-4998-401E-997B-B6BDE4DEF8B7}" srcOrd="1" destOrd="0" presId="urn:microsoft.com/office/officeart/2008/layout/VerticalCurvedList"/>
    <dgm:cxn modelId="{21118BC0-33C7-4817-8A74-082F16E7DBD7}" type="presParOf" srcId="{ADAFF574-9748-43F0-94FC-2F2217E24722}" destId="{B924D3AD-8851-4A68-8937-C95CFD935BE1}" srcOrd="2" destOrd="0" presId="urn:microsoft.com/office/officeart/2008/layout/VerticalCurvedList"/>
    <dgm:cxn modelId="{61E023A7-483C-4A9E-8C9B-4B7CC720B295}" type="presParOf" srcId="{B924D3AD-8851-4A68-8937-C95CFD935BE1}" destId="{9298AAC2-C778-44AF-82DD-363310B88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600" b="0" dirty="0" smtClean="0">
              <a:latin typeface="Calibri" panose="020F0502020204030204" pitchFamily="34" charset="0"/>
            </a:rPr>
            <a:t>Klasyfikacja przedsiębiorstw, zgodnie z Rozporządzeniem Komisji nr 651/2014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191478" custScaleY="96920" custLinFactNeighborX="-40453" custLinFactNeighborY="-754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578AE013-4FA6-4536-9947-EB91E2B6BF08}" type="presOf" srcId="{601EBA77-590F-4C82-A416-CA2A261DF474}" destId="{8C5F2661-EE5C-4E7B-BF68-E601089282A2}" srcOrd="0" destOrd="0" presId="urn:microsoft.com/office/officeart/2005/8/layout/vList5"/>
    <dgm:cxn modelId="{09A91B04-76FF-4F69-8893-5256A5A7DA95}" type="presOf" srcId="{B63CBF04-C4DB-4238-8A68-797B16D6545A}" destId="{9327222D-FDA0-4F09-9AF7-639DFECC28C3}" srcOrd="0" destOrd="0" presId="urn:microsoft.com/office/officeart/2005/8/layout/vList5"/>
    <dgm:cxn modelId="{1088B0F0-2F3C-4ECC-8919-109A80F685CF}" type="presParOf" srcId="{8C5F2661-EE5C-4E7B-BF68-E601089282A2}" destId="{66EC481E-F6E3-4A80-BCD8-8BD8A5849E7B}" srcOrd="0" destOrd="0" presId="urn:microsoft.com/office/officeart/2005/8/layout/vList5"/>
    <dgm:cxn modelId="{525A9B26-B4B3-4728-9FEC-53373DD13734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algn="l" rtl="0"/>
          <a:r>
            <a:rPr lang="pl-PL" sz="14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- Nie posiada udziałów  (praw głosu) w innych  przedsiębiorstwach, lub posiada poniżej 25 %.</a:t>
          </a:r>
        </a:p>
        <a:p>
          <a:pPr algn="l" rtl="0"/>
          <a:r>
            <a:rPr lang="pl-PL" sz="14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- Udziałowcy (właściciele) nie posiadają udziałów  (praw głosu) w innych przedsiębiorstwach, lub posiadają poniżej 25 %</a:t>
          </a:r>
          <a:endParaRPr lang="pl-PL" sz="14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E6815C4C-D578-474F-9F35-274AA03525CB}" type="pres">
      <dgm:prSet presAssocID="{601EBA77-590F-4C82-A416-CA2A261DF4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DAFF574-9748-43F0-94FC-2F2217E24722}" type="pres">
      <dgm:prSet presAssocID="{601EBA77-590F-4C82-A416-CA2A261DF474}" presName="Name1" presStyleCnt="0"/>
      <dgm:spPr/>
    </dgm:pt>
    <dgm:pt modelId="{1B9239C6-8BC6-4D49-B921-668DC80A7A28}" type="pres">
      <dgm:prSet presAssocID="{601EBA77-590F-4C82-A416-CA2A261DF474}" presName="cycle" presStyleCnt="0"/>
      <dgm:spPr/>
    </dgm:pt>
    <dgm:pt modelId="{32F7886F-EBE8-41DF-BE25-9B1662E1D410}" type="pres">
      <dgm:prSet presAssocID="{601EBA77-590F-4C82-A416-CA2A261DF474}" presName="srcNode" presStyleLbl="node1" presStyleIdx="0" presStyleCnt="1"/>
      <dgm:spPr/>
    </dgm:pt>
    <dgm:pt modelId="{4DCDA1F9-882A-4DC3-8436-DC6C1F82020C}" type="pres">
      <dgm:prSet presAssocID="{601EBA77-590F-4C82-A416-CA2A261DF474}" presName="conn" presStyleLbl="parChTrans1D2" presStyleIdx="0" presStyleCnt="1" custAng="7401794" custScaleX="17187" custScaleY="29924" custLinFactX="43866" custLinFactNeighborX="100000" custLinFactNeighborY="13879"/>
      <dgm:spPr>
        <a:prstGeom prst="snip1Rect">
          <a:avLst/>
        </a:prstGeom>
      </dgm:spPr>
      <dgm:t>
        <a:bodyPr/>
        <a:lstStyle/>
        <a:p>
          <a:endParaRPr lang="pl-PL"/>
        </a:p>
      </dgm:t>
    </dgm:pt>
    <dgm:pt modelId="{CADAB64F-076E-402F-A83B-E339B41A45B7}" type="pres">
      <dgm:prSet presAssocID="{601EBA77-590F-4C82-A416-CA2A261DF474}" presName="extraNode" presStyleLbl="node1" presStyleIdx="0" presStyleCnt="1"/>
      <dgm:spPr/>
    </dgm:pt>
    <dgm:pt modelId="{B72AFA41-153F-4A71-8EA9-059F7863D6E5}" type="pres">
      <dgm:prSet presAssocID="{601EBA77-590F-4C82-A416-CA2A261DF474}" presName="dstNode" presStyleLbl="node1" presStyleIdx="0" presStyleCnt="1"/>
      <dgm:spPr/>
    </dgm:pt>
    <dgm:pt modelId="{9C6547C2-4998-401E-997B-B6BDE4DEF8B7}" type="pres">
      <dgm:prSet presAssocID="{B63CBF04-C4DB-4238-8A68-797B16D6545A}" presName="text_1" presStyleLbl="node1" presStyleIdx="0" presStyleCnt="1" custScaleX="73128" custScaleY="2013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24D3AD-8851-4A68-8937-C95CFD935BE1}" type="pres">
      <dgm:prSet presAssocID="{B63CBF04-C4DB-4238-8A68-797B16D6545A}" presName="accent_1" presStyleCnt="0"/>
      <dgm:spPr/>
    </dgm:pt>
    <dgm:pt modelId="{9298AAC2-C778-44AF-82DD-363310B88EF5}" type="pres">
      <dgm:prSet presAssocID="{B63CBF04-C4DB-4238-8A68-797B16D6545A}" presName="accentRepeatNode" presStyleLbl="solidFgAcc1" presStyleIdx="0" presStyleCnt="1" custScaleX="252607" custScaleY="77947"/>
      <dgm:spPr/>
    </dgm:pt>
  </dgm:ptLst>
  <dgm:cxnLst>
    <dgm:cxn modelId="{3A40A976-D32F-441E-A0ED-B1F7D8B4E3DD}" type="presOf" srcId="{B63CBF04-C4DB-4238-8A68-797B16D6545A}" destId="{9C6547C2-4998-401E-997B-B6BDE4DEF8B7}" srcOrd="0" destOrd="0" presId="urn:microsoft.com/office/officeart/2008/layout/VerticalCurvedList"/>
    <dgm:cxn modelId="{A6BDADA4-9A99-4095-BF84-6B4240742508}" type="presOf" srcId="{601EBA77-590F-4C82-A416-CA2A261DF474}" destId="{E6815C4C-D578-474F-9F35-274AA03525CB}" srcOrd="0" destOrd="0" presId="urn:microsoft.com/office/officeart/2008/layout/VerticalCurvedList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4A415858-47F7-453C-B04C-65122A5C466B}" type="presOf" srcId="{E7622099-C330-4E5C-B530-1FB88B4F6A68}" destId="{4DCDA1F9-882A-4DC3-8436-DC6C1F82020C}" srcOrd="0" destOrd="0" presId="urn:microsoft.com/office/officeart/2008/layout/VerticalCurvedList"/>
    <dgm:cxn modelId="{7CD2739A-C87B-4FE6-AAB7-29D820672F8F}" type="presParOf" srcId="{E6815C4C-D578-474F-9F35-274AA03525CB}" destId="{ADAFF574-9748-43F0-94FC-2F2217E24722}" srcOrd="0" destOrd="0" presId="urn:microsoft.com/office/officeart/2008/layout/VerticalCurvedList"/>
    <dgm:cxn modelId="{06907A51-B24C-45B6-910D-FF6B3CD8F31A}" type="presParOf" srcId="{ADAFF574-9748-43F0-94FC-2F2217E24722}" destId="{1B9239C6-8BC6-4D49-B921-668DC80A7A28}" srcOrd="0" destOrd="0" presId="urn:microsoft.com/office/officeart/2008/layout/VerticalCurvedList"/>
    <dgm:cxn modelId="{CE97AF3F-F9DF-4127-AE22-AE8F8703CDA2}" type="presParOf" srcId="{1B9239C6-8BC6-4D49-B921-668DC80A7A28}" destId="{32F7886F-EBE8-41DF-BE25-9B1662E1D410}" srcOrd="0" destOrd="0" presId="urn:microsoft.com/office/officeart/2008/layout/VerticalCurvedList"/>
    <dgm:cxn modelId="{C378D5C3-B1E8-4572-B9D0-4D0588354BC1}" type="presParOf" srcId="{1B9239C6-8BC6-4D49-B921-668DC80A7A28}" destId="{4DCDA1F9-882A-4DC3-8436-DC6C1F82020C}" srcOrd="1" destOrd="0" presId="urn:microsoft.com/office/officeart/2008/layout/VerticalCurvedList"/>
    <dgm:cxn modelId="{8C10B7CD-00AF-43B1-AE58-6FAA3E58C0A3}" type="presParOf" srcId="{1B9239C6-8BC6-4D49-B921-668DC80A7A28}" destId="{CADAB64F-076E-402F-A83B-E339B41A45B7}" srcOrd="2" destOrd="0" presId="urn:microsoft.com/office/officeart/2008/layout/VerticalCurvedList"/>
    <dgm:cxn modelId="{F6751185-B4A1-4287-8AD8-A3BC95C4434E}" type="presParOf" srcId="{1B9239C6-8BC6-4D49-B921-668DC80A7A28}" destId="{B72AFA41-153F-4A71-8EA9-059F7863D6E5}" srcOrd="3" destOrd="0" presId="urn:microsoft.com/office/officeart/2008/layout/VerticalCurvedList"/>
    <dgm:cxn modelId="{72E536E2-A17D-4D5E-98F5-DA15FC12119C}" type="presParOf" srcId="{ADAFF574-9748-43F0-94FC-2F2217E24722}" destId="{9C6547C2-4998-401E-997B-B6BDE4DEF8B7}" srcOrd="1" destOrd="0" presId="urn:microsoft.com/office/officeart/2008/layout/VerticalCurvedList"/>
    <dgm:cxn modelId="{D8DB8F68-0224-4D95-9F00-F10A96920DCD}" type="presParOf" srcId="{ADAFF574-9748-43F0-94FC-2F2217E24722}" destId="{B924D3AD-8851-4A68-8937-C95CFD935BE1}" srcOrd="2" destOrd="0" presId="urn:microsoft.com/office/officeart/2008/layout/VerticalCurvedList"/>
    <dgm:cxn modelId="{06531859-E305-41F1-9120-905F0D6918F2}" type="presParOf" srcId="{B924D3AD-8851-4A68-8937-C95CFD935BE1}" destId="{9298AAC2-C778-44AF-82DD-363310B88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 custT="1"/>
      <dgm:spPr/>
      <dgm:t>
        <a:bodyPr/>
        <a:lstStyle/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2. Klasyfikacja przedsiębiorstw</a:t>
          </a:r>
          <a:endParaRPr lang="pl-PL" sz="18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234628" custLinFactY="-11018" custLinFactNeighborX="-212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F0F7C5AC-5E52-4A77-9895-283D837A970B}" type="presOf" srcId="{D9E40266-E50C-4B68-9481-0C2F9180ECAF}" destId="{6FA90F6C-66D6-4F8A-BFBE-57BFB16DD10A}" srcOrd="0" destOrd="0" presId="urn:microsoft.com/office/officeart/2005/8/layout/vList5"/>
    <dgm:cxn modelId="{EC7E2D36-F496-40CC-8A0F-0F3C7FDFFFF7}" type="presOf" srcId="{83AA4752-F653-4482-9922-2A64A53004D1}" destId="{B274C43F-25C7-4CE4-AB84-8EE8B96BB42A}" srcOrd="0" destOrd="0" presId="urn:microsoft.com/office/officeart/2005/8/layout/vList5"/>
    <dgm:cxn modelId="{E40B571D-C52F-4B4D-B1EB-6D63D332B6E0}" type="presParOf" srcId="{B274C43F-25C7-4CE4-AB84-8EE8B96BB42A}" destId="{8EF52B38-0954-428E-9BA0-5E40D2AC95F1}" srcOrd="0" destOrd="0" presId="urn:microsoft.com/office/officeart/2005/8/layout/vList5"/>
    <dgm:cxn modelId="{865DB283-CE55-43A3-8FA0-B1E3761E38E7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600" dirty="0" smtClean="0">
              <a:latin typeface="Calibri" panose="020F0502020204030204" pitchFamily="34" charset="0"/>
            </a:rPr>
            <a:t>Klasyfikacja przedsiębiorstw, zgodnie z Rozporządzeniem Komisji nr 651/2014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191478" custScaleY="96920" custLinFactNeighborX="-40453" custLinFactNeighborY="-754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872C9AC2-0C5D-4EA7-B2FF-5A8C2FF3D1AB}" type="presOf" srcId="{B63CBF04-C4DB-4238-8A68-797B16D6545A}" destId="{9327222D-FDA0-4F09-9AF7-639DFECC28C3}" srcOrd="0" destOrd="0" presId="urn:microsoft.com/office/officeart/2005/8/layout/vList5"/>
    <dgm:cxn modelId="{8C826448-4144-42FF-BF36-C67CBB970264}" type="presOf" srcId="{601EBA77-590F-4C82-A416-CA2A261DF474}" destId="{8C5F2661-EE5C-4E7B-BF68-E601089282A2}" srcOrd="0" destOrd="0" presId="urn:microsoft.com/office/officeart/2005/8/layout/vList5"/>
    <dgm:cxn modelId="{D37EB6F4-9073-461A-82FE-67225C9CD184}" type="presParOf" srcId="{8C5F2661-EE5C-4E7B-BF68-E601089282A2}" destId="{66EC481E-F6E3-4A80-BCD8-8BD8A5849E7B}" srcOrd="0" destOrd="0" presId="urn:microsoft.com/office/officeart/2005/8/layout/vList5"/>
    <dgm:cxn modelId="{E6BD81F3-0478-42BB-B845-00C4A5C45DD1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algn="l" rtl="0"/>
          <a:r>
            <a:rPr lang="pl-PL" sz="1050" b="1" dirty="0" smtClean="0">
              <a:latin typeface="Calibri" panose="020F0502020204030204" pitchFamily="34" charset="0"/>
            </a:rPr>
            <a:t>- </a:t>
          </a:r>
          <a:r>
            <a:rPr lang="pl-PL" sz="14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Posiada co najmniej 25 % udziałów  (praw głosu), ale nie więcej niż 50 % w innych  przedsiębiorstwach, </a:t>
          </a:r>
        </a:p>
        <a:p>
          <a:pPr algn="l" rtl="0"/>
          <a:r>
            <a:rPr lang="pl-PL" sz="14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- Udziałowcy (właściciele) posiadają co najmniej 25 % udziałów  (praw głosu), ale nie więcej niż 50 % w innych  przedsiębiorstwach</a:t>
          </a:r>
          <a:endParaRPr lang="pl-PL" sz="14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E6815C4C-D578-474F-9F35-274AA03525CB}" type="pres">
      <dgm:prSet presAssocID="{601EBA77-590F-4C82-A416-CA2A261DF4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DAFF574-9748-43F0-94FC-2F2217E24722}" type="pres">
      <dgm:prSet presAssocID="{601EBA77-590F-4C82-A416-CA2A261DF474}" presName="Name1" presStyleCnt="0"/>
      <dgm:spPr/>
    </dgm:pt>
    <dgm:pt modelId="{1B9239C6-8BC6-4D49-B921-668DC80A7A28}" type="pres">
      <dgm:prSet presAssocID="{601EBA77-590F-4C82-A416-CA2A261DF474}" presName="cycle" presStyleCnt="0"/>
      <dgm:spPr/>
    </dgm:pt>
    <dgm:pt modelId="{32F7886F-EBE8-41DF-BE25-9B1662E1D410}" type="pres">
      <dgm:prSet presAssocID="{601EBA77-590F-4C82-A416-CA2A261DF474}" presName="srcNode" presStyleLbl="node1" presStyleIdx="0" presStyleCnt="1"/>
      <dgm:spPr/>
    </dgm:pt>
    <dgm:pt modelId="{4DCDA1F9-882A-4DC3-8436-DC6C1F82020C}" type="pres">
      <dgm:prSet presAssocID="{601EBA77-590F-4C82-A416-CA2A261DF474}" presName="conn" presStyleLbl="parChTrans1D2" presStyleIdx="0" presStyleCnt="1" custAng="7401794" custScaleX="17187" custScaleY="29924" custLinFactX="43866" custLinFactNeighborX="100000" custLinFactNeighborY="13879"/>
      <dgm:spPr>
        <a:prstGeom prst="snip1Rect">
          <a:avLst/>
        </a:prstGeom>
      </dgm:spPr>
      <dgm:t>
        <a:bodyPr/>
        <a:lstStyle/>
        <a:p>
          <a:endParaRPr lang="pl-PL"/>
        </a:p>
      </dgm:t>
    </dgm:pt>
    <dgm:pt modelId="{CADAB64F-076E-402F-A83B-E339B41A45B7}" type="pres">
      <dgm:prSet presAssocID="{601EBA77-590F-4C82-A416-CA2A261DF474}" presName="extraNode" presStyleLbl="node1" presStyleIdx="0" presStyleCnt="1"/>
      <dgm:spPr/>
    </dgm:pt>
    <dgm:pt modelId="{B72AFA41-153F-4A71-8EA9-059F7863D6E5}" type="pres">
      <dgm:prSet presAssocID="{601EBA77-590F-4C82-A416-CA2A261DF474}" presName="dstNode" presStyleLbl="node1" presStyleIdx="0" presStyleCnt="1"/>
      <dgm:spPr/>
    </dgm:pt>
    <dgm:pt modelId="{9C6547C2-4998-401E-997B-B6BDE4DEF8B7}" type="pres">
      <dgm:prSet presAssocID="{B63CBF04-C4DB-4238-8A68-797B16D6545A}" presName="text_1" presStyleLbl="node1" presStyleIdx="0" presStyleCnt="1" custScaleX="73128" custScaleY="2013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24D3AD-8851-4A68-8937-C95CFD935BE1}" type="pres">
      <dgm:prSet presAssocID="{B63CBF04-C4DB-4238-8A68-797B16D6545A}" presName="accent_1" presStyleCnt="0"/>
      <dgm:spPr/>
    </dgm:pt>
    <dgm:pt modelId="{9298AAC2-C778-44AF-82DD-363310B88EF5}" type="pres">
      <dgm:prSet presAssocID="{B63CBF04-C4DB-4238-8A68-797B16D6545A}" presName="accentRepeatNode" presStyleLbl="solidFgAcc1" presStyleIdx="0" presStyleCnt="1" custScaleX="252607" custScaleY="77947"/>
      <dgm:spPr/>
    </dgm:pt>
  </dgm:ptLst>
  <dgm:cxnLst>
    <dgm:cxn modelId="{4D439F6B-E362-4393-8D2F-0E6B3E748873}" type="presOf" srcId="{B63CBF04-C4DB-4238-8A68-797B16D6545A}" destId="{9C6547C2-4998-401E-997B-B6BDE4DEF8B7}" srcOrd="0" destOrd="0" presId="urn:microsoft.com/office/officeart/2008/layout/VerticalCurvedList"/>
    <dgm:cxn modelId="{9B6FE607-1EC9-42D8-AA47-8CDE6CCDD175}" type="presOf" srcId="{E7622099-C330-4E5C-B530-1FB88B4F6A68}" destId="{4DCDA1F9-882A-4DC3-8436-DC6C1F82020C}" srcOrd="0" destOrd="0" presId="urn:microsoft.com/office/officeart/2008/layout/VerticalCurvedList"/>
    <dgm:cxn modelId="{9931037D-3716-4A39-87B9-5789E3B57934}" type="presOf" srcId="{601EBA77-590F-4C82-A416-CA2A261DF474}" destId="{E6815C4C-D578-474F-9F35-274AA03525CB}" srcOrd="0" destOrd="0" presId="urn:microsoft.com/office/officeart/2008/layout/VerticalCurvedList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D3ACE30F-55C5-48FF-BE15-0563515C81A8}" type="presParOf" srcId="{E6815C4C-D578-474F-9F35-274AA03525CB}" destId="{ADAFF574-9748-43F0-94FC-2F2217E24722}" srcOrd="0" destOrd="0" presId="urn:microsoft.com/office/officeart/2008/layout/VerticalCurvedList"/>
    <dgm:cxn modelId="{55824278-4543-4954-B18D-A6F14580595A}" type="presParOf" srcId="{ADAFF574-9748-43F0-94FC-2F2217E24722}" destId="{1B9239C6-8BC6-4D49-B921-668DC80A7A28}" srcOrd="0" destOrd="0" presId="urn:microsoft.com/office/officeart/2008/layout/VerticalCurvedList"/>
    <dgm:cxn modelId="{D54D233A-9EED-462A-9AA3-A0F3123BE41B}" type="presParOf" srcId="{1B9239C6-8BC6-4D49-B921-668DC80A7A28}" destId="{32F7886F-EBE8-41DF-BE25-9B1662E1D410}" srcOrd="0" destOrd="0" presId="urn:microsoft.com/office/officeart/2008/layout/VerticalCurvedList"/>
    <dgm:cxn modelId="{FE201EED-F163-456E-8FA8-54ABDF335D99}" type="presParOf" srcId="{1B9239C6-8BC6-4D49-B921-668DC80A7A28}" destId="{4DCDA1F9-882A-4DC3-8436-DC6C1F82020C}" srcOrd="1" destOrd="0" presId="urn:microsoft.com/office/officeart/2008/layout/VerticalCurvedList"/>
    <dgm:cxn modelId="{A4DD6D3E-80CB-48CB-9EC2-ECEC0A41FFAF}" type="presParOf" srcId="{1B9239C6-8BC6-4D49-B921-668DC80A7A28}" destId="{CADAB64F-076E-402F-A83B-E339B41A45B7}" srcOrd="2" destOrd="0" presId="urn:microsoft.com/office/officeart/2008/layout/VerticalCurvedList"/>
    <dgm:cxn modelId="{4BBA7F44-37D5-4628-9F23-441F0CAA49C4}" type="presParOf" srcId="{1B9239C6-8BC6-4D49-B921-668DC80A7A28}" destId="{B72AFA41-153F-4A71-8EA9-059F7863D6E5}" srcOrd="3" destOrd="0" presId="urn:microsoft.com/office/officeart/2008/layout/VerticalCurvedList"/>
    <dgm:cxn modelId="{F07D8AA8-11D8-44D6-BAA8-EAE206534630}" type="presParOf" srcId="{ADAFF574-9748-43F0-94FC-2F2217E24722}" destId="{9C6547C2-4998-401E-997B-B6BDE4DEF8B7}" srcOrd="1" destOrd="0" presId="urn:microsoft.com/office/officeart/2008/layout/VerticalCurvedList"/>
    <dgm:cxn modelId="{8B8FEF6E-B88B-4DCE-94F4-1FC2B2C22582}" type="presParOf" srcId="{ADAFF574-9748-43F0-94FC-2F2217E24722}" destId="{B924D3AD-8851-4A68-8937-C95CFD935BE1}" srcOrd="2" destOrd="0" presId="urn:microsoft.com/office/officeart/2008/layout/VerticalCurvedList"/>
    <dgm:cxn modelId="{20CB50EF-4FAF-4A6B-BE84-2310F04B5026}" type="presParOf" srcId="{B924D3AD-8851-4A68-8937-C95CFD935BE1}" destId="{9298AAC2-C778-44AF-82DD-363310B88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600" dirty="0" smtClean="0">
              <a:latin typeface="Calibri" panose="020F0502020204030204" pitchFamily="34" charset="0"/>
            </a:rPr>
            <a:t>Klasyfikacja przedsiębiorstw, zgodnie z Rozporządzeniem Komisji nr 651/2</a:t>
          </a:r>
          <a:r>
            <a:rPr lang="pl-PL" sz="1600" dirty="0" smtClean="0">
              <a:latin typeface="Cambria" panose="02040503050406030204" pitchFamily="18" charset="0"/>
            </a:rPr>
            <a:t>014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191478" custScaleY="96920" custLinFactNeighborX="-40453" custLinFactNeighborY="-754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8685FAD-72EF-4BCD-8086-B0FF32DD509A}" type="presOf" srcId="{601EBA77-590F-4C82-A416-CA2A261DF474}" destId="{8C5F2661-EE5C-4E7B-BF68-E601089282A2}" srcOrd="0" destOrd="0" presId="urn:microsoft.com/office/officeart/2005/8/layout/vList5"/>
    <dgm:cxn modelId="{F283A984-A619-440F-9E33-5687E9A09F11}" type="presOf" srcId="{B63CBF04-C4DB-4238-8A68-797B16D6545A}" destId="{9327222D-FDA0-4F09-9AF7-639DFECC28C3}" srcOrd="0" destOrd="0" presId="urn:microsoft.com/office/officeart/2005/8/layout/vList5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E9DAABFE-60FE-4054-9AE3-EE66DF8BF047}" type="presParOf" srcId="{8C5F2661-EE5C-4E7B-BF68-E601089282A2}" destId="{66EC481E-F6E3-4A80-BCD8-8BD8A5849E7B}" srcOrd="0" destOrd="0" presId="urn:microsoft.com/office/officeart/2005/8/layout/vList5"/>
    <dgm:cxn modelId="{A2020B2F-0F02-47D0-B4E0-B67BF51FFC4D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algn="l" rtl="0"/>
          <a:r>
            <a:rPr lang="pl-PL" sz="14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- Posiada ponad 50 % udziałów  (praw głosu) w innych  przedsiębiorstwach, </a:t>
          </a:r>
        </a:p>
        <a:p>
          <a:pPr algn="l" rtl="0"/>
          <a:r>
            <a:rPr lang="pl-PL" sz="14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- Udziałowcy (właściciele) posiadają ponad 50 % udziałów  (praw głosu) w innych  przedsiębiorstwach</a:t>
          </a:r>
          <a:endParaRPr lang="pl-PL" sz="14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E6815C4C-D578-474F-9F35-274AA03525CB}" type="pres">
      <dgm:prSet presAssocID="{601EBA77-590F-4C82-A416-CA2A261DF4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ADAFF574-9748-43F0-94FC-2F2217E24722}" type="pres">
      <dgm:prSet presAssocID="{601EBA77-590F-4C82-A416-CA2A261DF474}" presName="Name1" presStyleCnt="0"/>
      <dgm:spPr/>
    </dgm:pt>
    <dgm:pt modelId="{1B9239C6-8BC6-4D49-B921-668DC80A7A28}" type="pres">
      <dgm:prSet presAssocID="{601EBA77-590F-4C82-A416-CA2A261DF474}" presName="cycle" presStyleCnt="0"/>
      <dgm:spPr/>
    </dgm:pt>
    <dgm:pt modelId="{32F7886F-EBE8-41DF-BE25-9B1662E1D410}" type="pres">
      <dgm:prSet presAssocID="{601EBA77-590F-4C82-A416-CA2A261DF474}" presName="srcNode" presStyleLbl="node1" presStyleIdx="0" presStyleCnt="1"/>
      <dgm:spPr/>
    </dgm:pt>
    <dgm:pt modelId="{4DCDA1F9-882A-4DC3-8436-DC6C1F82020C}" type="pres">
      <dgm:prSet presAssocID="{601EBA77-590F-4C82-A416-CA2A261DF474}" presName="conn" presStyleLbl="parChTrans1D2" presStyleIdx="0" presStyleCnt="1" custAng="7401794" custScaleX="17187" custScaleY="29924" custLinFactX="43866" custLinFactNeighborX="100000" custLinFactNeighborY="13879"/>
      <dgm:spPr>
        <a:prstGeom prst="snip1Rect">
          <a:avLst/>
        </a:prstGeom>
      </dgm:spPr>
      <dgm:t>
        <a:bodyPr/>
        <a:lstStyle/>
        <a:p>
          <a:endParaRPr lang="pl-PL"/>
        </a:p>
      </dgm:t>
    </dgm:pt>
    <dgm:pt modelId="{CADAB64F-076E-402F-A83B-E339B41A45B7}" type="pres">
      <dgm:prSet presAssocID="{601EBA77-590F-4C82-A416-CA2A261DF474}" presName="extraNode" presStyleLbl="node1" presStyleIdx="0" presStyleCnt="1"/>
      <dgm:spPr/>
    </dgm:pt>
    <dgm:pt modelId="{B72AFA41-153F-4A71-8EA9-059F7863D6E5}" type="pres">
      <dgm:prSet presAssocID="{601EBA77-590F-4C82-A416-CA2A261DF474}" presName="dstNode" presStyleLbl="node1" presStyleIdx="0" presStyleCnt="1"/>
      <dgm:spPr/>
    </dgm:pt>
    <dgm:pt modelId="{9C6547C2-4998-401E-997B-B6BDE4DEF8B7}" type="pres">
      <dgm:prSet presAssocID="{B63CBF04-C4DB-4238-8A68-797B16D6545A}" presName="text_1" presStyleLbl="node1" presStyleIdx="0" presStyleCnt="1" custScaleX="73128" custScaleY="2013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24D3AD-8851-4A68-8937-C95CFD935BE1}" type="pres">
      <dgm:prSet presAssocID="{B63CBF04-C4DB-4238-8A68-797B16D6545A}" presName="accent_1" presStyleCnt="0"/>
      <dgm:spPr/>
    </dgm:pt>
    <dgm:pt modelId="{9298AAC2-C778-44AF-82DD-363310B88EF5}" type="pres">
      <dgm:prSet presAssocID="{B63CBF04-C4DB-4238-8A68-797B16D6545A}" presName="accentRepeatNode" presStyleLbl="solidFgAcc1" presStyleIdx="0" presStyleCnt="1" custScaleX="252607" custScaleY="77947"/>
      <dgm:spPr/>
    </dgm:pt>
  </dgm:ptLst>
  <dgm:cxnLst>
    <dgm:cxn modelId="{CE9EFE11-E529-4189-B2D8-45BAFAADE924}" type="presOf" srcId="{601EBA77-590F-4C82-A416-CA2A261DF474}" destId="{E6815C4C-D578-474F-9F35-274AA03525CB}" srcOrd="0" destOrd="0" presId="urn:microsoft.com/office/officeart/2008/layout/VerticalCurvedList"/>
    <dgm:cxn modelId="{7D00A0D9-EC34-43A0-950D-E3FE44621EE2}" type="presOf" srcId="{B63CBF04-C4DB-4238-8A68-797B16D6545A}" destId="{9C6547C2-4998-401E-997B-B6BDE4DEF8B7}" srcOrd="0" destOrd="0" presId="urn:microsoft.com/office/officeart/2008/layout/VerticalCurvedList"/>
    <dgm:cxn modelId="{46CE5358-6C46-45F5-997E-062D643CB649}" type="presOf" srcId="{E7622099-C330-4E5C-B530-1FB88B4F6A68}" destId="{4DCDA1F9-882A-4DC3-8436-DC6C1F82020C}" srcOrd="0" destOrd="0" presId="urn:microsoft.com/office/officeart/2008/layout/VerticalCurvedList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F8B35C36-1D38-4785-81FA-AE62CC9C00C0}" type="presParOf" srcId="{E6815C4C-D578-474F-9F35-274AA03525CB}" destId="{ADAFF574-9748-43F0-94FC-2F2217E24722}" srcOrd="0" destOrd="0" presId="urn:microsoft.com/office/officeart/2008/layout/VerticalCurvedList"/>
    <dgm:cxn modelId="{B2252FDA-A7EB-4B1F-A806-D5C7D41CE7F2}" type="presParOf" srcId="{ADAFF574-9748-43F0-94FC-2F2217E24722}" destId="{1B9239C6-8BC6-4D49-B921-668DC80A7A28}" srcOrd="0" destOrd="0" presId="urn:microsoft.com/office/officeart/2008/layout/VerticalCurvedList"/>
    <dgm:cxn modelId="{EA9AFB47-2535-496A-9463-7E20BBC59D66}" type="presParOf" srcId="{1B9239C6-8BC6-4D49-B921-668DC80A7A28}" destId="{32F7886F-EBE8-41DF-BE25-9B1662E1D410}" srcOrd="0" destOrd="0" presId="urn:microsoft.com/office/officeart/2008/layout/VerticalCurvedList"/>
    <dgm:cxn modelId="{DA78513E-EFD5-4170-B7BE-4D051C39B7B9}" type="presParOf" srcId="{1B9239C6-8BC6-4D49-B921-668DC80A7A28}" destId="{4DCDA1F9-882A-4DC3-8436-DC6C1F82020C}" srcOrd="1" destOrd="0" presId="urn:microsoft.com/office/officeart/2008/layout/VerticalCurvedList"/>
    <dgm:cxn modelId="{42BD6E7F-4978-4E49-AD99-38909908380E}" type="presParOf" srcId="{1B9239C6-8BC6-4D49-B921-668DC80A7A28}" destId="{CADAB64F-076E-402F-A83B-E339B41A45B7}" srcOrd="2" destOrd="0" presId="urn:microsoft.com/office/officeart/2008/layout/VerticalCurvedList"/>
    <dgm:cxn modelId="{5AA7B582-5715-41B4-B0C7-2C0312DAC885}" type="presParOf" srcId="{1B9239C6-8BC6-4D49-B921-668DC80A7A28}" destId="{B72AFA41-153F-4A71-8EA9-059F7863D6E5}" srcOrd="3" destOrd="0" presId="urn:microsoft.com/office/officeart/2008/layout/VerticalCurvedList"/>
    <dgm:cxn modelId="{B73382F9-4E6E-4821-8578-38BCEF7FC2B3}" type="presParOf" srcId="{ADAFF574-9748-43F0-94FC-2F2217E24722}" destId="{9C6547C2-4998-401E-997B-B6BDE4DEF8B7}" srcOrd="1" destOrd="0" presId="urn:microsoft.com/office/officeart/2008/layout/VerticalCurvedList"/>
    <dgm:cxn modelId="{53A9DE32-DD36-4D35-A147-6DD63DDA79A9}" type="presParOf" srcId="{ADAFF574-9748-43F0-94FC-2F2217E24722}" destId="{B924D3AD-8851-4A68-8937-C95CFD935BE1}" srcOrd="2" destOrd="0" presId="urn:microsoft.com/office/officeart/2008/layout/VerticalCurvedList"/>
    <dgm:cxn modelId="{872F98C7-B8D2-4AFB-8F68-D6BF71F08A09}" type="presParOf" srcId="{B924D3AD-8851-4A68-8937-C95CFD935BE1}" destId="{9298AAC2-C778-44AF-82DD-363310B88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3. Inteligentne specjalizacje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234628" custScaleY="96920" custLinFactY="6068" custLinFactNeighborX="-2251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553A740C-78D3-4F3A-A6EC-BA7BD13DF0BB}" type="presOf" srcId="{B63CBF04-C4DB-4238-8A68-797B16D6545A}" destId="{9327222D-FDA0-4F09-9AF7-639DFECC28C3}" srcOrd="0" destOrd="0" presId="urn:microsoft.com/office/officeart/2005/8/layout/vList5"/>
    <dgm:cxn modelId="{5360A889-DC40-43B3-836A-F33157241DA1}" type="presOf" srcId="{601EBA77-590F-4C82-A416-CA2A261DF474}" destId="{8C5F2661-EE5C-4E7B-BF68-E601089282A2}" srcOrd="0" destOrd="0" presId="urn:microsoft.com/office/officeart/2005/8/layout/vList5"/>
    <dgm:cxn modelId="{740A5F38-8F58-4A47-B1C2-F181D73238C8}" type="presParOf" srcId="{8C5F2661-EE5C-4E7B-BF68-E601089282A2}" destId="{66EC481E-F6E3-4A80-BCD8-8BD8A5849E7B}" srcOrd="0" destOrd="0" presId="urn:microsoft.com/office/officeart/2005/8/layout/vList5"/>
    <dgm:cxn modelId="{9C75812A-2A0E-4C36-A142-4357E84FD981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5. Internacjonalizacja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750A5B46-18FD-4730-861D-8EB930B795FF}" type="presOf" srcId="{D9E40266-E50C-4B68-9481-0C2F9180ECAF}" destId="{6FA90F6C-66D6-4F8A-BFBE-57BFB16DD10A}" srcOrd="0" destOrd="0" presId="urn:microsoft.com/office/officeart/2005/8/layout/vList5"/>
    <dgm:cxn modelId="{32685FA5-FAB4-48AB-AA74-7809344B1768}" type="presOf" srcId="{83AA4752-F653-4482-9922-2A64A53004D1}" destId="{B274C43F-25C7-4CE4-AB84-8EE8B96BB42A}" srcOrd="0" destOrd="0" presId="urn:microsoft.com/office/officeart/2005/8/layout/vList5"/>
    <dgm:cxn modelId="{184778B1-5215-47A3-A9E9-DB1470780A88}" type="presParOf" srcId="{B274C43F-25C7-4CE4-AB84-8EE8B96BB42A}" destId="{8EF52B38-0954-428E-9BA0-5E40D2AC95F1}" srcOrd="0" destOrd="0" presId="urn:microsoft.com/office/officeart/2005/8/layout/vList5"/>
    <dgm:cxn modelId="{67E9D90F-EB12-4C63-8E81-8C766B365C32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Internacjonalizacja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CBC26D81-1D7B-4689-AECF-4980A1B38302}" type="presOf" srcId="{83AA4752-F653-4482-9922-2A64A53004D1}" destId="{B274C43F-25C7-4CE4-AB84-8EE8B96BB42A}" srcOrd="0" destOrd="0" presId="urn:microsoft.com/office/officeart/2005/8/layout/vList5"/>
    <dgm:cxn modelId="{DA76FE95-55BA-4D8F-82AD-5A901CF549EA}" type="presOf" srcId="{D9E40266-E50C-4B68-9481-0C2F9180ECAF}" destId="{6FA90F6C-66D6-4F8A-BFBE-57BFB16DD10A}" srcOrd="0" destOrd="0" presId="urn:microsoft.com/office/officeart/2005/8/layout/vList5"/>
    <dgm:cxn modelId="{92CFEC2B-844F-41F8-95B7-DFF7AE46F6C8}" type="presParOf" srcId="{B274C43F-25C7-4CE4-AB84-8EE8B96BB42A}" destId="{8EF52B38-0954-428E-9BA0-5E40D2AC95F1}" srcOrd="0" destOrd="0" presId="urn:microsoft.com/office/officeart/2005/8/layout/vList5"/>
    <dgm:cxn modelId="{25AB1EFF-F5B3-4B3F-AE59-A2A49E078B3B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Internacjonalizacja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E7353B65-CDD4-447C-817B-0AF0A9955556}" type="presOf" srcId="{83AA4752-F653-4482-9922-2A64A53004D1}" destId="{B274C43F-25C7-4CE4-AB84-8EE8B96BB42A}" srcOrd="0" destOrd="0" presId="urn:microsoft.com/office/officeart/2005/8/layout/vList5"/>
    <dgm:cxn modelId="{3C3A549F-7720-4F8F-B350-E24FBD4E6A8A}" type="presOf" srcId="{D9E40266-E50C-4B68-9481-0C2F9180ECAF}" destId="{6FA90F6C-66D6-4F8A-BFBE-57BFB16DD10A}" srcOrd="0" destOrd="0" presId="urn:microsoft.com/office/officeart/2005/8/layout/vList5"/>
    <dgm:cxn modelId="{99191957-9829-48E4-B8D8-3F645840C670}" type="presParOf" srcId="{B274C43F-25C7-4CE4-AB84-8EE8B96BB42A}" destId="{8EF52B38-0954-428E-9BA0-5E40D2AC95F1}" srcOrd="0" destOrd="0" presId="urn:microsoft.com/office/officeart/2005/8/layout/vList5"/>
    <dgm:cxn modelId="{0E135E19-3DCA-47DE-B25E-9E10F7E8F782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Internacjonalizacja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8188C17A-FF0D-424B-910F-81F78A037CFD}" type="presOf" srcId="{D9E40266-E50C-4B68-9481-0C2F9180ECAF}" destId="{6FA90F6C-66D6-4F8A-BFBE-57BFB16DD10A}" srcOrd="0" destOrd="0" presId="urn:microsoft.com/office/officeart/2005/8/layout/vList5"/>
    <dgm:cxn modelId="{9E28CE66-35CA-4813-8B2A-61D8B49A60F1}" type="presOf" srcId="{83AA4752-F653-4482-9922-2A64A53004D1}" destId="{B274C43F-25C7-4CE4-AB84-8EE8B96BB42A}" srcOrd="0" destOrd="0" presId="urn:microsoft.com/office/officeart/2005/8/layout/vList5"/>
    <dgm:cxn modelId="{A148A1FC-9ABD-4A29-861F-09E158132017}" type="presParOf" srcId="{B274C43F-25C7-4CE4-AB84-8EE8B96BB42A}" destId="{8EF52B38-0954-428E-9BA0-5E40D2AC95F1}" srcOrd="0" destOrd="0" presId="urn:microsoft.com/office/officeart/2005/8/layout/vList5"/>
    <dgm:cxn modelId="{19477E03-0ED7-4A4D-A2E8-E4E071AE324A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6. Go to Brand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884811E3-399A-4EC6-83C7-07E7C0EA3367}" type="presOf" srcId="{83AA4752-F653-4482-9922-2A64A53004D1}" destId="{B274C43F-25C7-4CE4-AB84-8EE8B96BB42A}" srcOrd="0" destOrd="0" presId="urn:microsoft.com/office/officeart/2005/8/layout/vList5"/>
    <dgm:cxn modelId="{511A282F-DB33-4EBE-9DD2-11773336CCB9}" type="presOf" srcId="{D9E40266-E50C-4B68-9481-0C2F9180ECAF}" destId="{6FA90F6C-66D6-4F8A-BFBE-57BFB16DD10A}" srcOrd="0" destOrd="0" presId="urn:microsoft.com/office/officeart/2005/8/layout/vList5"/>
    <dgm:cxn modelId="{0E283552-F02C-4EBF-AB8A-869C98EC291F}" type="presParOf" srcId="{B274C43F-25C7-4CE4-AB84-8EE8B96BB42A}" destId="{8EF52B38-0954-428E-9BA0-5E40D2AC95F1}" srcOrd="0" destOrd="0" presId="urn:microsoft.com/office/officeart/2005/8/layout/vList5"/>
    <dgm:cxn modelId="{0319928B-A0C8-4242-B704-2289239982EC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85C7AC-DA4F-462E-8FA7-1EAA7EA6356E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9A2984-79D5-45F0-BA26-AC9106B53AEB}">
      <dgm:prSet custT="1"/>
      <dgm:spPr/>
      <dgm:t>
        <a:bodyPr/>
        <a:lstStyle/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4. Poziomy dofinansowania</a:t>
          </a:r>
          <a:endParaRPr lang="pl-PL" sz="18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EA7C131-3388-4272-AF82-B23585A02065}" type="parTrans" cxnId="{A3C8D222-827A-4437-BAD0-D8932859D780}">
      <dgm:prSet/>
      <dgm:spPr/>
      <dgm:t>
        <a:bodyPr/>
        <a:lstStyle/>
        <a:p>
          <a:endParaRPr lang="pl-PL"/>
        </a:p>
      </dgm:t>
    </dgm:pt>
    <dgm:pt modelId="{550E8524-84B2-4799-B8CD-D49D2FB3320F}" type="sibTrans" cxnId="{A3C8D222-827A-4437-BAD0-D8932859D780}">
      <dgm:prSet/>
      <dgm:spPr/>
      <dgm:t>
        <a:bodyPr/>
        <a:lstStyle/>
        <a:p>
          <a:endParaRPr lang="pl-PL"/>
        </a:p>
      </dgm:t>
    </dgm:pt>
    <dgm:pt modelId="{3AFE26C8-9177-4674-B027-4F42EBE54E25}" type="pres">
      <dgm:prSet presAssocID="{B385C7AC-DA4F-462E-8FA7-1EAA7EA635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33796EA-6A4F-4BF9-97A4-E8FBB49439FA}" type="pres">
      <dgm:prSet presAssocID="{E49A2984-79D5-45F0-BA26-AC9106B53AEB}" presName="linNode" presStyleCnt="0"/>
      <dgm:spPr/>
    </dgm:pt>
    <dgm:pt modelId="{95E9EB73-C163-4508-B6FD-CD3F20B24623}" type="pres">
      <dgm:prSet presAssocID="{E49A2984-79D5-45F0-BA26-AC9106B53AEB}" presName="parentText" presStyleLbl="node1" presStyleIdx="0" presStyleCnt="1" custScaleX="235452" custLinFactNeighborX="0" custLinFactNeighborY="4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C8D222-827A-4437-BAD0-D8932859D780}" srcId="{B385C7AC-DA4F-462E-8FA7-1EAA7EA6356E}" destId="{E49A2984-79D5-45F0-BA26-AC9106B53AEB}" srcOrd="0" destOrd="0" parTransId="{8EA7C131-3388-4272-AF82-B23585A02065}" sibTransId="{550E8524-84B2-4799-B8CD-D49D2FB3320F}"/>
    <dgm:cxn modelId="{5FFF77BE-E60F-4D1E-B1E9-2E973400CD46}" type="presOf" srcId="{E49A2984-79D5-45F0-BA26-AC9106B53AEB}" destId="{95E9EB73-C163-4508-B6FD-CD3F20B24623}" srcOrd="0" destOrd="0" presId="urn:microsoft.com/office/officeart/2005/8/layout/vList5"/>
    <dgm:cxn modelId="{1FA44A56-8999-44FC-A9B2-B831D2D15346}" type="presOf" srcId="{B385C7AC-DA4F-462E-8FA7-1EAA7EA6356E}" destId="{3AFE26C8-9177-4674-B027-4F42EBE54E25}" srcOrd="0" destOrd="0" presId="urn:microsoft.com/office/officeart/2005/8/layout/vList5"/>
    <dgm:cxn modelId="{9706B6DC-704F-45C0-9F39-71E3505F9A8C}" type="presParOf" srcId="{3AFE26C8-9177-4674-B027-4F42EBE54E25}" destId="{A33796EA-6A4F-4BF9-97A4-E8FBB49439FA}" srcOrd="0" destOrd="0" presId="urn:microsoft.com/office/officeart/2005/8/layout/vList5"/>
    <dgm:cxn modelId="{1C2724C7-F7F7-404C-A122-012DE813244E}" type="presParOf" srcId="{A33796EA-6A4F-4BF9-97A4-E8FBB49439FA}" destId="{95E9EB73-C163-4508-B6FD-CD3F20B246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Go to Brand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748B9176-23BE-401A-AA7E-1DE6B911B80E}" type="presOf" srcId="{83AA4752-F653-4482-9922-2A64A53004D1}" destId="{B274C43F-25C7-4CE4-AB84-8EE8B96BB42A}" srcOrd="0" destOrd="0" presId="urn:microsoft.com/office/officeart/2005/8/layout/vList5"/>
    <dgm:cxn modelId="{A317C7D9-CED7-48A0-8630-A05B4FAF98FA}" type="presOf" srcId="{D9E40266-E50C-4B68-9481-0C2F9180ECAF}" destId="{6FA90F6C-66D6-4F8A-BFBE-57BFB16DD10A}" srcOrd="0" destOrd="0" presId="urn:microsoft.com/office/officeart/2005/8/layout/vList5"/>
    <dgm:cxn modelId="{D205F01F-11F1-4887-B245-7D43D1C66CA8}" type="presParOf" srcId="{B274C43F-25C7-4CE4-AB84-8EE8B96BB42A}" destId="{8EF52B38-0954-428E-9BA0-5E40D2AC95F1}" srcOrd="0" destOrd="0" presId="urn:microsoft.com/office/officeart/2005/8/layout/vList5"/>
    <dgm:cxn modelId="{658E243B-DCFF-4E2A-96E3-FD5C41A557E7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Go to Brand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22BE658F-2211-44CD-9D8F-38F968A17480}" type="presOf" srcId="{83AA4752-F653-4482-9922-2A64A53004D1}" destId="{B274C43F-25C7-4CE4-AB84-8EE8B96BB42A}" srcOrd="0" destOrd="0" presId="urn:microsoft.com/office/officeart/2005/8/layout/vList5"/>
    <dgm:cxn modelId="{30C0A6E0-72ED-46F5-9408-90D84B18F4FF}" type="presOf" srcId="{D9E40266-E50C-4B68-9481-0C2F9180ECAF}" destId="{6FA90F6C-66D6-4F8A-BFBE-57BFB16DD10A}" srcOrd="0" destOrd="0" presId="urn:microsoft.com/office/officeart/2005/8/layout/vList5"/>
    <dgm:cxn modelId="{DE0649B8-6B36-48EA-B75F-AF531A9C62A9}" type="presParOf" srcId="{B274C43F-25C7-4CE4-AB84-8EE8B96BB42A}" destId="{8EF52B38-0954-428E-9BA0-5E40D2AC95F1}" srcOrd="0" destOrd="0" presId="urn:microsoft.com/office/officeart/2005/8/layout/vList5"/>
    <dgm:cxn modelId="{A8A110D3-6028-494C-BFB8-590EF7178B7E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dirty="0" smtClean="0">
              <a:latin typeface="Calibri" panose="020F0502020204030204" pitchFamily="34" charset="0"/>
              <a:cs typeface="Times New Roman" panose="02020603050405020304" pitchFamily="18" charset="0"/>
            </a:rPr>
            <a:t>Go to Brand</a:t>
          </a:r>
          <a:endParaRPr lang="pl-PL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3D816F95-346F-477E-8E0C-754C1854A635}" type="presOf" srcId="{D9E40266-E50C-4B68-9481-0C2F9180ECAF}" destId="{6FA90F6C-66D6-4F8A-BFBE-57BFB16DD10A}" srcOrd="0" destOrd="0" presId="urn:microsoft.com/office/officeart/2005/8/layout/vList5"/>
    <dgm:cxn modelId="{EACA97C0-A027-41DA-8D6C-3DA044DC58D9}" type="presOf" srcId="{83AA4752-F653-4482-9922-2A64A53004D1}" destId="{B274C43F-25C7-4CE4-AB84-8EE8B96BB42A}" srcOrd="0" destOrd="0" presId="urn:microsoft.com/office/officeart/2005/8/layout/vList5"/>
    <dgm:cxn modelId="{F0591438-9210-4167-8810-19B42F5C046C}" type="presParOf" srcId="{B274C43F-25C7-4CE4-AB84-8EE8B96BB42A}" destId="{8EF52B38-0954-428E-9BA0-5E40D2AC95F1}" srcOrd="0" destOrd="0" presId="urn:microsoft.com/office/officeart/2005/8/layout/vList5"/>
    <dgm:cxn modelId="{384448D7-F893-4720-9F1A-F0723C9E89E5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7. RPO Woj. Pomorskiego 2.2.1 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2F01852D-8D43-4923-A7D9-813E0CE5005F}" type="presOf" srcId="{D9E40266-E50C-4B68-9481-0C2F9180ECAF}" destId="{6FA90F6C-66D6-4F8A-BFBE-57BFB16DD10A}" srcOrd="0" destOrd="0" presId="urn:microsoft.com/office/officeart/2005/8/layout/vList5"/>
    <dgm:cxn modelId="{E047F59C-F9FC-40A9-BB03-DB4CDE1517B2}" type="presOf" srcId="{83AA4752-F653-4482-9922-2A64A53004D1}" destId="{B274C43F-25C7-4CE4-AB84-8EE8B96BB42A}" srcOrd="0" destOrd="0" presId="urn:microsoft.com/office/officeart/2005/8/layout/vList5"/>
    <dgm:cxn modelId="{F684CDF5-AA03-4FAD-B889-4EAF85F95D21}" type="presParOf" srcId="{B274C43F-25C7-4CE4-AB84-8EE8B96BB42A}" destId="{8EF52B38-0954-428E-9BA0-5E40D2AC95F1}" srcOrd="0" destOrd="0" presId="urn:microsoft.com/office/officeart/2005/8/layout/vList5"/>
    <dgm:cxn modelId="{3B65B318-46E1-4973-A024-A2F4341770EC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RPO Woj. Pomorskiego 2.2.1 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BD84FF98-55A9-4E62-93A4-7C420886B8F6}" type="presOf" srcId="{83AA4752-F653-4482-9922-2A64A53004D1}" destId="{B274C43F-25C7-4CE4-AB84-8EE8B96BB42A}" srcOrd="0" destOrd="0" presId="urn:microsoft.com/office/officeart/2005/8/layout/vList5"/>
    <dgm:cxn modelId="{C540C5D0-DCF1-403A-AE19-3CAD1B18C75E}" type="presOf" srcId="{D9E40266-E50C-4B68-9481-0C2F9180ECAF}" destId="{6FA90F6C-66D6-4F8A-BFBE-57BFB16DD10A}" srcOrd="0" destOrd="0" presId="urn:microsoft.com/office/officeart/2005/8/layout/vList5"/>
    <dgm:cxn modelId="{6BE285A9-29D8-4F81-BE0A-22299C01E552}" type="presParOf" srcId="{B274C43F-25C7-4CE4-AB84-8EE8B96BB42A}" destId="{8EF52B38-0954-428E-9BA0-5E40D2AC95F1}" srcOrd="0" destOrd="0" presId="urn:microsoft.com/office/officeart/2005/8/layout/vList5"/>
    <dgm:cxn modelId="{E31B3435-C234-4DBA-A270-C2966ECCCF0F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RPO Woj. Pomorskiego 2.2.1 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5B6A4013-B86B-4CD9-AD45-62E8C97CB221}" type="presOf" srcId="{D9E40266-E50C-4B68-9481-0C2F9180ECAF}" destId="{6FA90F6C-66D6-4F8A-BFBE-57BFB16DD10A}" srcOrd="0" destOrd="0" presId="urn:microsoft.com/office/officeart/2005/8/layout/vList5"/>
    <dgm:cxn modelId="{E0B072FF-AA0C-4F8C-BF44-097C7BDD7D00}" type="presOf" srcId="{83AA4752-F653-4482-9922-2A64A53004D1}" destId="{B274C43F-25C7-4CE4-AB84-8EE8B96BB42A}" srcOrd="0" destOrd="0" presId="urn:microsoft.com/office/officeart/2005/8/layout/vList5"/>
    <dgm:cxn modelId="{322AF0CA-664F-4688-9C0B-AAAE88E8A16A}" type="presParOf" srcId="{B274C43F-25C7-4CE4-AB84-8EE8B96BB42A}" destId="{8EF52B38-0954-428E-9BA0-5E40D2AC95F1}" srcOrd="0" destOrd="0" presId="urn:microsoft.com/office/officeart/2005/8/layout/vList5"/>
    <dgm:cxn modelId="{47CA394E-3B6C-4F12-9C97-D4BEA7407D84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RPO Woj. Pomorskiego 2.2.1 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20F0A600-262C-4286-9355-081647890F0B}" type="presOf" srcId="{83AA4752-F653-4482-9922-2A64A53004D1}" destId="{B274C43F-25C7-4CE4-AB84-8EE8B96BB42A}" srcOrd="0" destOrd="0" presId="urn:microsoft.com/office/officeart/2005/8/layout/vList5"/>
    <dgm:cxn modelId="{36C94AEF-4895-44CA-A422-4F4D9D3FD3B2}" type="presOf" srcId="{D9E40266-E50C-4B68-9481-0C2F9180ECAF}" destId="{6FA90F6C-66D6-4F8A-BFBE-57BFB16DD10A}" srcOrd="0" destOrd="0" presId="urn:microsoft.com/office/officeart/2005/8/layout/vList5"/>
    <dgm:cxn modelId="{9D4FFA49-D7C1-474D-8D87-1161C80548FC}" type="presParOf" srcId="{B274C43F-25C7-4CE4-AB84-8EE8B96BB42A}" destId="{8EF52B38-0954-428E-9BA0-5E40D2AC95F1}" srcOrd="0" destOrd="0" presId="urn:microsoft.com/office/officeart/2005/8/layout/vList5"/>
    <dgm:cxn modelId="{BECC6A5F-3F58-42E0-83F8-5C11DBE64E78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8. RPO Woj. Pomorskiego 1.1.1 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5FE83067-7C82-400B-82BC-633B82DEA1ED}" type="presOf" srcId="{83AA4752-F653-4482-9922-2A64A53004D1}" destId="{B274C43F-25C7-4CE4-AB84-8EE8B96BB42A}" srcOrd="0" destOrd="0" presId="urn:microsoft.com/office/officeart/2005/8/layout/vList5"/>
    <dgm:cxn modelId="{8F16C24D-FE77-4CE1-B02C-6107D7A60FB7}" type="presOf" srcId="{D9E40266-E50C-4B68-9481-0C2F9180ECAF}" destId="{6FA90F6C-66D6-4F8A-BFBE-57BFB16DD10A}" srcOrd="0" destOrd="0" presId="urn:microsoft.com/office/officeart/2005/8/layout/vList5"/>
    <dgm:cxn modelId="{A0F76DF4-0371-411C-8562-72D1166C196D}" type="presParOf" srcId="{B274C43F-25C7-4CE4-AB84-8EE8B96BB42A}" destId="{8EF52B38-0954-428E-9BA0-5E40D2AC95F1}" srcOrd="0" destOrd="0" presId="urn:microsoft.com/office/officeart/2005/8/layout/vList5"/>
    <dgm:cxn modelId="{59302681-5D7E-45C9-8AB1-048D5E2251DE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RPO Woj. Pomorskiego 1.1.1 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43DAE763-8067-4D26-B2B5-2794C4A41336}" type="presOf" srcId="{D9E40266-E50C-4B68-9481-0C2F9180ECAF}" destId="{6FA90F6C-66D6-4F8A-BFBE-57BFB16DD10A}" srcOrd="0" destOrd="0" presId="urn:microsoft.com/office/officeart/2005/8/layout/vList5"/>
    <dgm:cxn modelId="{69630230-1022-4B2C-9F64-25B54EF4E082}" type="presOf" srcId="{83AA4752-F653-4482-9922-2A64A53004D1}" destId="{B274C43F-25C7-4CE4-AB84-8EE8B96BB42A}" srcOrd="0" destOrd="0" presId="urn:microsoft.com/office/officeart/2005/8/layout/vList5"/>
    <dgm:cxn modelId="{C5E29546-BF8B-4324-B81F-AE590C15C3E6}" type="presParOf" srcId="{B274C43F-25C7-4CE4-AB84-8EE8B96BB42A}" destId="{8EF52B38-0954-428E-9BA0-5E40D2AC95F1}" srcOrd="0" destOrd="0" presId="urn:microsoft.com/office/officeart/2005/8/layout/vList5"/>
    <dgm:cxn modelId="{EAA39A45-E9B3-42F0-9C64-2BF67379DFD5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/>
      <dgm:spPr/>
      <dgm:t>
        <a:bodyPr/>
        <a:lstStyle/>
        <a:p>
          <a:pPr rtl="0"/>
          <a:r>
            <a:rPr lang="pl-PL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RPO Woj. Pomorskiego 1.1.1</a:t>
          </a:r>
          <a:endParaRPr lang="pl-PL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175297" custLinFactNeighborX="-34868" custLinFactNeighborY="-4716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08F683AE-3C50-4611-AA52-46007DD9722F}" type="presOf" srcId="{D9E40266-E50C-4B68-9481-0C2F9180ECAF}" destId="{6FA90F6C-66D6-4F8A-BFBE-57BFB16DD10A}" srcOrd="0" destOrd="0" presId="urn:microsoft.com/office/officeart/2005/8/layout/vList5"/>
    <dgm:cxn modelId="{FD3CD346-85B0-4B5F-88DA-E7C41BD7599C}" type="presOf" srcId="{83AA4752-F653-4482-9922-2A64A53004D1}" destId="{B274C43F-25C7-4CE4-AB84-8EE8B96BB42A}" srcOrd="0" destOrd="0" presId="urn:microsoft.com/office/officeart/2005/8/layout/vList5"/>
    <dgm:cxn modelId="{E30F7ACD-58A9-446E-97CE-CFEFF0471061}" type="presParOf" srcId="{B274C43F-25C7-4CE4-AB84-8EE8B96BB42A}" destId="{8EF52B38-0954-428E-9BA0-5E40D2AC95F1}" srcOrd="0" destOrd="0" presId="urn:microsoft.com/office/officeart/2005/8/layout/vList5"/>
    <dgm:cxn modelId="{C46CB3BB-9B16-4F20-BE88-7F226F000FA9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1. Wstęp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234628" custScaleY="96920" custLinFactY="-50222" custLinFactNeighborX="-570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152A96F-3B9A-4483-820B-E33D670EEBA4}" type="presOf" srcId="{B63CBF04-C4DB-4238-8A68-797B16D6545A}" destId="{9327222D-FDA0-4F09-9AF7-639DFECC28C3}" srcOrd="0" destOrd="0" presId="urn:microsoft.com/office/officeart/2005/8/layout/vList5"/>
    <dgm:cxn modelId="{32B7AA0C-1C6D-45CA-B92B-DD0214D2B59F}" type="presOf" srcId="{601EBA77-590F-4C82-A416-CA2A261DF474}" destId="{8C5F2661-EE5C-4E7B-BF68-E601089282A2}" srcOrd="0" destOrd="0" presId="urn:microsoft.com/office/officeart/2005/8/layout/vList5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B079B031-C534-4CB1-9538-FB0F1DCA18E6}" type="presParOf" srcId="{8C5F2661-EE5C-4E7B-BF68-E601089282A2}" destId="{66EC481E-F6E3-4A80-BCD8-8BD8A5849E7B}" srcOrd="0" destOrd="0" presId="urn:microsoft.com/office/officeart/2005/8/layout/vList5"/>
    <dgm:cxn modelId="{4D13A119-6D15-4658-BF08-23FDABA05338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24C7AAFC-7952-4879-936A-46BAB6A7E689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91C9F2D-CDC2-4476-836B-F819CC900BAB}">
      <dgm:prSet custT="1"/>
      <dgm:spPr/>
      <dgm:t>
        <a:bodyPr/>
        <a:lstStyle/>
        <a:p>
          <a:pPr rtl="0"/>
          <a:r>
            <a: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Pytania</a:t>
          </a:r>
          <a:endParaRPr lang="pl-PL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23449-6A49-476B-935B-BAC9AF9DA51E}" type="parTrans" cxnId="{4DCA1DCC-2F3F-4AA5-9DF6-B2577C3FDE26}">
      <dgm:prSet/>
      <dgm:spPr/>
      <dgm:t>
        <a:bodyPr/>
        <a:lstStyle/>
        <a:p>
          <a:endParaRPr lang="pl-PL"/>
        </a:p>
      </dgm:t>
    </dgm:pt>
    <dgm:pt modelId="{BBE7CC09-B2B8-4D54-AB25-167D5E44F328}" type="sibTrans" cxnId="{4DCA1DCC-2F3F-4AA5-9DF6-B2577C3FDE26}">
      <dgm:prSet/>
      <dgm:spPr/>
      <dgm:t>
        <a:bodyPr/>
        <a:lstStyle/>
        <a:p>
          <a:endParaRPr lang="pl-PL"/>
        </a:p>
      </dgm:t>
    </dgm:pt>
    <dgm:pt modelId="{AF5416F1-7F58-4487-862C-39D7F73A4249}" type="pres">
      <dgm:prSet presAssocID="{24C7AAFC-7952-4879-936A-46BAB6A7E6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37B036A-0900-4504-A284-CB7AE6CC60CB}" type="pres">
      <dgm:prSet presAssocID="{391C9F2D-CDC2-4476-836B-F819CC900BAB}" presName="linNode" presStyleCnt="0"/>
      <dgm:spPr/>
    </dgm:pt>
    <dgm:pt modelId="{D71D02B3-2345-4A65-964F-50A84407F9B6}" type="pres">
      <dgm:prSet presAssocID="{391C9F2D-CDC2-4476-836B-F819CC900BAB}" presName="parentText" presStyleLbl="node1" presStyleIdx="0" presStyleCnt="1" custScaleX="234867" custScaleY="100098" custLinFactNeighborX="21186" custLinFactNeighborY="182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DCA1DCC-2F3F-4AA5-9DF6-B2577C3FDE26}" srcId="{24C7AAFC-7952-4879-936A-46BAB6A7E689}" destId="{391C9F2D-CDC2-4476-836B-F819CC900BAB}" srcOrd="0" destOrd="0" parTransId="{C1223449-6A49-476B-935B-BAC9AF9DA51E}" sibTransId="{BBE7CC09-B2B8-4D54-AB25-167D5E44F328}"/>
    <dgm:cxn modelId="{ACE9FF3D-0864-47A3-BE6E-A5ADBD106DA8}" type="presOf" srcId="{391C9F2D-CDC2-4476-836B-F819CC900BAB}" destId="{D71D02B3-2345-4A65-964F-50A84407F9B6}" srcOrd="0" destOrd="0" presId="urn:microsoft.com/office/officeart/2005/8/layout/vList5"/>
    <dgm:cxn modelId="{9151A7F8-1C91-4093-AD97-0E8882A95466}" type="presOf" srcId="{24C7AAFC-7952-4879-936A-46BAB6A7E689}" destId="{AF5416F1-7F58-4487-862C-39D7F73A4249}" srcOrd="0" destOrd="0" presId="urn:microsoft.com/office/officeart/2005/8/layout/vList5"/>
    <dgm:cxn modelId="{8EE8A185-8ECB-4D1E-947F-3DFEDA8099E6}" type="presParOf" srcId="{AF5416F1-7F58-4487-862C-39D7F73A4249}" destId="{237B036A-0900-4504-A284-CB7AE6CC60CB}" srcOrd="0" destOrd="0" presId="urn:microsoft.com/office/officeart/2005/8/layout/vList5"/>
    <dgm:cxn modelId="{75D62A3C-8000-46F3-9CAC-D90E9B73E834}" type="presParOf" srcId="{237B036A-0900-4504-A284-CB7AE6CC60CB}" destId="{D71D02B3-2345-4A65-964F-50A84407F9B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85C7AC-DA4F-462E-8FA7-1EAA7EA6356E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AFE26C8-9177-4674-B027-4F42EBE54E25}" type="pres">
      <dgm:prSet presAssocID="{B385C7AC-DA4F-462E-8FA7-1EAA7EA635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D1326A02-5A3B-49B6-8A75-FACC94125F6A}" type="presOf" srcId="{B385C7AC-DA4F-462E-8FA7-1EAA7EA6356E}" destId="{3AFE26C8-9177-4674-B027-4F42EBE54E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85C7AC-DA4F-462E-8FA7-1EAA7EA6356E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9A2984-79D5-45F0-BA26-AC9106B53AEB}">
      <dgm:prSet custT="1"/>
      <dgm:spPr/>
      <dgm:t>
        <a:bodyPr/>
        <a:lstStyle/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6. Go to Brand</a:t>
          </a:r>
          <a:endParaRPr lang="pl-PL" sz="18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EA7C131-3388-4272-AF82-B23585A02065}" type="parTrans" cxnId="{A3C8D222-827A-4437-BAD0-D8932859D780}">
      <dgm:prSet/>
      <dgm:spPr/>
      <dgm:t>
        <a:bodyPr/>
        <a:lstStyle/>
        <a:p>
          <a:endParaRPr lang="pl-PL"/>
        </a:p>
      </dgm:t>
    </dgm:pt>
    <dgm:pt modelId="{550E8524-84B2-4799-B8CD-D49D2FB3320F}" type="sibTrans" cxnId="{A3C8D222-827A-4437-BAD0-D8932859D780}">
      <dgm:prSet/>
      <dgm:spPr/>
      <dgm:t>
        <a:bodyPr/>
        <a:lstStyle/>
        <a:p>
          <a:endParaRPr lang="pl-PL"/>
        </a:p>
      </dgm:t>
    </dgm:pt>
    <dgm:pt modelId="{3AFE26C8-9177-4674-B027-4F42EBE54E25}" type="pres">
      <dgm:prSet presAssocID="{B385C7AC-DA4F-462E-8FA7-1EAA7EA635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33796EA-6A4F-4BF9-97A4-E8FBB49439FA}" type="pres">
      <dgm:prSet presAssocID="{E49A2984-79D5-45F0-BA26-AC9106B53AEB}" presName="linNode" presStyleCnt="0"/>
      <dgm:spPr/>
    </dgm:pt>
    <dgm:pt modelId="{95E9EB73-C163-4508-B6FD-CD3F20B24623}" type="pres">
      <dgm:prSet presAssocID="{E49A2984-79D5-45F0-BA26-AC9106B53AEB}" presName="parentText" presStyleLbl="node1" presStyleIdx="0" presStyleCnt="1" custScaleX="235452" custLinFactNeighborX="724" custLinFactNeighborY="738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695D973-BEF6-4CC2-85D3-56A202B6F84D}" type="presOf" srcId="{B385C7AC-DA4F-462E-8FA7-1EAA7EA6356E}" destId="{3AFE26C8-9177-4674-B027-4F42EBE54E25}" srcOrd="0" destOrd="0" presId="urn:microsoft.com/office/officeart/2005/8/layout/vList5"/>
    <dgm:cxn modelId="{A3C8D222-827A-4437-BAD0-D8932859D780}" srcId="{B385C7AC-DA4F-462E-8FA7-1EAA7EA6356E}" destId="{E49A2984-79D5-45F0-BA26-AC9106B53AEB}" srcOrd="0" destOrd="0" parTransId="{8EA7C131-3388-4272-AF82-B23585A02065}" sibTransId="{550E8524-84B2-4799-B8CD-D49D2FB3320F}"/>
    <dgm:cxn modelId="{329D2608-FAC4-4ED1-95CE-E80AB24F7647}" type="presOf" srcId="{E49A2984-79D5-45F0-BA26-AC9106B53AEB}" destId="{95E9EB73-C163-4508-B6FD-CD3F20B24623}" srcOrd="0" destOrd="0" presId="urn:microsoft.com/office/officeart/2005/8/layout/vList5"/>
    <dgm:cxn modelId="{D281FA03-546A-4BE4-B858-CA7E9217573D}" type="presParOf" srcId="{3AFE26C8-9177-4674-B027-4F42EBE54E25}" destId="{A33796EA-6A4F-4BF9-97A4-E8FBB49439FA}" srcOrd="0" destOrd="0" presId="urn:microsoft.com/office/officeart/2005/8/layout/vList5"/>
    <dgm:cxn modelId="{52B274A3-1852-4AFD-8A78-B80C61BBA14F}" type="presParOf" srcId="{A33796EA-6A4F-4BF9-97A4-E8FBB49439FA}" destId="{95E9EB73-C163-4508-B6FD-CD3F20B246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5. Internacjonalizacja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234628" custScaleY="96920" custLinFactNeighborX="-10787" custLinFactNeighborY="-429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D22F0A3-2747-4244-A896-781B1109D635}" type="presOf" srcId="{601EBA77-590F-4C82-A416-CA2A261DF474}" destId="{8C5F2661-EE5C-4E7B-BF68-E601089282A2}" srcOrd="0" destOrd="0" presId="urn:microsoft.com/office/officeart/2005/8/layout/vList5"/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A6DB6F6F-B88C-4C4D-A060-403199EDE1C9}" type="presOf" srcId="{B63CBF04-C4DB-4238-8A68-797B16D6545A}" destId="{9327222D-FDA0-4F09-9AF7-639DFECC28C3}" srcOrd="0" destOrd="0" presId="urn:microsoft.com/office/officeart/2005/8/layout/vList5"/>
    <dgm:cxn modelId="{4199BB06-C562-46CF-A279-E6A1D6000538}" type="presParOf" srcId="{8C5F2661-EE5C-4E7B-BF68-E601089282A2}" destId="{66EC481E-F6E3-4A80-BCD8-8BD8A5849E7B}" srcOrd="0" destOrd="0" presId="urn:microsoft.com/office/officeart/2005/8/layout/vList5"/>
    <dgm:cxn modelId="{CCF74623-8C56-4730-BD8F-0E856250200D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1EBA77-590F-4C82-A416-CA2A261DF47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3CBF04-C4DB-4238-8A68-797B16D6545A}">
      <dgm:prSet custT="1"/>
      <dgm:spPr/>
      <dgm:t>
        <a:bodyPr/>
        <a:lstStyle/>
        <a:p>
          <a:pPr rtl="0"/>
          <a:endParaRPr lang="pl-PL" sz="1600" dirty="0" smtClean="0"/>
        </a:p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9. Pytania</a:t>
          </a:r>
        </a:p>
        <a:p>
          <a:pPr rtl="0"/>
          <a:endParaRPr lang="pl-PL" sz="800" dirty="0"/>
        </a:p>
      </dgm:t>
    </dgm:pt>
    <dgm:pt modelId="{DB6B344F-F914-4BB9-98D7-96CCB771CC97}" type="parTrans" cxnId="{D77647E4-B6FA-4196-A3A1-A768A58123A3}">
      <dgm:prSet/>
      <dgm:spPr/>
      <dgm:t>
        <a:bodyPr/>
        <a:lstStyle/>
        <a:p>
          <a:endParaRPr lang="pl-PL"/>
        </a:p>
      </dgm:t>
    </dgm:pt>
    <dgm:pt modelId="{E7622099-C330-4E5C-B530-1FB88B4F6A68}" type="sibTrans" cxnId="{D77647E4-B6FA-4196-A3A1-A768A58123A3}">
      <dgm:prSet/>
      <dgm:spPr/>
      <dgm:t>
        <a:bodyPr/>
        <a:lstStyle/>
        <a:p>
          <a:endParaRPr lang="pl-PL"/>
        </a:p>
      </dgm:t>
    </dgm:pt>
    <dgm:pt modelId="{8C5F2661-EE5C-4E7B-BF68-E601089282A2}" type="pres">
      <dgm:prSet presAssocID="{601EBA77-590F-4C82-A416-CA2A261DF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EC481E-F6E3-4A80-BCD8-8BD8A5849E7B}" type="pres">
      <dgm:prSet presAssocID="{B63CBF04-C4DB-4238-8A68-797B16D6545A}" presName="linNode" presStyleCnt="0"/>
      <dgm:spPr/>
    </dgm:pt>
    <dgm:pt modelId="{9327222D-FDA0-4F09-9AF7-639DFECC28C3}" type="pres">
      <dgm:prSet presAssocID="{B63CBF04-C4DB-4238-8A68-797B16D6545A}" presName="parentText" presStyleLbl="node1" presStyleIdx="0" presStyleCnt="1" custScaleX="234628" custScaleY="96920" custLinFactY="-283136" custLinFactNeighborX="-8001" custLinFactNeighborY="-3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7647E4-B6FA-4196-A3A1-A768A58123A3}" srcId="{601EBA77-590F-4C82-A416-CA2A261DF474}" destId="{B63CBF04-C4DB-4238-8A68-797B16D6545A}" srcOrd="0" destOrd="0" parTransId="{DB6B344F-F914-4BB9-98D7-96CCB771CC97}" sibTransId="{E7622099-C330-4E5C-B530-1FB88B4F6A68}"/>
    <dgm:cxn modelId="{8AFE6559-FEDB-4472-AF9C-3C134DC89676}" type="presOf" srcId="{601EBA77-590F-4C82-A416-CA2A261DF474}" destId="{8C5F2661-EE5C-4E7B-BF68-E601089282A2}" srcOrd="0" destOrd="0" presId="urn:microsoft.com/office/officeart/2005/8/layout/vList5"/>
    <dgm:cxn modelId="{731535E1-F9F4-42EC-AEE0-9A65C4ABCD3E}" type="presOf" srcId="{B63CBF04-C4DB-4238-8A68-797B16D6545A}" destId="{9327222D-FDA0-4F09-9AF7-639DFECC28C3}" srcOrd="0" destOrd="0" presId="urn:microsoft.com/office/officeart/2005/8/layout/vList5"/>
    <dgm:cxn modelId="{640638BD-F73A-4CE5-8023-D22DE8B315FB}" type="presParOf" srcId="{8C5F2661-EE5C-4E7B-BF68-E601089282A2}" destId="{66EC481E-F6E3-4A80-BCD8-8BD8A5849E7B}" srcOrd="0" destOrd="0" presId="urn:microsoft.com/office/officeart/2005/8/layout/vList5"/>
    <dgm:cxn modelId="{C16CCF79-3CAF-4A0F-B0F5-061E130B620C}" type="presParOf" srcId="{66EC481E-F6E3-4A80-BCD8-8BD8A5849E7B}" destId="{9327222D-FDA0-4F09-9AF7-639DFECC28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AA4752-F653-4482-9922-2A64A53004D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9E40266-E50C-4B68-9481-0C2F9180ECAF}">
      <dgm:prSet custT="1"/>
      <dgm:spPr/>
      <dgm:t>
        <a:bodyPr/>
        <a:lstStyle/>
        <a:p>
          <a:pPr rtl="0"/>
          <a:r>
            <a:rPr lang="pl-PL" sz="1800" b="1" dirty="0" smtClean="0">
              <a:latin typeface="Calibri" panose="020F0502020204030204" pitchFamily="34" charset="0"/>
              <a:cs typeface="Times New Roman" panose="02020603050405020304" pitchFamily="18" charset="0"/>
            </a:rPr>
            <a:t>8. RPO WP działania 1.1.1</a:t>
          </a:r>
          <a:endParaRPr lang="pl-PL" sz="1800" b="1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934A639-DEDA-4DF3-B74D-A0541EC0361F}" type="parTrans" cxnId="{3273C8C9-AC0E-492E-88B4-D5E34407BE05}">
      <dgm:prSet/>
      <dgm:spPr/>
      <dgm:t>
        <a:bodyPr/>
        <a:lstStyle/>
        <a:p>
          <a:endParaRPr lang="pl-PL"/>
        </a:p>
      </dgm:t>
    </dgm:pt>
    <dgm:pt modelId="{D22CA2C9-9E93-49F9-8508-042E21165C72}" type="sibTrans" cxnId="{3273C8C9-AC0E-492E-88B4-D5E34407BE05}">
      <dgm:prSet/>
      <dgm:spPr/>
      <dgm:t>
        <a:bodyPr/>
        <a:lstStyle/>
        <a:p>
          <a:endParaRPr lang="pl-PL"/>
        </a:p>
      </dgm:t>
    </dgm:pt>
    <dgm:pt modelId="{B274C43F-25C7-4CE4-AB84-8EE8B96BB42A}" type="pres">
      <dgm:prSet presAssocID="{83AA4752-F653-4482-9922-2A64A5300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F52B38-0954-428E-9BA0-5E40D2AC95F1}" type="pres">
      <dgm:prSet presAssocID="{D9E40266-E50C-4B68-9481-0C2F9180ECAF}" presName="linNode" presStyleCnt="0"/>
      <dgm:spPr/>
    </dgm:pt>
    <dgm:pt modelId="{6FA90F6C-66D6-4F8A-BFBE-57BFB16DD10A}" type="pres">
      <dgm:prSet presAssocID="{D9E40266-E50C-4B68-9481-0C2F9180ECAF}" presName="parentText" presStyleLbl="node1" presStyleIdx="0" presStyleCnt="1" custScaleX="234628" custLinFactY="-11018" custLinFactNeighborX="-212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73C8C9-AC0E-492E-88B4-D5E34407BE05}" srcId="{83AA4752-F653-4482-9922-2A64A53004D1}" destId="{D9E40266-E50C-4B68-9481-0C2F9180ECAF}" srcOrd="0" destOrd="0" parTransId="{F934A639-DEDA-4DF3-B74D-A0541EC0361F}" sibTransId="{D22CA2C9-9E93-49F9-8508-042E21165C72}"/>
    <dgm:cxn modelId="{A047791B-182F-43FE-9EAB-4450210BB59E}" type="presOf" srcId="{D9E40266-E50C-4B68-9481-0C2F9180ECAF}" destId="{6FA90F6C-66D6-4F8A-BFBE-57BFB16DD10A}" srcOrd="0" destOrd="0" presId="urn:microsoft.com/office/officeart/2005/8/layout/vList5"/>
    <dgm:cxn modelId="{1F1CCBA3-5925-4E91-9AB6-EBDA82C11024}" type="presOf" srcId="{83AA4752-F653-4482-9922-2A64A53004D1}" destId="{B274C43F-25C7-4CE4-AB84-8EE8B96BB42A}" srcOrd="0" destOrd="0" presId="urn:microsoft.com/office/officeart/2005/8/layout/vList5"/>
    <dgm:cxn modelId="{57079AF2-C8EA-4B30-894C-A9CF87897595}" type="presParOf" srcId="{B274C43F-25C7-4CE4-AB84-8EE8B96BB42A}" destId="{8EF52B38-0954-428E-9BA0-5E40D2AC95F1}" srcOrd="0" destOrd="0" presId="urn:microsoft.com/office/officeart/2005/8/layout/vList5"/>
    <dgm:cxn modelId="{EE44313A-4D1B-464E-B6BB-6AFE070C5A0B}" type="presParOf" srcId="{8EF52B38-0954-428E-9BA0-5E40D2AC95F1}" destId="{6FA90F6C-66D6-4F8A-BFBE-57BFB16DD10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362430" y="0"/>
          <a:ext cx="6264700" cy="4880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3. Inteligentne specjalizacje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386255" y="23825"/>
        <a:ext cx="6217050" cy="4404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423654" y="0"/>
          <a:ext cx="6264700" cy="4880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7. RPO WP działania 2.2.1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447479" y="23825"/>
        <a:ext cx="6217050" cy="4404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72008" y="0"/>
          <a:ext cx="5112571" cy="5667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2. Klasyfikacja przedsiębiorstw</a:t>
          </a:r>
          <a:endParaRPr lang="pl-PL" sz="1600" kern="1200" dirty="0" smtClean="0">
            <a:latin typeface="Cambria" panose="02040503050406030204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99676" y="27668"/>
        <a:ext cx="5057235" cy="51143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A1F9-882A-4DC3-8436-DC6C1F82020C}">
      <dsp:nvSpPr>
        <dsp:cNvPr id="0" name=""/>
        <dsp:cNvSpPr/>
      </dsp:nvSpPr>
      <dsp:spPr>
        <a:xfrm>
          <a:off x="282440" y="-81136"/>
          <a:ext cx="747628" cy="747628"/>
        </a:xfrm>
        <a:prstGeom prst="blockArc">
          <a:avLst>
            <a:gd name="adj1" fmla="val 18900000"/>
            <a:gd name="adj2" fmla="val 2700000"/>
            <a:gd name="adj3" fmla="val 2889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547C2-4998-401E-997B-B6BDE4DEF8B7}">
      <dsp:nvSpPr>
        <dsp:cNvPr id="0" name=""/>
        <dsp:cNvSpPr/>
      </dsp:nvSpPr>
      <dsp:spPr>
        <a:xfrm>
          <a:off x="1998233" y="9290"/>
          <a:ext cx="5290920" cy="5667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313" tIns="30480" rIns="30480" bIns="3048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Przedsiębiorstwo zatrudniające mniej niż 10 pracowników i którego roczny obrót oraz suma bilansowa nie przekracza 2 mln EUR</a:t>
          </a:r>
          <a:endParaRPr lang="pl-PL" sz="12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998233" y="9290"/>
        <a:ext cx="5290920" cy="566774"/>
      </dsp:txXfrm>
    </dsp:sp>
    <dsp:sp modelId="{9298AAC2-C778-44AF-82DD-363310B88EF5}">
      <dsp:nvSpPr>
        <dsp:cNvPr id="0" name=""/>
        <dsp:cNvSpPr/>
      </dsp:nvSpPr>
      <dsp:spPr>
        <a:xfrm>
          <a:off x="288032" y="0"/>
          <a:ext cx="1796899" cy="585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A1F9-882A-4DC3-8436-DC6C1F82020C}">
      <dsp:nvSpPr>
        <dsp:cNvPr id="0" name=""/>
        <dsp:cNvSpPr/>
      </dsp:nvSpPr>
      <dsp:spPr>
        <a:xfrm>
          <a:off x="282440" y="-81136"/>
          <a:ext cx="747628" cy="747628"/>
        </a:xfrm>
        <a:prstGeom prst="blockArc">
          <a:avLst>
            <a:gd name="adj1" fmla="val 18900000"/>
            <a:gd name="adj2" fmla="val 2700000"/>
            <a:gd name="adj3" fmla="val 2889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547C2-4998-401E-997B-B6BDE4DEF8B7}">
      <dsp:nvSpPr>
        <dsp:cNvPr id="0" name=""/>
        <dsp:cNvSpPr/>
      </dsp:nvSpPr>
      <dsp:spPr>
        <a:xfrm>
          <a:off x="1998233" y="9290"/>
          <a:ext cx="5290920" cy="5667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313" tIns="30480" rIns="30480" bIns="3048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Przedsiębiorstwo zatrudniające mniej niż 50 pracowników i którego roczny obrót oraz suma bilansowa nie przekracza 10 mln EUR</a:t>
          </a:r>
          <a:endParaRPr lang="pl-PL" sz="12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998233" y="9290"/>
        <a:ext cx="5290920" cy="566774"/>
      </dsp:txXfrm>
    </dsp:sp>
    <dsp:sp modelId="{9298AAC2-C778-44AF-82DD-363310B88EF5}">
      <dsp:nvSpPr>
        <dsp:cNvPr id="0" name=""/>
        <dsp:cNvSpPr/>
      </dsp:nvSpPr>
      <dsp:spPr>
        <a:xfrm>
          <a:off x="288032" y="0"/>
          <a:ext cx="1796899" cy="585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A1F9-882A-4DC3-8436-DC6C1F82020C}">
      <dsp:nvSpPr>
        <dsp:cNvPr id="0" name=""/>
        <dsp:cNvSpPr/>
      </dsp:nvSpPr>
      <dsp:spPr>
        <a:xfrm>
          <a:off x="282440" y="-81136"/>
          <a:ext cx="747628" cy="747628"/>
        </a:xfrm>
        <a:prstGeom prst="blockArc">
          <a:avLst>
            <a:gd name="adj1" fmla="val 18900000"/>
            <a:gd name="adj2" fmla="val 2700000"/>
            <a:gd name="adj3" fmla="val 2889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547C2-4998-401E-997B-B6BDE4DEF8B7}">
      <dsp:nvSpPr>
        <dsp:cNvPr id="0" name=""/>
        <dsp:cNvSpPr/>
      </dsp:nvSpPr>
      <dsp:spPr>
        <a:xfrm>
          <a:off x="1967339" y="0"/>
          <a:ext cx="5290920" cy="5667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313" tIns="30480" rIns="30480" bIns="3048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Przedsiębiorstwo zatrudniające mniej niż 250 pracowników i którego roczny obrót nie przekracza 50 mln EUR oraz suma bilansowa nie przekracza 43 mln EUR</a:t>
          </a:r>
          <a:endParaRPr lang="pl-PL" sz="12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967339" y="0"/>
        <a:ext cx="5290920" cy="566774"/>
      </dsp:txXfrm>
    </dsp:sp>
    <dsp:sp modelId="{9298AAC2-C778-44AF-82DD-363310B88EF5}">
      <dsp:nvSpPr>
        <dsp:cNvPr id="0" name=""/>
        <dsp:cNvSpPr/>
      </dsp:nvSpPr>
      <dsp:spPr>
        <a:xfrm>
          <a:off x="288032" y="0"/>
          <a:ext cx="1796899" cy="585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72008" y="0"/>
          <a:ext cx="5112571" cy="5667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>
              <a:latin typeface="Calibri" panose="020F0502020204030204" pitchFamily="34" charset="0"/>
            </a:rPr>
            <a:t>Klasyfikacja przedsiębiorstw, zgodnie z Rozporządzeniem Komisji nr 651/2014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99676" y="27668"/>
        <a:ext cx="5057235" cy="51143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A1F9-882A-4DC3-8436-DC6C1F82020C}">
      <dsp:nvSpPr>
        <dsp:cNvPr id="0" name=""/>
        <dsp:cNvSpPr/>
      </dsp:nvSpPr>
      <dsp:spPr>
        <a:xfrm rot="7401794">
          <a:off x="2825634" y="671294"/>
          <a:ext cx="321339" cy="559479"/>
        </a:xfrm>
        <a:prstGeom prst="snip1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547C2-4998-401E-997B-B6BDE4DEF8B7}">
      <dsp:nvSpPr>
        <dsp:cNvPr id="0" name=""/>
        <dsp:cNvSpPr/>
      </dsp:nvSpPr>
      <dsp:spPr>
        <a:xfrm>
          <a:off x="2158888" y="6383"/>
          <a:ext cx="5112762" cy="13703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8913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- Nie posiada udziałów  (praw głosu) w innych  przedsiębiorstwach, lub posiada poniżej 25 %.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- Udziałowcy (właściciele) nie posiadają udziałów  (praw głosu) w innych przedsiębiorstwach, lub posiadają poniżej 25 %</a:t>
          </a:r>
          <a:endParaRPr lang="pl-PL" sz="14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58888" y="6383"/>
        <a:ext cx="5112762" cy="1370319"/>
      </dsp:txXfrm>
    </dsp:sp>
    <dsp:sp modelId="{9298AAC2-C778-44AF-82DD-363310B88EF5}">
      <dsp:nvSpPr>
        <dsp:cNvPr id="0" name=""/>
        <dsp:cNvSpPr/>
      </dsp:nvSpPr>
      <dsp:spPr>
        <a:xfrm>
          <a:off x="145172" y="360035"/>
          <a:ext cx="2148669" cy="6630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519403" y="0"/>
          <a:ext cx="6264700" cy="5035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2. Klasyfikacja przedsiębiorstw</a:t>
          </a:r>
          <a:endParaRPr lang="pl-PL" sz="18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43985" y="24582"/>
        <a:ext cx="6215536" cy="45439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72008" y="0"/>
          <a:ext cx="5112571" cy="5667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Calibri" panose="020F0502020204030204" pitchFamily="34" charset="0"/>
            </a:rPr>
            <a:t>Klasyfikacja przedsiębiorstw, zgodnie z Rozporządzeniem Komisji nr 651/2014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99676" y="27668"/>
        <a:ext cx="5057235" cy="51143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A1F9-882A-4DC3-8436-DC6C1F82020C}">
      <dsp:nvSpPr>
        <dsp:cNvPr id="0" name=""/>
        <dsp:cNvSpPr/>
      </dsp:nvSpPr>
      <dsp:spPr>
        <a:xfrm rot="7401794">
          <a:off x="2825634" y="671294"/>
          <a:ext cx="321339" cy="559479"/>
        </a:xfrm>
        <a:prstGeom prst="snip1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547C2-4998-401E-997B-B6BDE4DEF8B7}">
      <dsp:nvSpPr>
        <dsp:cNvPr id="0" name=""/>
        <dsp:cNvSpPr/>
      </dsp:nvSpPr>
      <dsp:spPr>
        <a:xfrm>
          <a:off x="2158888" y="6383"/>
          <a:ext cx="5112762" cy="13703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8913" tIns="27940" rIns="27940" bIns="2794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50" b="1" kern="1200" dirty="0" smtClean="0">
              <a:latin typeface="Calibri" panose="020F0502020204030204" pitchFamily="34" charset="0"/>
            </a:rPr>
            <a:t>- </a:t>
          </a:r>
          <a:r>
            <a:rPr lang="pl-PL" sz="14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Posiada co najmniej 25 % udziałów  (praw głosu), ale nie więcej niż 50 % w innych  przedsiębiorstwach, </a:t>
          </a:r>
        </a:p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- Udziałowcy (właściciele) posiadają co najmniej 25 % udziałów  (praw głosu), ale nie więcej niż 50 % w innych  przedsiębiorstwach</a:t>
          </a:r>
          <a:endParaRPr lang="pl-PL" sz="14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58888" y="6383"/>
        <a:ext cx="5112762" cy="1370319"/>
      </dsp:txXfrm>
    </dsp:sp>
    <dsp:sp modelId="{9298AAC2-C778-44AF-82DD-363310B88EF5}">
      <dsp:nvSpPr>
        <dsp:cNvPr id="0" name=""/>
        <dsp:cNvSpPr/>
      </dsp:nvSpPr>
      <dsp:spPr>
        <a:xfrm>
          <a:off x="145172" y="360035"/>
          <a:ext cx="2148669" cy="6630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72008" y="0"/>
          <a:ext cx="5112571" cy="5667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Calibri" panose="020F0502020204030204" pitchFamily="34" charset="0"/>
            </a:rPr>
            <a:t>Klasyfikacja przedsiębiorstw, zgodnie z Rozporządzeniem Komisji nr 651/2</a:t>
          </a:r>
          <a:r>
            <a:rPr lang="pl-PL" sz="1600" kern="1200" dirty="0" smtClean="0">
              <a:latin typeface="Cambria" panose="02040503050406030204" pitchFamily="18" charset="0"/>
            </a:rPr>
            <a:t>014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99676" y="27668"/>
        <a:ext cx="5057235" cy="51143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A1F9-882A-4DC3-8436-DC6C1F82020C}">
      <dsp:nvSpPr>
        <dsp:cNvPr id="0" name=""/>
        <dsp:cNvSpPr/>
      </dsp:nvSpPr>
      <dsp:spPr>
        <a:xfrm rot="7401794">
          <a:off x="2825634" y="671294"/>
          <a:ext cx="321339" cy="559479"/>
        </a:xfrm>
        <a:prstGeom prst="snip1Rect">
          <a:avLst/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547C2-4998-401E-997B-B6BDE4DEF8B7}">
      <dsp:nvSpPr>
        <dsp:cNvPr id="0" name=""/>
        <dsp:cNvSpPr/>
      </dsp:nvSpPr>
      <dsp:spPr>
        <a:xfrm>
          <a:off x="2158888" y="6383"/>
          <a:ext cx="5112762" cy="13703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8913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- Posiada ponad 50 % udziałów  (praw głosu) w innych  przedsiębiorstwach,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- Udziałowcy (właściciele) posiadają ponad 50 % udziałów  (praw głosu) w innych  przedsiębiorstwach</a:t>
          </a:r>
          <a:endParaRPr lang="pl-PL" sz="14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58888" y="6383"/>
        <a:ext cx="5112762" cy="1370319"/>
      </dsp:txXfrm>
    </dsp:sp>
    <dsp:sp modelId="{9298AAC2-C778-44AF-82DD-363310B88EF5}">
      <dsp:nvSpPr>
        <dsp:cNvPr id="0" name=""/>
        <dsp:cNvSpPr/>
      </dsp:nvSpPr>
      <dsp:spPr>
        <a:xfrm>
          <a:off x="145172" y="360035"/>
          <a:ext cx="2148669" cy="6630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0" y="16002"/>
          <a:ext cx="6264700" cy="4880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3. Inteligentne specjalizacje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23825" y="39827"/>
        <a:ext cx="6217050" cy="4404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5. Internacjonalizacja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Internacjonalizacja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Internacjonalizacja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Internacjonalizacja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6. Go to Brand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9EB73-C163-4508-B6FD-CD3F20B24623}">
      <dsp:nvSpPr>
        <dsp:cNvPr id="0" name=""/>
        <dsp:cNvSpPr/>
      </dsp:nvSpPr>
      <dsp:spPr>
        <a:xfrm>
          <a:off x="565061" y="492"/>
          <a:ext cx="6286701" cy="5035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4. Poziomy dofinansowania</a:t>
          </a:r>
          <a:endParaRPr lang="pl-PL" sz="18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89643" y="25074"/>
        <a:ext cx="6237537" cy="45439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Go to Brand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Go to Brand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Go to Brand</a:t>
          </a:r>
          <a:endParaRPr lang="pl-PL" sz="1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437152" y="0"/>
          <a:ext cx="4680529" cy="369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7. RPO Woj. Pomorskiego 2.2.1 </a:t>
          </a:r>
          <a:endParaRPr lang="pl-PL" sz="18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55181" y="18029"/>
        <a:ext cx="4644471" cy="333274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423654" y="0"/>
          <a:ext cx="6264700" cy="4880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1. Wstęp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447479" y="23825"/>
        <a:ext cx="6217050" cy="4404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9EB73-C163-4508-B6FD-CD3F20B24623}">
      <dsp:nvSpPr>
        <dsp:cNvPr id="0" name=""/>
        <dsp:cNvSpPr/>
      </dsp:nvSpPr>
      <dsp:spPr>
        <a:xfrm>
          <a:off x="584392" y="0"/>
          <a:ext cx="6286701" cy="5040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6. Go to Brand</a:t>
          </a:r>
          <a:endParaRPr lang="pl-PL" sz="18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08998" y="24606"/>
        <a:ext cx="6237489" cy="454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288042" y="0"/>
          <a:ext cx="6264700" cy="4880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5. Internacjonalizacja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311867" y="23825"/>
        <a:ext cx="6217050" cy="4404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7222D-FDA0-4F09-9AF7-639DFECC28C3}">
      <dsp:nvSpPr>
        <dsp:cNvPr id="0" name=""/>
        <dsp:cNvSpPr/>
      </dsp:nvSpPr>
      <dsp:spPr>
        <a:xfrm>
          <a:off x="362430" y="0"/>
          <a:ext cx="6264700" cy="4880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9. Pytania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 dirty="0"/>
        </a:p>
      </dsp:txBody>
      <dsp:txXfrm>
        <a:off x="386255" y="23825"/>
        <a:ext cx="6217050" cy="4404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90F6C-66D6-4F8A-BFBE-57BFB16DD10A}">
      <dsp:nvSpPr>
        <dsp:cNvPr id="0" name=""/>
        <dsp:cNvSpPr/>
      </dsp:nvSpPr>
      <dsp:spPr>
        <a:xfrm>
          <a:off x="519403" y="0"/>
          <a:ext cx="6264700" cy="5040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8. RPO WP działania 1.1.1</a:t>
          </a:r>
          <a:endParaRPr lang="pl-PL" sz="18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44009" y="24606"/>
        <a:ext cx="6215488" cy="454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670EAB8-CC88-423A-866F-A2D55B9F27C5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E7574F4-FF8A-4810-8750-7FAAB695D9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13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F0C04B-AD25-4239-ACE6-442387CF2A67}" type="datetimeFigureOut">
              <a:rPr lang="pl-PL" smtClean="0"/>
              <a:t>18.10.2016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B7F5497-924E-426F-A1D0-E2859483DAD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25.xml"/><Relationship Id="rId7" Type="http://schemas.openxmlformats.org/officeDocument/2006/relationships/image" Target="../media/image3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3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3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3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3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7" Type="http://schemas.openxmlformats.org/officeDocument/2006/relationships/image" Target="../media/image3.pn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3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7" Type="http://schemas.openxmlformats.org/officeDocument/2006/relationships/image" Target="../media/image3.png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3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4.jpeg"/><Relationship Id="rId26" Type="http://schemas.openxmlformats.org/officeDocument/2006/relationships/diagramQuickStyle" Target="../diagrams/quickStyle5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4.xml"/><Relationship Id="rId34" Type="http://schemas.openxmlformats.org/officeDocument/2006/relationships/diagramData" Target="../diagrams/data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38" Type="http://schemas.microsoft.com/office/2007/relationships/diagramDrawing" Target="../diagrams/drawing7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37" Type="http://schemas.openxmlformats.org/officeDocument/2006/relationships/diagramColors" Target="../diagrams/colors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36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35" Type="http://schemas.openxmlformats.org/officeDocument/2006/relationships/diagramLayout" Target="../diagrams/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7" Type="http://schemas.openxmlformats.org/officeDocument/2006/relationships/image" Target="../media/image3.pn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7" Type="http://schemas.openxmlformats.org/officeDocument/2006/relationships/image" Target="../media/image3.pn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7" Type="http://schemas.openxmlformats.org/officeDocument/2006/relationships/image" Target="../media/image3.png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7" Type="http://schemas.openxmlformats.org/officeDocument/2006/relationships/image" Target="../media/image3.png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7" Type="http://schemas.openxmlformats.org/officeDocument/2006/relationships/image" Target="../media/image3.png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7" Type="http://schemas.openxmlformats.org/officeDocument/2006/relationships/image" Target="../media/image3.pn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0.xml"/><Relationship Id="rId5" Type="http://schemas.openxmlformats.org/officeDocument/2006/relationships/diagramQuickStyle" Target="../diagrams/quickStyle40.xml"/><Relationship Id="rId4" Type="http://schemas.openxmlformats.org/officeDocument/2006/relationships/diagramLayout" Target="../diagrams/layout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4.jpeg"/><Relationship Id="rId18" Type="http://schemas.microsoft.com/office/2007/relationships/diagramDrawing" Target="../diagrams/drawing10.xml"/><Relationship Id="rId26" Type="http://schemas.openxmlformats.org/officeDocument/2006/relationships/diagramQuickStyle" Target="../diagrams/quickStyle12.xml"/><Relationship Id="rId3" Type="http://schemas.openxmlformats.org/officeDocument/2006/relationships/diagramData" Target="../diagrams/data8.xml"/><Relationship Id="rId21" Type="http://schemas.openxmlformats.org/officeDocument/2006/relationships/diagramQuickStyle" Target="../diagrams/quickStyle11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openxmlformats.org/officeDocument/2006/relationships/diagramColors" Target="../diagrams/colors10.xml"/><Relationship Id="rId25" Type="http://schemas.openxmlformats.org/officeDocument/2006/relationships/diagramLayout" Target="../diagrams/layout12.xml"/><Relationship Id="rId33" Type="http://schemas.microsoft.com/office/2007/relationships/diagramDrawing" Target="../diagrams/drawing13.xml"/><Relationship Id="rId2" Type="http://schemas.openxmlformats.org/officeDocument/2006/relationships/image" Target="../media/image3.png"/><Relationship Id="rId16" Type="http://schemas.openxmlformats.org/officeDocument/2006/relationships/diagramQuickStyle" Target="../diagrams/quickStyle10.xml"/><Relationship Id="rId20" Type="http://schemas.openxmlformats.org/officeDocument/2006/relationships/diagramLayout" Target="../diagrams/layout11.xml"/><Relationship Id="rId29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24" Type="http://schemas.openxmlformats.org/officeDocument/2006/relationships/diagramData" Target="../diagrams/data12.xml"/><Relationship Id="rId32" Type="http://schemas.openxmlformats.org/officeDocument/2006/relationships/diagramColors" Target="../diagrams/colors13.xml"/><Relationship Id="rId5" Type="http://schemas.openxmlformats.org/officeDocument/2006/relationships/diagramQuickStyle" Target="../diagrams/quickStyle8.xml"/><Relationship Id="rId15" Type="http://schemas.openxmlformats.org/officeDocument/2006/relationships/diagramLayout" Target="../diagrams/layout10.xml"/><Relationship Id="rId23" Type="http://schemas.microsoft.com/office/2007/relationships/diagramDrawing" Target="../diagrams/drawing11.xml"/><Relationship Id="rId28" Type="http://schemas.microsoft.com/office/2007/relationships/diagramDrawing" Target="../diagrams/drawing12.xml"/><Relationship Id="rId10" Type="http://schemas.openxmlformats.org/officeDocument/2006/relationships/diagramQuickStyle" Target="../diagrams/quickStyle9.xml"/><Relationship Id="rId19" Type="http://schemas.openxmlformats.org/officeDocument/2006/relationships/diagramData" Target="../diagrams/data11.xml"/><Relationship Id="rId31" Type="http://schemas.openxmlformats.org/officeDocument/2006/relationships/diagramQuickStyle" Target="../diagrams/quickStyle13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Data" Target="../diagrams/data10.xml"/><Relationship Id="rId22" Type="http://schemas.openxmlformats.org/officeDocument/2006/relationships/diagramColors" Target="../diagrams/colors11.xml"/><Relationship Id="rId27" Type="http://schemas.openxmlformats.org/officeDocument/2006/relationships/diagramColors" Target="../diagrams/colors12.xml"/><Relationship Id="rId30" Type="http://schemas.openxmlformats.org/officeDocument/2006/relationships/diagramLayout" Target="../diagrams/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18" Type="http://schemas.openxmlformats.org/officeDocument/2006/relationships/diagramData" Target="../diagrams/data17.xml"/><Relationship Id="rId3" Type="http://schemas.openxmlformats.org/officeDocument/2006/relationships/diagramData" Target="../diagrams/data14.xml"/><Relationship Id="rId21" Type="http://schemas.openxmlformats.org/officeDocument/2006/relationships/diagramColors" Target="../diagrams/colors17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16.xml"/><Relationship Id="rId20" Type="http://schemas.openxmlformats.org/officeDocument/2006/relationships/diagramQuickStyle" Target="../diagrams/quickStyl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19" Type="http://schemas.openxmlformats.org/officeDocument/2006/relationships/diagramLayout" Target="../diagrams/layout17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Relationship Id="rId22" Type="http://schemas.microsoft.com/office/2007/relationships/diagramDrawing" Target="../diagrams/drawin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18.xml"/><Relationship Id="rId7" Type="http://schemas.openxmlformats.org/officeDocument/2006/relationships/image" Target="../media/image3.png"/><Relationship Id="rId12" Type="http://schemas.microsoft.com/office/2007/relationships/diagramDrawing" Target="../diagrams/drawing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11" Type="http://schemas.openxmlformats.org/officeDocument/2006/relationships/diagramColors" Target="../diagrams/colors19.xml"/><Relationship Id="rId5" Type="http://schemas.openxmlformats.org/officeDocument/2006/relationships/diagramColors" Target="../diagrams/colors18.xml"/><Relationship Id="rId10" Type="http://schemas.openxmlformats.org/officeDocument/2006/relationships/diagramQuickStyle" Target="../diagrams/quickStyle19.xml"/><Relationship Id="rId4" Type="http://schemas.openxmlformats.org/officeDocument/2006/relationships/diagramQuickStyle" Target="../diagrams/quickStyle18.xml"/><Relationship Id="rId9" Type="http://schemas.openxmlformats.org/officeDocument/2006/relationships/diagramLayout" Target="../diagrams/layout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openxmlformats.org/officeDocument/2006/relationships/image" Target="../media/image7.png"/><Relationship Id="rId3" Type="http://schemas.openxmlformats.org/officeDocument/2006/relationships/diagramLayout" Target="../diagrams/layout20.xml"/><Relationship Id="rId7" Type="http://schemas.openxmlformats.org/officeDocument/2006/relationships/image" Target="../media/image3.png"/><Relationship Id="rId12" Type="http://schemas.microsoft.com/office/2007/relationships/diagramDrawing" Target="../diagrams/drawing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11" Type="http://schemas.openxmlformats.org/officeDocument/2006/relationships/diagramColors" Target="../diagrams/colors21.xml"/><Relationship Id="rId5" Type="http://schemas.openxmlformats.org/officeDocument/2006/relationships/diagramColors" Target="../diagrams/colors20.xml"/><Relationship Id="rId10" Type="http://schemas.openxmlformats.org/officeDocument/2006/relationships/diagramQuickStyle" Target="../diagrams/quickStyle21.xml"/><Relationship Id="rId4" Type="http://schemas.openxmlformats.org/officeDocument/2006/relationships/diagramQuickStyle" Target="../diagrams/quickStyle20.xml"/><Relationship Id="rId9" Type="http://schemas.openxmlformats.org/officeDocument/2006/relationships/diagramLayout" Target="../diagrams/layout2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image" Target="../media/image8.png"/><Relationship Id="rId3" Type="http://schemas.openxmlformats.org/officeDocument/2006/relationships/diagramLayout" Target="../diagrams/layout22.xml"/><Relationship Id="rId7" Type="http://schemas.openxmlformats.org/officeDocument/2006/relationships/image" Target="../media/image3.png"/><Relationship Id="rId12" Type="http://schemas.microsoft.com/office/2007/relationships/diagramDrawing" Target="../diagrams/drawing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11" Type="http://schemas.openxmlformats.org/officeDocument/2006/relationships/diagramColors" Target="../diagrams/colors23.xml"/><Relationship Id="rId5" Type="http://schemas.openxmlformats.org/officeDocument/2006/relationships/diagramColors" Target="../diagrams/colors22.xml"/><Relationship Id="rId10" Type="http://schemas.openxmlformats.org/officeDocument/2006/relationships/diagramQuickStyle" Target="../diagrams/quickStyle23.xml"/><Relationship Id="rId4" Type="http://schemas.openxmlformats.org/officeDocument/2006/relationships/diagramQuickStyle" Target="../diagrams/quickStyle22.xml"/><Relationship Id="rId9" Type="http://schemas.openxmlformats.org/officeDocument/2006/relationships/diagramLayout" Target="../diagrams/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EuroPG\istockphoto\kupione\1stro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4020269" cy="301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 smtClean="0">
                <a:latin typeface="Cambria" panose="02040503050406030204" pitchFamily="18" charset="0"/>
              </a:rPr>
              <a:t>Dotacje UE dla przedsiębiorstw</a:t>
            </a:r>
            <a:endParaRPr lang="pl-PL" sz="3200" b="1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192.168.1.104\Wnioski\Promocja\Pracodawcy Pomorza\logo_pracodawcy-pomorz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938"/>
            <a:ext cx="1917450" cy="6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426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311342"/>
            <a:ext cx="8219256" cy="521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200" dirty="0" smtClean="0">
                <a:latin typeface="Cambria" panose="02040503050406030204" pitchFamily="18" charset="0"/>
              </a:rPr>
              <a:t>Pomoc regionalna określona w </a:t>
            </a:r>
            <a:r>
              <a:rPr lang="pl-PL" sz="1200" i="1" dirty="0" smtClean="0">
                <a:latin typeface="Cambria" panose="02040503050406030204" pitchFamily="18" charset="0"/>
              </a:rPr>
              <a:t>Rozporządzeniu Rady Ministrów z dn. 30 czerwca 2014 r. w sprawie ustalenia mapy pomocy regionalnej na lata 2014 – 2020.</a:t>
            </a:r>
            <a:endParaRPr lang="pl-PL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1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70" y="1772816"/>
            <a:ext cx="5616624" cy="5060425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6444208" y="3717032"/>
          <a:ext cx="24778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662"/>
                <a:gridCol w="501831"/>
                <a:gridCol w="468290"/>
                <a:gridCol w="504056"/>
              </a:tblGrid>
              <a:tr h="392836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Mazowieckie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Małe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Średnie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Duże</a:t>
                      </a:r>
                      <a:endParaRPr lang="pl-PL" sz="1000" dirty="0"/>
                    </a:p>
                  </a:txBody>
                  <a:tcPr/>
                </a:tc>
              </a:tr>
              <a:tr h="543927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Subregion Warszawa Zachodni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40%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30%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20%</a:t>
                      </a:r>
                      <a:endParaRPr lang="pl-PL" sz="1000" dirty="0"/>
                    </a:p>
                  </a:txBody>
                  <a:tcPr/>
                </a:tc>
              </a:tr>
              <a:tr h="543927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Miasto Warszawa (do 31.12.2017)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35%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25%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15%</a:t>
                      </a:r>
                      <a:endParaRPr lang="pl-PL" sz="1000" dirty="0"/>
                    </a:p>
                  </a:txBody>
                  <a:tcPr/>
                </a:tc>
              </a:tr>
              <a:tr h="543927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Miasto Warszawa (od 01.01.2018)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30%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20%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10%</a:t>
                      </a:r>
                      <a:endParaRPr lang="pl-PL" sz="1000" dirty="0"/>
                    </a:p>
                  </a:txBody>
                  <a:tcPr/>
                </a:tc>
              </a:tr>
              <a:tr h="543927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Pozostałe Regiony Mazowsza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55%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45%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35%</a:t>
                      </a:r>
                      <a:endParaRPr lang="pl-PL" sz="1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upa 9"/>
          <p:cNvGrpSpPr/>
          <p:nvPr/>
        </p:nvGrpSpPr>
        <p:grpSpPr>
          <a:xfrm>
            <a:off x="179512" y="626498"/>
            <a:ext cx="6406408" cy="528270"/>
            <a:chOff x="-642745" y="-2660903"/>
            <a:chExt cx="6406408" cy="528270"/>
          </a:xfrm>
          <a:scene3d>
            <a:camera prst="orthographicFront"/>
            <a:lightRig rig="flat" dir="t"/>
          </a:scene3d>
        </p:grpSpPr>
        <p:sp>
          <p:nvSpPr>
            <p:cNvPr id="11" name="Prostokąt zaokrąglony 10"/>
            <p:cNvSpPr/>
            <p:nvPr/>
          </p:nvSpPr>
          <p:spPr>
            <a:xfrm>
              <a:off x="-642745" y="-2660903"/>
              <a:ext cx="6286701" cy="503563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rostokąt 11"/>
            <p:cNvSpPr/>
            <p:nvPr/>
          </p:nvSpPr>
          <p:spPr>
            <a:xfrm>
              <a:off x="-473874" y="-2587032"/>
              <a:ext cx="6237537" cy="4543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r>
                <a:rPr lang="pl-PL" sz="1800" b="1" kern="12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. Poziomy dofinansowania</a:t>
              </a:r>
              <a:endParaRPr lang="pl-PL" sz="1800" b="1" kern="12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78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78356616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Projekty w ramach tej kategorii mają służyć internacjonalizacji przedsiębiorstw, rozszerzaniu ich działalności operacyjnej o zagraniczne rynki zbytu, znalezienie zagranicznych partnerów handlowych.  </a:t>
            </a:r>
          </a:p>
          <a:p>
            <a:pPr marL="0" indent="0" algn="just"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Realizowane będą w ramach:</a:t>
            </a:r>
          </a:p>
          <a:p>
            <a:pPr marL="0" indent="0" algn="just">
              <a:buNone/>
            </a:pPr>
            <a:endParaRPr lang="pl-PL" sz="1800" dirty="0">
              <a:latin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</a:rPr>
              <a:t>Programu Operacyjnego Inteligentny Rozwój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</a:rPr>
              <a:t>Regionalnych Programów Operacyjnych</a:t>
            </a:r>
          </a:p>
          <a:p>
            <a:pPr algn="just"/>
            <a:r>
              <a:rPr lang="pl-PL" sz="1800" dirty="0" smtClean="0">
                <a:latin typeface="Calibri" panose="020F0502020204030204" pitchFamily="34" charset="0"/>
              </a:rPr>
              <a:t>Programu Operacyjnego Polska Wschodnia</a:t>
            </a:r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9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Projekty na promocję przedsiębiorstw za granicą</a:t>
            </a: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8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„Internacjonalizacja”</a:t>
            </a:r>
            <a:endParaRPr lang="pl-PL" sz="8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61" y="4002699"/>
            <a:ext cx="2233197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3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40164648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23528" y="1916832"/>
            <a:ext cx="2520280" cy="1765928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Przykładowe rodzaje </a:t>
            </a:r>
            <a:r>
              <a:rPr lang="pl-PL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kosztów kwalifikowalnych</a:t>
            </a:r>
            <a:endParaRPr lang="pl-PL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 algn="just"/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Koszt misji gospodarczych przedstawicieli firmy, w tym: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organizacja misji przez firmy zewnętrzne;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transport (w tym wizy i ubezpieczenia), zakwaterowanie, diety osób uczestniczących w projekcie;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bilety wstępu na imprezy wystawiennicze, konferencje</a:t>
            </a:r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/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Koszt uczestnictwa w targach, w charakterze wystawcy, w tym: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 wynajęcie, zabudowa stoiska;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 obsługa techniczna stoiska;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 transport eksponatów;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   transport (w tym wizy i ubezpieczenia), zakwaterowanie, diety osób uczestniczących w projekcie;</a:t>
            </a:r>
          </a:p>
          <a:p>
            <a:pPr marL="457200" indent="-7938" algn="just">
              <a:buFont typeface="Wingdings" panose="05000000000000000000" pitchFamily="2" charset="2"/>
              <a:buChar char="Ø"/>
            </a:pPr>
            <a:endParaRPr lang="pl-PL" sz="18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9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Projekty na promocję przedsiębiorstw za granicą</a:t>
            </a: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8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„Internacjonalizacja”</a:t>
            </a:r>
            <a:endParaRPr lang="pl-PL" sz="8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9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1364243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Rodzaj kosztów </a:t>
            </a: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kwalifikowalnych c.d.</a:t>
            </a:r>
            <a:endParaRPr lang="pl-PL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 algn="just"/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Promocja (materiały reklamowe, ulotki, foldery, wizytówki, gadżety, itp.);</a:t>
            </a:r>
          </a:p>
          <a:p>
            <a:pPr marL="0" indent="0" algn="just">
              <a:buNone/>
            </a:pPr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Inne, tj.: bazy danych, strategie marketingowe, </a:t>
            </a:r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strategie finansowania</a:t>
            </a: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doradztwo prawne, certyfikacja </a:t>
            </a:r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produktów, itp.</a:t>
            </a:r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9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Projekty na promocję przedsiębiorstw za granicą</a:t>
            </a: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80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„Internacjonalizacja”</a:t>
            </a:r>
            <a:endParaRPr lang="pl-PL" sz="80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0322680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Efekt końcowy:</a:t>
            </a:r>
          </a:p>
          <a:p>
            <a:pPr marL="457200" indent="-457200" algn="just"/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Rozpoczęcie, wzrost eksportu, a co za tym idzie wzrost przychodów z eksportu;</a:t>
            </a:r>
          </a:p>
          <a:p>
            <a:pPr marL="0" indent="0" algn="just">
              <a:buNone/>
            </a:pPr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Wzrost % udziału przychodów z eksportu w stosunku do przychodów z rynku krajowego;</a:t>
            </a:r>
          </a:p>
          <a:p>
            <a:pPr marL="457200" indent="-457200" algn="just"/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pl-PL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Podpisanie długofalowych kontraktów w zagranicznymi odbiorcami.</a:t>
            </a:r>
            <a:endParaRPr lang="pl-PL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pl-PL" sz="9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Projekty na promocję przedsiębiorstw za granicą</a:t>
            </a: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7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8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80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Internacjonalizacja</a:t>
            </a:r>
            <a:r>
              <a:rPr lang="pl-PL" sz="8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pl-PL" sz="8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33604932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Dofinansowanie dla projektów dotyczących uczestnictwa w działaniach promocyjnych w celu promowania marek na rynkach zagranicznych</a:t>
            </a:r>
            <a:endParaRPr lang="pl-PL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Z działania mogą skorzystać: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mikro, mali i średni przedsiębiorcy</a:t>
            </a: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Maksymalna wartość kosztów kwalifikowalnych: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1 000 000 zł</a:t>
            </a:r>
            <a:endParaRPr lang="pl-PL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Maksymalna intensywność dofinansowania: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do 50% lub 85%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wota </a:t>
            </a: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przeznaczona na dofinansowanie: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I etap 100 mln zł,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</a:t>
            </a: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etap 200 mln zł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Daty </a:t>
            </a: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najbliższych konkursów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 etap: 24 czerwca – 05 sierpnia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II etap: styczeń 2017 r.</a:t>
            </a:r>
            <a:endParaRPr lang="pl-PL" sz="16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3.3.3 Wsparcie MŚP w promocji marek produktowych </a:t>
            </a:r>
          </a:p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„Go to Brand”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95104846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7525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Branże polskiej gospodarki wybrane przez Ministerstwo Rozwoju</a:t>
            </a:r>
            <a:endParaRPr lang="pl-PL" sz="21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Sprzęt medyczny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Kosmetyki</a:t>
            </a:r>
            <a:endParaRPr lang="pl-PL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IT/ICT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Jachty i łodzie</a:t>
            </a: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Meble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Polskie specjalności </a:t>
            </a: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żywnościowe</a:t>
            </a: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Sektor usług prozdrowotnych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Biotechnologia i farmaceutyka</a:t>
            </a:r>
            <a:endParaRPr lang="pl-PL" sz="16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Moda polska</a:t>
            </a:r>
            <a:endParaRPr lang="pl-PL" sz="16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Budowa i wykańczanie budowli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Maszyny i urządzenia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Części samochodowe i lotnicze</a:t>
            </a: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3.3.3 Wsparcie MŚP w promocji marek produktowych </a:t>
            </a:r>
          </a:p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„Go to Brand”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6238680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Program promocji branży jachtów i łodzi rekreacyjnych</a:t>
            </a:r>
            <a:endParaRPr lang="pl-PL" sz="21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Program skierowany do Mikro, Małych i Średnich przedsiębiorców z wybranych kodów PKD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Termin realizacji projektu 25 czerwiec 2016 – 30 czerwiec 2019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Konieczność wyboru przynajmniej jednego perspektywicznego rynku spoza UE, który będzie zgodny ze strategią firmy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USA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Zjednoczone Emiraty Arabskie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Norwegia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Turcja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Rosja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Australia</a:t>
            </a: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Chiny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3.3.3 Wsparcie MŚP w promocji marek produktowych </a:t>
            </a:r>
          </a:p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„Go to Brand”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37567815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Program promocji branży jachtów i łodzi rekreacyjnych</a:t>
            </a:r>
            <a:endParaRPr lang="pl-PL" sz="21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Konieczność uczestnictwa w min. 6 wydarzeniach targowych spośród 19 dostępnych w tym w 3 wydarzeniach w ramach których zorganizowano narodowe stanowisko informacyjne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Możliwość udziału w max. 3 indywidualnych wyjazdowych </a:t>
            </a:r>
            <a:b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 grupowych misjach gospodarczych na rynkach perspektywicznych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Możliwość organizacji max. 6 przyjazdowych misji gospodarczych dla dealerów, kontrahentów, oraz dziennikarzy z krajów perspektywicznych i  związanych z branżą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Możliwość zakupu usługi szkoleniowej 2% kosztów projektu oraz usługi doradczej 5% kosztów projektu</a:t>
            </a: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3.3.3 Wsparcie MŚP w promocji marek produktowych </a:t>
            </a:r>
          </a:p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„Go to Brand”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14116467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Inteligentne Specjalizacje Pomorza:</a:t>
            </a:r>
          </a:p>
          <a:p>
            <a:pPr marL="0" indent="0" algn="just">
              <a:buNone/>
            </a:pPr>
            <a:endParaRPr lang="pl-PL" sz="21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Technologie </a:t>
            </a:r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offshore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portowo-logistyczne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Technologie interaktywne w środowisku nasyconym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informacyjnie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Technologie </a:t>
            </a:r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ekoefektywne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w produkcji, przesyle, dystrybucji i zużyciu energii i paliw oraz w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budownictwie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just"/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Technologie medyczne w zakresie chorób cywilizacyjnych i okresu starzenia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2.2.1 Inwestycje profilowane – wsparcie dotacyjne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63310334"/>
              </p:ext>
            </p:extLst>
          </p:nvPr>
        </p:nvGraphicFramePr>
        <p:xfrm>
          <a:off x="1050978" y="3103183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2329761"/>
              </p:ext>
            </p:extLst>
          </p:nvPr>
        </p:nvGraphicFramePr>
        <p:xfrm>
          <a:off x="904814" y="2345763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09065476"/>
              </p:ext>
            </p:extLst>
          </p:nvPr>
        </p:nvGraphicFramePr>
        <p:xfrm>
          <a:off x="848627" y="3856474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3" name="Picture 2" descr="\\192.168.1.104\Wnioski\Promocja\Pracodawcy Pomorza\logo_pracodawcy-pomorza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938"/>
            <a:ext cx="1917450" cy="6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rostokąt 15"/>
          <p:cNvSpPr/>
          <p:nvPr/>
        </p:nvSpPr>
        <p:spPr>
          <a:xfrm>
            <a:off x="1651622" y="5422873"/>
            <a:ext cx="6215536" cy="45439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729363516"/>
              </p:ext>
            </p:extLst>
          </p:nvPr>
        </p:nvGraphicFramePr>
        <p:xfrm>
          <a:off x="994876" y="1592303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778441250"/>
              </p:ext>
            </p:extLst>
          </p:nvPr>
        </p:nvGraphicFramePr>
        <p:xfrm>
          <a:off x="964997" y="6122946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044966786"/>
              </p:ext>
            </p:extLst>
          </p:nvPr>
        </p:nvGraphicFramePr>
        <p:xfrm>
          <a:off x="891267" y="5373216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132816069"/>
              </p:ext>
            </p:extLst>
          </p:nvPr>
        </p:nvGraphicFramePr>
        <p:xfrm>
          <a:off x="1157476" y="4609765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</p:spTree>
    <p:extLst>
      <p:ext uri="{BB962C8B-B14F-4D97-AF65-F5344CB8AC3E}">
        <p14:creationId xmlns:p14="http://schemas.microsoft.com/office/powerpoint/2010/main" val="3190754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7" grpId="0">
        <p:bldAsOne/>
      </p:bldGraphic>
      <p:bldGraphic spid="18" grpId="0">
        <p:bldAsOne/>
      </p:bldGraphic>
      <p:bldGraphic spid="19" grpId="0">
        <p:bldAsOne/>
      </p:bldGraphic>
      <p:bldGraphic spid="20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22398931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Typy projektów mogących otrzymać wsparcie:</a:t>
            </a: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Budowa i rozbudowa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infrastruktury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(m.in. Obiektów, maszyn, instalacji, urządzeń),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Unowocześnienie składników majątku trwałego,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Zmiana procesu produkcyjnego,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Zmiana organizacyjna przedsiębiorstwa poprzez wdrażanie systemów zarządzania.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Poddziałanie 2.2.1 Inwestycje profilowane – wsparcie dotacyjne</a:t>
            </a:r>
          </a:p>
        </p:txBody>
      </p:sp>
    </p:spTree>
    <p:extLst>
      <p:ext uri="{BB962C8B-B14F-4D97-AF65-F5344CB8AC3E}">
        <p14:creationId xmlns:p14="http://schemas.microsoft.com/office/powerpoint/2010/main" val="186842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Przykładowe rodzaje kosztów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kwalifikowalnych</a:t>
            </a: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pl-PL" sz="21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Budowa i rozbudowa obiektów,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Zakup środków trwałych (maszyn, urządzeń, linii technologicznych)</a:t>
            </a:r>
          </a:p>
          <a:p>
            <a:pPr marL="0" indent="0">
              <a:buNone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Zakup sprzętu IT,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Zakup oprogramowania.</a:t>
            </a:r>
          </a:p>
          <a:p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Zakup innych </a:t>
            </a:r>
            <a:r>
              <a:rPr lang="pl-PL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WNiP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2.2.1 Inwestycje profilowane – wsparcie dotacyjne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6437823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Założenia:</a:t>
            </a:r>
          </a:p>
          <a:p>
            <a:pPr marL="0" indent="0" algn="just">
              <a:buNone/>
            </a:pPr>
            <a:endParaRPr lang="pl-PL" sz="21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Termin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: ogłoszenie naboru XII.2016 r., nabór I kw. 2017 r. 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Wsparcie finansowe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adresowane jest do mikro, małych i średnich przedsiębiorstw, działających w obszarach inteligentnych specjalizacji oraz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innowacji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Maksymalna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wartość wydatków kwalifikowalnych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projektu: </a:t>
            </a:r>
          </a:p>
          <a:p>
            <a:pPr marL="0" indent="0">
              <a:buNone/>
            </a:pP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mln zł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Maksymalna intensywność wsparcia: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55 % 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Poddziałanie 2.2.1 Inwestycje profilowane – wsparcie dotacyjne</a:t>
            </a:r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2809017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Typy projektów mogących otrzymać wsparcie:</a:t>
            </a:r>
          </a:p>
          <a:p>
            <a:pPr marL="0" indent="0" algn="just">
              <a:buNone/>
            </a:pPr>
            <a:endParaRPr lang="pl-PL" sz="18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Prace badawczo – rozwojowe, w tym:</a:t>
            </a:r>
          </a:p>
          <a:p>
            <a:pPr marL="342900" indent="-342900" algn="just">
              <a:buAutoNum type="arabicParenR"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ealizacja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przez przedsiębiorstwa badań przemysłowych i prac rozwojowych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buAutoNum type="arabicParenR"/>
            </a:pP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Wsparcie procesu zabezpieczenia i ochrony własności intelektualnej przedsiębiorstwa, </a:t>
            </a:r>
          </a:p>
          <a:p>
            <a:pPr marL="342900" indent="-342900" algn="just">
              <a:buAutoNum type="arabicParenR"/>
            </a:pP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zakup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przez przedsiębiorstwa i dostosowanie do wdrożenia wyników prac B+R oraz praw do własności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intelektualnej, </a:t>
            </a:r>
          </a:p>
          <a:p>
            <a:pPr marL="342900" indent="-342900" algn="just">
              <a:buAutoNum type="arabicParenR"/>
            </a:pP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realizacja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projektów badawczo-rozwojowych zmierzających do komercjalizacji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wyników.</a:t>
            </a: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Tworzenie i rozwój infrastruktury B+R, w tym:</a:t>
            </a:r>
          </a:p>
          <a:p>
            <a:pPr marL="342900" indent="-342900" algn="just">
              <a:buAutoNum type="arabicParenR"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budowa, rozbudowa, przebudowa laboratoriów specjalistycznych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l-PL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zakup </a:t>
            </a:r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wyposażenia. </a:t>
            </a: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Poddziałanie </a:t>
            </a:r>
            <a:r>
              <a:rPr lang="pl-PL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1.1.1 Ekspansja przez innowacje </a:t>
            </a:r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– wsparcie dotacyjne</a:t>
            </a:r>
          </a:p>
        </p:txBody>
      </p:sp>
    </p:spTree>
    <p:extLst>
      <p:ext uri="{BB962C8B-B14F-4D97-AF65-F5344CB8AC3E}">
        <p14:creationId xmlns:p14="http://schemas.microsoft.com/office/powerpoint/2010/main" val="180900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40871722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Przykładowe rodzaje kosztów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kwalifikowalnych</a:t>
            </a:r>
            <a:r>
              <a:rPr lang="pl-PL" sz="2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pl-PL" sz="21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Wynagrodzenia wraz z pochodnymi,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Koszty podwykonawstwa,</a:t>
            </a:r>
          </a:p>
          <a:p>
            <a:pPr marL="0" indent="0">
              <a:buNone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Koszt zakupu materiałów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produktów,</a:t>
            </a:r>
          </a:p>
          <a:p>
            <a:pPr marL="0" indent="0">
              <a:buNone/>
            </a:pP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Zakup materiałów eksploatacyjnych,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Zakup oprogramowania,</a:t>
            </a:r>
          </a:p>
          <a:p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Zakup innych </a:t>
            </a:r>
            <a:r>
              <a:rPr lang="pl-PL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WNiP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buNone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Koszt promocji projektu.</a:t>
            </a:r>
          </a:p>
          <a:p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Poddziałanie 1.1.1 Ekspansja przez innowacje – wsparcie dotacyjne</a:t>
            </a:r>
          </a:p>
          <a:p>
            <a:endParaRPr lang="pl-P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05983397"/>
              </p:ext>
            </p:extLst>
          </p:nvPr>
        </p:nvGraphicFramePr>
        <p:xfrm>
          <a:off x="-180528" y="722868"/>
          <a:ext cx="741682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987824" y="1700808"/>
            <a:ext cx="583264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Założenia:</a:t>
            </a:r>
          </a:p>
          <a:p>
            <a:pPr marL="0" indent="0" algn="just">
              <a:buNone/>
            </a:pPr>
            <a:endParaRPr lang="pl-PL" sz="21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Termin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ogłoszenie naboru II kwartał 2017 r. (??). </a:t>
            </a:r>
          </a:p>
          <a:p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Wsparcie finansowe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adresowane jest do mikro,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małych,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średnich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oraz dużych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przedsiębiorstw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działających w obszarach inteligentnych specjalizacji oraz innowacji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Maksymalna wartość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dofinansowania: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brak.</a:t>
            </a:r>
          </a:p>
          <a:p>
            <a:pPr marL="0" indent="0" algn="just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Maksymalna intensywność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wsparcia, w zależności od typu projektu: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80 %.</a:t>
            </a:r>
          </a:p>
          <a:p>
            <a:pPr algn="just"/>
            <a:endParaRPr lang="pl-PL" sz="1800" dirty="0"/>
          </a:p>
          <a:p>
            <a:endParaRPr lang="pl-PL" sz="1800" dirty="0"/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179512" y="1916832"/>
            <a:ext cx="2664296" cy="17659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Poddziałanie 1.1.1 Ekspansja przez innowacje – wsparcie dotacyjne</a:t>
            </a:r>
          </a:p>
        </p:txBody>
      </p:sp>
    </p:spTree>
    <p:extLst>
      <p:ext uri="{BB962C8B-B14F-4D97-AF65-F5344CB8AC3E}">
        <p14:creationId xmlns:p14="http://schemas.microsoft.com/office/powerpoint/2010/main" val="7239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6983271"/>
              </p:ext>
            </p:extLst>
          </p:nvPr>
        </p:nvGraphicFramePr>
        <p:xfrm>
          <a:off x="899592" y="2729748"/>
          <a:ext cx="6552728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896609" y="35010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\\192.168.1.104\Wnioski\Promocja\Pracodawcy Pomorza\logo_pracodawcy-pomorz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938"/>
            <a:ext cx="1917450" cy="6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096962" y="3501008"/>
            <a:ext cx="53553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EUROPEAN PROJECTS GROUP SP. Z O.O.</a:t>
            </a:r>
          </a:p>
          <a:p>
            <a:endParaRPr lang="pl-PL" b="1" dirty="0">
              <a:latin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</a:rPr>
              <a:t>u</a:t>
            </a:r>
            <a:r>
              <a:rPr lang="pl-PL" b="1" dirty="0" smtClean="0">
                <a:latin typeface="Calibri" panose="020F0502020204030204" pitchFamily="34" charset="0"/>
              </a:rPr>
              <a:t>l. Wodnika 44/1   80-299 Gdańsk</a:t>
            </a:r>
          </a:p>
          <a:p>
            <a:endParaRPr lang="pl-PL" b="1" dirty="0">
              <a:latin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</a:rPr>
              <a:t>t</a:t>
            </a:r>
            <a:r>
              <a:rPr lang="pl-PL" b="1" dirty="0" smtClean="0">
                <a:latin typeface="Calibri" panose="020F0502020204030204" pitchFamily="34" charset="0"/>
              </a:rPr>
              <a:t>el. 58 732 19 28</a:t>
            </a:r>
          </a:p>
          <a:p>
            <a:endParaRPr lang="pl-PL" b="1" dirty="0">
              <a:latin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</a:rPr>
              <a:t>www.europg.pl</a:t>
            </a:r>
            <a:endParaRPr lang="pl-PL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3924510"/>
              </p:ext>
            </p:extLst>
          </p:nvPr>
        </p:nvGraphicFramePr>
        <p:xfrm>
          <a:off x="1050978" y="3103183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06039523"/>
              </p:ext>
            </p:extLst>
          </p:nvPr>
        </p:nvGraphicFramePr>
        <p:xfrm>
          <a:off x="904814" y="2345763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3" name="Picture 2" descr="\\192.168.1.104\Wnioski\Promocja\Pracodawcy Pomorza\logo_pracodawcy-pomorza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938"/>
            <a:ext cx="1917450" cy="6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rostokąt 15"/>
          <p:cNvSpPr/>
          <p:nvPr/>
        </p:nvSpPr>
        <p:spPr>
          <a:xfrm>
            <a:off x="1651622" y="5422873"/>
            <a:ext cx="6215536" cy="45439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10399344"/>
              </p:ext>
            </p:extLst>
          </p:nvPr>
        </p:nvGraphicFramePr>
        <p:xfrm>
          <a:off x="994876" y="1592303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96037813"/>
              </p:ext>
            </p:extLst>
          </p:nvPr>
        </p:nvGraphicFramePr>
        <p:xfrm>
          <a:off x="964997" y="6122946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447872628"/>
              </p:ext>
            </p:extLst>
          </p:nvPr>
        </p:nvGraphicFramePr>
        <p:xfrm>
          <a:off x="891267" y="5373216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646905032"/>
              </p:ext>
            </p:extLst>
          </p:nvPr>
        </p:nvGraphicFramePr>
        <p:xfrm>
          <a:off x="1157476" y="4609765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</p:spTree>
    <p:extLst>
      <p:ext uri="{BB962C8B-B14F-4D97-AF65-F5344CB8AC3E}">
        <p14:creationId xmlns:p14="http://schemas.microsoft.com/office/powerpoint/2010/main" val="2898323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7" grpId="0">
        <p:bldAsOne/>
      </p:bldGraphic>
      <p:bldGraphic spid="18" grpId="0">
        <p:bldAsOne/>
      </p:bldGraphic>
      <p:bldGraphic spid="19" grpId="0">
        <p:bldAsOne/>
      </p:bldGraphic>
      <p:bldGraphic spid="2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51533" y="3417824"/>
            <a:ext cx="6215536" cy="45439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290" rIns="68580" bIns="34290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8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Prezentacja przykładowych zrealizowanych projektów</a:t>
            </a:r>
            <a:endParaRPr lang="pl-PL" sz="1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642938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EuroPG\Promocja\loga\lada2mal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5" t="11789" r="9196" b="7311"/>
          <a:stretch/>
        </p:blipFill>
        <p:spPr bwMode="auto">
          <a:xfrm>
            <a:off x="539552" y="2290093"/>
            <a:ext cx="8211125" cy="365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192.168.1.104\Wnioski\Promocja\Pracodawcy Pomorza\logo_pracodawcy-pomorz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938"/>
            <a:ext cx="1917450" cy="6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8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426" y="764704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1481135"/>
              </p:ext>
            </p:extLst>
          </p:nvPr>
        </p:nvGraphicFramePr>
        <p:xfrm>
          <a:off x="827584" y="786770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619349"/>
              </p:ext>
            </p:extLst>
          </p:nvPr>
        </p:nvGraphicFramePr>
        <p:xfrm>
          <a:off x="971600" y="1866890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355469" y="1999959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Mikroprzedsiębiorstwo</a:t>
            </a:r>
          </a:p>
          <a:p>
            <a:endParaRPr lang="pl-P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5175587"/>
              </p:ext>
            </p:extLst>
          </p:nvPr>
        </p:nvGraphicFramePr>
        <p:xfrm>
          <a:off x="971600" y="2947010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375023" y="3146018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Małe przedsiębiorstwo</a:t>
            </a:r>
          </a:p>
          <a:p>
            <a:endParaRPr lang="pl-PL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44830756"/>
              </p:ext>
            </p:extLst>
          </p:nvPr>
        </p:nvGraphicFramePr>
        <p:xfrm>
          <a:off x="971600" y="4171146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1151358" y="4315162"/>
            <a:ext cx="21364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sz="1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Średnie przedsiębiorstwo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79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70416311"/>
              </p:ext>
            </p:extLst>
          </p:nvPr>
        </p:nvGraphicFramePr>
        <p:xfrm>
          <a:off x="827584" y="764704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418" y="730275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32699451"/>
              </p:ext>
            </p:extLst>
          </p:nvPr>
        </p:nvGraphicFramePr>
        <p:xfrm>
          <a:off x="971600" y="1685872"/>
          <a:ext cx="7416824" cy="138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547664" y="22048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Samodzielne</a:t>
            </a:r>
            <a:endParaRPr lang="pl-PL" sz="12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1026" name="Picture 2" descr="C:\Users\Public\Pictures\Loga\Samodzieln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75" y="3356992"/>
            <a:ext cx="3178100" cy="26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37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4839368"/>
              </p:ext>
            </p:extLst>
          </p:nvPr>
        </p:nvGraphicFramePr>
        <p:xfrm>
          <a:off x="827584" y="764704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418" y="730275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73588263"/>
              </p:ext>
            </p:extLst>
          </p:nvPr>
        </p:nvGraphicFramePr>
        <p:xfrm>
          <a:off x="971600" y="1685872"/>
          <a:ext cx="7416824" cy="138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547664" y="22048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Partnerskie</a:t>
            </a:r>
            <a:endParaRPr lang="pl-PL" sz="12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2050" name="Picture 2" descr="C:\Users\Public\Pictures\Loga\Partnerski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510" y="3412676"/>
            <a:ext cx="3302527" cy="26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82128908"/>
              </p:ext>
            </p:extLst>
          </p:nvPr>
        </p:nvGraphicFramePr>
        <p:xfrm>
          <a:off x="827584" y="764704"/>
          <a:ext cx="7416824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418" y="730275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9585350"/>
              </p:ext>
            </p:extLst>
          </p:nvPr>
        </p:nvGraphicFramePr>
        <p:xfrm>
          <a:off x="971600" y="1685872"/>
          <a:ext cx="7416824" cy="138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547664" y="22048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Powiązane</a:t>
            </a:r>
            <a:endParaRPr lang="pl-PL" sz="12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3074" name="Picture 2" descr="C:\Users\Public\Pictures\Loga\Powiazan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425660"/>
            <a:ext cx="3456384" cy="266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5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61592"/>
            <a:ext cx="8229600" cy="447328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>
                <a:latin typeface="Calibri" panose="020F0502020204030204" pitchFamily="34" charset="0"/>
              </a:rPr>
              <a:t>Krajowe Inteligentne Specjalizacje</a:t>
            </a:r>
            <a:br>
              <a:rPr lang="pl-PL" sz="2400" b="1" dirty="0" smtClean="0">
                <a:latin typeface="Calibri" panose="020F0502020204030204" pitchFamily="34" charset="0"/>
              </a:rPr>
            </a:br>
            <a:r>
              <a:rPr lang="pl-PL" sz="2400" b="1" dirty="0" smtClean="0">
                <a:latin typeface="Calibri" panose="020F0502020204030204" pitchFamily="34" charset="0"/>
              </a:rPr>
              <a:t>Regionalne Inteligentne Specjalizacje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56993"/>
            <a:ext cx="8229600" cy="28803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Dofinansowanie kierowane jest często na projekty wpisujące się w co najmniej jedną inteligentną specjalizację (KIS/RIS)</a:t>
            </a:r>
          </a:p>
        </p:txBody>
      </p:sp>
      <p:pic>
        <p:nvPicPr>
          <p:cNvPr id="4" name="Picture 2" descr="C:\Users\Public\Pictures\Loga\logo_EuroPG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418" y="730275"/>
            <a:ext cx="195103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69168862"/>
              </p:ext>
            </p:extLst>
          </p:nvPr>
        </p:nvGraphicFramePr>
        <p:xfrm>
          <a:off x="218927" y="641412"/>
          <a:ext cx="741682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1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5088</TotalTime>
  <Words>1273</Words>
  <Application>Microsoft Office PowerPoint</Application>
  <PresentationFormat>Pokaz na ekranie (4:3)</PresentationFormat>
  <Paragraphs>304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Wingdings</vt:lpstr>
      <vt:lpstr>Przejrzystość</vt:lpstr>
      <vt:lpstr>Dotacje UE dla przedsiębiorstw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Krajowe Inteligentne Specjalizacje Regionalne Inteligentne Specjalizacje</vt:lpstr>
      <vt:lpstr>Prezentacja programu PowerPoint</vt:lpstr>
      <vt:lpstr>Prezentacja programu PowerPoint</vt:lpstr>
      <vt:lpstr>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Perspektywa 2014 – 2020, a możliwości finansowania dla przedsiębiorstw</dc:title>
  <dc:creator>Michał</dc:creator>
  <cp:lastModifiedBy>Rafal Splitt</cp:lastModifiedBy>
  <cp:revision>342</cp:revision>
  <cp:lastPrinted>2015-06-22T15:43:41Z</cp:lastPrinted>
  <dcterms:created xsi:type="dcterms:W3CDTF">2014-11-13T07:17:34Z</dcterms:created>
  <dcterms:modified xsi:type="dcterms:W3CDTF">2016-10-18T10:59:19Z</dcterms:modified>
</cp:coreProperties>
</file>