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69" r:id="rId4"/>
    <p:sldId id="270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Liczba turystów i odwiedzających w Gdańsku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Arkusz1!$A$3:$A$10</c:f>
              <c:strCache>
                <c:ptCount val="8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</c:strCache>
            </c:strRef>
          </c:cat>
          <c:val>
            <c:numRef>
              <c:f>Arkusz1!$B$3:$B$10</c:f>
              <c:numCache>
                <c:formatCode>#,##0</c:formatCode>
                <c:ptCount val="8"/>
                <c:pt idx="0">
                  <c:v>93169</c:v>
                </c:pt>
                <c:pt idx="1">
                  <c:v>97909</c:v>
                </c:pt>
                <c:pt idx="2">
                  <c:v>110577</c:v>
                </c:pt>
                <c:pt idx="3">
                  <c:v>146092</c:v>
                </c:pt>
                <c:pt idx="4">
                  <c:v>178210</c:v>
                </c:pt>
                <c:pt idx="5">
                  <c:v>204480</c:v>
                </c:pt>
                <c:pt idx="6">
                  <c:v>281914</c:v>
                </c:pt>
                <c:pt idx="7">
                  <c:v>283499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907968"/>
        <c:axId val="182350976"/>
      </c:barChart>
      <c:catAx>
        <c:axId val="1799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2350976"/>
        <c:crosses val="autoZero"/>
        <c:auto val="1"/>
        <c:lblAlgn val="ctr"/>
        <c:lblOffset val="100"/>
        <c:noMultiLvlLbl val="0"/>
      </c:catAx>
      <c:valAx>
        <c:axId val="18235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9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34BC6-A24E-4F05-A94B-57331B6DE4E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3AB7-AB16-4A2C-BFC2-06D00170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0" i="0">
                <a:solidFill>
                  <a:srgbClr val="BCBEC0"/>
                </a:solidFill>
                <a:latin typeface="Tahoma"/>
                <a:cs typeface="Tahoma"/>
              </a:defRPr>
            </a:lvl1pPr>
          </a:lstStyle>
          <a:p>
            <a:pPr marL="8929">
              <a:lnSpc>
                <a:spcPts val="1076"/>
              </a:lnSpc>
            </a:pPr>
            <a:r>
              <a:rPr lang="pl-PL" spc="-11" smtClean="0"/>
              <a:t>www.visitgdansk.com</a:t>
            </a:r>
            <a:endParaRPr lang="pl-PL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1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04C1-BF31-4074-9EF4-3F3B56F0B0D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D679-D627-4745-AAD9-C2345151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visitgdansk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visitgdans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visitgdansk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visitgdansk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hyperlink" Target="http://www.visitgdansk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itgdansk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visitgdans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hyperlink" Target="http://www.visitgdansk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www.visitgdans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visitgdansk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visitgdans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visitgdans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visitgdans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visitgdans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094" y="1278844"/>
            <a:ext cx="4643440" cy="400050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6596062" y="1272515"/>
            <a:ext cx="2786063" cy="23983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6863953" y="3909372"/>
            <a:ext cx="2518172" cy="217884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5595938" y="3855797"/>
            <a:ext cx="1857375" cy="1589484"/>
          </a:xfrm>
          <a:custGeom>
            <a:avLst/>
            <a:gdLst/>
            <a:ahLst/>
            <a:cxnLst/>
            <a:rect l="l" t="t" r="r" b="b"/>
            <a:pathLst>
              <a:path w="2641600" h="2260600">
                <a:moveTo>
                  <a:pt x="1295400" y="0"/>
                </a:moveTo>
                <a:lnTo>
                  <a:pt x="0" y="2260600"/>
                </a:lnTo>
                <a:lnTo>
                  <a:pt x="2641600" y="2260600"/>
                </a:lnTo>
                <a:lnTo>
                  <a:pt x="1295400" y="0"/>
                </a:lnTo>
                <a:close/>
              </a:path>
            </a:pathLst>
          </a:custGeom>
          <a:solidFill>
            <a:srgbClr val="767675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239125" y="1278844"/>
            <a:ext cx="696516" cy="558998"/>
          </a:xfrm>
          <a:custGeom>
            <a:avLst/>
            <a:gdLst/>
            <a:ahLst/>
            <a:cxnLst/>
            <a:rect l="l" t="t" r="r" b="b"/>
            <a:pathLst>
              <a:path w="990600" h="795019">
                <a:moveTo>
                  <a:pt x="990600" y="0"/>
                </a:moveTo>
                <a:lnTo>
                  <a:pt x="0" y="0"/>
                </a:lnTo>
                <a:lnTo>
                  <a:pt x="508000" y="794804"/>
                </a:lnTo>
                <a:lnTo>
                  <a:pt x="990600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1970267" y="321464"/>
            <a:ext cx="1189611" cy="74442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3307782" y="469780"/>
            <a:ext cx="0" cy="593824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3927"/>
                </a:lnTo>
              </a:path>
            </a:pathLst>
          </a:custGeom>
          <a:ln w="25311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3452790" y="464261"/>
            <a:ext cx="865767" cy="64304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197203"/>
            <a:ext cx="9108281" cy="155376"/>
          </a:xfrm>
          <a:custGeom>
            <a:avLst/>
            <a:gdLst/>
            <a:ahLst/>
            <a:cxnLst/>
            <a:rect l="l" t="t" r="r" b="b"/>
            <a:pathLst>
              <a:path w="12954000" h="220979">
                <a:moveTo>
                  <a:pt x="0" y="220395"/>
                </a:moveTo>
                <a:lnTo>
                  <a:pt x="12954000" y="220395"/>
                </a:lnTo>
                <a:lnTo>
                  <a:pt x="12954000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2709794" y="6193827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2337925" y="5502208"/>
            <a:ext cx="5115388" cy="48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pl-PL" sz="3164" spc="-186" dirty="0" smtClean="0">
                <a:solidFill>
                  <a:srgbClr val="58595B"/>
                </a:solidFill>
                <a:latin typeface="Calibri"/>
                <a:cs typeface="Calibri"/>
              </a:rPr>
              <a:t>Strategia i Kalendarz 2017</a:t>
            </a:r>
            <a:endParaRPr sz="316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5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7075233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 – </a:t>
            </a:r>
            <a:r>
              <a:rPr lang="pl-PL" sz="3375" b="1" spc="-77" dirty="0" err="1" smtClean="0"/>
              <a:t>Gdansk</a:t>
            </a:r>
            <a:r>
              <a:rPr lang="pl-PL" sz="3375" b="1" spc="-77" dirty="0" smtClean="0"/>
              <a:t> Convention Bureau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319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GCB – GCB Event</a:t>
            </a: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714" y="2806900"/>
            <a:ext cx="4850794" cy="157460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54" y="2654941"/>
            <a:ext cx="3240000" cy="32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5782899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Kalendarz weekendów tematycznych w GCIT</a:t>
            </a:r>
          </a:p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Słodki Gdańsk</a:t>
            </a: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598" y="3704340"/>
            <a:ext cx="3600000" cy="255924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8000" y="1259341"/>
            <a:ext cx="3600000" cy="215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3148">
            <a:off x="3666000" y="3449386"/>
            <a:ext cx="1260000" cy="26485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9995">
            <a:off x="2203737" y="3471595"/>
            <a:ext cx="1260000" cy="26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5782899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Podkładki dla restauracji</a:t>
            </a:r>
          </a:p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Magazyn </a:t>
            </a:r>
            <a:r>
              <a:rPr lang="pl-PL" sz="1600" spc="39" dirty="0" err="1" smtClean="0">
                <a:latin typeface="Tahoma"/>
                <a:cs typeface="Tahoma"/>
              </a:rPr>
              <a:t>Visitgdansk</a:t>
            </a:r>
            <a:endParaRPr lang="pl-PL" sz="1600" spc="39" dirty="0" smtClean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476">
            <a:off x="5248275" y="1744913"/>
            <a:ext cx="5400000" cy="381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75" y="3523785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7046924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Wydarzenia – turystyka indywidualna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pl-PL" sz="1600" b="1" dirty="0" smtClean="0"/>
              <a:t>Krajowe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 smtClean="0"/>
              <a:t>Gdańsk </a:t>
            </a:r>
            <a:r>
              <a:rPr lang="pl-PL" sz="1600" dirty="0"/>
              <a:t>Zaprasza - Olsztyn, Bydgoszcz, Wrocław - data: do </a:t>
            </a:r>
            <a:r>
              <a:rPr lang="pl-PL" sz="1600" dirty="0" smtClean="0"/>
              <a:t>ustalenia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TT </a:t>
            </a:r>
            <a:r>
              <a:rPr lang="en-US" sz="1600" dirty="0"/>
              <a:t>Warsaw - data: </a:t>
            </a:r>
            <a:r>
              <a:rPr lang="en-US" sz="1600" dirty="0" err="1"/>
              <a:t>listopad</a:t>
            </a:r>
            <a:r>
              <a:rPr lang="en-US" sz="1600" dirty="0"/>
              <a:t> </a:t>
            </a:r>
            <a:r>
              <a:rPr lang="en-US" sz="1600" dirty="0" smtClean="0"/>
              <a:t>2017</a:t>
            </a:r>
            <a:endParaRPr lang="pl-PL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Free </a:t>
            </a:r>
            <a:r>
              <a:rPr lang="en-US" sz="1600" dirty="0"/>
              <a:t>Time </a:t>
            </a:r>
            <a:r>
              <a:rPr lang="en-US" sz="1600" dirty="0" err="1"/>
              <a:t>Festiwal</a:t>
            </a:r>
            <a:r>
              <a:rPr lang="en-US" sz="1600" dirty="0"/>
              <a:t> </a:t>
            </a:r>
            <a:r>
              <a:rPr lang="en-US" sz="1600" dirty="0" err="1"/>
              <a:t>Gdańsk</a:t>
            </a:r>
            <a:r>
              <a:rPr lang="en-US" sz="1600" dirty="0"/>
              <a:t> - data: </a:t>
            </a:r>
            <a:r>
              <a:rPr lang="en-US" sz="1600" dirty="0" smtClean="0"/>
              <a:t>01-02.04.2017</a:t>
            </a:r>
            <a:endParaRPr lang="pl-PL" sz="1600" dirty="0" smtClean="0"/>
          </a:p>
          <a:p>
            <a:pPr fontAlgn="base"/>
            <a:endParaRPr lang="pl-PL" sz="1600" dirty="0"/>
          </a:p>
          <a:p>
            <a:pPr fontAlgn="base"/>
            <a:r>
              <a:rPr lang="pl-PL" sz="1600" b="1" dirty="0" smtClean="0"/>
              <a:t>Zagraniczne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Groningen - data: do </a:t>
            </a:r>
            <a:r>
              <a:rPr lang="pl-PL" sz="1600" dirty="0" smtClean="0"/>
              <a:t>ustalenia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 err="1" smtClean="0"/>
              <a:t>Seatrade</a:t>
            </a:r>
            <a:r>
              <a:rPr lang="pl-PL" sz="1600" dirty="0" smtClean="0"/>
              <a:t> </a:t>
            </a:r>
            <a:r>
              <a:rPr lang="pl-PL" sz="1600" dirty="0"/>
              <a:t>Hamburg - data: 06-08.09.2017</a:t>
            </a: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275" y="3547202"/>
            <a:ext cx="3636000" cy="272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506" y="218210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15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7046924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Wydarzenia – turystyka biznesowa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pl-PL" sz="1600" b="1" dirty="0" smtClean="0"/>
              <a:t>Krajowe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Poznań - Tour Salon - data: </a:t>
            </a:r>
            <a:r>
              <a:rPr lang="pl-PL" sz="1600" dirty="0" smtClean="0"/>
              <a:t>17-19.02.2017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 smtClean="0"/>
              <a:t>Gdańsk </a:t>
            </a:r>
            <a:r>
              <a:rPr lang="pl-PL" sz="1600" dirty="0"/>
              <a:t>- Info </a:t>
            </a:r>
            <a:r>
              <a:rPr lang="pl-PL" sz="1600" dirty="0" err="1"/>
              <a:t>Share</a:t>
            </a:r>
            <a:r>
              <a:rPr lang="pl-PL" sz="1600" dirty="0"/>
              <a:t> - data: </a:t>
            </a:r>
            <a:r>
              <a:rPr lang="pl-PL" sz="1600" dirty="0" smtClean="0"/>
              <a:t>17-19.05.2017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 smtClean="0"/>
              <a:t>Gdańsk </a:t>
            </a:r>
            <a:r>
              <a:rPr lang="pl-PL" sz="1600" dirty="0"/>
              <a:t>zaprasza biznes, Kraków - data: do </a:t>
            </a:r>
            <a:r>
              <a:rPr lang="pl-PL" sz="1600" dirty="0" smtClean="0"/>
              <a:t>ustalenia</a:t>
            </a:r>
          </a:p>
          <a:p>
            <a:pPr fontAlgn="base"/>
            <a:endParaRPr lang="pl-PL" sz="1600" dirty="0"/>
          </a:p>
          <a:p>
            <a:pPr fontAlgn="base"/>
            <a:r>
              <a:rPr lang="pl-PL" sz="1600" b="1" dirty="0" smtClean="0"/>
              <a:t>Zagraniczne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 err="1" smtClean="0"/>
              <a:t>Wilno</a:t>
            </a:r>
            <a:r>
              <a:rPr lang="en-US" sz="1600" dirty="0" smtClean="0"/>
              <a:t> </a:t>
            </a:r>
            <a:r>
              <a:rPr lang="en-US" sz="1600" dirty="0"/>
              <a:t>- Convene - data: </a:t>
            </a:r>
            <a:r>
              <a:rPr lang="en-US" sz="1600" dirty="0" smtClean="0"/>
              <a:t>08-09.02.2017</a:t>
            </a:r>
            <a:endParaRPr lang="pl-PL" sz="16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Oslo </a:t>
            </a:r>
            <a:r>
              <a:rPr lang="en-US" sz="1600" dirty="0"/>
              <a:t>- Travel Match - data: 13.01.2017</a:t>
            </a:r>
            <a:endParaRPr lang="pl-PL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Helsinki </a:t>
            </a:r>
            <a:r>
              <a:rPr lang="en-US" sz="1600" dirty="0"/>
              <a:t>– M&amp;I Forum - data: </a:t>
            </a:r>
            <a:r>
              <a:rPr lang="en-US" sz="1600" dirty="0" smtClean="0"/>
              <a:t>9-13.07.2017</a:t>
            </a:r>
            <a:endParaRPr lang="pl-PL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 smtClean="0"/>
              <a:t>Lublana</a:t>
            </a:r>
            <a:r>
              <a:rPr lang="en-US" sz="1600" dirty="0" smtClean="0"/>
              <a:t> </a:t>
            </a:r>
            <a:r>
              <a:rPr lang="en-US" sz="1600" dirty="0"/>
              <a:t>– M&amp;I Forum  - data: </a:t>
            </a:r>
            <a:r>
              <a:rPr lang="en-US" sz="1600" dirty="0" smtClean="0"/>
              <a:t>29.08-02.09.2017</a:t>
            </a:r>
            <a:endParaRPr lang="pl-PL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Frankfurt </a:t>
            </a:r>
            <a:r>
              <a:rPr lang="en-US" sz="1600" dirty="0"/>
              <a:t>– IMEX - data: </a:t>
            </a:r>
            <a:r>
              <a:rPr lang="en-US" sz="1600" dirty="0" smtClean="0"/>
              <a:t>16-18.05.2017</a:t>
            </a:r>
            <a:endParaRPr lang="pl-PL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 smtClean="0"/>
              <a:t>Londyn</a:t>
            </a:r>
            <a:r>
              <a:rPr lang="en-US" sz="1600" dirty="0" smtClean="0"/>
              <a:t> </a:t>
            </a:r>
            <a:r>
              <a:rPr lang="en-US" sz="1600" dirty="0"/>
              <a:t>– The Meeting Show - data: 13-15.06.2017</a:t>
            </a:r>
            <a:endParaRPr lang="pl-PL" sz="1600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587" y="3551702"/>
            <a:ext cx="3600000" cy="27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000" y="2019478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54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3356" y="3288378"/>
            <a:ext cx="3285286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Dziękuję za uwagę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3994483" y="4836623"/>
            <a:ext cx="42030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fontAlgn="base"/>
            <a:r>
              <a:rPr lang="pl-PL" sz="1600" dirty="0" smtClean="0"/>
              <a:t>Łukasz Wysocki</a:t>
            </a:r>
          </a:p>
          <a:p>
            <a:pPr algn="ctr" fontAlgn="base"/>
            <a:r>
              <a:rPr lang="pl-PL" sz="1600" dirty="0" smtClean="0"/>
              <a:t>Prezes Zarządu Gdańskiej Organizacji Turystycznej</a:t>
            </a:r>
            <a:endParaRPr lang="pl-PL" sz="1600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</p:spTree>
    <p:extLst>
      <p:ext uri="{BB962C8B-B14F-4D97-AF65-F5344CB8AC3E}">
        <p14:creationId xmlns:p14="http://schemas.microsoft.com/office/powerpoint/2010/main" val="18824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4" y="1121373"/>
            <a:ext cx="6697299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Ruch turystyczny w Gdańsku w 2015 roku</a:t>
            </a:r>
            <a:endParaRPr sz="3375" b="1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Podsumowanie 2015 roku 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212" y="1743244"/>
            <a:ext cx="9699942" cy="143883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212" y="3346740"/>
            <a:ext cx="4320000" cy="191639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154" y="3346740"/>
            <a:ext cx="3960000" cy="26400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301" y="3346740"/>
            <a:ext cx="1116106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054" y="1092817"/>
            <a:ext cx="9143999" cy="10387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 algn="ctr">
              <a:lnSpc>
                <a:spcPct val="100000"/>
              </a:lnSpc>
            </a:pPr>
            <a:r>
              <a:rPr lang="pl-PL" sz="3375" b="1" spc="-77" dirty="0" smtClean="0"/>
              <a:t>Ruch turystyczny w Gdańsku w okresie styczeń-sierpień 2016 roku</a:t>
            </a:r>
            <a:endParaRPr sz="3375" b="1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Podsumowanie 2015 roku 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218540"/>
              </p:ext>
            </p:extLst>
          </p:nvPr>
        </p:nvGraphicFramePr>
        <p:xfrm>
          <a:off x="1523999" y="2075088"/>
          <a:ext cx="4742330" cy="27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object 3"/>
          <p:cNvSpPr txBox="1"/>
          <p:nvPr/>
        </p:nvSpPr>
        <p:spPr>
          <a:xfrm>
            <a:off x="1523999" y="5408989"/>
            <a:ext cx="7727576" cy="688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spc="39" dirty="0" smtClean="0">
                <a:latin typeface="Tahoma"/>
                <a:cs typeface="Tahoma"/>
              </a:rPr>
              <a:t>Rekordowy okres letni pod kątem liczby turystów – w Gdańsku zatrzymało się prawie </a:t>
            </a:r>
            <a:r>
              <a:rPr lang="pl-PL" sz="1600" b="1" spc="39" dirty="0" smtClean="0">
                <a:latin typeface="Tahoma"/>
                <a:cs typeface="Tahoma"/>
              </a:rPr>
              <a:t>500 000 osób</a:t>
            </a:r>
            <a:r>
              <a:rPr lang="pl-PL" sz="1600" spc="39" dirty="0" smtClean="0">
                <a:latin typeface="Tahoma"/>
                <a:cs typeface="Tahoma"/>
              </a:rPr>
              <a:t>! Jest to wzrost o 15% w stosunku do roku 2015.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271" y="4157460"/>
            <a:ext cx="1828800" cy="1824878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6266329" y="2590513"/>
            <a:ext cx="47602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spc="39" dirty="0" smtClean="0">
                <a:latin typeface="Tahoma"/>
                <a:cs typeface="Tahoma"/>
              </a:rPr>
              <a:t>W okresie od stycznia do sierpnia Gdańsk odwiedziło już łącznie prawie 1,4 miliona turystów i odwiedzających.</a:t>
            </a:r>
          </a:p>
        </p:txBody>
      </p:sp>
    </p:spTree>
    <p:extLst>
      <p:ext uri="{BB962C8B-B14F-4D97-AF65-F5344CB8AC3E}">
        <p14:creationId xmlns:p14="http://schemas.microsoft.com/office/powerpoint/2010/main" val="22576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Podsumowanie 2015 roku 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451"/>
          <a:stretch/>
        </p:blipFill>
        <p:spPr>
          <a:xfrm>
            <a:off x="1055999" y="1059544"/>
            <a:ext cx="10080000" cy="51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860" y="1655704"/>
            <a:ext cx="5029864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Cele strategiczne na 2017 rok 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389530" y="2950215"/>
            <a:ext cx="91440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444500">
              <a:lnSpc>
                <a:spcPct val="150000"/>
              </a:lnSpc>
            </a:pPr>
            <a:r>
              <a:rPr lang="pl-PL" sz="1600" spc="39" dirty="0" smtClean="0">
                <a:latin typeface="Tahoma"/>
                <a:cs typeface="Tahoma"/>
              </a:rPr>
              <a:t>1.	Rozwój marki </a:t>
            </a:r>
            <a:r>
              <a:rPr lang="pl-PL" sz="1600" spc="39" dirty="0" err="1" smtClean="0">
                <a:latin typeface="Tahoma"/>
                <a:cs typeface="Tahoma"/>
              </a:rPr>
              <a:t>Visitgdansk</a:t>
            </a:r>
            <a:r>
              <a:rPr lang="pl-PL" sz="1600" spc="39" dirty="0" smtClean="0">
                <a:latin typeface="Tahoma"/>
                <a:cs typeface="Tahoma"/>
              </a:rPr>
              <a:t>.</a:t>
            </a:r>
          </a:p>
          <a:p>
            <a:pPr indent="444500">
              <a:lnSpc>
                <a:spcPct val="150000"/>
              </a:lnSpc>
            </a:pPr>
            <a:r>
              <a:rPr lang="pl-PL" sz="1600" spc="39" dirty="0" smtClean="0">
                <a:latin typeface="Tahoma"/>
                <a:cs typeface="Tahoma"/>
              </a:rPr>
              <a:t>2.	Gdańsk jako lider destynacji indywidualnej.</a:t>
            </a:r>
          </a:p>
          <a:p>
            <a:pPr indent="444500">
              <a:lnSpc>
                <a:spcPct val="150000"/>
              </a:lnSpc>
            </a:pPr>
            <a:r>
              <a:rPr lang="pl-PL" sz="1600" spc="39" dirty="0" smtClean="0">
                <a:latin typeface="Tahoma"/>
                <a:cs typeface="Tahoma"/>
              </a:rPr>
              <a:t>3.	Gdańsk jako lider destynacji biznesowej.</a:t>
            </a:r>
          </a:p>
          <a:p>
            <a:pPr indent="444500">
              <a:lnSpc>
                <a:spcPct val="150000"/>
              </a:lnSpc>
            </a:pPr>
            <a:r>
              <a:rPr lang="pl-PL" sz="1600" spc="39" dirty="0">
                <a:latin typeface="Tahoma"/>
                <a:cs typeface="Tahoma"/>
              </a:rPr>
              <a:t>4</a:t>
            </a:r>
            <a:r>
              <a:rPr lang="pl-PL" sz="1600" spc="39" dirty="0" smtClean="0">
                <a:latin typeface="Tahoma"/>
                <a:cs typeface="Tahoma"/>
              </a:rPr>
              <a:t>.	Integracja branży turystycznej.</a:t>
            </a:r>
          </a:p>
          <a:p>
            <a:pPr indent="444500">
              <a:lnSpc>
                <a:spcPct val="150000"/>
              </a:lnSpc>
            </a:pPr>
            <a:r>
              <a:rPr lang="pl-PL" sz="1600" spc="39" dirty="0">
                <a:latin typeface="Tahoma"/>
                <a:cs typeface="Tahoma"/>
              </a:rPr>
              <a:t>5</a:t>
            </a:r>
            <a:r>
              <a:rPr lang="pl-PL" sz="1600" spc="39" dirty="0" smtClean="0">
                <a:latin typeface="Tahoma"/>
                <a:cs typeface="Tahoma"/>
              </a:rPr>
              <a:t>.	Wypracowanie nowych kanałów informacyjnych i ulepszenie  już istniejących.</a:t>
            </a:r>
          </a:p>
          <a:p>
            <a:pPr indent="444500">
              <a:lnSpc>
                <a:spcPct val="150000"/>
              </a:lnSpc>
            </a:pPr>
            <a:r>
              <a:rPr lang="pl-PL" sz="1600" spc="39" dirty="0">
                <a:latin typeface="Tahoma"/>
                <a:cs typeface="Tahoma"/>
              </a:rPr>
              <a:t>6</a:t>
            </a:r>
            <a:r>
              <a:rPr lang="pl-PL" sz="1600" spc="39" dirty="0" smtClean="0">
                <a:latin typeface="Tahoma"/>
                <a:cs typeface="Tahoma"/>
              </a:rPr>
              <a:t>.	Skuteczne zachęcanie turystów i odwiedzających do powrotów do Gdańska. </a:t>
            </a: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045" y="1215080"/>
            <a:ext cx="428823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6341307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 – Portal Visitgdansk.com</a:t>
            </a:r>
            <a:endParaRPr sz="3375" b="1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Shape 1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470" y="2753349"/>
            <a:ext cx="9128530" cy="298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2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1466" y="1215929"/>
            <a:ext cx="5782899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 – Karta Turysty</a:t>
            </a:r>
            <a:endParaRPr sz="3375" b="1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sp>
        <p:nvSpPr>
          <p:cNvPr id="14" name="object 4"/>
          <p:cNvSpPr>
            <a:spLocks noChangeAspect="1"/>
          </p:cNvSpPr>
          <p:nvPr/>
        </p:nvSpPr>
        <p:spPr>
          <a:xfrm>
            <a:off x="3003711" y="1901679"/>
            <a:ext cx="5718827" cy="428878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0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6774444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 – Nowe Trendy w Turystyce</a:t>
            </a:r>
            <a:endParaRPr sz="3375" b="1" dirty="0"/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612" y="2870370"/>
            <a:ext cx="6875000" cy="27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535" y="1618929"/>
            <a:ext cx="5782899" cy="5193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>
              <a:lnSpc>
                <a:spcPct val="100000"/>
              </a:lnSpc>
            </a:pPr>
            <a:r>
              <a:rPr lang="pl-PL" sz="3375" b="1" spc="-77" dirty="0" smtClean="0"/>
              <a:t>Produkty GOT – Szlaki Turystyczne</a:t>
            </a:r>
            <a:endParaRPr sz="337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335815"/>
            <a:ext cx="9144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Szlak </a:t>
            </a:r>
            <a:r>
              <a:rPr lang="pl-PL" sz="1600" spc="39" dirty="0">
                <a:latin typeface="Tahoma"/>
                <a:cs typeface="Tahoma"/>
              </a:rPr>
              <a:t>Gdańskiego Lwa </a:t>
            </a:r>
            <a:r>
              <a:rPr lang="pl-PL" sz="1600" spc="39" dirty="0" err="1" smtClean="0">
                <a:latin typeface="Tahoma"/>
                <a:cs typeface="Tahoma"/>
              </a:rPr>
              <a:t>Heweliona</a:t>
            </a:r>
            <a:r>
              <a:rPr lang="pl-PL" sz="1600" spc="39" dirty="0" smtClean="0">
                <a:latin typeface="Tahoma"/>
                <a:cs typeface="Tahoma"/>
              </a:rPr>
              <a:t> </a:t>
            </a:r>
          </a:p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>
                <a:latin typeface="Tahoma"/>
                <a:cs typeface="Tahoma"/>
              </a:rPr>
              <a:t>Q</a:t>
            </a:r>
            <a:r>
              <a:rPr lang="pl-PL" sz="1600" spc="39" dirty="0" smtClean="0">
                <a:latin typeface="Tahoma"/>
                <a:cs typeface="Tahoma"/>
              </a:rPr>
              <a:t>uesty</a:t>
            </a:r>
          </a:p>
          <a:p>
            <a:pPr marL="444500" indent="536575">
              <a:lnSpc>
                <a:spcPct val="150000"/>
              </a:lnSpc>
              <a:buAutoNum type="arabicPeriod"/>
            </a:pPr>
            <a:r>
              <a:rPr lang="pl-PL" sz="1600" spc="39" dirty="0" smtClean="0">
                <a:latin typeface="Tahoma"/>
                <a:cs typeface="Tahoma"/>
              </a:rPr>
              <a:t>Trójmiejski Szlak </a:t>
            </a:r>
            <a:r>
              <a:rPr lang="pl-PL" sz="1600" spc="39" dirty="0">
                <a:latin typeface="Tahoma"/>
                <a:cs typeface="Tahoma"/>
              </a:rPr>
              <a:t>P</a:t>
            </a:r>
            <a:r>
              <a:rPr lang="pl-PL" sz="1600" spc="39" dirty="0" smtClean="0">
                <a:latin typeface="Tahoma"/>
                <a:cs typeface="Tahoma"/>
              </a:rPr>
              <a:t>iwny</a:t>
            </a:r>
          </a:p>
        </p:txBody>
      </p:sp>
      <p:sp>
        <p:nvSpPr>
          <p:cNvPr id="4" name="object 4"/>
          <p:cNvSpPr/>
          <p:nvPr/>
        </p:nvSpPr>
        <p:spPr>
          <a:xfrm>
            <a:off x="1529956" y="794956"/>
            <a:ext cx="9138196" cy="155376"/>
          </a:xfrm>
          <a:custGeom>
            <a:avLst/>
            <a:gdLst/>
            <a:ahLst/>
            <a:cxnLst/>
            <a:rect l="l" t="t" r="r" b="b"/>
            <a:pathLst>
              <a:path w="12996544" h="220980">
                <a:moveTo>
                  <a:pt x="0" y="220395"/>
                </a:moveTo>
                <a:lnTo>
                  <a:pt x="12996329" y="220395"/>
                </a:lnTo>
                <a:lnTo>
                  <a:pt x="12996329" y="0"/>
                </a:lnTo>
                <a:lnTo>
                  <a:pt x="0" y="0"/>
                </a:lnTo>
                <a:lnTo>
                  <a:pt x="0" y="220395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2751466" y="785249"/>
            <a:ext cx="141089" cy="113407"/>
          </a:xfrm>
          <a:custGeom>
            <a:avLst/>
            <a:gdLst/>
            <a:ahLst/>
            <a:cxnLst/>
            <a:rect l="l" t="t" r="r" b="b"/>
            <a:pathLst>
              <a:path w="200660" h="161290">
                <a:moveTo>
                  <a:pt x="200533" y="0"/>
                </a:moveTo>
                <a:lnTo>
                  <a:pt x="0" y="0"/>
                </a:lnTo>
                <a:lnTo>
                  <a:pt x="102844" y="160896"/>
                </a:lnTo>
                <a:lnTo>
                  <a:pt x="20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3701367" y="339988"/>
            <a:ext cx="43235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pl-PL" spc="-186" dirty="0" smtClean="0">
                <a:solidFill>
                  <a:srgbClr val="58595B"/>
                </a:solidFill>
                <a:cs typeface="Calibri"/>
              </a:rPr>
              <a:t>Strategia i Kalendarz 2017</a:t>
            </a:r>
            <a:endParaRPr lang="pl-PL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2212" y="229011"/>
            <a:ext cx="691400" cy="4326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789576" y="315212"/>
            <a:ext cx="0" cy="345132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486"/>
                </a:lnTo>
              </a:path>
            </a:pathLst>
          </a:custGeom>
          <a:ln w="14706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2874009" y="312008"/>
            <a:ext cx="503047" cy="3737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1524000" y="635793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5248275" y="6525412"/>
            <a:ext cx="16954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076"/>
              </a:lnSpc>
            </a:pPr>
            <a:r>
              <a:rPr sz="1400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www.visitgdansk.com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884" y="2106863"/>
            <a:ext cx="2988426" cy="298842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264" y="3819807"/>
            <a:ext cx="648462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6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317</Words>
  <Application>Microsoft Office PowerPoint</Application>
  <PresentationFormat>Niestandardowy</PresentationFormat>
  <Paragraphs>81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Ruch turystyczny w Gdańsku w 2015 roku</vt:lpstr>
      <vt:lpstr>Ruch turystyczny w Gdańsku w okresie styczeń-sierpień 2016 roku</vt:lpstr>
      <vt:lpstr>Prezentacja programu PowerPoint</vt:lpstr>
      <vt:lpstr>Cele strategiczne na 2017 rok </vt:lpstr>
      <vt:lpstr>Produkty GOT – Portal Visitgdansk.com</vt:lpstr>
      <vt:lpstr>Produkty GOT – Karta Turysty</vt:lpstr>
      <vt:lpstr>Produkty GOT – Nowe Trendy w Turystyce</vt:lpstr>
      <vt:lpstr>Produkty GOT – Szlaki Turystyczne</vt:lpstr>
      <vt:lpstr>Produkty GOT – Gdansk Convention Bureau</vt:lpstr>
      <vt:lpstr>Produkty GOT</vt:lpstr>
      <vt:lpstr>Produkty GOT</vt:lpstr>
      <vt:lpstr>Wydarzenia – turystyka indywidualna</vt:lpstr>
      <vt:lpstr>Wydarzenia – turystyka biznesowa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Chmielewska</dc:creator>
  <cp:lastModifiedBy>PP-Video</cp:lastModifiedBy>
  <cp:revision>33</cp:revision>
  <cp:lastPrinted>2016-10-07T09:49:37Z</cp:lastPrinted>
  <dcterms:created xsi:type="dcterms:W3CDTF">2016-10-04T08:57:16Z</dcterms:created>
  <dcterms:modified xsi:type="dcterms:W3CDTF">2016-10-13T18:11:43Z</dcterms:modified>
</cp:coreProperties>
</file>