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9" r:id="rId2"/>
    <p:sldId id="262" r:id="rId3"/>
    <p:sldId id="263" r:id="rId4"/>
    <p:sldId id="266" r:id="rId5"/>
    <p:sldId id="268" r:id="rId6"/>
    <p:sldId id="269" r:id="rId7"/>
    <p:sldId id="270" r:id="rId8"/>
    <p:sldId id="271" r:id="rId9"/>
    <p:sldId id="303" r:id="rId10"/>
    <p:sldId id="294" r:id="rId11"/>
    <p:sldId id="314" r:id="rId12"/>
    <p:sldId id="325" r:id="rId13"/>
    <p:sldId id="315" r:id="rId14"/>
    <p:sldId id="334" r:id="rId15"/>
    <p:sldId id="340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5" r:id="rId25"/>
    <p:sldId id="257" r:id="rId26"/>
    <p:sldId id="338" r:id="rId27"/>
    <p:sldId id="339" r:id="rId28"/>
    <p:sldId id="336" r:id="rId29"/>
    <p:sldId id="304" r:id="rId30"/>
    <p:sldId id="306" r:id="rId31"/>
    <p:sldId id="317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5CD65-B441-4044-AAA4-E6909BB572D5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00387-B928-4841-81F8-A119BD1FB5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88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6296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31070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5596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Jedno z najefektywniejszych narzedzi promocyjnych </a:t>
            </a:r>
          </a:p>
        </p:txBody>
      </p:sp>
    </p:spTree>
    <p:extLst>
      <p:ext uri="{BB962C8B-B14F-4D97-AF65-F5344CB8AC3E}">
        <p14:creationId xmlns:p14="http://schemas.microsoft.com/office/powerpoint/2010/main" val="3345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Jedno z najefektywniejszych narzedzi promocyjnych </a:t>
            </a:r>
          </a:p>
        </p:txBody>
      </p:sp>
    </p:spTree>
    <p:extLst>
      <p:ext uri="{BB962C8B-B14F-4D97-AF65-F5344CB8AC3E}">
        <p14:creationId xmlns:p14="http://schemas.microsoft.com/office/powerpoint/2010/main" val="209290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Jedno z najefektywniejszych narzedzi promocyjnych </a:t>
            </a:r>
          </a:p>
        </p:txBody>
      </p:sp>
    </p:spTree>
    <p:extLst>
      <p:ext uri="{BB962C8B-B14F-4D97-AF65-F5344CB8AC3E}">
        <p14:creationId xmlns:p14="http://schemas.microsoft.com/office/powerpoint/2010/main" val="991403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Jedno z najefektywniejszych narzedzi promocyjnych </a:t>
            </a:r>
          </a:p>
        </p:txBody>
      </p:sp>
    </p:spTree>
    <p:extLst>
      <p:ext uri="{BB962C8B-B14F-4D97-AF65-F5344CB8AC3E}">
        <p14:creationId xmlns:p14="http://schemas.microsoft.com/office/powerpoint/2010/main" val="827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Jedno z najefektywniejszych narzedzi promocyjnych </a:t>
            </a:r>
          </a:p>
        </p:txBody>
      </p:sp>
    </p:spTree>
    <p:extLst>
      <p:ext uri="{BB962C8B-B14F-4D97-AF65-F5344CB8AC3E}">
        <p14:creationId xmlns:p14="http://schemas.microsoft.com/office/powerpoint/2010/main" val="150401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Jedno z najefektywniejszych narzedzi promocyjnych </a:t>
            </a:r>
          </a:p>
        </p:txBody>
      </p:sp>
    </p:spTree>
    <p:extLst>
      <p:ext uri="{BB962C8B-B14F-4D97-AF65-F5344CB8AC3E}">
        <p14:creationId xmlns:p14="http://schemas.microsoft.com/office/powerpoint/2010/main" val="350523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CA11-2C88-4382-8F90-55AC688F86ED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3E67-0450-4764-B6C4-FA0A80DB7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32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CA11-2C88-4382-8F90-55AC688F86ED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3E67-0450-4764-B6C4-FA0A80DB7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42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CA11-2C88-4382-8F90-55AC688F86ED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3E67-0450-4764-B6C4-FA0A80DB7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39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CA11-2C88-4382-8F90-55AC688F86ED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3E67-0450-4764-B6C4-FA0A80DB7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95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CA11-2C88-4382-8F90-55AC688F86ED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3E67-0450-4764-B6C4-FA0A80DB7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75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CA11-2C88-4382-8F90-55AC688F86ED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3E67-0450-4764-B6C4-FA0A80DB7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95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CA11-2C88-4382-8F90-55AC688F86ED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3E67-0450-4764-B6C4-FA0A80DB7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68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CA11-2C88-4382-8F90-55AC688F86ED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3E67-0450-4764-B6C4-FA0A80DB7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75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CA11-2C88-4382-8F90-55AC688F86ED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3E67-0450-4764-B6C4-FA0A80DB7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05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CA11-2C88-4382-8F90-55AC688F86ED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3E67-0450-4764-B6C4-FA0A80DB7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45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CA11-2C88-4382-8F90-55AC688F86ED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3E67-0450-4764-B6C4-FA0A80DB7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56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2CA11-2C88-4382-8F90-55AC688F86ED}" type="datetimeFigureOut">
              <a:rPr lang="pl-PL" smtClean="0"/>
              <a:t>2016-10-11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3E67-0450-4764-B6C4-FA0A80DB7B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48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5.jp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31" y="790222"/>
            <a:ext cx="9751937" cy="5454474"/>
          </a:xfrm>
        </p:spPr>
      </p:pic>
      <p:sp>
        <p:nvSpPr>
          <p:cNvPr id="3" name="Prostokąt 2"/>
          <p:cNvSpPr/>
          <p:nvPr/>
        </p:nvSpPr>
        <p:spPr>
          <a:xfrm>
            <a:off x="5294489" y="5321366"/>
            <a:ext cx="10724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   Marta Chełkowska                 Krystyna Hartenberger-Pater</a:t>
            </a:r>
            <a:endParaRPr lang="pl-PL" b="1" dirty="0"/>
          </a:p>
          <a:p>
            <a:r>
              <a:rPr lang="pl-PL" b="1" dirty="0" smtClean="0"/>
              <a:t>   Dyrektor DTP UMWP             Dyrektor Zarządzający PROT</a:t>
            </a:r>
            <a:endParaRPr lang="pl-PL" b="1" dirty="0"/>
          </a:p>
          <a:p>
            <a:r>
              <a:rPr lang="pl-PL" b="1" dirty="0" smtClean="0"/>
              <a:t>   Prezes </a:t>
            </a:r>
            <a:r>
              <a:rPr lang="pl-PL" b="1" dirty="0"/>
              <a:t>PROT</a:t>
            </a:r>
          </a:p>
        </p:txBody>
      </p:sp>
    </p:spTree>
    <p:extLst>
      <p:ext uri="{BB962C8B-B14F-4D97-AF65-F5344CB8AC3E}">
        <p14:creationId xmlns:p14="http://schemas.microsoft.com/office/powerpoint/2010/main" val="38647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993" y="2535237"/>
            <a:ext cx="8226425" cy="1433512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1800" b="1" dirty="0">
                <a:latin typeface="Calibri" panose="020F0502020204030204" pitchFamily="34" charset="0"/>
              </a:rPr>
              <a:t/>
            </a:r>
            <a:br>
              <a:rPr lang="pl-PL" altLang="pl-PL" sz="1800" b="1" dirty="0">
                <a:latin typeface="Calibri" panose="020F0502020204030204" pitchFamily="34" charset="0"/>
              </a:rPr>
            </a:br>
            <a:r>
              <a:rPr lang="pl-PL" altLang="pl-PL" sz="2200" dirty="0" smtClean="0">
                <a:latin typeface="Calibri" panose="020F0502020204030204" pitchFamily="34" charset="0"/>
              </a:rPr>
              <a:t>platforma współpracy pomiędzy branżą a JST</a:t>
            </a:r>
            <a:br>
              <a:rPr lang="pl-PL" altLang="pl-PL" sz="2200" dirty="0" smtClean="0">
                <a:latin typeface="Calibri" panose="020F0502020204030204" pitchFamily="34" charset="0"/>
              </a:rPr>
            </a:br>
            <a:r>
              <a:rPr lang="pl-PL" altLang="pl-PL" sz="2200" dirty="0" smtClean="0">
                <a:latin typeface="Calibri" panose="020F0502020204030204" pitchFamily="34" charset="0"/>
              </a:rPr>
              <a:t>obserwator trendów</a:t>
            </a:r>
            <a:r>
              <a:rPr lang="pl-PL" altLang="pl-PL" sz="2200" dirty="0">
                <a:latin typeface="Calibri" panose="020F0502020204030204" pitchFamily="34" charset="0"/>
              </a:rPr>
              <a:t/>
            </a:r>
            <a:br>
              <a:rPr lang="pl-PL" altLang="pl-PL" sz="2200" dirty="0">
                <a:latin typeface="Calibri" panose="020F0502020204030204" pitchFamily="34" charset="0"/>
              </a:rPr>
            </a:br>
            <a:r>
              <a:rPr lang="pl-PL" altLang="pl-PL" sz="2200" dirty="0" smtClean="0">
                <a:latin typeface="Calibri" panose="020F0502020204030204" pitchFamily="34" charset="0"/>
              </a:rPr>
              <a:t>inspirator branży i środowiska</a:t>
            </a:r>
            <a:br>
              <a:rPr lang="pl-PL" altLang="pl-PL" sz="2200" dirty="0" smtClean="0">
                <a:latin typeface="Calibri" panose="020F0502020204030204" pitchFamily="34" charset="0"/>
              </a:rPr>
            </a:br>
            <a:r>
              <a:rPr lang="pl-PL" altLang="pl-PL" sz="2200" dirty="0" smtClean="0">
                <a:latin typeface="Calibri" panose="020F0502020204030204" pitchFamily="34" charset="0"/>
              </a:rPr>
              <a:t>profesjonalna agencja marketingu terytorialnego </a:t>
            </a:r>
            <a:r>
              <a:rPr lang="pl-PL" altLang="pl-PL" sz="2200" dirty="0">
                <a:latin typeface="Calibri" panose="020F0502020204030204" pitchFamily="34" charset="0"/>
              </a:rPr>
              <a:t/>
            </a:r>
            <a:br>
              <a:rPr lang="pl-PL" altLang="pl-PL" sz="2200" dirty="0">
                <a:latin typeface="Calibri" panose="020F0502020204030204" pitchFamily="34" charset="0"/>
              </a:rPr>
            </a:br>
            <a:r>
              <a:rPr lang="pl-PL" altLang="pl-PL" sz="1800" dirty="0" smtClean="0">
                <a:latin typeface="Calibri" panose="020F0502020204030204" pitchFamily="34" charset="0"/>
              </a:rPr>
              <a:t>------------------------------------------------------------------------------------------------</a:t>
            </a:r>
            <a:r>
              <a:rPr lang="pl-PL" altLang="pl-PL" sz="1800" dirty="0">
                <a:solidFill>
                  <a:srgbClr val="D60093"/>
                </a:solidFill>
                <a:latin typeface="Calibri" panose="020F0502020204030204" pitchFamily="34" charset="0"/>
              </a:rPr>
              <a:t/>
            </a:r>
            <a:br>
              <a:rPr lang="pl-PL" altLang="pl-PL" sz="1800" dirty="0">
                <a:solidFill>
                  <a:srgbClr val="D60093"/>
                </a:solidFill>
                <a:latin typeface="Calibri" panose="020F0502020204030204" pitchFamily="34" charset="0"/>
              </a:rPr>
            </a:br>
            <a:r>
              <a:rPr lang="pl-PL" altLang="pl-PL" dirty="0" smtClean="0">
                <a:solidFill>
                  <a:srgbClr val="D60093"/>
                </a:solidFill>
                <a:latin typeface="Calibri" panose="020F0502020204030204" pitchFamily="34" charset="0"/>
              </a:rPr>
              <a:t>partner strategiczny </a:t>
            </a:r>
            <a:endParaRPr lang="pl-PL" altLang="pl-PL" dirty="0" smtClean="0">
              <a:solidFill>
                <a:srgbClr val="D60093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691" y="1000036"/>
            <a:ext cx="9288462" cy="7207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l-PL" altLang="pl-PL" dirty="0" smtClean="0">
                <a:solidFill>
                  <a:srgbClr val="D60093"/>
                </a:solidFill>
                <a:latin typeface="Calibri" panose="020F0502020204030204" pitchFamily="34" charset="0"/>
              </a:rPr>
              <a:t>PROT jako …</a:t>
            </a:r>
            <a:endParaRPr lang="pl-PL" altLang="pl-PL" dirty="0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39" y="239536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11" y="384078"/>
            <a:ext cx="10515600" cy="814983"/>
          </a:xfrm>
        </p:spPr>
        <p:txBody>
          <a:bodyPr>
            <a:normAutofit/>
          </a:bodyPr>
          <a:lstStyle/>
          <a:p>
            <a:pPr algn="l" eaLnBrk="1" hangingPunct="1"/>
            <a:r>
              <a:rPr lang="pl-PL" altLang="pl-PL" sz="3200" b="1" dirty="0" smtClean="0"/>
              <a:t>Plan działania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0045" y="1774824"/>
            <a:ext cx="4386970" cy="4522787"/>
          </a:xfrm>
        </p:spPr>
        <p:txBody>
          <a:bodyPr/>
          <a:lstStyle/>
          <a:p>
            <a:pPr eaLnBrk="1" hangingPunct="1"/>
            <a:r>
              <a:rPr lang="pl-PL" altLang="pl-PL" sz="2000" dirty="0" smtClean="0">
                <a:latin typeface="Calibri" panose="020F0502020204030204" pitchFamily="34" charset="0"/>
              </a:rPr>
              <a:t>przemyślany</a:t>
            </a:r>
            <a:r>
              <a:rPr lang="pl-PL" altLang="pl-PL" sz="2000" dirty="0">
                <a:latin typeface="Calibri" panose="020F0502020204030204" pitchFamily="34" charset="0"/>
              </a:rPr>
              <a:t>, spójny, </a:t>
            </a:r>
            <a:r>
              <a:rPr lang="pl-PL" altLang="pl-PL" sz="2000" dirty="0">
                <a:solidFill>
                  <a:srgbClr val="D60093"/>
                </a:solidFill>
                <a:latin typeface="Calibri" panose="020F0502020204030204" pitchFamily="34" charset="0"/>
              </a:rPr>
              <a:t>konsekwentny</a:t>
            </a:r>
          </a:p>
          <a:p>
            <a:pPr eaLnBrk="1" hangingPunct="1"/>
            <a:r>
              <a:rPr lang="pl-PL" altLang="pl-PL" sz="2000" dirty="0" smtClean="0">
                <a:solidFill>
                  <a:srgbClr val="D60093"/>
                </a:solidFill>
                <a:latin typeface="Calibri" panose="020F0502020204030204" pitchFamily="34" charset="0"/>
              </a:rPr>
              <a:t>odpowiada </a:t>
            </a:r>
            <a:r>
              <a:rPr lang="pl-PL" altLang="pl-PL" sz="2000" dirty="0">
                <a:solidFill>
                  <a:srgbClr val="D60093"/>
                </a:solidFill>
                <a:latin typeface="Calibri" panose="020F0502020204030204" pitchFamily="34" charset="0"/>
              </a:rPr>
              <a:t>potrzebom rynku</a:t>
            </a:r>
            <a:r>
              <a:rPr lang="pl-PL" altLang="pl-PL" sz="2000" dirty="0">
                <a:latin typeface="Calibri" panose="020F0502020204030204" pitchFamily="34" charset="0"/>
              </a:rPr>
              <a:t>, branży, środowiska, regionu </a:t>
            </a:r>
          </a:p>
          <a:p>
            <a:pPr eaLnBrk="1" hangingPunct="1"/>
            <a:r>
              <a:rPr lang="pl-PL" altLang="pl-PL" sz="2000" dirty="0" smtClean="0">
                <a:solidFill>
                  <a:srgbClr val="D60093"/>
                </a:solidFill>
                <a:latin typeface="Calibri" panose="020F0502020204030204" pitchFamily="34" charset="0"/>
              </a:rPr>
              <a:t>nawiązuje </a:t>
            </a:r>
            <a:r>
              <a:rPr lang="pl-PL" altLang="pl-PL" sz="2000" dirty="0">
                <a:solidFill>
                  <a:srgbClr val="D60093"/>
                </a:solidFill>
                <a:latin typeface="Calibri" panose="020F0502020204030204" pitchFamily="34" charset="0"/>
              </a:rPr>
              <a:t>do trendów </a:t>
            </a:r>
            <a:br>
              <a:rPr lang="pl-PL" altLang="pl-PL" sz="2000" dirty="0">
                <a:solidFill>
                  <a:srgbClr val="D60093"/>
                </a:solidFill>
                <a:latin typeface="Calibri" panose="020F0502020204030204" pitchFamily="34" charset="0"/>
              </a:rPr>
            </a:br>
            <a:r>
              <a:rPr lang="pl-PL" altLang="pl-PL" sz="2000" dirty="0">
                <a:latin typeface="Calibri" panose="020F0502020204030204" pitchFamily="34" charset="0"/>
              </a:rPr>
              <a:t>i problemów globalnych</a:t>
            </a:r>
          </a:p>
        </p:txBody>
      </p:sp>
      <p:pic>
        <p:nvPicPr>
          <p:cNvPr id="7" name="Obraz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4" y="2909889"/>
            <a:ext cx="3211512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28" y="124820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8911" y="384078"/>
            <a:ext cx="10515600" cy="814983"/>
          </a:xfrm>
        </p:spPr>
        <p:txBody>
          <a:bodyPr>
            <a:normAutofit/>
          </a:bodyPr>
          <a:lstStyle/>
          <a:p>
            <a:pPr algn="l" eaLnBrk="1" hangingPunct="1"/>
            <a:r>
              <a:rPr lang="pl-PL" altLang="pl-PL" sz="3200" b="1" dirty="0" smtClean="0"/>
              <a:t>Cel działania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4622" y="1740957"/>
            <a:ext cx="4962703" cy="4522787"/>
          </a:xfrm>
        </p:spPr>
        <p:txBody>
          <a:bodyPr/>
          <a:lstStyle/>
          <a:p>
            <a:pPr eaLnBrk="1" hangingPunct="1"/>
            <a:r>
              <a:rPr lang="pl-PL" altLang="pl-PL" sz="2000" dirty="0" smtClean="0">
                <a:solidFill>
                  <a:srgbClr val="D60093"/>
                </a:solidFill>
                <a:latin typeface="Calibri" panose="020F0502020204030204" pitchFamily="34" charset="0"/>
              </a:rPr>
              <a:t>zwiększenie udziału turystyki przyjazdowe</a:t>
            </a:r>
            <a:r>
              <a:rPr lang="pl-PL" altLang="pl-PL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j </a:t>
            </a:r>
            <a:r>
              <a:rPr lang="pl-PL" altLang="pl-PL" sz="2000" dirty="0" smtClean="0">
                <a:latin typeface="Calibri" panose="020F0502020204030204" pitchFamily="34" charset="0"/>
              </a:rPr>
              <a:t>do regionu pomorskiego </a:t>
            </a:r>
            <a:endParaRPr lang="pl-PL" altLang="pl-PL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pl-PL" altLang="pl-PL" sz="2000" dirty="0">
                <a:solidFill>
                  <a:srgbClr val="D60093"/>
                </a:solidFill>
                <a:latin typeface="Calibri" panose="020F0502020204030204" pitchFamily="34" charset="0"/>
              </a:rPr>
              <a:t>w</a:t>
            </a:r>
            <a:r>
              <a:rPr lang="pl-PL" altLang="pl-PL" sz="2000" dirty="0" smtClean="0">
                <a:solidFill>
                  <a:srgbClr val="D60093"/>
                </a:solidFill>
                <a:latin typeface="Calibri" panose="020F0502020204030204" pitchFamily="34" charset="0"/>
              </a:rPr>
              <a:t>ydłużenie sezonu </a:t>
            </a:r>
            <a:r>
              <a:rPr lang="pl-PL" altLang="pl-PL" sz="2000" dirty="0" smtClean="0">
                <a:latin typeface="Calibri" panose="020F0502020204030204" pitchFamily="34" charset="0"/>
              </a:rPr>
              <a:t>turystycznego </a:t>
            </a:r>
          </a:p>
          <a:p>
            <a:pPr eaLnBrk="1" hangingPunct="1"/>
            <a:r>
              <a:rPr lang="pl-PL" altLang="pl-PL" sz="2000" dirty="0">
                <a:latin typeface="Calibri" panose="020F0502020204030204" pitchFamily="34" charset="0"/>
              </a:rPr>
              <a:t>b</a:t>
            </a:r>
            <a:r>
              <a:rPr lang="pl-PL" altLang="pl-PL" sz="2000" dirty="0" smtClean="0">
                <a:latin typeface="Calibri" panose="020F0502020204030204" pitchFamily="34" charset="0"/>
              </a:rPr>
              <a:t>udowanie </a:t>
            </a:r>
            <a:r>
              <a:rPr lang="pl-PL" altLang="pl-PL" sz="2000" dirty="0" smtClean="0">
                <a:solidFill>
                  <a:srgbClr val="D60093"/>
                </a:solidFill>
                <a:latin typeface="Calibri" panose="020F0502020204030204" pitchFamily="34" charset="0"/>
              </a:rPr>
              <a:t>rozpoznawalności regionu </a:t>
            </a:r>
            <a:r>
              <a:rPr lang="pl-PL" altLang="pl-PL" sz="2000" dirty="0" smtClean="0">
                <a:latin typeface="Calibri" panose="020F0502020204030204" pitchFamily="34" charset="0"/>
              </a:rPr>
              <a:t>na rynku zagranicznym </a:t>
            </a:r>
          </a:p>
          <a:p>
            <a:pPr eaLnBrk="1" hangingPunct="1"/>
            <a:r>
              <a:rPr lang="pl-PL" altLang="pl-PL" sz="2000" dirty="0">
                <a:latin typeface="Calibri" panose="020F0502020204030204" pitchFamily="34" charset="0"/>
              </a:rPr>
              <a:t>k</a:t>
            </a:r>
            <a:r>
              <a:rPr lang="pl-PL" altLang="pl-PL" sz="2000" dirty="0" smtClean="0">
                <a:latin typeface="Calibri" panose="020F0502020204030204" pitchFamily="34" charset="0"/>
              </a:rPr>
              <a:t>reowanie wizerunku: </a:t>
            </a:r>
            <a:r>
              <a:rPr lang="pl-PL" altLang="pl-PL" sz="2000" dirty="0" smtClean="0">
                <a:solidFill>
                  <a:srgbClr val="D60093"/>
                </a:solidFill>
                <a:latin typeface="Calibri" panose="020F0502020204030204" pitchFamily="34" charset="0"/>
              </a:rPr>
              <a:t>Gdańsk - Sopot – Gdynia – three cities, one destination</a:t>
            </a:r>
          </a:p>
          <a:p>
            <a:pPr eaLnBrk="1" hangingPunct="1"/>
            <a:endParaRPr lang="pl-PL" altLang="pl-PL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28" y="124820"/>
            <a:ext cx="3009900" cy="6667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89" y="3740918"/>
            <a:ext cx="3488267" cy="23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8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pl-PL" altLang="pl-PL" dirty="0" smtClean="0"/>
          </a:p>
        </p:txBody>
      </p:sp>
      <p:pic>
        <p:nvPicPr>
          <p:cNvPr id="5120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6" y="1027906"/>
            <a:ext cx="9372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9651" y="5732464"/>
            <a:ext cx="9288463" cy="5076825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21" y="4005621"/>
            <a:ext cx="3120567" cy="238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207925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8438" y="274639"/>
            <a:ext cx="6659562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2400" b="1" dirty="0">
                <a:solidFill>
                  <a:schemeClr val="bg1"/>
                </a:solidFill>
              </a:rPr>
              <a:t/>
            </a:r>
            <a:br>
              <a:rPr lang="pl-PL" altLang="pl-PL" sz="2400" b="1" dirty="0">
                <a:solidFill>
                  <a:schemeClr val="bg1"/>
                </a:solidFill>
              </a:rPr>
            </a:br>
            <a:r>
              <a:rPr lang="pl-PL" altLang="pl-PL" sz="2400" b="1" dirty="0">
                <a:solidFill>
                  <a:schemeClr val="bg1"/>
                </a:solidFill>
              </a:rPr>
              <a:t/>
            </a:r>
            <a:br>
              <a:rPr lang="pl-PL" altLang="pl-PL" sz="2400" b="1" dirty="0">
                <a:solidFill>
                  <a:schemeClr val="bg1"/>
                </a:solidFill>
              </a:rPr>
            </a:br>
            <a:r>
              <a:rPr lang="pl-PL" altLang="pl-PL" sz="2400" b="1" dirty="0">
                <a:solidFill>
                  <a:schemeClr val="bg1"/>
                </a:solidFill>
              </a:rPr>
              <a:t/>
            </a:r>
            <a:br>
              <a:rPr lang="pl-PL" altLang="pl-PL" sz="2400" b="1" dirty="0">
                <a:solidFill>
                  <a:schemeClr val="bg1"/>
                </a:solidFill>
              </a:rPr>
            </a:br>
            <a:r>
              <a:rPr lang="pl-PL" altLang="pl-PL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Działania PROT w oparciu o współpracę z samorządem WP</a:t>
            </a:r>
            <a:r>
              <a:rPr lang="pl-PL" altLang="pl-PL" sz="4000" b="1" dirty="0">
                <a:solidFill>
                  <a:schemeClr val="bg1"/>
                </a:solidFill>
              </a:rPr>
              <a:t/>
            </a:r>
            <a:br>
              <a:rPr lang="pl-PL" altLang="pl-PL" sz="4000" b="1" dirty="0">
                <a:solidFill>
                  <a:schemeClr val="bg1"/>
                </a:solidFill>
              </a:rPr>
            </a:br>
            <a:r>
              <a:rPr lang="pl-PL" altLang="pl-PL" sz="4000" b="1" dirty="0">
                <a:solidFill>
                  <a:schemeClr val="bg1"/>
                </a:solidFill>
              </a:rPr>
              <a:t/>
            </a:r>
            <a:br>
              <a:rPr lang="pl-PL" altLang="pl-PL" sz="4000" b="1" dirty="0">
                <a:solidFill>
                  <a:schemeClr val="bg1"/>
                </a:solidFill>
              </a:rPr>
            </a:br>
            <a:endParaRPr lang="pl-PL" altLang="pl-PL" sz="4000" b="1" dirty="0">
              <a:solidFill>
                <a:schemeClr val="bg1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994" y="-158485"/>
            <a:ext cx="8229600" cy="1139561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Tx/>
              <a:buNone/>
            </a:pPr>
            <a:endParaRPr lang="pl-PL" altLang="pl-PL" b="1" dirty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pl-PL" altLang="pl-PL" sz="32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pl-PL" altLang="pl-PL" sz="4100" b="1" dirty="0" smtClean="0">
                <a:latin typeface="Calibri" panose="020F0502020204030204" pitchFamily="34" charset="0"/>
              </a:rPr>
              <a:t>Rynki priorytetowe</a:t>
            </a:r>
            <a:endParaRPr lang="pl-PL" altLang="pl-PL" sz="4100" b="1" dirty="0">
              <a:latin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endParaRPr lang="pl-PL" altLang="pl-PL" b="1" dirty="0">
              <a:latin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endParaRPr lang="pl-PL" altLang="pl-PL" sz="2400" dirty="0">
              <a:latin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endParaRPr lang="pl-PL" altLang="pl-PL" b="1" dirty="0">
              <a:latin typeface="Calibri" panose="020F0502020204030204" pitchFamily="34" charset="0"/>
            </a:endParaRPr>
          </a:p>
        </p:txBody>
      </p:sp>
      <p:pic>
        <p:nvPicPr>
          <p:cNvPr id="305156" name="Picture 4" descr="niemcy-fl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628776"/>
            <a:ext cx="14462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7" name="Picture 5" descr="5-szwecja-300x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628776"/>
            <a:ext cx="145256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8" name="Picture 6" descr="flaga_W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1628775"/>
            <a:ext cx="145891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9" name="Picture 7" descr="flaga_norweg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628775"/>
            <a:ext cx="13954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60" name="Picture 8" descr="ANd9GcTdy5rXRRDFQK4t1sjHTOhy7SHEPUgAfobt4HIFNdDPpJUbdS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43" y="3060700"/>
            <a:ext cx="317023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61" name="Picture 9" descr="flaga_Ros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700214"/>
            <a:ext cx="14224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62" name="Picture 10" descr="300px-Flag_of_Ital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5805488"/>
            <a:ext cx="1200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63" name="Picture 11" descr="300px-Flag_of_Spa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5805488"/>
            <a:ext cx="1152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64" name="Picture 12" descr="flaga_irlandii-a707237e998be6bf12cccabd5ede84e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5805488"/>
            <a:ext cx="12715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25" y="137936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8526" y="2636838"/>
            <a:ext cx="8226425" cy="14335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sz="2200" dirty="0">
                <a:latin typeface="Calibri" panose="020F0502020204030204" pitchFamily="34" charset="0"/>
              </a:rPr>
              <a:t>Marketing</a:t>
            </a:r>
            <a:br>
              <a:rPr lang="pl-PL" altLang="pl-PL" sz="2200" dirty="0">
                <a:latin typeface="Calibri" panose="020F0502020204030204" pitchFamily="34" charset="0"/>
              </a:rPr>
            </a:br>
            <a:r>
              <a:rPr lang="pl-PL" altLang="pl-PL" sz="2200" dirty="0">
                <a:latin typeface="Calibri" panose="020F0502020204030204" pitchFamily="34" charset="0"/>
              </a:rPr>
              <a:t>PR/komunikacja/media relations</a:t>
            </a:r>
            <a:br>
              <a:rPr lang="pl-PL" altLang="pl-PL" sz="2200" dirty="0">
                <a:latin typeface="Calibri" panose="020F0502020204030204" pitchFamily="34" charset="0"/>
              </a:rPr>
            </a:br>
            <a:r>
              <a:rPr lang="pl-PL" altLang="pl-PL" sz="2200" dirty="0">
                <a:latin typeface="Calibri" panose="020F0502020204030204" pitchFamily="34" charset="0"/>
              </a:rPr>
              <a:t>D</a:t>
            </a:r>
            <a:r>
              <a:rPr lang="pl-PL" altLang="pl-PL" sz="2200" u="sng" dirty="0">
                <a:latin typeface="Calibri" panose="020F0502020204030204" pitchFamily="34" charset="0"/>
              </a:rPr>
              <a:t>z</a:t>
            </a:r>
            <a:r>
              <a:rPr lang="pl-PL" altLang="pl-PL" sz="2200" dirty="0">
                <a:latin typeface="Calibri" panose="020F0502020204030204" pitchFamily="34" charset="0"/>
              </a:rPr>
              <a:t>iałania B2B/komercjalizacja produktu</a:t>
            </a:r>
            <a:br>
              <a:rPr lang="pl-PL" altLang="pl-PL" sz="2200" dirty="0">
                <a:latin typeface="Calibri" panose="020F0502020204030204" pitchFamily="34" charset="0"/>
              </a:rPr>
            </a:br>
            <a:r>
              <a:rPr lang="pl-PL" altLang="pl-PL" sz="2200" dirty="0">
                <a:latin typeface="Calibri" panose="020F0502020204030204" pitchFamily="34" charset="0"/>
              </a:rPr>
              <a:t>Projekty tematyczne/parasolowe</a:t>
            </a:r>
            <a:br>
              <a:rPr lang="pl-PL" altLang="pl-PL" sz="2200" dirty="0">
                <a:latin typeface="Calibri" panose="020F0502020204030204" pitchFamily="34" charset="0"/>
              </a:rPr>
            </a:br>
            <a:r>
              <a:rPr lang="pl-PL" altLang="pl-PL" sz="2200" dirty="0">
                <a:latin typeface="Calibri" panose="020F0502020204030204" pitchFamily="34" charset="0"/>
              </a:rPr>
              <a:t>Rozwiązania systemowe </a:t>
            </a:r>
            <a:br>
              <a:rPr lang="pl-PL" altLang="pl-PL" sz="2200" dirty="0">
                <a:latin typeface="Calibri" panose="020F0502020204030204" pitchFamily="34" charset="0"/>
              </a:rPr>
            </a:br>
            <a:r>
              <a:rPr lang="pl-PL" altLang="pl-PL" sz="2200" dirty="0">
                <a:latin typeface="Calibri" panose="020F0502020204030204" pitchFamily="34" charset="0"/>
              </a:rPr>
              <a:t>Współpraca międzynarodowa</a:t>
            </a:r>
            <a:br>
              <a:rPr lang="pl-PL" altLang="pl-PL" sz="2200" dirty="0">
                <a:latin typeface="Calibri" panose="020F0502020204030204" pitchFamily="34" charset="0"/>
              </a:rPr>
            </a:br>
            <a:r>
              <a:rPr lang="pl-PL" altLang="pl-PL" sz="1800" dirty="0">
                <a:latin typeface="Calibri" panose="020F0502020204030204" pitchFamily="34" charset="0"/>
              </a:rPr>
              <a:t>--------------------------------------------------------------------------------------------------------</a:t>
            </a:r>
            <a:r>
              <a:rPr lang="pl-PL" altLang="pl-PL" sz="2000" dirty="0">
                <a:latin typeface="Calibri" panose="020F0502020204030204" pitchFamily="34" charset="0"/>
              </a:rPr>
              <a:t/>
            </a:r>
            <a:br>
              <a:rPr lang="pl-PL" altLang="pl-PL" sz="2000" dirty="0">
                <a:latin typeface="Calibri" panose="020F0502020204030204" pitchFamily="34" charset="0"/>
              </a:rPr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endParaRPr lang="pl-PL" altLang="pl-PL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389" y="311132"/>
            <a:ext cx="9288462" cy="7207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l-PL" altLang="pl-PL" sz="3200" dirty="0">
                <a:latin typeface="Calibri" panose="020F0502020204030204" pitchFamily="34" charset="0"/>
              </a:rPr>
              <a:t>O</a:t>
            </a:r>
            <a:r>
              <a:rPr lang="pl-PL" altLang="pl-PL" sz="3200" dirty="0" smtClean="0">
                <a:latin typeface="Calibri" panose="020F0502020204030204" pitchFamily="34" charset="0"/>
              </a:rPr>
              <a:t>bszary </a:t>
            </a:r>
            <a:r>
              <a:rPr lang="pl-PL" altLang="pl-PL" sz="3200" dirty="0">
                <a:latin typeface="Calibri" panose="020F0502020204030204" pitchFamily="34" charset="0"/>
              </a:rPr>
              <a:t>działania PROT </a:t>
            </a:r>
          </a:p>
        </p:txBody>
      </p:sp>
      <p:pic>
        <p:nvPicPr>
          <p:cNvPr id="53253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94" y="3868386"/>
            <a:ext cx="62118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1" y="162693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400" b="1">
                <a:solidFill>
                  <a:srgbClr val="D60093"/>
                </a:solidFill>
                <a:latin typeface="Calibri" panose="020F0502020204030204" pitchFamily="34" charset="0"/>
              </a:rPr>
              <a:t>Skandynawia </a:t>
            </a:r>
            <a:r>
              <a:rPr lang="pl-PL" altLang="pl-PL" sz="1800" b="1">
                <a:solidFill>
                  <a:srgbClr val="D60093"/>
                </a:solidFill>
                <a:latin typeface="Calibri" panose="020F0502020204030204" pitchFamily="34" charset="0"/>
              </a:rPr>
              <a:t>/Szwecja, Norwegia/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2626" y="1268413"/>
            <a:ext cx="5746396" cy="5029200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Działania B2C, uzupełniająco B2B</a:t>
            </a:r>
          </a:p>
          <a:p>
            <a:pPr marL="0" indent="0">
              <a:buNone/>
            </a:pPr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PR/publicity </a:t>
            </a:r>
          </a:p>
          <a:p>
            <a:pPr marL="0" indent="0">
              <a:buNone/>
            </a:pPr>
            <a:r>
              <a:rPr lang="pl-PL" altLang="pl-PL" sz="1800" dirty="0" smtClean="0">
                <a:latin typeface="Calibri" panose="020F0502020204030204" pitchFamily="34" charset="0"/>
              </a:rPr>
              <a:t>Strategiczni partnerzy</a:t>
            </a:r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: Stena Line, Norwegian, Wizzair</a:t>
            </a:r>
            <a:endParaRPr lang="pl-PL" altLang="pl-PL" sz="18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altLang="pl-PL" sz="2000" b="1" dirty="0"/>
              <a:t> </a:t>
            </a:r>
            <a:endParaRPr lang="pl-PL" altLang="pl-PL" sz="2000" dirty="0"/>
          </a:p>
        </p:txBody>
      </p:sp>
      <p:pic>
        <p:nvPicPr>
          <p:cNvPr id="3584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70" y="2415381"/>
            <a:ext cx="86852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97" y="4206875"/>
            <a:ext cx="4287838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14" y="149225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400" b="1">
                <a:solidFill>
                  <a:srgbClr val="D60093"/>
                </a:solidFill>
                <a:latin typeface="Calibri" panose="020F0502020204030204" pitchFamily="34" charset="0"/>
              </a:rPr>
              <a:t>Dania</a:t>
            </a:r>
            <a:endParaRPr lang="pl-PL" altLang="pl-PL" sz="1800" b="1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52626" y="1268413"/>
            <a:ext cx="5656263" cy="5029200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1800" b="1" dirty="0">
                <a:solidFill>
                  <a:srgbClr val="7030A0"/>
                </a:solidFill>
                <a:latin typeface="Calibri" panose="020F0502020204030204" pitchFamily="34" charset="0"/>
              </a:rPr>
              <a:t>To co Skandynawia ;) </a:t>
            </a:r>
            <a:r>
              <a:rPr lang="pl-PL" altLang="pl-PL" sz="1800" dirty="0">
                <a:solidFill>
                  <a:srgbClr val="7030A0"/>
                </a:solidFill>
                <a:latin typeface="Calibri" panose="020F0502020204030204" pitchFamily="34" charset="0"/>
              </a:rPr>
              <a:t>+ </a:t>
            </a:r>
            <a:r>
              <a:rPr lang="pl-PL" altLang="pl-PL" sz="1800" dirty="0">
                <a:latin typeface="Calibri" panose="020F0502020204030204" pitchFamily="34" charset="0"/>
              </a:rPr>
              <a:t>SPORT i wydarzenia </a:t>
            </a:r>
            <a:r>
              <a:rPr lang="pl-PL" altLang="pl-PL" sz="1800" dirty="0" smtClean="0">
                <a:latin typeface="Calibri" panose="020F0502020204030204" pitchFamily="34" charset="0"/>
              </a:rPr>
              <a:t>sportowe !</a:t>
            </a:r>
          </a:p>
          <a:p>
            <a:pPr marL="0" indent="0">
              <a:buNone/>
            </a:pPr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Mistrzostwa Europy w piłce ręcznej mężczyzn ściągnęły do Gdańska ok 3 tys. Duńczyków !!!!</a:t>
            </a:r>
          </a:p>
          <a:p>
            <a:pPr marL="0" indent="0">
              <a:buNone/>
            </a:pPr>
            <a:r>
              <a:rPr lang="pl-PL" altLang="pl-PL" sz="1800" dirty="0" smtClean="0">
                <a:latin typeface="Calibri" panose="020F0502020204030204" pitchFamily="34" charset="0"/>
              </a:rPr>
              <a:t>Partner strategiczny: </a:t>
            </a:r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polennu.dk, SAS, Billund Airport </a:t>
            </a:r>
            <a:endParaRPr lang="pl-PL" altLang="pl-PL" sz="18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altLang="pl-PL" sz="2000" dirty="0"/>
          </a:p>
        </p:txBody>
      </p:sp>
      <p:pic>
        <p:nvPicPr>
          <p:cNvPr id="36870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429001"/>
            <a:ext cx="56324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14" y="149225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400" b="1">
                <a:solidFill>
                  <a:srgbClr val="D60093"/>
                </a:solidFill>
                <a:latin typeface="Calibri" panose="020F0502020204030204" pitchFamily="34" charset="0"/>
              </a:rPr>
              <a:t>Niemcy </a:t>
            </a:r>
            <a:r>
              <a:rPr lang="pl-PL" altLang="pl-PL" sz="1800" b="1">
                <a:solidFill>
                  <a:srgbClr val="D60093"/>
                </a:solidFill>
                <a:latin typeface="Calibri" panose="020F0502020204030204" pitchFamily="34" charset="0"/>
              </a:rPr>
              <a:t>/wraz z rynkami niemieckojęzycznymi/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9288" y="1268413"/>
            <a:ext cx="5656262" cy="5029200"/>
          </a:xfrm>
        </p:spPr>
        <p:txBody>
          <a:bodyPr/>
          <a:lstStyle/>
          <a:p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Austria/Szwajcaria - </a:t>
            </a:r>
            <a:r>
              <a:rPr lang="pl-PL" altLang="pl-PL" sz="1800" dirty="0" smtClean="0">
                <a:latin typeface="Calibri" panose="020F0502020204030204" pitchFamily="34" charset="0"/>
              </a:rPr>
              <a:t>głównie </a:t>
            </a:r>
            <a:r>
              <a:rPr lang="pl-PL" altLang="pl-PL" sz="1800" dirty="0">
                <a:latin typeface="Calibri" panose="020F0502020204030204" pitchFamily="34" charset="0"/>
              </a:rPr>
              <a:t>turystyka grupowa </a:t>
            </a:r>
            <a:r>
              <a:rPr lang="pl-PL" altLang="pl-PL" sz="1800" dirty="0" smtClean="0">
                <a:latin typeface="Calibri" panose="020F0502020204030204" pitchFamily="34" charset="0"/>
              </a:rPr>
              <a:t>seniorów – działania B2B</a:t>
            </a:r>
            <a:endParaRPr lang="pl-PL" altLang="pl-PL" sz="1800" dirty="0">
              <a:latin typeface="Calibri" panose="020F0502020204030204" pitchFamily="34" charset="0"/>
            </a:endParaRPr>
          </a:p>
          <a:p>
            <a:r>
              <a:rPr lang="pl-PL" altLang="pl-PL" sz="1800" dirty="0" smtClean="0">
                <a:solidFill>
                  <a:srgbClr val="7030A0"/>
                </a:solidFill>
              </a:rPr>
              <a:t>Niemcy</a:t>
            </a:r>
            <a:r>
              <a:rPr lang="pl-PL" altLang="pl-PL" sz="1800" dirty="0"/>
              <a:t> </a:t>
            </a:r>
            <a:r>
              <a:rPr lang="pl-PL" altLang="pl-PL" sz="1800" dirty="0" smtClean="0"/>
              <a:t>– pozyskanie nowej grupy odbiorców !!!! – działania B2C</a:t>
            </a:r>
          </a:p>
          <a:p>
            <a:r>
              <a:rPr lang="pl-PL" altLang="pl-PL" sz="1800" dirty="0" smtClean="0"/>
              <a:t>Partnerzy strategiczni: </a:t>
            </a:r>
            <a:r>
              <a:rPr lang="pl-PL" altLang="pl-PL" sz="1800" dirty="0" smtClean="0">
                <a:solidFill>
                  <a:srgbClr val="7030A0"/>
                </a:solidFill>
              </a:rPr>
              <a:t>Lufthansa City Centre </a:t>
            </a:r>
          </a:p>
        </p:txBody>
      </p:sp>
      <p:pic>
        <p:nvPicPr>
          <p:cNvPr id="37893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78" y="2949061"/>
            <a:ext cx="7801858" cy="166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56" y="4680215"/>
            <a:ext cx="424338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14" y="149225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400" b="1">
                <a:solidFill>
                  <a:srgbClr val="D60093"/>
                </a:solidFill>
                <a:latin typeface="Calibri" panose="020F0502020204030204" pitchFamily="34" charset="0"/>
              </a:rPr>
              <a:t>Wielka Brytania/Irlandia</a:t>
            </a:r>
            <a:endParaRPr lang="pl-PL" altLang="pl-PL" sz="1800" b="1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9288" y="1268413"/>
            <a:ext cx="5656262" cy="5029200"/>
          </a:xfrm>
        </p:spPr>
        <p:txBody>
          <a:bodyPr/>
          <a:lstStyle/>
          <a:p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Działania B2B i B2C </a:t>
            </a:r>
          </a:p>
          <a:p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PR&amp;publicity</a:t>
            </a:r>
          </a:p>
          <a:p>
            <a:r>
              <a:rPr lang="pl-PL" altLang="pl-PL" sz="1800" dirty="0" smtClean="0">
                <a:latin typeface="Calibri" panose="020F0502020204030204" pitchFamily="34" charset="0"/>
              </a:rPr>
              <a:t>Partner strategiczny: </a:t>
            </a:r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Ryanair </a:t>
            </a:r>
            <a:endParaRPr lang="pl-PL" altLang="pl-PL" sz="18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altLang="pl-PL" sz="2000" dirty="0"/>
          </a:p>
        </p:txBody>
      </p:sp>
      <p:pic>
        <p:nvPicPr>
          <p:cNvPr id="3891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33" y="2405769"/>
            <a:ext cx="84661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97" y="4325937"/>
            <a:ext cx="409257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14" y="149225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8876" y="1301750"/>
            <a:ext cx="7102475" cy="2387600"/>
          </a:xfrm>
        </p:spPr>
        <p:txBody>
          <a:bodyPr/>
          <a:lstStyle/>
          <a:p>
            <a:r>
              <a:rPr lang="pl-PL" altLang="pl-PL" b="1" dirty="0" smtClean="0">
                <a:solidFill>
                  <a:srgbClr val="D60093"/>
                </a:solidFill>
              </a:rPr>
              <a:t>9 mln </a:t>
            </a:r>
            <a:r>
              <a:rPr lang="pl-PL" altLang="pl-PL" dirty="0" smtClean="0"/>
              <a:t>turystów </a:t>
            </a:r>
            <a:endParaRPr lang="pl-PL" altLang="pl-PL" sz="3600" dirty="0">
              <a:solidFill>
                <a:srgbClr val="FF0000"/>
              </a:solidFill>
            </a:endParaRPr>
          </a:p>
        </p:txBody>
      </p:sp>
      <p:sp>
        <p:nvSpPr>
          <p:cNvPr id="17411" name="Podtytuł 2"/>
          <p:cNvSpPr>
            <a:spLocks noGrp="1"/>
          </p:cNvSpPr>
          <p:nvPr>
            <p:ph type="subTitle" idx="1"/>
          </p:nvPr>
        </p:nvSpPr>
        <p:spPr>
          <a:xfrm>
            <a:off x="2063750" y="3860801"/>
            <a:ext cx="7920038" cy="1655763"/>
          </a:xfrm>
        </p:spPr>
        <p:txBody>
          <a:bodyPr>
            <a:normAutofit lnSpcReduction="10000"/>
          </a:bodyPr>
          <a:lstStyle/>
          <a:p>
            <a:r>
              <a:rPr lang="pl-PL" altLang="pl-PL" dirty="0" smtClean="0"/>
              <a:t>----------------------------------------------------------------------</a:t>
            </a:r>
          </a:p>
          <a:p>
            <a:r>
              <a:rPr lang="pl-PL" altLang="pl-PL" dirty="0" smtClean="0"/>
              <a:t>wzrost do roku ubiegłego o </a:t>
            </a:r>
            <a:r>
              <a:rPr lang="pl-PL" altLang="pl-PL" dirty="0" smtClean="0">
                <a:solidFill>
                  <a:schemeClr val="tx1"/>
                </a:solidFill>
              </a:rPr>
              <a:t>kolejne </a:t>
            </a:r>
            <a:r>
              <a:rPr lang="pl-PL" altLang="pl-PL" dirty="0" smtClean="0">
                <a:solidFill>
                  <a:srgbClr val="D60093"/>
                </a:solidFill>
              </a:rPr>
              <a:t/>
            </a:r>
            <a:br>
              <a:rPr lang="pl-PL" altLang="pl-PL" dirty="0" smtClean="0">
                <a:solidFill>
                  <a:srgbClr val="D60093"/>
                </a:solidFill>
              </a:rPr>
            </a:br>
            <a:r>
              <a:rPr lang="pl-PL" altLang="pl-PL" dirty="0">
                <a:solidFill>
                  <a:srgbClr val="D60093"/>
                </a:solidFill>
              </a:rPr>
              <a:t>6</a:t>
            </a:r>
            <a:r>
              <a:rPr lang="pl-PL" altLang="pl-PL" dirty="0" smtClean="0">
                <a:solidFill>
                  <a:srgbClr val="D60093"/>
                </a:solidFill>
              </a:rPr>
              <a:t> pkt </a:t>
            </a:r>
            <a:r>
              <a:rPr lang="pl-PL" altLang="pl-PL" dirty="0" smtClean="0"/>
              <a:t>procentowych</a:t>
            </a:r>
          </a:p>
          <a:p>
            <a:r>
              <a:rPr lang="pl-PL" altLang="pl-PL" dirty="0" smtClean="0"/>
              <a:t> </a:t>
            </a:r>
          </a:p>
        </p:txBody>
      </p:sp>
      <p:pic>
        <p:nvPicPr>
          <p:cNvPr id="17412" name="Picture 6" descr="PROT LOGO-PL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733" y="209198"/>
            <a:ext cx="2147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C:\Users\mchelkowska\Desktop\promocja\WAZNE\Marka logo\LOGO WDROZENIE\najnowsze\logo_POMORSKIE\logo_POMORSKIE_k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338" y="209198"/>
            <a:ext cx="1459395" cy="69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08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400" b="1">
                <a:solidFill>
                  <a:srgbClr val="D60093"/>
                </a:solidFill>
                <a:latin typeface="Calibri" panose="020F0502020204030204" pitchFamily="34" charset="0"/>
              </a:rPr>
              <a:t>Japonia/Chiny</a:t>
            </a:r>
            <a:endParaRPr lang="pl-PL" altLang="pl-PL" sz="1800" b="1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9288" y="1268413"/>
            <a:ext cx="6434490" cy="5029200"/>
          </a:xfrm>
        </p:spPr>
        <p:txBody>
          <a:bodyPr/>
          <a:lstStyle/>
          <a:p>
            <a:r>
              <a:rPr lang="pl-PL" altLang="pl-PL" sz="1800" dirty="0">
                <a:solidFill>
                  <a:srgbClr val="7030A0"/>
                </a:solidFill>
                <a:latin typeface="Calibri" panose="020F0502020204030204" pitchFamily="34" charset="0"/>
              </a:rPr>
              <a:t>Wyjazdy grupowe </a:t>
            </a:r>
          </a:p>
          <a:p>
            <a:r>
              <a:rPr lang="pl-PL" altLang="pl-PL" sz="1800" dirty="0">
                <a:solidFill>
                  <a:srgbClr val="7030A0"/>
                </a:solidFill>
                <a:latin typeface="Calibri" panose="020F0502020204030204" pitchFamily="34" charset="0"/>
              </a:rPr>
              <a:t>Pakiety objazdowe po Polsce i </a:t>
            </a:r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Europie</a:t>
            </a:r>
          </a:p>
          <a:p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Partner Strategiczny: ZOPOT Tokio/Pekin, </a:t>
            </a:r>
            <a:r>
              <a:rPr lang="pl-PL" altLang="pl-PL" sz="1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Melody</a:t>
            </a:r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Tours, Miasto Szanghaj, Miasto Sopot </a:t>
            </a:r>
            <a:endParaRPr lang="pl-PL" altLang="pl-PL" sz="18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altLang="pl-PL" sz="2000" dirty="0"/>
          </a:p>
        </p:txBody>
      </p:sp>
      <p:pic>
        <p:nvPicPr>
          <p:cNvPr id="3994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26" y="2593976"/>
            <a:ext cx="7412038" cy="275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76" y="5069153"/>
            <a:ext cx="351631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14" y="149225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400" b="1">
                <a:solidFill>
                  <a:srgbClr val="D60093"/>
                </a:solidFill>
                <a:latin typeface="Calibri" panose="020F0502020204030204" pitchFamily="34" charset="0"/>
              </a:rPr>
              <a:t>Rosja</a:t>
            </a:r>
            <a:endParaRPr lang="pl-PL" altLang="pl-PL" sz="1800" b="1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9287" y="1268413"/>
            <a:ext cx="6705423" cy="5029200"/>
          </a:xfrm>
        </p:spPr>
        <p:txBody>
          <a:bodyPr/>
          <a:lstStyle/>
          <a:p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Działania PR !!!!  Marketing wygaszony – obserwacja rynku i sytuacji geopolitycznej </a:t>
            </a:r>
            <a:endParaRPr lang="pl-PL" altLang="pl-PL" sz="1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4096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1875632"/>
            <a:ext cx="719137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35" y="3901282"/>
            <a:ext cx="39592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14" y="149225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400" b="1">
                <a:solidFill>
                  <a:srgbClr val="D60093"/>
                </a:solidFill>
                <a:latin typeface="Calibri" panose="020F0502020204030204" pitchFamily="34" charset="0"/>
              </a:rPr>
              <a:t>Ukraina</a:t>
            </a:r>
            <a:endParaRPr lang="pl-PL" altLang="pl-PL" sz="1800" b="1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47851" y="1341438"/>
            <a:ext cx="5656263" cy="5029200"/>
          </a:xfrm>
        </p:spPr>
        <p:txBody>
          <a:bodyPr/>
          <a:lstStyle/>
          <a:p>
            <a:r>
              <a:rPr lang="pl-PL" altLang="pl-PL" sz="1800" dirty="0">
                <a:solidFill>
                  <a:srgbClr val="7030A0"/>
                </a:solidFill>
                <a:latin typeface="Calibri" panose="020F0502020204030204" pitchFamily="34" charset="0"/>
              </a:rPr>
              <a:t>Nowy, perspektywiczny </a:t>
            </a:r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rynek</a:t>
            </a:r>
          </a:p>
          <a:p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Klient indywidualny  </a:t>
            </a:r>
            <a:endParaRPr lang="pl-PL" altLang="pl-PL" sz="1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41989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61" y="2219325"/>
            <a:ext cx="78120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4071938"/>
            <a:ext cx="41148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14" y="149225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400" b="1">
                <a:solidFill>
                  <a:srgbClr val="D60093"/>
                </a:solidFill>
                <a:latin typeface="Calibri" panose="020F0502020204030204" pitchFamily="34" charset="0"/>
              </a:rPr>
              <a:t>Włochy </a:t>
            </a:r>
            <a:endParaRPr lang="pl-PL" altLang="pl-PL" sz="1800" b="1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47851" y="1341438"/>
            <a:ext cx="5656263" cy="5029200"/>
          </a:xfrm>
        </p:spPr>
        <p:txBody>
          <a:bodyPr/>
          <a:lstStyle/>
          <a:p>
            <a:r>
              <a:rPr lang="pl-PL" altLang="pl-PL" sz="1800" dirty="0">
                <a:solidFill>
                  <a:srgbClr val="7030A0"/>
                </a:solidFill>
                <a:latin typeface="Calibri" panose="020F0502020204030204" pitchFamily="34" charset="0"/>
              </a:rPr>
              <a:t>Klient indywidualny + przyjazdy grupowe </a:t>
            </a:r>
            <a:endParaRPr lang="pl-PL" altLang="pl-PL" sz="18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Działania B2B/B2C + PR&amp;publicity </a:t>
            </a:r>
          </a:p>
          <a:p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Partner strategiczny: Roberto Polce</a:t>
            </a:r>
            <a:endParaRPr lang="pl-PL" altLang="pl-PL" sz="1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4301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2" y="2522714"/>
            <a:ext cx="7269162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72" y="4400550"/>
            <a:ext cx="32893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14" y="149225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400" b="1" dirty="0" smtClean="0">
                <a:solidFill>
                  <a:srgbClr val="D60093"/>
                </a:solidFill>
                <a:latin typeface="Calibri" panose="020F0502020204030204" pitchFamily="34" charset="0"/>
              </a:rPr>
              <a:t>Izrael </a:t>
            </a:r>
            <a:endParaRPr lang="pl-PL" altLang="pl-PL" sz="1800" b="1" dirty="0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47851" y="1341438"/>
            <a:ext cx="5656263" cy="5029200"/>
          </a:xfrm>
        </p:spPr>
        <p:txBody>
          <a:bodyPr/>
          <a:lstStyle/>
          <a:p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Nowy, perspektywiczny rynek </a:t>
            </a:r>
          </a:p>
          <a:p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Klient </a:t>
            </a:r>
            <a:r>
              <a:rPr lang="pl-PL" altLang="pl-PL" sz="1800" dirty="0">
                <a:solidFill>
                  <a:srgbClr val="7030A0"/>
                </a:solidFill>
                <a:latin typeface="Calibri" panose="020F0502020204030204" pitchFamily="34" charset="0"/>
              </a:rPr>
              <a:t>indywidualny + przyjazdy grupowe </a:t>
            </a:r>
            <a:endParaRPr lang="pl-PL" altLang="pl-PL" sz="18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Partner strategiczny: PLL LOT Izrael </a:t>
            </a:r>
          </a:p>
          <a:p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Działania B2B + PR&amp;publicity </a:t>
            </a:r>
          </a:p>
          <a:p>
            <a:r>
              <a:rPr lang="pl-PL" altLang="pl-PL" sz="1800" dirty="0">
                <a:solidFill>
                  <a:srgbClr val="7030A0"/>
                </a:solidFill>
                <a:latin typeface="Calibri" panose="020F0502020204030204" pitchFamily="34" charset="0"/>
              </a:rPr>
              <a:t>D</a:t>
            </a:r>
            <a:r>
              <a:rPr lang="pl-PL" altLang="pl-PL" sz="1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iagnoza rynku + budowanie partnerstwa</a:t>
            </a:r>
            <a:endParaRPr lang="pl-PL" altLang="pl-PL" sz="1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14" y="149225"/>
            <a:ext cx="3009900" cy="66675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92" y="3479976"/>
            <a:ext cx="42767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ctrTitle"/>
          </p:nvPr>
        </p:nvSpPr>
        <p:spPr>
          <a:xfrm>
            <a:off x="-1337734" y="88175"/>
            <a:ext cx="6858000" cy="1425575"/>
          </a:xfrm>
        </p:spPr>
        <p:txBody>
          <a:bodyPr>
            <a:normAutofit/>
          </a:bodyPr>
          <a:lstStyle/>
          <a:p>
            <a:r>
              <a:rPr lang="pl-PL" altLang="pl-PL" sz="3200" b="1" dirty="0">
                <a:solidFill>
                  <a:srgbClr val="D60093"/>
                </a:solidFill>
              </a:rPr>
              <a:t>Współpraca z </a:t>
            </a:r>
            <a:r>
              <a:rPr lang="pl-PL" altLang="pl-PL" sz="3200" b="1" dirty="0">
                <a:solidFill>
                  <a:srgbClr val="D60093"/>
                </a:solidFill>
                <a:latin typeface="Calibri" panose="020F0502020204030204" pitchFamily="34" charset="0"/>
                <a:ea typeface="+mn-ea"/>
                <a:cs typeface="+mn-cs"/>
              </a:rPr>
              <a:t>branżą</a:t>
            </a:r>
            <a:r>
              <a:rPr lang="pl-PL" altLang="pl-PL" sz="3200" dirty="0">
                <a:solidFill>
                  <a:srgbClr val="D60093"/>
                </a:solidFill>
              </a:rPr>
              <a:t/>
            </a:r>
            <a:br>
              <a:rPr lang="pl-PL" altLang="pl-PL" sz="3200" dirty="0">
                <a:solidFill>
                  <a:srgbClr val="D60093"/>
                </a:solidFill>
              </a:rPr>
            </a:br>
            <a:endParaRPr lang="pl-PL" altLang="pl-PL" sz="3200" dirty="0">
              <a:solidFill>
                <a:srgbClr val="D60093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99" y="4789380"/>
            <a:ext cx="7573639" cy="1024398"/>
          </a:xfrm>
          <a:prstGeom prst="rect">
            <a:avLst/>
          </a:prstGeom>
        </p:spPr>
      </p:pic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8" y="1851378"/>
            <a:ext cx="10086327" cy="23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06" y="134213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ctrTitle"/>
          </p:nvPr>
        </p:nvSpPr>
        <p:spPr>
          <a:xfrm>
            <a:off x="2606675" y="850901"/>
            <a:ext cx="6858000" cy="1425575"/>
          </a:xfrm>
        </p:spPr>
        <p:txBody>
          <a:bodyPr>
            <a:normAutofit/>
          </a:bodyPr>
          <a:lstStyle/>
          <a:p>
            <a:endParaRPr lang="pl-PL" altLang="pl-PL" sz="3200" dirty="0">
              <a:solidFill>
                <a:srgbClr val="7030A0"/>
              </a:solidFill>
            </a:endParaRPr>
          </a:p>
        </p:txBody>
      </p:sp>
      <p:sp>
        <p:nvSpPr>
          <p:cNvPr id="34819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87" y="847679"/>
            <a:ext cx="8315159" cy="563556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96" y="0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ctrTitle"/>
          </p:nvPr>
        </p:nvSpPr>
        <p:spPr>
          <a:xfrm>
            <a:off x="2606675" y="850901"/>
            <a:ext cx="6858000" cy="1425575"/>
          </a:xfrm>
        </p:spPr>
        <p:txBody>
          <a:bodyPr>
            <a:normAutofit/>
          </a:bodyPr>
          <a:lstStyle/>
          <a:p>
            <a:endParaRPr lang="pl-PL" altLang="pl-PL" sz="3200" dirty="0">
              <a:solidFill>
                <a:srgbClr val="7030A0"/>
              </a:solidFill>
            </a:endParaRPr>
          </a:p>
        </p:txBody>
      </p:sp>
      <p:sp>
        <p:nvSpPr>
          <p:cNvPr id="34819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11" y="1419368"/>
            <a:ext cx="9431341" cy="158089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00" y="3536492"/>
            <a:ext cx="6742965" cy="23866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06" y="87290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ctrTitle"/>
          </p:nvPr>
        </p:nvSpPr>
        <p:spPr>
          <a:xfrm>
            <a:off x="2606675" y="850901"/>
            <a:ext cx="6858000" cy="1425575"/>
          </a:xfrm>
        </p:spPr>
        <p:txBody>
          <a:bodyPr>
            <a:normAutofit/>
          </a:bodyPr>
          <a:lstStyle/>
          <a:p>
            <a:endParaRPr lang="pl-PL" altLang="pl-PL" sz="3200" dirty="0">
              <a:solidFill>
                <a:srgbClr val="7030A0"/>
              </a:solidFill>
            </a:endParaRPr>
          </a:p>
        </p:txBody>
      </p:sp>
      <p:sp>
        <p:nvSpPr>
          <p:cNvPr id="34819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6" y="847679"/>
            <a:ext cx="6497641" cy="411331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21" y="4077072"/>
            <a:ext cx="4421236" cy="249941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983" y="0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183445" y="346121"/>
            <a:ext cx="10515600" cy="817231"/>
          </a:xfrm>
        </p:spPr>
        <p:txBody>
          <a:bodyPr>
            <a:normAutofit/>
          </a:bodyPr>
          <a:lstStyle/>
          <a:p>
            <a:r>
              <a:rPr lang="pl-PL" altLang="pl-PL" sz="3200" b="1" dirty="0">
                <a:solidFill>
                  <a:srgbClr val="D60093"/>
                </a:solidFill>
              </a:rPr>
              <a:t>Siła wizyt studyjnych</a:t>
            </a:r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2" y="5394590"/>
            <a:ext cx="6838950" cy="619125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910288"/>
            <a:ext cx="8195911" cy="151186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2" y="3912014"/>
            <a:ext cx="6772275" cy="8572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22" y="87987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182484" y="1087439"/>
            <a:ext cx="8229600" cy="1331912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sz="2400" dirty="0">
                <a:latin typeface="Calibri" panose="020F0502020204030204" pitchFamily="34" charset="0"/>
              </a:rPr>
              <a:t>region pomorski znajduje się w </a:t>
            </a:r>
            <a:r>
              <a:rPr lang="pl-PL" altLang="pl-PL" sz="2400" dirty="0">
                <a:solidFill>
                  <a:srgbClr val="D60093"/>
                </a:solidFill>
                <a:latin typeface="Calibri" panose="020F0502020204030204" pitchFamily="34" charset="0"/>
              </a:rPr>
              <a:t>czołówce </a:t>
            </a:r>
            <a:r>
              <a:rPr lang="pl-PL" altLang="pl-PL" sz="2400" dirty="0" smtClean="0">
                <a:solidFill>
                  <a:srgbClr val="D60093"/>
                </a:solidFill>
                <a:latin typeface="Calibri" panose="020F0502020204030204" pitchFamily="34" charset="0"/>
              </a:rPr>
              <a:t/>
            </a:r>
            <a:br>
              <a:rPr lang="pl-PL" altLang="pl-PL" sz="2400" dirty="0" smtClean="0">
                <a:solidFill>
                  <a:srgbClr val="D60093"/>
                </a:solidFill>
                <a:latin typeface="Calibri" panose="020F0502020204030204" pitchFamily="34" charset="0"/>
              </a:rPr>
            </a:br>
            <a:r>
              <a:rPr lang="pl-PL" altLang="pl-PL" sz="2400" dirty="0" smtClean="0">
                <a:solidFill>
                  <a:srgbClr val="D60093"/>
                </a:solidFill>
                <a:latin typeface="Calibri" panose="020F0502020204030204" pitchFamily="34" charset="0"/>
              </a:rPr>
              <a:t>najczęściej </a:t>
            </a:r>
            <a:r>
              <a:rPr lang="pl-PL" altLang="pl-PL" sz="2400" dirty="0">
                <a:solidFill>
                  <a:srgbClr val="D60093"/>
                </a:solidFill>
                <a:latin typeface="Calibri" panose="020F0502020204030204" pitchFamily="34" charset="0"/>
              </a:rPr>
              <a:t>odwiedzanych miejsc </a:t>
            </a:r>
            <a:r>
              <a:rPr lang="pl-PL" altLang="pl-PL" sz="2400" dirty="0">
                <a:latin typeface="Calibri" panose="020F0502020204030204" pitchFamily="34" charset="0"/>
              </a:rPr>
              <a:t>w Polsce</a:t>
            </a:r>
            <a:br>
              <a:rPr lang="pl-PL" altLang="pl-PL" sz="2400" dirty="0">
                <a:latin typeface="Calibri" panose="020F0502020204030204" pitchFamily="34" charset="0"/>
              </a:rPr>
            </a:br>
            <a:r>
              <a:rPr lang="pl-PL" altLang="pl-PL" sz="2400" dirty="0">
                <a:latin typeface="Calibri" panose="020F0502020204030204" pitchFamily="34" charset="0"/>
              </a:rPr>
              <a:t>-------------------------------------------------------------------------------------</a:t>
            </a:r>
            <a:br>
              <a:rPr lang="pl-PL" altLang="pl-PL" sz="2400" dirty="0">
                <a:latin typeface="Calibri" panose="020F0502020204030204" pitchFamily="34" charset="0"/>
              </a:rPr>
            </a:br>
            <a:r>
              <a:rPr lang="pl-PL" altLang="pl-PL" sz="2400" dirty="0">
                <a:latin typeface="Calibri" panose="020F0502020204030204" pitchFamily="34" charset="0"/>
              </a:rPr>
              <a:t>notuje też </a:t>
            </a:r>
            <a:r>
              <a:rPr lang="pl-PL" altLang="pl-PL" sz="2400" dirty="0">
                <a:solidFill>
                  <a:srgbClr val="D60093"/>
                </a:solidFill>
                <a:latin typeface="Calibri" panose="020F0502020204030204" pitchFamily="34" charset="0"/>
              </a:rPr>
              <a:t>największą dynamikę wzrostu </a:t>
            </a:r>
            <a:r>
              <a:rPr lang="pl-PL" altLang="pl-PL" sz="2400" dirty="0">
                <a:latin typeface="Calibri" panose="020F0502020204030204" pitchFamily="34" charset="0"/>
              </a:rPr>
              <a:t>w kraju </a:t>
            </a:r>
            <a:br>
              <a:rPr lang="pl-PL" altLang="pl-PL" sz="2400" dirty="0">
                <a:latin typeface="Calibri" panose="020F0502020204030204" pitchFamily="34" charset="0"/>
              </a:rPr>
            </a:br>
            <a:endParaRPr lang="pl-PL" altLang="pl-PL" sz="2400" dirty="0">
              <a:latin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089" y="2833421"/>
            <a:ext cx="4485570" cy="358431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34" y="205669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06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690688"/>
          </a:xfrm>
        </p:spPr>
        <p:txBody>
          <a:bodyPr>
            <a:normAutofit/>
          </a:bodyPr>
          <a:lstStyle/>
          <a:p>
            <a:r>
              <a:rPr lang="pl-PL" altLang="pl-PL" sz="3200" b="1" dirty="0">
                <a:solidFill>
                  <a:srgbClr val="D60093"/>
                </a:solidFill>
              </a:rPr>
              <a:t>Siła bloga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00808"/>
            <a:ext cx="8435280" cy="67675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86" y="2535749"/>
            <a:ext cx="6134100" cy="44577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3581338"/>
            <a:ext cx="5981700" cy="43815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554225"/>
            <a:ext cx="6143625" cy="4400550"/>
          </a:xfrm>
          <a:prstGeom prst="rect">
            <a:avLst/>
          </a:prstGeom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4" y="1046953"/>
            <a:ext cx="9080512" cy="1517269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30" y="88734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9089"/>
            <a:ext cx="10972800" cy="1143000"/>
          </a:xfrm>
        </p:spPr>
        <p:txBody>
          <a:bodyPr/>
          <a:lstStyle/>
          <a:p>
            <a:pPr algn="ctr"/>
            <a:r>
              <a:rPr lang="pl-PL" altLang="pl-PL" sz="1800" i="1" dirty="0">
                <a:solidFill>
                  <a:schemeClr val="bg1"/>
                </a:solidFill>
                <a:latin typeface="Calibri" pitchFamily="34" charset="0"/>
              </a:rPr>
              <a:t>                                      Działania PROT w oparciu o współpracę z samorządem WP</a:t>
            </a:r>
            <a:br>
              <a:rPr lang="pl-PL" altLang="pl-PL" sz="1800" i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pl-PL" altLang="pl-PL" sz="3200" i="1" dirty="0" smtClean="0">
                <a:solidFill>
                  <a:srgbClr val="D60093"/>
                </a:solidFill>
                <a:latin typeface="Calibri" pitchFamily="34" charset="0"/>
              </a:rPr>
              <a:t>Dziękuję Państwu za uwagę !</a:t>
            </a:r>
            <a:endParaRPr lang="pl-PL" altLang="pl-PL" sz="3200" i="1" dirty="0">
              <a:solidFill>
                <a:srgbClr val="D60093"/>
              </a:solidFill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l-PL" altLang="pl-PL" sz="2800">
              <a:latin typeface="Calibri" pitchFamily="34" charset="0"/>
            </a:endParaRPr>
          </a:p>
        </p:txBody>
      </p:sp>
      <p:pic>
        <p:nvPicPr>
          <p:cNvPr id="24580" name="Picture 4" descr="P70636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1196975"/>
            <a:ext cx="9652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PROT LOGO-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5" y="5385260"/>
            <a:ext cx="3770489" cy="12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656394" y="6164560"/>
            <a:ext cx="307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www.pomorskie.travel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94" y="169863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90391" y="4075114"/>
            <a:ext cx="4119144" cy="12704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350" b="1" dirty="0">
                <a:solidFill>
                  <a:srgbClr val="D60093"/>
                </a:solidFill>
                <a:latin typeface="+mn-lt"/>
              </a:rPr>
              <a:t/>
            </a:r>
            <a:br>
              <a:rPr lang="pl-PL" sz="1350" b="1" dirty="0">
                <a:solidFill>
                  <a:srgbClr val="D60093"/>
                </a:solidFill>
                <a:latin typeface="+mn-lt"/>
              </a:rPr>
            </a:br>
            <a:r>
              <a:rPr lang="pl-PL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pl-PL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</a:rPr>
              <a:t>Dogodne połączenia komunikacyjne, </a:t>
            </a:r>
            <a:r>
              <a:rPr lang="pl-PL" sz="2000" dirty="0" smtClean="0">
                <a:latin typeface="Calibri" panose="020F0502020204030204" pitchFamily="34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</a:rPr>
              <a:t>wysoka </a:t>
            </a:r>
            <a:r>
              <a:rPr lang="pl-PL" sz="2000" dirty="0">
                <a:latin typeface="Calibri" panose="020F0502020204030204" pitchFamily="34" charset="0"/>
              </a:rPr>
              <a:t>jakość usług,  konkurencyjność cenowa, </a:t>
            </a:r>
            <a:r>
              <a:rPr 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  <a:t>bezpieczeństwo</a:t>
            </a:r>
            <a:r>
              <a:rPr lang="pl-PL" sz="2000" dirty="0">
                <a:solidFill>
                  <a:srgbClr val="D60093"/>
                </a:solidFill>
                <a:latin typeface="Calibri" panose="020F0502020204030204" pitchFamily="34" charset="0"/>
              </a:rPr>
              <a:t>,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</a:rPr>
              <a:t>a także </a:t>
            </a:r>
            <a:r>
              <a:rPr lang="pl-PL" sz="2000" dirty="0">
                <a:solidFill>
                  <a:srgbClr val="D60093"/>
                </a:solidFill>
                <a:latin typeface="Calibri" panose="020F0502020204030204" pitchFamily="34" charset="0"/>
              </a:rPr>
              <a:t>zintegrowane działania promocyjne </a:t>
            </a:r>
            <a:r>
              <a:rPr lang="pl-PL" sz="2000" dirty="0">
                <a:latin typeface="Calibri" panose="020F0502020204030204" pitchFamily="34" charset="0"/>
              </a:rPr>
              <a:t>sprawiają, że region pomorski </a:t>
            </a:r>
            <a:br>
              <a:rPr lang="pl-PL" sz="2000" dirty="0">
                <a:latin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</a:rPr>
              <a:t>staje się coraz chętniej wybieranym miejscem wypoczynku nie tylko Polaków ale również gości z zagranicy</a:t>
            </a:r>
            <a:br>
              <a:rPr lang="pl-PL" sz="2000" dirty="0">
                <a:latin typeface="Calibri" panose="020F0502020204030204" pitchFamily="34" charset="0"/>
              </a:rPr>
            </a:br>
            <a:r>
              <a:rPr lang="pl-PL" sz="1800" dirty="0">
                <a:latin typeface="Calibri" panose="020F0502020204030204" pitchFamily="34" charset="0"/>
              </a:rPr>
              <a:t/>
            </a:r>
            <a:br>
              <a:rPr lang="pl-PL" sz="1800" dirty="0">
                <a:latin typeface="Calibri" panose="020F0502020204030204" pitchFamily="34" charset="0"/>
              </a:rPr>
            </a:br>
            <a:r>
              <a:rPr lang="pl-PL" sz="2000" b="1" dirty="0" smtClean="0">
                <a:latin typeface="Calibri" panose="020F0502020204030204" pitchFamily="34" charset="0"/>
              </a:rPr>
              <a:t>Sezon letni na Pomorzu </a:t>
            </a:r>
            <a:r>
              <a:rPr lang="pl-PL" sz="2000" b="1" dirty="0" smtClean="0">
                <a:solidFill>
                  <a:srgbClr val="D60093"/>
                </a:solidFill>
                <a:latin typeface="Calibri" panose="020F0502020204030204" pitchFamily="34" charset="0"/>
              </a:rPr>
              <a:t>skupił 30 % </a:t>
            </a:r>
            <a:r>
              <a:rPr lang="pl-PL" sz="2000" b="1" dirty="0" smtClean="0">
                <a:latin typeface="Calibri" panose="020F0502020204030204" pitchFamily="34" charset="0"/>
              </a:rPr>
              <a:t>całego ruchu krajowego !! </a:t>
            </a:r>
            <a:r>
              <a:rPr lang="pl-PL" sz="2000" b="1" dirty="0">
                <a:latin typeface="+mn-lt"/>
              </a:rPr>
              <a:t/>
            </a:r>
            <a:br>
              <a:rPr lang="pl-PL" sz="2000" b="1" dirty="0">
                <a:latin typeface="+mn-lt"/>
              </a:rPr>
            </a:br>
            <a:r>
              <a:rPr lang="pl-PL" sz="2000" dirty="0">
                <a:latin typeface="+mn-lt"/>
              </a:rPr>
              <a:t> </a:t>
            </a:r>
            <a:br>
              <a:rPr lang="pl-PL" sz="2000" dirty="0">
                <a:latin typeface="+mn-lt"/>
              </a:rPr>
            </a:br>
            <a:r>
              <a:rPr lang="pl-PL" sz="1500" dirty="0">
                <a:solidFill>
                  <a:srgbClr val="D60093"/>
                </a:solidFill>
              </a:rPr>
              <a:t/>
            </a:r>
            <a:br>
              <a:rPr lang="pl-PL" sz="1500" dirty="0">
                <a:solidFill>
                  <a:srgbClr val="D60093"/>
                </a:solidFill>
              </a:rPr>
            </a:br>
            <a:endParaRPr lang="pl-PL" sz="1500" dirty="0">
              <a:solidFill>
                <a:srgbClr val="D60093"/>
              </a:solidFill>
            </a:endParaRPr>
          </a:p>
        </p:txBody>
      </p:sp>
      <p:sp>
        <p:nvSpPr>
          <p:cNvPr id="25603" name="Podtytuł 2"/>
          <p:cNvSpPr>
            <a:spLocks noGrp="1"/>
          </p:cNvSpPr>
          <p:nvPr>
            <p:ph type="subTitle" idx="1"/>
          </p:nvPr>
        </p:nvSpPr>
        <p:spPr>
          <a:xfrm>
            <a:off x="553155" y="323144"/>
            <a:ext cx="3074472" cy="479425"/>
          </a:xfrm>
        </p:spPr>
        <p:txBody>
          <a:bodyPr>
            <a:normAutofit fontScale="47500" lnSpcReduction="20000"/>
          </a:bodyPr>
          <a:lstStyle/>
          <a:p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/>
            </a:r>
            <a:br>
              <a:rPr lang="pl-PL" altLang="pl-PL" dirty="0" smtClean="0"/>
            </a:br>
            <a:endParaRPr lang="pl-PL" altLang="pl-PL" dirty="0" smtClean="0"/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7296503" y="1830037"/>
            <a:ext cx="3586162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350" b="1" dirty="0">
                <a:solidFill>
                  <a:srgbClr val="D60093"/>
                </a:solidFill>
                <a:latin typeface="+mn-lt"/>
              </a:rPr>
              <a:t/>
            </a:r>
            <a:br>
              <a:rPr lang="pl-PL" sz="1350" b="1" dirty="0">
                <a:solidFill>
                  <a:srgbClr val="D60093"/>
                </a:solidFill>
                <a:latin typeface="+mn-lt"/>
              </a:rPr>
            </a:br>
            <a:r>
              <a:rPr lang="pl-PL" sz="15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5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</a:rPr>
              <a:t>Najpopularniejsze regiony wg. Polaków (Raport POT):</a:t>
            </a:r>
            <a:b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1800" dirty="0">
                <a:solidFill>
                  <a:srgbClr val="D60093"/>
                </a:solidFill>
                <a:latin typeface="Calibri" panose="020F0502020204030204" pitchFamily="34" charset="0"/>
              </a:rPr>
              <a:t>1. Pomorskie: 38 %</a:t>
            </a:r>
          </a:p>
          <a:p>
            <a:pPr algn="l">
              <a:defRPr/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</a:rPr>
              <a:t>2. Warmińsko – Mazurskie: 27 %</a:t>
            </a:r>
          </a:p>
          <a:p>
            <a:pPr algn="l">
              <a:defRPr/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</a:rPr>
              <a:t>3.  Zachodniopomorskie: 17 %</a:t>
            </a:r>
          </a:p>
        </p:txBody>
      </p:sp>
      <p:sp>
        <p:nvSpPr>
          <p:cNvPr id="11" name="Tytuł 1"/>
          <p:cNvSpPr txBox="1">
            <a:spLocks/>
          </p:cNvSpPr>
          <p:nvPr/>
        </p:nvSpPr>
        <p:spPr bwMode="auto">
          <a:xfrm>
            <a:off x="7260696" y="3555650"/>
            <a:ext cx="3586162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125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350" b="1" dirty="0">
                <a:solidFill>
                  <a:srgbClr val="D60093"/>
                </a:solidFill>
                <a:latin typeface="+mn-lt"/>
              </a:rPr>
              <a:t/>
            </a:r>
            <a:br>
              <a:rPr lang="pl-PL" sz="1350" b="1" dirty="0">
                <a:solidFill>
                  <a:srgbClr val="D60093"/>
                </a:solidFill>
                <a:latin typeface="+mn-lt"/>
              </a:rPr>
            </a:br>
            <a:r>
              <a:rPr lang="pl-PL" sz="15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pl-PL" sz="15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</a:rPr>
              <a:t>Przyjazdy zagraniczne(Raport POT):</a:t>
            </a:r>
            <a:b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</a:rPr>
              <a:t>1. Małopolska</a:t>
            </a:r>
          </a:p>
          <a:p>
            <a:pPr algn="l">
              <a:defRPr/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</a:rPr>
              <a:t>2. Mazowsze</a:t>
            </a:r>
          </a:p>
          <a:p>
            <a:pPr algn="l">
              <a:defRPr/>
            </a:pP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</a:rPr>
              <a:t>3. </a:t>
            </a:r>
            <a:r>
              <a:rPr lang="pl-PL" sz="1800" dirty="0" smtClean="0">
                <a:solidFill>
                  <a:srgbClr val="D60093"/>
                </a:solidFill>
                <a:latin typeface="Calibri" panose="020F0502020204030204" pitchFamily="34" charset="0"/>
              </a:rPr>
              <a:t>Pomorskie</a:t>
            </a:r>
            <a:r>
              <a:rPr lang="pl-PL" sz="1800" dirty="0">
                <a:solidFill>
                  <a:srgbClr val="D60093"/>
                </a:solidFill>
                <a:latin typeface="Calibri" panose="020F0502020204030204" pitchFamily="34" charset="0"/>
              </a:rPr>
              <a:t>: 24 %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83" y="229481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2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2014" y="2335214"/>
            <a:ext cx="8226425" cy="452278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l-PL" b="1" dirty="0">
                <a:latin typeface="Calibri" panose="020F0502020204030204" pitchFamily="34" charset="0"/>
              </a:rPr>
              <a:t>-------------------------------------------------------</a:t>
            </a:r>
          </a:p>
          <a:p>
            <a:pPr marL="0" indent="0" algn="ctr" eaLnBrk="1" hangingPunct="1">
              <a:buNone/>
              <a:defRPr/>
            </a:pPr>
            <a:r>
              <a:rPr lang="pl-PL" altLang="pl-PL" sz="2400" b="1" dirty="0" smtClean="0"/>
              <a:t>Szanse</a:t>
            </a:r>
            <a:r>
              <a:rPr lang="pl-PL" altLang="pl-PL" sz="2400" dirty="0" smtClean="0"/>
              <a:t> lokalne </a:t>
            </a:r>
          </a:p>
        </p:txBody>
      </p:sp>
      <p:pic>
        <p:nvPicPr>
          <p:cNvPr id="28676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006409"/>
            <a:ext cx="40417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Prostokąt 1"/>
          <p:cNvSpPr>
            <a:spLocks noChangeArrowheads="1"/>
          </p:cNvSpPr>
          <p:nvPr/>
        </p:nvSpPr>
        <p:spPr bwMode="auto">
          <a:xfrm>
            <a:off x="4914706" y="1939925"/>
            <a:ext cx="26610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l-PL" altLang="pl-PL" sz="2400" b="1" dirty="0"/>
              <a:t>Wyzwania </a:t>
            </a:r>
            <a:r>
              <a:rPr lang="pl-PL" altLang="pl-PL" sz="2400" dirty="0" smtClean="0"/>
              <a:t>globalne</a:t>
            </a:r>
            <a:endParaRPr lang="pl-PL" altLang="pl-PL" sz="2400" dirty="0"/>
          </a:p>
          <a:p>
            <a:pPr algn="ctr"/>
            <a:r>
              <a:rPr lang="pl-PL" altLang="pl-PL" sz="2400" b="1" dirty="0" smtClean="0"/>
              <a:t> </a:t>
            </a:r>
            <a:endParaRPr lang="pl-PL" altLang="pl-PL" sz="24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89" y="115888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2609851" y="1865314"/>
            <a:ext cx="6697663" cy="2243137"/>
          </a:xfrm>
        </p:spPr>
        <p:txBody>
          <a:bodyPr>
            <a:noAutofit/>
          </a:bodyPr>
          <a:lstStyle/>
          <a:p>
            <a:pPr algn="ctr"/>
            <a:r>
              <a:rPr lang="pl-PL" altLang="pl-PL" sz="2000" b="1" dirty="0">
                <a:latin typeface="Calibri" panose="020F0502020204030204" pitchFamily="34" charset="0"/>
              </a:rPr>
              <a:t>sytuacja geopolityczna w Europie</a:t>
            </a:r>
            <a:br>
              <a:rPr lang="pl-PL" altLang="pl-PL" sz="2000" b="1" dirty="0">
                <a:latin typeface="Calibri" panose="020F0502020204030204" pitchFamily="34" charset="0"/>
              </a:rPr>
            </a:br>
            <a:r>
              <a:rPr lang="pl-PL" altLang="pl-PL" sz="2000" b="1" dirty="0">
                <a:latin typeface="Calibri" panose="020F0502020204030204" pitchFamily="34" charset="0"/>
              </a:rPr>
              <a:t>destabilizacja gospodarek turystycznych</a:t>
            </a:r>
            <a:br>
              <a:rPr lang="pl-PL" altLang="pl-PL" sz="2000" b="1" dirty="0">
                <a:latin typeface="Calibri" panose="020F0502020204030204" pitchFamily="34" charset="0"/>
              </a:rPr>
            </a:br>
            <a:r>
              <a:rPr lang="pl-PL" altLang="pl-PL" sz="2000" b="1" dirty="0">
                <a:latin typeface="Calibri" panose="020F0502020204030204" pitchFamily="34" charset="0"/>
              </a:rPr>
              <a:t>kryzys gospodarczy </a:t>
            </a:r>
            <a:br>
              <a:rPr lang="pl-PL" altLang="pl-PL" sz="2000" b="1" dirty="0">
                <a:latin typeface="Calibri" panose="020F0502020204030204" pitchFamily="34" charset="0"/>
              </a:rPr>
            </a:br>
            <a:r>
              <a:rPr lang="pl-PL" altLang="pl-PL" sz="2000" b="1" dirty="0">
                <a:latin typeface="Calibri" panose="020F0502020204030204" pitchFamily="34" charset="0"/>
              </a:rPr>
              <a:t>konflikt na Bliskim Wschodzie</a:t>
            </a:r>
            <a:br>
              <a:rPr lang="pl-PL" altLang="pl-PL" sz="2000" b="1" dirty="0">
                <a:latin typeface="Calibri" panose="020F0502020204030204" pitchFamily="34" charset="0"/>
              </a:rPr>
            </a:br>
            <a:r>
              <a:rPr lang="pl-PL" altLang="pl-PL" sz="2000" b="1" dirty="0">
                <a:latin typeface="Calibri" panose="020F0502020204030204" pitchFamily="34" charset="0"/>
              </a:rPr>
              <a:t>fala migracyjna </a:t>
            </a:r>
            <a:br>
              <a:rPr lang="pl-PL" altLang="pl-PL" sz="2000" b="1" dirty="0">
                <a:latin typeface="Calibri" panose="020F0502020204030204" pitchFamily="34" charset="0"/>
              </a:rPr>
            </a:br>
            <a:r>
              <a:rPr lang="pl-PL" altLang="pl-PL" sz="2000" b="1" dirty="0">
                <a:latin typeface="Calibri" panose="020F0502020204030204" pitchFamily="34" charset="0"/>
              </a:rPr>
              <a:t>----------------------------------------------------------------------</a:t>
            </a:r>
            <a:br>
              <a:rPr lang="pl-PL" altLang="pl-PL" sz="2000" b="1" dirty="0">
                <a:latin typeface="Calibri" panose="020F0502020204030204" pitchFamily="34" charset="0"/>
              </a:rPr>
            </a:br>
            <a: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  <a:t>nowe rynki sprzedaży oferty </a:t>
            </a:r>
            <a:b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</a:br>
            <a: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  <a:t>nowe produkty </a:t>
            </a:r>
          </a:p>
        </p:txBody>
      </p:sp>
      <p:pic>
        <p:nvPicPr>
          <p:cNvPr id="7" name="Picture 11" descr="0ecbdcbd-d4ac-4409-a2ad-32194355ded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41" y="4406113"/>
            <a:ext cx="3719745" cy="204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984" y="104070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1769412" y="1335708"/>
            <a:ext cx="6697663" cy="3999459"/>
          </a:xfrm>
        </p:spPr>
        <p:txBody>
          <a:bodyPr>
            <a:normAutofit/>
          </a:bodyPr>
          <a:lstStyle/>
          <a:p>
            <a:pPr algn="ctr"/>
            <a:r>
              <a:rPr lang="pl-PL" altLang="pl-PL" sz="2000" b="1" dirty="0">
                <a:latin typeface="Calibri" panose="020F0502020204030204" pitchFamily="34" charset="0"/>
              </a:rPr>
              <a:t>starzenie się społeczeństw</a:t>
            </a:r>
            <a:br>
              <a:rPr lang="pl-PL" altLang="pl-PL" sz="2000" b="1" dirty="0">
                <a:latin typeface="Calibri" panose="020F0502020204030204" pitchFamily="34" charset="0"/>
              </a:rPr>
            </a:br>
            <a:r>
              <a:rPr lang="pl-PL" altLang="pl-PL" sz="2000" b="1" dirty="0">
                <a:latin typeface="Calibri" panose="020F0502020204030204" pitchFamily="34" charset="0"/>
              </a:rPr>
              <a:t>stres jako choroba cywilizacyjna</a:t>
            </a:r>
            <a:br>
              <a:rPr lang="pl-PL" altLang="pl-PL" sz="2000" b="1" dirty="0">
                <a:latin typeface="Calibri" panose="020F0502020204030204" pitchFamily="34" charset="0"/>
              </a:rPr>
            </a:br>
            <a:r>
              <a:rPr lang="pl-PL" altLang="pl-PL" sz="2000" b="1" dirty="0" smtClean="0">
                <a:latin typeface="Calibri" panose="020F0502020204030204" pitchFamily="34" charset="0"/>
              </a:rPr>
              <a:t>--------------------------------------------------------------</a:t>
            </a:r>
            <a:r>
              <a:rPr lang="pl-PL" altLang="pl-PL" sz="2000" b="1" dirty="0">
                <a:latin typeface="Calibri" panose="020F0502020204030204" pitchFamily="34" charset="0"/>
              </a:rPr>
              <a:t/>
            </a:r>
            <a:br>
              <a:rPr lang="pl-PL" altLang="pl-PL" sz="2000" b="1" dirty="0">
                <a:latin typeface="Calibri" panose="020F0502020204030204" pitchFamily="34" charset="0"/>
              </a:rPr>
            </a:br>
            <a: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  <a:t>zamożna i mobilna grupa odbiorców </a:t>
            </a:r>
            <a:b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</a:br>
            <a: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  <a:t>popyt na </a:t>
            </a:r>
            <a:r>
              <a:rPr lang="pl-PL" altLang="pl-PL" sz="2000" b="1" dirty="0" smtClean="0">
                <a:solidFill>
                  <a:srgbClr val="D60093"/>
                </a:solidFill>
                <a:latin typeface="Calibri" panose="020F0502020204030204" pitchFamily="34" charset="0"/>
              </a:rPr>
              <a:t>dedykowaną ofertę /medyczna, zdrowotna/</a:t>
            </a:r>
            <a: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  <a:t/>
            </a:r>
            <a:b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</a:br>
            <a: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  <a:t>nowy sektor </a:t>
            </a:r>
            <a:r>
              <a:rPr lang="pl-PL" altLang="pl-PL" sz="2000" b="1" dirty="0" smtClean="0">
                <a:solidFill>
                  <a:srgbClr val="D60093"/>
                </a:solidFill>
                <a:latin typeface="Calibri" panose="020F0502020204030204" pitchFamily="34" charset="0"/>
              </a:rPr>
              <a:t>MSP /turystyka srebrna/</a:t>
            </a:r>
            <a:br>
              <a:rPr lang="pl-PL" altLang="pl-PL" sz="2000" b="1" dirty="0" smtClean="0">
                <a:solidFill>
                  <a:srgbClr val="D60093"/>
                </a:solidFill>
                <a:latin typeface="Calibri" panose="020F0502020204030204" pitchFamily="34" charset="0"/>
              </a:rPr>
            </a:br>
            <a: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  <a:t/>
            </a:r>
            <a:b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</a:br>
            <a:endParaRPr lang="pl-PL" altLang="pl-PL" sz="2000" b="1" dirty="0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77" y="3976302"/>
            <a:ext cx="3523691" cy="23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C:\Users\mchelkowska\Desktop\promocja\WAZNE\Marka logo\LOGO WDROZENIE\najnowsze\logo_POMORSKIE\logo_POMORSKIE_k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35" y="181781"/>
            <a:ext cx="13176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414" y="181781"/>
            <a:ext cx="23780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0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1703388" y="1700214"/>
            <a:ext cx="6697662" cy="4164558"/>
          </a:xfrm>
        </p:spPr>
        <p:txBody>
          <a:bodyPr>
            <a:normAutofit/>
          </a:bodyPr>
          <a:lstStyle/>
          <a:p>
            <a:pPr algn="ctr"/>
            <a: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  <a:t>TURYSTYKA XXI </a:t>
            </a:r>
            <a:br>
              <a:rPr lang="pl-PL" altLang="pl-PL" sz="2000" b="1" dirty="0">
                <a:solidFill>
                  <a:srgbClr val="D60093"/>
                </a:solidFill>
                <a:latin typeface="Calibri" panose="020F0502020204030204" pitchFamily="34" charset="0"/>
              </a:rPr>
            </a:br>
            <a:r>
              <a:rPr lang="pl-PL" altLang="pl-PL" sz="2000" b="1" dirty="0" smtClean="0">
                <a:latin typeface="Calibri" panose="020F0502020204030204" pitchFamily="34" charset="0"/>
              </a:rPr>
              <a:t>------------------------------------------------------------</a:t>
            </a:r>
            <a:r>
              <a:rPr lang="pl-PL" altLang="pl-PL" sz="2000" b="1" dirty="0">
                <a:latin typeface="Calibri" panose="020F0502020204030204" pitchFamily="34" charset="0"/>
              </a:rPr>
              <a:t/>
            </a:r>
            <a:br>
              <a:rPr lang="pl-PL" altLang="pl-PL" sz="2000" b="1" dirty="0">
                <a:latin typeface="Calibri" panose="020F0502020204030204" pitchFamily="34" charset="0"/>
              </a:rPr>
            </a:br>
            <a:r>
              <a:rPr lang="pl-PL" altLang="pl-PL" sz="2000" dirty="0">
                <a:latin typeface="Calibri" panose="020F0502020204030204" pitchFamily="34" charset="0"/>
              </a:rPr>
              <a:t>zmiany behawioralne</a:t>
            </a:r>
            <a:br>
              <a:rPr lang="pl-PL" altLang="pl-PL" sz="2000" dirty="0">
                <a:latin typeface="Calibri" panose="020F0502020204030204" pitchFamily="34" charset="0"/>
              </a:rPr>
            </a:br>
            <a:r>
              <a:rPr lang="pl-PL" altLang="pl-PL" sz="2000" dirty="0">
                <a:latin typeface="Calibri" panose="020F0502020204030204" pitchFamily="34" charset="0"/>
              </a:rPr>
              <a:t>trendy konsumenckie</a:t>
            </a:r>
            <a:br>
              <a:rPr lang="pl-PL" altLang="pl-PL" sz="2000" dirty="0">
                <a:latin typeface="Calibri" panose="020F0502020204030204" pitchFamily="34" charset="0"/>
              </a:rPr>
            </a:br>
            <a:r>
              <a:rPr lang="pl-PL" altLang="pl-PL" sz="2000" dirty="0">
                <a:latin typeface="Calibri" panose="020F0502020204030204" pitchFamily="34" charset="0"/>
              </a:rPr>
              <a:t>formy komunikacji</a:t>
            </a:r>
            <a:br>
              <a:rPr lang="pl-PL" altLang="pl-PL" sz="2000" dirty="0">
                <a:latin typeface="Calibri" panose="020F0502020204030204" pitchFamily="34" charset="0"/>
              </a:rPr>
            </a:br>
            <a:r>
              <a:rPr lang="pl-PL" altLang="pl-PL" sz="2000" dirty="0">
                <a:latin typeface="Calibri" panose="020F0502020204030204" pitchFamily="34" charset="0"/>
              </a:rPr>
              <a:t>sytuacja </a:t>
            </a:r>
            <a:r>
              <a:rPr lang="pl-PL" altLang="pl-PL" sz="2000" dirty="0" smtClean="0">
                <a:latin typeface="Calibri" panose="020F0502020204030204" pitchFamily="34" charset="0"/>
              </a:rPr>
              <a:t>rynkowa</a:t>
            </a:r>
            <a:br>
              <a:rPr lang="pl-PL" altLang="pl-PL" sz="2000" dirty="0" smtClean="0">
                <a:latin typeface="Calibri" panose="020F0502020204030204" pitchFamily="34" charset="0"/>
              </a:rPr>
            </a:br>
            <a:r>
              <a:rPr lang="pl-PL" altLang="pl-PL" sz="2000" dirty="0">
                <a:latin typeface="Calibri" panose="020F0502020204030204" pitchFamily="34" charset="0"/>
              </a:rPr>
              <a:t>p</a:t>
            </a:r>
            <a:r>
              <a:rPr lang="pl-PL" altLang="pl-PL" sz="2000" dirty="0" smtClean="0">
                <a:latin typeface="Calibri" panose="020F0502020204030204" pitchFamily="34" charset="0"/>
              </a:rPr>
              <a:t>okolenie „Z”</a:t>
            </a:r>
            <a:br>
              <a:rPr lang="pl-PL" altLang="pl-PL" sz="2000" dirty="0" smtClean="0">
                <a:latin typeface="Calibri" panose="020F0502020204030204" pitchFamily="34" charset="0"/>
              </a:rPr>
            </a:br>
            <a:r>
              <a:rPr lang="pl-PL" altLang="pl-PL" sz="2000" dirty="0" smtClean="0">
                <a:latin typeface="Calibri" panose="020F0502020204030204" pitchFamily="34" charset="0"/>
              </a:rPr>
              <a:t/>
            </a:r>
            <a:br>
              <a:rPr lang="pl-PL" altLang="pl-PL" sz="2000" dirty="0" smtClean="0">
                <a:latin typeface="Calibri" panose="020F0502020204030204" pitchFamily="34" charset="0"/>
              </a:rPr>
            </a:br>
            <a:r>
              <a:rPr lang="pl-PL" altLang="pl-PL" sz="2000" dirty="0">
                <a:latin typeface="Calibri" panose="020F0502020204030204" pitchFamily="34" charset="0"/>
              </a:rPr>
              <a:t/>
            </a:r>
            <a:br>
              <a:rPr lang="pl-PL" altLang="pl-PL" sz="2000" dirty="0">
                <a:latin typeface="Calibri" panose="020F0502020204030204" pitchFamily="34" charset="0"/>
              </a:rPr>
            </a:br>
            <a:r>
              <a:rPr lang="pl-PL" altLang="pl-PL" sz="2000" dirty="0">
                <a:latin typeface="Calibri" panose="020F0502020204030204" pitchFamily="34" charset="0"/>
              </a:rPr>
              <a:t/>
            </a:r>
            <a:br>
              <a:rPr lang="pl-PL" altLang="pl-PL" sz="2000" dirty="0">
                <a:latin typeface="Calibri" panose="020F0502020204030204" pitchFamily="34" charset="0"/>
              </a:rPr>
            </a:br>
            <a:endParaRPr lang="pl-PL" altLang="pl-PL" sz="2000" dirty="0">
              <a:latin typeface="Calibri" panose="020F0502020204030204" pitchFamily="34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8401" y="3320917"/>
            <a:ext cx="2947284" cy="3255566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115358"/>
            <a:ext cx="30099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8526" y="2636838"/>
            <a:ext cx="8226425" cy="1433512"/>
          </a:xfrm>
        </p:spPr>
        <p:txBody>
          <a:bodyPr>
            <a:normAutofit/>
          </a:bodyPr>
          <a:lstStyle/>
          <a:p>
            <a:pPr eaLnBrk="1" hangingPunct="1"/>
            <a:endParaRPr lang="pl-PL" altLang="pl-PL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404814"/>
            <a:ext cx="9288462" cy="720725"/>
          </a:xfrm>
        </p:spPr>
        <p:txBody>
          <a:bodyPr/>
          <a:lstStyle/>
          <a:p>
            <a:pPr eaLnBrk="1" hangingPunct="1"/>
            <a:endParaRPr lang="pl-PL" altLang="pl-PL" dirty="0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1" y="765176"/>
            <a:ext cx="9559793" cy="5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336</Words>
  <Application>Microsoft Office PowerPoint</Application>
  <PresentationFormat>Panoramiczny</PresentationFormat>
  <Paragraphs>88</Paragraphs>
  <Slides>31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9 mln turystów </vt:lpstr>
      <vt:lpstr>region pomorski znajduje się w czołówce  najczęściej odwiedzanych miejsc w Polsce ------------------------------------------------------------------------------------- notuje też największą dynamikę wzrostu w kraju  </vt:lpstr>
      <vt:lpstr>             Dogodne połączenia komunikacyjne,  wysoka jakość usług,  konkurencyjność cenowa, bezpieczeństwo, a także zintegrowane działania promocyjne sprawiają, że region pomorski  staje się coraz chętniej wybieranym miejscem wypoczynku nie tylko Polaków ale również gości z zagranicy  Sezon letni na Pomorzu skupił 30 % całego ruchu krajowego !!     </vt:lpstr>
      <vt:lpstr>Prezentacja programu PowerPoint</vt:lpstr>
      <vt:lpstr>sytuacja geopolityczna w Europie destabilizacja gospodarek turystycznych kryzys gospodarczy  konflikt na Bliskim Wschodzie fala migracyjna  ---------------------------------------------------------------------- nowe rynki sprzedaży oferty  nowe produkty </vt:lpstr>
      <vt:lpstr>starzenie się społeczeństw stres jako choroba cywilizacyjna -------------------------------------------------------------- zamożna i mobilna grupa odbiorców  popyt na dedykowaną ofertę /medyczna, zdrowotna/ nowy sektor MSP /turystyka srebrna/  </vt:lpstr>
      <vt:lpstr>TURYSTYKA XXI  ------------------------------------------------------------ zmiany behawioralne trendy konsumenckie formy komunikacji sytuacja rynkowa pokolenie „Z”    </vt:lpstr>
      <vt:lpstr>Prezentacja programu PowerPoint</vt:lpstr>
      <vt:lpstr> platforma współpracy pomiędzy branżą a JST obserwator trendów inspirator branży i środowiska profesjonalna agencja marketingu terytorialnego  ------------------------------------------------------------------------------------------------ partner strategiczny </vt:lpstr>
      <vt:lpstr>Plan działania</vt:lpstr>
      <vt:lpstr>Cel działania</vt:lpstr>
      <vt:lpstr>Prezentacja programu PowerPoint</vt:lpstr>
      <vt:lpstr>   Działania PROT w oparciu o współpracę z samorządem WP  </vt:lpstr>
      <vt:lpstr>Marketing PR/komunikacja/media relations Działania B2B/komercjalizacja produktu Projekty tematyczne/parasolowe Rozwiązania systemowe  Współpraca międzynarodowa --------------------------------------------------------------------------------------------------------  </vt:lpstr>
      <vt:lpstr>Skandynawia /Szwecja, Norwegia/</vt:lpstr>
      <vt:lpstr>Dania</vt:lpstr>
      <vt:lpstr>Niemcy /wraz z rynkami niemieckojęzycznymi/</vt:lpstr>
      <vt:lpstr>Wielka Brytania/Irlandia</vt:lpstr>
      <vt:lpstr>Japonia/Chiny</vt:lpstr>
      <vt:lpstr>Rosja</vt:lpstr>
      <vt:lpstr>Ukraina</vt:lpstr>
      <vt:lpstr>Włochy </vt:lpstr>
      <vt:lpstr>Izrael </vt:lpstr>
      <vt:lpstr>Współpraca z branżą </vt:lpstr>
      <vt:lpstr>Prezentacja programu PowerPoint</vt:lpstr>
      <vt:lpstr>Prezentacja programu PowerPoint</vt:lpstr>
      <vt:lpstr>Prezentacja programu PowerPoint</vt:lpstr>
      <vt:lpstr>Siła wizyt studyjnych</vt:lpstr>
      <vt:lpstr>Siła bloga</vt:lpstr>
      <vt:lpstr>                                      Działania PROT w oparciu o współpracę z samorządem WP Dziękuję Państwu za uwagę 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Kristina</dc:creator>
  <cp:lastModifiedBy>Kristina</cp:lastModifiedBy>
  <cp:revision>86</cp:revision>
  <dcterms:created xsi:type="dcterms:W3CDTF">2016-09-20T09:47:49Z</dcterms:created>
  <dcterms:modified xsi:type="dcterms:W3CDTF">2016-10-11T10:28:49Z</dcterms:modified>
</cp:coreProperties>
</file>