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57" r:id="rId9"/>
    <p:sldId id="269" r:id="rId10"/>
    <p:sldId id="270" r:id="rId11"/>
    <p:sldId id="258" r:id="rId12"/>
    <p:sldId id="271" r:id="rId13"/>
    <p:sldId id="259" r:id="rId14"/>
    <p:sldId id="272" r:id="rId15"/>
    <p:sldId id="273" r:id="rId16"/>
    <p:sldId id="274" r:id="rId17"/>
    <p:sldId id="275" r:id="rId18"/>
    <p:sldId id="276" r:id="rId19"/>
    <p:sldId id="277" r:id="rId20"/>
    <p:sldId id="260" r:id="rId21"/>
    <p:sldId id="278" r:id="rId22"/>
    <p:sldId id="279" r:id="rId23"/>
    <p:sldId id="280" r:id="rId24"/>
    <p:sldId id="261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2" r:id="rId33"/>
    <p:sldId id="288" r:id="rId34"/>
    <p:sldId id="289" r:id="rId35"/>
    <p:sldId id="290" r:id="rId36"/>
    <p:sldId id="291" r:id="rId37"/>
    <p:sldId id="294" r:id="rId38"/>
    <p:sldId id="293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3" r:id="rId48"/>
    <p:sldId id="295" r:id="rId4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9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 smtClean="0"/>
              <a:t>Deficyt kandydatów (proc. stosunek</a:t>
            </a:r>
            <a:r>
              <a:rPr lang="pl-PL" sz="1600" baseline="0" dirty="0" smtClean="0"/>
              <a:t> liczby absolwentów do prognozowanej liczby ofert pracy) w 2016 r. na trójmiejskim rynku pracy w wybranych obszarach zawodowych</a:t>
            </a:r>
            <a:endParaRPr lang="pl-PL" sz="1600" dirty="0"/>
          </a:p>
        </c:rich>
      </c:tx>
      <c:layout>
        <c:manualLayout>
          <c:xMode val="edge"/>
          <c:yMode val="edge"/>
          <c:x val="0.1155702509842519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874999999999998E-3"/>
                  <c:y val="-7.734374524214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50000000000002E-3"/>
                  <c:y val="-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625000000000001E-3"/>
                  <c:y val="-0.14062499134934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874999999999998E-3"/>
                  <c:y val="-0.11249999307947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499999999999431E-3"/>
                  <c:y val="-5.859374639556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874999999999998E-3"/>
                  <c:y val="-8.671874466543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49999999999885E-3"/>
                  <c:y val="-5.624999653973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2537030034109124E-3"/>
                  <c:y val="-0.32268835157853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8125E-3"/>
                  <c:y val="-5.859374639556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8124999999998855E-3"/>
                  <c:y val="-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Budownictwo</c:v>
                </c:pt>
                <c:pt idx="1">
                  <c:v>Energetyka</c:v>
                </c:pt>
                <c:pt idx="2">
                  <c:v>Gastronomia</c:v>
                </c:pt>
                <c:pt idx="3">
                  <c:v>IT</c:v>
                </c:pt>
                <c:pt idx="4">
                  <c:v>Transport</c:v>
                </c:pt>
                <c:pt idx="5">
                  <c:v>Przemysł odzieżowy</c:v>
                </c:pt>
                <c:pt idx="6">
                  <c:v>Usługi opiekuńcze</c:v>
                </c:pt>
                <c:pt idx="7">
                  <c:v>Motoryzacja</c:v>
                </c:pt>
                <c:pt idx="8">
                  <c:v>Przemysł morski (stoczniowy)</c:v>
                </c:pt>
                <c:pt idx="9">
                  <c:v>Handel</c:v>
                </c:pt>
              </c:strCache>
            </c:strRef>
          </c:cat>
          <c:val>
            <c:numRef>
              <c:f>Arkusz1!$B$2:$B$11</c:f>
              <c:numCache>
                <c:formatCode>0%</c:formatCode>
                <c:ptCount val="10"/>
                <c:pt idx="0">
                  <c:v>0.1</c:v>
                </c:pt>
                <c:pt idx="1">
                  <c:v>0.16</c:v>
                </c:pt>
                <c:pt idx="2">
                  <c:v>0.35</c:v>
                </c:pt>
                <c:pt idx="3">
                  <c:v>0.22</c:v>
                </c:pt>
                <c:pt idx="4">
                  <c:v>0</c:v>
                </c:pt>
                <c:pt idx="5">
                  <c:v>0.14000000000000001</c:v>
                </c:pt>
                <c:pt idx="6">
                  <c:v>0</c:v>
                </c:pt>
                <c:pt idx="7">
                  <c:v>0.94</c:v>
                </c:pt>
                <c:pt idx="8">
                  <c:v>0.08</c:v>
                </c:pt>
                <c:pt idx="9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135040"/>
        <c:axId val="140136832"/>
        <c:axId val="0"/>
      </c:bar3DChart>
      <c:catAx>
        <c:axId val="1401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136832"/>
        <c:crosses val="autoZero"/>
        <c:auto val="1"/>
        <c:lblAlgn val="ctr"/>
        <c:lblOffset val="100"/>
        <c:noMultiLvlLbl val="0"/>
      </c:catAx>
      <c:valAx>
        <c:axId val="1401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1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99265056568644E-2"/>
          <c:y val="1.7121184970399547E-2"/>
          <c:w val="0.91740071358267716"/>
          <c:h val="0.76813098129115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absolwentów szkół ponadgimnazjalnych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29816475422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68532081976196E-2"/>
                  <c:y val="-1.8749998846579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072476885303074E-3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6990</c:v>
                </c:pt>
                <c:pt idx="1">
                  <c:v>3440</c:v>
                </c:pt>
                <c:pt idx="2">
                  <c:v>728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absolwentów szkół zawodowych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675779770506455E-2"/>
                  <c:y val="-1.406249913493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729816475422084E-2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072476885303074E-3"/>
                  <c:y val="-2.10937487024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319</c:v>
                </c:pt>
                <c:pt idx="1">
                  <c:v>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662080"/>
        <c:axId val="143672064"/>
        <c:axId val="0"/>
      </c:bar3DChart>
      <c:catAx>
        <c:axId val="1436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672064"/>
        <c:crosses val="autoZero"/>
        <c:auto val="1"/>
        <c:lblAlgn val="ctr"/>
        <c:lblOffset val="100"/>
        <c:noMultiLvlLbl val="0"/>
      </c:catAx>
      <c:valAx>
        <c:axId val="1436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6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10499607630391E-2"/>
          <c:y val="0.9003823265020714"/>
          <c:w val="0.89999996892942291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99265056568644E-2"/>
          <c:y val="1.7121184970399547E-2"/>
          <c:w val="0.91740071358267716"/>
          <c:h val="0.7962559795610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absolwentów szkół ponadgimnazjalnych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0051412491160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183123969444379E-2"/>
                  <c:y val="-7.0312495674674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298351616919151E-2"/>
                  <c:y val="-1.640624899075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6990</c:v>
                </c:pt>
                <c:pt idx="1">
                  <c:v>3440</c:v>
                </c:pt>
                <c:pt idx="2">
                  <c:v>728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absolwentów techników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33948160984803E-2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769544705050365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476334337247419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1218</c:v>
                </c:pt>
                <c:pt idx="1">
                  <c:v>742</c:v>
                </c:pt>
                <c:pt idx="2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835136"/>
        <c:axId val="189836672"/>
        <c:axId val="0"/>
      </c:bar3DChart>
      <c:catAx>
        <c:axId val="1898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836672"/>
        <c:crosses val="autoZero"/>
        <c:auto val="1"/>
        <c:lblAlgn val="ctr"/>
        <c:lblOffset val="100"/>
        <c:noMultiLvlLbl val="0"/>
      </c:catAx>
      <c:valAx>
        <c:axId val="18983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8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99315243853194E-2"/>
          <c:y val="2.8953461335558726E-2"/>
          <c:w val="0.91740071358267716"/>
          <c:h val="0.70141756560748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absolwentów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73995639028039E-2"/>
                  <c:y val="-2.097088250757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85595348296573E-2"/>
                  <c:y val="-1.04853586912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079448394464899E-2"/>
                      <c:h val="4.12077841273867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8927976741483682E-3"/>
                  <c:y val="-1.467961775530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319</c:v>
                </c:pt>
                <c:pt idx="1">
                  <c:v>99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absolwentów, którzy przystąpili do egzaminu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785595348296573E-2"/>
                  <c:y val="-1.04854412537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5997092685277E-2"/>
                  <c:y val="-1.88737942568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04397383416823E-2"/>
                  <c:y val="-1.677670600606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182</c:v>
                </c:pt>
                <c:pt idx="1">
                  <c:v>38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Liczba osób, która nie przystąpila do egzaminu potwierdzającego kwalifikacje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31994185370679E-2"/>
                  <c:y val="-1.258252950454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56239592975942E-2"/>
                  <c:y val="-6.2912647522727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927976741481236E-3"/>
                  <c:y val="-1.677662344353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316524778695378E-2"/>
                      <c:h val="4.12077841273867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137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Liczba absolwentów, którzy nie zdali egzaminu potwierdzającego kwalifikacje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3919651122243E-2"/>
                  <c:y val="-1.677670600606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3919651122243E-2"/>
                  <c:y val="-1.25825295045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79985463426792E-3"/>
                  <c:y val="-1.677670600606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Gdańsk</c:v>
                </c:pt>
                <c:pt idx="1">
                  <c:v>Gdynia</c:v>
                </c:pt>
                <c:pt idx="2">
                  <c:v>Sopot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41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729792"/>
        <c:axId val="189760256"/>
        <c:axId val="0"/>
      </c:bar3DChart>
      <c:catAx>
        <c:axId val="1897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760256"/>
        <c:crosses val="autoZero"/>
        <c:auto val="1"/>
        <c:lblAlgn val="ctr"/>
        <c:lblOffset val="100"/>
        <c:noMultiLvlLbl val="0"/>
      </c:catAx>
      <c:valAx>
        <c:axId val="18976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7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71409725499634E-2"/>
          <c:y val="0.81304293119436932"/>
          <c:w val="0.88518102795139353"/>
          <c:h val="0.12479161217539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087912087912088"/>
          <c:y val="4.975124378109453E-2"/>
          <c:w val="0.6342229199372057"/>
          <c:h val="0.85074626865671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oświadczenia</c:v>
                </c:pt>
              </c:strCache>
            </c:strRef>
          </c:tx>
          <c:spPr>
            <a:solidFill>
              <a:srgbClr val="FF00FF"/>
            </a:solidFill>
            <a:ln w="1691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31.08.2016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2772</c:v>
                </c:pt>
                <c:pt idx="1">
                  <c:v>1939</c:v>
                </c:pt>
                <c:pt idx="2">
                  <c:v>3533</c:v>
                </c:pt>
                <c:pt idx="3">
                  <c:v>11012</c:v>
                </c:pt>
                <c:pt idx="4">
                  <c:v>16921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411648"/>
        <c:axId val="204413184"/>
        <c:axId val="0"/>
      </c:bar3DChart>
      <c:catAx>
        <c:axId val="20441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5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pl-PL"/>
          </a:p>
        </c:txPr>
        <c:crossAx val="20441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413184"/>
        <c:scaling>
          <c:orientation val="minMax"/>
        </c:scaling>
        <c:delete val="0"/>
        <c:axPos val="l"/>
        <c:majorGridlines>
          <c:spPr>
            <a:ln w="42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pl-PL"/>
          </a:p>
        </c:txPr>
        <c:crossAx val="204411648"/>
        <c:crosses val="autoZero"/>
        <c:crossBetween val="between"/>
      </c:valAx>
      <c:spPr>
        <a:noFill/>
        <a:ln w="3383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65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pl-PL"/>
          </a:p>
        </c:txPr>
      </c:legendEntry>
      <c:layout>
        <c:manualLayout>
          <c:xMode val="edge"/>
          <c:yMode val="edge"/>
          <c:x val="0.76766091051805341"/>
          <c:y val="0.45771144278606968"/>
          <c:w val="0.21821036106750394"/>
          <c:h val="5.4726368159203981E-2"/>
        </c:manualLayout>
      </c:layout>
      <c:overlay val="0"/>
      <c:spPr>
        <a:noFill/>
        <a:ln w="4230">
          <a:solidFill>
            <a:schemeClr val="tx1"/>
          </a:solidFill>
          <a:prstDash val="solid"/>
        </a:ln>
      </c:spPr>
      <c:txPr>
        <a:bodyPr/>
        <a:lstStyle/>
        <a:p>
          <a:pPr>
            <a:defRPr sz="2205" b="1" i="0" u="none" strike="noStrike" baseline="0">
              <a:solidFill>
                <a:schemeClr val="tx1"/>
              </a:solidFill>
              <a:latin typeface="Century Gothic"/>
              <a:ea typeface="Century Gothic"/>
              <a:cs typeface="Century Gothic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398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625899280575538E-2"/>
          <c:y val="3.857566765578635E-2"/>
          <c:w val="0.80863309352517987"/>
          <c:h val="0.845697329376854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oświadczenia</c:v>
                </c:pt>
              </c:strCache>
            </c:strRef>
          </c:tx>
          <c:spPr>
            <a:solidFill>
              <a:srgbClr val="FF0000"/>
            </a:solidFill>
            <a:ln w="16842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 w="16842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6842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6842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FFFF"/>
              </a:solidFill>
              <a:ln w="16842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 w="1684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4148722809747898E-3"/>
                  <c:y val="-4.7751903556561226E-2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03504842802729E-2"/>
                  <c:y val="-5.1003908852297553E-2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382170832067062E-2"/>
                  <c:y val="-6.9454841273604235E-3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0366599663504"/>
                      <c:h val="5.603263539046130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065254041524257E-2"/>
                  <c:y val="-4.4414677307553108E-2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542177918576598E-2"/>
                  <c:y val="-4.9897886949714088E-2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15311263867792E-2"/>
                  <c:y val="-4.15323056466671E-2"/>
                </c:manualLayout>
              </c:layout>
              <c:spPr>
                <a:noFill/>
                <a:ln w="33685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6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Rosja</c:v>
                </c:pt>
                <c:pt idx="1">
                  <c:v>Białoruś</c:v>
                </c:pt>
                <c:pt idx="2">
                  <c:v>Ukraina</c:v>
                </c:pt>
                <c:pt idx="3">
                  <c:v>Mołdowa</c:v>
                </c:pt>
                <c:pt idx="4">
                  <c:v>Gruzja</c:v>
                </c:pt>
                <c:pt idx="5">
                  <c:v>Armenia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139</c:v>
                </c:pt>
                <c:pt idx="1">
                  <c:v>726</c:v>
                </c:pt>
                <c:pt idx="2">
                  <c:v>15921</c:v>
                </c:pt>
                <c:pt idx="3">
                  <c:v>100</c:v>
                </c:pt>
                <c:pt idx="4">
                  <c:v>20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565504"/>
        <c:axId val="204583680"/>
        <c:axId val="0"/>
      </c:bar3DChart>
      <c:catAx>
        <c:axId val="2045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1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pl-PL"/>
          </a:p>
        </c:txPr>
        <c:crossAx val="2045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583680"/>
        <c:scaling>
          <c:orientation val="minMax"/>
        </c:scaling>
        <c:delete val="0"/>
        <c:axPos val="l"/>
        <c:majorGridlines>
          <c:spPr>
            <a:ln w="42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1" b="1" i="0" u="none" strike="noStrike" baseline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pl-PL"/>
          </a:p>
        </c:txPr>
        <c:crossAx val="204565504"/>
        <c:crosses val="autoZero"/>
        <c:crossBetween val="between"/>
      </c:valAx>
      <c:spPr>
        <a:noFill/>
        <a:ln w="33685">
          <a:noFill/>
        </a:ln>
      </c:spPr>
    </c:plotArea>
    <c:legend>
      <c:legendPos val="r"/>
      <c:layout>
        <c:manualLayout>
          <c:xMode val="edge"/>
          <c:yMode val="edge"/>
          <c:x val="0.8920863309352518"/>
          <c:y val="0.32047477744807124"/>
          <c:w val="0.10215827338129496"/>
          <c:h val="0.35905044510385759"/>
        </c:manualLayout>
      </c:layout>
      <c:overlay val="0"/>
      <c:spPr>
        <a:noFill/>
        <a:ln w="4211">
          <a:solidFill>
            <a:schemeClr val="tx1"/>
          </a:solidFill>
          <a:prstDash val="solid"/>
        </a:ln>
      </c:spPr>
      <c:txPr>
        <a:bodyPr/>
        <a:lstStyle/>
        <a:p>
          <a:pPr>
            <a:defRPr sz="975" b="1" i="0" u="none" strike="noStrike" baseline="0">
              <a:solidFill>
                <a:schemeClr val="tx1"/>
              </a:solidFill>
              <a:latin typeface="Century Gothic"/>
              <a:ea typeface="Century Gothic"/>
              <a:cs typeface="Century Gothic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61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0.29483</cdr:x>
      <cdr:y>0.11083</cdr:y>
    </cdr:from>
    <cdr:to>
      <cdr:x>0.41533</cdr:x>
      <cdr:y>0.245</cdr:y>
    </cdr:to>
    <cdr:sp macro="" textlink="">
      <cdr:nvSpPr>
        <cdr:cNvPr id="6" name="Strzałka w lewo 5"/>
        <cdr:cNvSpPr/>
      </cdr:nvSpPr>
      <cdr:spPr>
        <a:xfrm xmlns:a="http://schemas.openxmlformats.org/drawingml/2006/main" rot="20132546">
          <a:off x="2846671" y="600534"/>
          <a:ext cx="1163480" cy="72702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4,56 %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0.6402</cdr:x>
      <cdr:y>0.50424</cdr:y>
    </cdr:from>
    <cdr:to>
      <cdr:x>0.74763</cdr:x>
      <cdr:y>0.63841</cdr:y>
    </cdr:to>
    <cdr:sp macro="" textlink="">
      <cdr:nvSpPr>
        <cdr:cNvPr id="7" name="Strzałka w lewo 6"/>
        <cdr:cNvSpPr/>
      </cdr:nvSpPr>
      <cdr:spPr>
        <a:xfrm xmlns:a="http://schemas.openxmlformats.org/drawingml/2006/main" rot="20132546">
          <a:off x="6181414" y="2732306"/>
          <a:ext cx="1037284" cy="727022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0 %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0.45968</cdr:x>
      <cdr:y>0.40446</cdr:y>
    </cdr:from>
    <cdr:to>
      <cdr:x>0.58039</cdr:x>
      <cdr:y>0.53863</cdr:y>
    </cdr:to>
    <cdr:sp macro="" textlink="">
      <cdr:nvSpPr>
        <cdr:cNvPr id="8" name="Strzałka w lewo 7"/>
        <cdr:cNvSpPr/>
      </cdr:nvSpPr>
      <cdr:spPr>
        <a:xfrm xmlns:a="http://schemas.openxmlformats.org/drawingml/2006/main" rot="20132546">
          <a:off x="4438435" y="2191614"/>
          <a:ext cx="1165508" cy="72702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2,87 %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0.30812</cdr:x>
      <cdr:y>0.15282</cdr:y>
    </cdr:from>
    <cdr:to>
      <cdr:x>0.42862</cdr:x>
      <cdr:y>0.28699</cdr:y>
    </cdr:to>
    <cdr:sp macro="" textlink="">
      <cdr:nvSpPr>
        <cdr:cNvPr id="6" name="Strzałka w lewo 5"/>
        <cdr:cNvSpPr/>
      </cdr:nvSpPr>
      <cdr:spPr>
        <a:xfrm xmlns:a="http://schemas.openxmlformats.org/drawingml/2006/main" rot="20132546">
          <a:off x="3166969" y="828075"/>
          <a:ext cx="1238552" cy="72702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17,42 %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0.63108</cdr:x>
      <cdr:y>0.49351</cdr:y>
    </cdr:from>
    <cdr:to>
      <cdr:x>0.73851</cdr:x>
      <cdr:y>0.62768</cdr:y>
    </cdr:to>
    <cdr:sp macro="" textlink="">
      <cdr:nvSpPr>
        <cdr:cNvPr id="7" name="Strzałka w lewo 6"/>
        <cdr:cNvSpPr/>
      </cdr:nvSpPr>
      <cdr:spPr>
        <a:xfrm xmlns:a="http://schemas.openxmlformats.org/drawingml/2006/main" rot="20132546">
          <a:off x="6486566" y="2674159"/>
          <a:ext cx="1104213" cy="727023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17,85 %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0.45687</cdr:x>
      <cdr:y>0.37998</cdr:y>
    </cdr:from>
    <cdr:to>
      <cdr:x>0.57758</cdr:x>
      <cdr:y>0.51415</cdr:y>
    </cdr:to>
    <cdr:sp macro="" textlink="">
      <cdr:nvSpPr>
        <cdr:cNvPr id="8" name="Strzałka w lewo 7"/>
        <cdr:cNvSpPr/>
      </cdr:nvSpPr>
      <cdr:spPr>
        <a:xfrm xmlns:a="http://schemas.openxmlformats.org/drawingml/2006/main" rot="20132546">
          <a:off x="4695861" y="2058960"/>
          <a:ext cx="1240710" cy="727022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chemeClr val="tx1"/>
              </a:solidFill>
            </a:rPr>
            <a:t>21,56 %</a:t>
          </a:r>
          <a:endParaRPr lang="pl-PL" sz="14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1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8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34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1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79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43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54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87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66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4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7C3-9169-4FC0-930E-980464322602}" type="datetimeFigureOut">
              <a:rPr lang="pl-PL" smtClean="0"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5357-81B5-4CA1-8432-C6D87100B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3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6.xml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1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4522058"/>
            <a:ext cx="121920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Sytuacja na lokalnym rynku pracy.</a:t>
            </a:r>
          </a:p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Możliwości wsparcia pracodawców zatrudniających pracowników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8281" y="98854"/>
            <a:ext cx="211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Roland Budnik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-6380" y="966199"/>
            <a:ext cx="12192000" cy="586805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-378860" y="212625"/>
            <a:ext cx="1139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Demografia</a:t>
            </a:r>
            <a:endParaRPr lang="pl-PL" sz="2400" b="1" dirty="0"/>
          </a:p>
        </p:txBody>
      </p:sp>
      <p:pic>
        <p:nvPicPr>
          <p:cNvPr id="16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72" y="-58192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476" y="1105469"/>
            <a:ext cx="8536639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945027" y="2858530"/>
            <a:ext cx="630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3</a:t>
            </a:r>
            <a:r>
              <a:rPr lang="pl-PL" sz="4000" b="1" dirty="0" smtClean="0">
                <a:solidFill>
                  <a:schemeClr val="bg1"/>
                </a:solidFill>
              </a:rPr>
              <a:t>. EMIGRACJA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412"/>
            <a:ext cx="5738949" cy="580958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73079" y="138223"/>
            <a:ext cx="669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2 mln polskich emigrantów</a:t>
            </a:r>
            <a:endParaRPr lang="pl-PL" sz="4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09377" y="1150825"/>
            <a:ext cx="839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Z tego: 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7038754" y="1048412"/>
            <a:ext cx="1818167" cy="1669312"/>
          </a:xfrm>
          <a:prstGeom prst="ellipse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879265" y="1520157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1,5 mln</a:t>
            </a:r>
            <a:endParaRPr lang="pl-PL" sz="4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505508" y="1698402"/>
            <a:ext cx="1839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(co najmniej rok)</a:t>
            </a:r>
            <a:endParaRPr lang="pl-PL" dirty="0"/>
          </a:p>
        </p:txBody>
      </p:sp>
      <p:sp>
        <p:nvSpPr>
          <p:cNvPr id="12" name="Elipsa 11"/>
          <p:cNvSpPr/>
          <p:nvPr/>
        </p:nvSpPr>
        <p:spPr>
          <a:xfrm>
            <a:off x="7038754" y="3189469"/>
            <a:ext cx="1818167" cy="1669312"/>
          </a:xfrm>
          <a:prstGeom prst="ellipse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879265" y="3661214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1 mln</a:t>
            </a:r>
            <a:endParaRPr lang="pl-PL" sz="40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9505508" y="3839459"/>
            <a:ext cx="2222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(co najmniej 10 lat)</a:t>
            </a:r>
            <a:endParaRPr lang="pl-PL" dirty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80302" y="2875006"/>
            <a:ext cx="968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4</a:t>
            </a:r>
            <a:r>
              <a:rPr lang="pl-PL" sz="4000" b="1" dirty="0" smtClean="0">
                <a:solidFill>
                  <a:schemeClr val="bg1"/>
                </a:solidFill>
              </a:rPr>
              <a:t>. ZAPOTRZEBOWANIE NA PRACOWNIKÓW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0" y="837547"/>
            <a:ext cx="12192000" cy="6020454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476250" y="5471812"/>
            <a:ext cx="2724150" cy="886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476250" y="4424362"/>
            <a:ext cx="2724150" cy="886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76250" y="3154754"/>
            <a:ext cx="2724150" cy="10928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476250" y="2061924"/>
            <a:ext cx="2724150" cy="886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476250" y="1013430"/>
            <a:ext cx="2724150" cy="886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Zapotrzebowanie na pracowników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47700" y="104775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Zawody informatyczne</a:t>
            </a:r>
          </a:p>
          <a:p>
            <a:pPr algn="ctr"/>
            <a:r>
              <a:rPr lang="pl-PL" b="1" i="1" dirty="0" smtClean="0">
                <a:solidFill>
                  <a:schemeClr val="bg1"/>
                </a:solidFill>
              </a:rPr>
              <a:t>IT </a:t>
            </a:r>
            <a:r>
              <a:rPr lang="pl-PL" b="1" i="1" dirty="0" err="1" smtClean="0">
                <a:solidFill>
                  <a:schemeClr val="bg1"/>
                </a:solidFill>
              </a:rPr>
              <a:t>professions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47700" y="215900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Zawody budowlane</a:t>
            </a:r>
          </a:p>
          <a:p>
            <a:pPr algn="ctr"/>
            <a:r>
              <a:rPr lang="pl-PL" b="1" i="1" dirty="0" err="1" smtClean="0">
                <a:solidFill>
                  <a:schemeClr val="bg1"/>
                </a:solidFill>
              </a:rPr>
              <a:t>Building</a:t>
            </a:r>
            <a:r>
              <a:rPr lang="pl-PL" b="1" i="1" dirty="0" smtClean="0">
                <a:solidFill>
                  <a:schemeClr val="bg1"/>
                </a:solidFill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</a:rPr>
              <a:t>professions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7700" y="3199090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Zawody branży morskiej</a:t>
            </a:r>
          </a:p>
          <a:p>
            <a:pPr algn="ctr"/>
            <a:r>
              <a:rPr lang="pl-PL" b="1" i="1" dirty="0" err="1" smtClean="0">
                <a:solidFill>
                  <a:schemeClr val="bg1"/>
                </a:solidFill>
              </a:rPr>
              <a:t>Maritime</a:t>
            </a:r>
            <a:r>
              <a:rPr lang="pl-PL" b="1" i="1" dirty="0" smtClean="0">
                <a:solidFill>
                  <a:schemeClr val="bg1"/>
                </a:solidFill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</a:rPr>
              <a:t>industry</a:t>
            </a:r>
            <a:r>
              <a:rPr lang="pl-PL" b="1" i="1" dirty="0" smtClean="0">
                <a:solidFill>
                  <a:schemeClr val="bg1"/>
                </a:solidFill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</a:rPr>
              <a:t>professions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09575" y="4519968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Zawód kierowcy</a:t>
            </a:r>
          </a:p>
          <a:p>
            <a:pPr algn="ctr"/>
            <a:r>
              <a:rPr lang="pl-PL" b="1" i="1" dirty="0" smtClean="0">
                <a:solidFill>
                  <a:schemeClr val="bg1"/>
                </a:solidFill>
              </a:rPr>
              <a:t>Driver </a:t>
            </a:r>
            <a:r>
              <a:rPr lang="pl-PL" b="1" i="1" dirty="0" err="1" smtClean="0">
                <a:solidFill>
                  <a:schemeClr val="bg1"/>
                </a:solidFill>
              </a:rPr>
              <a:t>profession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1450" y="5509318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Pozostałe zawody</a:t>
            </a:r>
          </a:p>
          <a:p>
            <a:pPr algn="ctr"/>
            <a:r>
              <a:rPr lang="pl-PL" b="1" i="1" dirty="0" err="1" smtClean="0">
                <a:solidFill>
                  <a:schemeClr val="bg1"/>
                </a:solidFill>
              </a:rPr>
              <a:t>Other</a:t>
            </a:r>
            <a:r>
              <a:rPr lang="pl-PL" b="1" i="1" dirty="0" smtClean="0">
                <a:solidFill>
                  <a:schemeClr val="bg1"/>
                </a:solidFill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</a:rPr>
              <a:t>professions</a:t>
            </a:r>
            <a:endParaRPr lang="pl-PL" b="1" i="1" dirty="0">
              <a:solidFill>
                <a:schemeClr val="bg1"/>
              </a:solidFill>
            </a:endParaRPr>
          </a:p>
        </p:txBody>
      </p:sp>
      <p:pic>
        <p:nvPicPr>
          <p:cNvPr id="13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65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152" y="822092"/>
            <a:ext cx="3045452" cy="1743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538" y="2515598"/>
            <a:ext cx="2194778" cy="2313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43" y="1370915"/>
            <a:ext cx="2594624" cy="2594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91" y="3942554"/>
            <a:ext cx="3610142" cy="1801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234" y="5234902"/>
            <a:ext cx="2042916" cy="136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152" y="5212366"/>
            <a:ext cx="2042916" cy="136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069" y="4997302"/>
            <a:ext cx="1164300" cy="1599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5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673892" y="65628"/>
            <a:ext cx="468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POWIATOWY URZĄD PRACY W GDAŃSKU</a:t>
            </a:r>
            <a:endParaRPr lang="pl-PL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" y="574220"/>
            <a:ext cx="12201109" cy="632232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375" y="552844"/>
            <a:ext cx="12201109" cy="646331"/>
          </a:xfrm>
          <a:prstGeom prst="rect">
            <a:avLst/>
          </a:prstGeom>
          <a:solidFill>
            <a:srgbClr val="0164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Prognoza zapotrzebowania na pracowników w Gdańsku i na obszarze Metropolitalnym Gdańsk, Gdynia, Sopot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 lata 2016 - 2020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14669" y="1451981"/>
          <a:ext cx="11525694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847"/>
                <a:gridCol w="5762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Gdańsk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Obszar Metropolitalny Gdańsk, Gdynia, Sopot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Zawody informatyczne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200" dirty="0" smtClean="0"/>
                        <a:t>(ochrona</a:t>
                      </a:r>
                      <a:r>
                        <a:rPr lang="pl-PL" sz="1200" baseline="0" dirty="0" smtClean="0"/>
                        <a:t> systemów komputerowych, analitycy, testerzy, operatorzy systemów teleinformatycznych, programiści, ochrona systemów informatycznych, projektanci i administratorzy baz danych, specjaliści ds. zastosowania informatyki, graficy komputerowi)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Sektor usług biznesowych</a:t>
                      </a:r>
                    </a:p>
                    <a:p>
                      <a:pPr algn="ctr"/>
                      <a:r>
                        <a:rPr lang="pl-PL" sz="1200" dirty="0" smtClean="0"/>
                        <a:t>(finanse,</a:t>
                      </a:r>
                      <a:r>
                        <a:rPr lang="pl-PL" sz="1200" baseline="0" dirty="0" smtClean="0"/>
                        <a:t> księgowość, języki obce) Gdańsk, Gdynia</a:t>
                      </a:r>
                      <a:endParaRPr lang="pl-P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Zawody budowlane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200" dirty="0" smtClean="0"/>
                        <a:t>(inż. budowy, kierownik budowy, betoniarz, zbrojarz, dekarz,</a:t>
                      </a:r>
                      <a:r>
                        <a:rPr lang="pl-PL" sz="1200" baseline="0" dirty="0" smtClean="0"/>
                        <a:t> blacharz, monter instalacji budowlanych, monterzy okien, szklarze, murarze, posadzkarze, robotnicy budowlani, techn. Robót wykończeniowych w budownictwie, hydraulicy)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Branża hotelarsko-gastronomiczna</a:t>
                      </a:r>
                    </a:p>
                    <a:p>
                      <a:pPr algn="ctr"/>
                      <a:r>
                        <a:rPr lang="pl-PL" sz="1200" dirty="0" smtClean="0"/>
                        <a:t>(szefowie kuchni, kucharze, pomoce kuchenne, sprzątaczki, pokojowe)</a:t>
                      </a:r>
                      <a:r>
                        <a:rPr lang="pl-PL" sz="1200" baseline="0" dirty="0" smtClean="0"/>
                        <a:t> Gdańsk</a:t>
                      </a:r>
                      <a:endParaRPr lang="pl-P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Zawody branży morskiej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200" dirty="0" smtClean="0"/>
                        <a:t>(przetwórca ryb, monter konstrukcji metalowych, monter kadłubów</a:t>
                      </a:r>
                      <a:r>
                        <a:rPr lang="pl-PL" sz="1200" baseline="0" dirty="0" smtClean="0"/>
                        <a:t> okrętowych, spawacze)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Branża gospodarki morskiej</a:t>
                      </a:r>
                    </a:p>
                    <a:p>
                      <a:pPr algn="ctr"/>
                      <a:r>
                        <a:rPr lang="pl-PL" sz="1200" dirty="0" smtClean="0"/>
                        <a:t>(przetwórstwo ryb, masaże i przetwórcy</a:t>
                      </a:r>
                      <a:r>
                        <a:rPr lang="pl-PL" sz="1200" baseline="0" dirty="0" smtClean="0"/>
                        <a:t> ryb, spawacze, kierowcy) Gdańsk, Gdynia</a:t>
                      </a:r>
                      <a:endParaRPr lang="pl-P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Zawód kierowcy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200" dirty="0" smtClean="0"/>
                        <a:t>(kierowca ciągnika siodłowego, prawo jazdy kat. C+E, kierowcy samochodów ciężarowych pr. Jazdy kat. C, kierowcy autobusów pr. Jazdy kat. D)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Branża opiekuńczo-medyczna</a:t>
                      </a:r>
                    </a:p>
                    <a:p>
                      <a:pPr algn="ctr"/>
                      <a:r>
                        <a:rPr lang="pl-PL" sz="1200" dirty="0" smtClean="0"/>
                        <a:t>(pielęgniarki, opiekun</a:t>
                      </a:r>
                      <a:r>
                        <a:rPr lang="pl-PL" sz="1200" baseline="0" dirty="0" smtClean="0"/>
                        <a:t> osoby starszej lub niepełnosprawnej) Sopot</a:t>
                      </a:r>
                      <a:endParaRPr lang="pl-P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u="sng" dirty="0" smtClean="0"/>
                        <a:t>Pozostałe zawody</a:t>
                      </a:r>
                    </a:p>
                    <a:p>
                      <a:pPr algn="ctr"/>
                      <a:endParaRPr lang="pl-PL" sz="1000" dirty="0" smtClean="0"/>
                    </a:p>
                    <a:p>
                      <a:pPr algn="ctr"/>
                      <a:r>
                        <a:rPr lang="pl-PL" sz="1200" dirty="0" smtClean="0"/>
                        <a:t>(piekarze, cukiernicy, blacharze, lakiernicy i mechanicy samochodowi, kucharze, szefowie kuchni, pielęgniarki, opiekunki osób starszych, przedstawiciele handlowi, żołnierze,</a:t>
                      </a:r>
                      <a:r>
                        <a:rPr lang="pl-PL" sz="1200" baseline="0" dirty="0" smtClean="0"/>
                        <a:t> specjaliści, lekarze)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825" y="28058"/>
            <a:ext cx="1276350" cy="5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898130117"/>
              </p:ext>
            </p:extLst>
          </p:nvPr>
        </p:nvGraphicFramePr>
        <p:xfrm>
          <a:off x="847789" y="431299"/>
          <a:ext cx="9897979" cy="64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26B-1EAE-48E8-A49F-A09AAC3688C1}" type="slidenum">
              <a:rPr lang="pl-PL" smtClean="0"/>
              <a:t>16</a:t>
            </a:fld>
            <a:endParaRPr lang="pl-PL"/>
          </a:p>
        </p:txBody>
      </p:sp>
      <p:pic>
        <p:nvPicPr>
          <p:cNvPr id="4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Prostokąt 4"/>
          <p:cNvSpPr>
            <a:spLocks noChangeArrowheads="1"/>
          </p:cNvSpPr>
          <p:nvPr/>
        </p:nvSpPr>
        <p:spPr bwMode="auto">
          <a:xfrm>
            <a:off x="-150813" y="1068388"/>
            <a:ext cx="120777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pl-PL" altLang="pl-PL" sz="3200" b="1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7625" y="271247"/>
            <a:ext cx="12144375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pl-PL" sz="3200" b="1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4"/>
          <p:cNvSpPr>
            <a:spLocks noChangeArrowheads="1"/>
          </p:cNvSpPr>
          <p:nvPr/>
        </p:nvSpPr>
        <p:spPr bwMode="auto">
          <a:xfrm>
            <a:off x="911225" y="198438"/>
            <a:ext cx="9864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UDZIAŁ ABSOLWENTÓW ZASADNICZYCH SZKÓŁ ZAWODOWYCH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 DO OGÓŁU ABSOLWENTÓW SZKÓŁ PONADGIMNAZJALNYCH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altLang="pl-PL" sz="3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79586" y="925118"/>
          <a:ext cx="9655437" cy="564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D6280-B9BE-4987-8F59-D0668E0169CE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7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Prostokąt 4"/>
          <p:cNvSpPr>
            <a:spLocks noChangeArrowheads="1"/>
          </p:cNvSpPr>
          <p:nvPr/>
        </p:nvSpPr>
        <p:spPr bwMode="auto">
          <a:xfrm>
            <a:off x="-150813" y="1068388"/>
            <a:ext cx="120777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pl-PL" altLang="pl-PL" sz="3200" b="1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7625" y="340917"/>
            <a:ext cx="1214437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198438"/>
            <a:ext cx="12144375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pl-PL" sz="3200" b="1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4"/>
          <p:cNvSpPr>
            <a:spLocks noChangeArrowheads="1"/>
          </p:cNvSpPr>
          <p:nvPr/>
        </p:nvSpPr>
        <p:spPr bwMode="auto">
          <a:xfrm>
            <a:off x="911225" y="198438"/>
            <a:ext cx="9864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UDZIAŁ ABSOLWENTÓW TECHNIKÓW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DO OGÓŁU ABSOLWENTÓW SZKÓŁ</a:t>
            </a:r>
            <a:r>
              <a:rPr lang="pl-PL" sz="1862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pl-PL" sz="20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PONADGIMNAZJALNYCH</a:t>
            </a:r>
            <a:endParaRPr lang="pl-PL" sz="1862" b="1" dirty="0" smtClean="0">
              <a:solidFill>
                <a:srgbClr val="4472C4">
                  <a:lumMod val="50000"/>
                </a:srgbClr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altLang="pl-PL" sz="3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79586" y="1148946"/>
          <a:ext cx="1027843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D6280-B9BE-4987-8F59-D0668E0169CE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Prostokąt 4"/>
          <p:cNvSpPr>
            <a:spLocks noChangeArrowheads="1"/>
          </p:cNvSpPr>
          <p:nvPr/>
        </p:nvSpPr>
        <p:spPr bwMode="auto">
          <a:xfrm>
            <a:off x="-150813" y="1068388"/>
            <a:ext cx="120777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pl-PL" altLang="pl-PL" sz="3200" b="1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5640" y="231291"/>
            <a:ext cx="12144375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pl-PL" sz="3200" b="1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4"/>
          <p:cNvSpPr>
            <a:spLocks noChangeArrowheads="1"/>
          </p:cNvSpPr>
          <p:nvPr/>
        </p:nvSpPr>
        <p:spPr bwMode="auto">
          <a:xfrm>
            <a:off x="-150813" y="363709"/>
            <a:ext cx="12375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ABSOLWENCI ZASADNICZYCH SZKÓŁ ZAWODOWYCH</a:t>
            </a:r>
            <a:endParaRPr lang="pl-PL" altLang="pl-PL" sz="3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50726" y="927588"/>
          <a:ext cx="11424976" cy="605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D6280-B9BE-4987-8F59-D0668E0169CE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3" name="Objaśnienie owalne 2"/>
          <p:cNvSpPr/>
          <p:nvPr/>
        </p:nvSpPr>
        <p:spPr>
          <a:xfrm>
            <a:off x="3814118" y="1644292"/>
            <a:ext cx="1260389" cy="582784"/>
          </a:xfrm>
          <a:prstGeom prst="wedgeEllipseCallout">
            <a:avLst>
              <a:gd name="adj1" fmla="val -48937"/>
              <a:gd name="adj2" fmla="val 2038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900" dirty="0" smtClean="0"/>
              <a:t>Nie przystąpiło</a:t>
            </a:r>
          </a:p>
          <a:p>
            <a:pPr algn="ctr"/>
            <a:r>
              <a:rPr lang="pl-PL" b="1" dirty="0" smtClean="0"/>
              <a:t>42,9%</a:t>
            </a:r>
            <a:endParaRPr lang="pl-PL" b="1" dirty="0"/>
          </a:p>
        </p:txBody>
      </p:sp>
      <p:sp>
        <p:nvSpPr>
          <p:cNvPr id="8" name="Objaśnienie owalne 7"/>
          <p:cNvSpPr/>
          <p:nvPr/>
        </p:nvSpPr>
        <p:spPr>
          <a:xfrm>
            <a:off x="6495534" y="2505146"/>
            <a:ext cx="1260389" cy="582784"/>
          </a:xfrm>
          <a:prstGeom prst="wedgeEllipseCallout">
            <a:avLst>
              <a:gd name="adj1" fmla="val -48937"/>
              <a:gd name="adj2" fmla="val 2038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900" dirty="0" smtClean="0"/>
              <a:t>Nie przystąpiło</a:t>
            </a:r>
          </a:p>
          <a:p>
            <a:pPr algn="ctr"/>
            <a:r>
              <a:rPr lang="pl-PL" b="1" dirty="0" smtClean="0"/>
              <a:t>66,6%</a:t>
            </a:r>
            <a:endParaRPr lang="pl-PL" b="1" dirty="0"/>
          </a:p>
        </p:txBody>
      </p:sp>
      <p:pic>
        <p:nvPicPr>
          <p:cNvPr id="9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4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945027" y="2858530"/>
            <a:ext cx="630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1. BEZROBOCIE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945027" y="2858530"/>
            <a:ext cx="630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5</a:t>
            </a:r>
            <a:r>
              <a:rPr lang="pl-PL" sz="4000" b="1" dirty="0" smtClean="0">
                <a:solidFill>
                  <a:schemeClr val="bg1"/>
                </a:solidFill>
              </a:rPr>
              <a:t>. CUDZOZIEMCY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136651"/>
            <a:ext cx="12192000" cy="5721349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91" y="171926"/>
            <a:ext cx="9470655" cy="8159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pl-PL" altLang="pl-PL" sz="4000" b="1" cap="none" dirty="0">
                <a:ln>
                  <a:noFill/>
                </a:ln>
                <a:latin typeface="+mn-lt"/>
              </a:rPr>
              <a:t>Zatrudnienia cudzoziemców na podstawie </a:t>
            </a:r>
            <a:br>
              <a:rPr lang="pl-PL" altLang="pl-PL" sz="4000" b="1" cap="none" dirty="0">
                <a:ln>
                  <a:noFill/>
                </a:ln>
                <a:latin typeface="+mn-lt"/>
              </a:rPr>
            </a:br>
            <a:r>
              <a:rPr lang="pl-PL" altLang="pl-PL" sz="4000" b="1" cap="none" dirty="0">
                <a:ln>
                  <a:noFill/>
                </a:ln>
                <a:latin typeface="+mn-lt"/>
              </a:rPr>
              <a:t>oświadczeń o zamiarze zatrudnienia…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75201" y="1019176"/>
            <a:ext cx="2632075" cy="8159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1B1E3E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1B1E3E"/>
                </a:solidFill>
                <a:latin typeface="Century Gothic" panose="020B0502020202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1B1E3E"/>
                </a:solidFill>
                <a:latin typeface="Century Gothic" panose="020B0502020202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2800" b="1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pic>
        <p:nvPicPr>
          <p:cNvPr id="7173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246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1941513" y="1386077"/>
          <a:ext cx="8540750" cy="512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71877" y="4187126"/>
            <a:ext cx="1192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2772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044379" y="4399059"/>
            <a:ext cx="1192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1939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05719" y="3819620"/>
            <a:ext cx="1192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3533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211888" y="2509411"/>
            <a:ext cx="1192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11012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89800" y="1373188"/>
            <a:ext cx="1192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16921</a:t>
            </a:r>
            <a:endParaRPr lang="pl-PL" alt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17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1136651"/>
            <a:ext cx="12192000" cy="57213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86314" y="320676"/>
            <a:ext cx="2632075" cy="8159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1B1E3E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1B1E3E"/>
                </a:solidFill>
                <a:latin typeface="Century Gothic" panose="020B0502020202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1B1E3E"/>
                </a:solidFill>
                <a:latin typeface="Century Gothic" panose="020B0502020202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4500" b="1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75201" y="1019176"/>
            <a:ext cx="2632075" cy="8159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1B1E3E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1B1E3E"/>
                </a:solidFill>
                <a:latin typeface="Century Gothic" panose="020B0502020202020204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1B1E3E"/>
                </a:solidFill>
                <a:latin typeface="Century Gothic" panose="020B0502020202020204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1B1E3E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2800" b="1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326" y="108912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9739" y="177217"/>
            <a:ext cx="8693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altLang="pl-PL" sz="4000" b="1" dirty="0"/>
              <a:t>Analiza za </a:t>
            </a:r>
            <a:r>
              <a:rPr lang="pl-PL" altLang="pl-PL" sz="4000" b="1" dirty="0" smtClean="0"/>
              <a:t>2016 (dane na 31.08.2016 r.)</a:t>
            </a:r>
            <a:endParaRPr lang="pl-PL" altLang="pl-PL" sz="4000" b="1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/>
          </p:nvPr>
        </p:nvGraphicFramePr>
        <p:xfrm>
          <a:off x="1808164" y="2319339"/>
          <a:ext cx="8809037" cy="428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5" name="AutoShape 7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48136" name="AutoShape 8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pic>
        <p:nvPicPr>
          <p:cNvPr id="48138" name="Picture 10" descr="flaga-Rosji-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6" y="1330326"/>
            <a:ext cx="155098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800px-Flag_of_Ukrain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51" y="1358901"/>
            <a:ext cx="1395413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flaga_bialoru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689" y="1344614"/>
            <a:ext cx="1158875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mo%C5%82dawia_flag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9" y="1344614"/>
            <a:ext cx="120967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Georgia-falg-Gruzja-flaga-fot-int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339" y="1363664"/>
            <a:ext cx="1422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3" name="Picture 15" descr="flaga-armenii_511df3aab1cbf-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4776" y="1363665"/>
            <a:ext cx="12541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" y="494270"/>
            <a:ext cx="3195483" cy="2141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97707" y="324041"/>
            <a:ext cx="65408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1. W latach 2014-2016 na terenie Trójmiasta przebywało i pracowało łącznie ok. </a:t>
            </a:r>
            <a:r>
              <a:rPr lang="pl-PL" sz="2400" b="1" dirty="0" smtClean="0"/>
              <a:t>40 tys</a:t>
            </a:r>
            <a:r>
              <a:rPr lang="pl-PL" dirty="0" smtClean="0"/>
              <a:t>. cudzoziemców z </a:t>
            </a:r>
            <a:r>
              <a:rPr lang="pl-PL" sz="2400" b="1" dirty="0" smtClean="0"/>
              <a:t>90 krajów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7706" y="1297804"/>
            <a:ext cx="65408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2</a:t>
            </a:r>
            <a:r>
              <a:rPr lang="pl-PL" dirty="0" smtClean="0"/>
              <a:t>. Szacuje się, że w 2016 r. na terenie Trójmiasta przebywa i pracuje ponad </a:t>
            </a:r>
            <a:r>
              <a:rPr lang="pl-PL" sz="2400" b="1" dirty="0" smtClean="0"/>
              <a:t>20 tys.</a:t>
            </a:r>
            <a:r>
              <a:rPr lang="pl-PL" dirty="0" smtClean="0"/>
              <a:t> cudzoziemców z </a:t>
            </a:r>
            <a:r>
              <a:rPr lang="pl-PL" sz="2400" b="1" dirty="0" smtClean="0"/>
              <a:t>70 krajów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7708" y="2255694"/>
            <a:ext cx="65408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3</a:t>
            </a:r>
            <a:r>
              <a:rPr lang="pl-PL" dirty="0" smtClean="0"/>
              <a:t>. Najliczniejszą grupę cudzoziemców stanowią obywatele Ukrainy (</a:t>
            </a:r>
            <a:r>
              <a:rPr lang="pl-PL" sz="2400" b="1" dirty="0" smtClean="0"/>
              <a:t>ok. 90%</a:t>
            </a:r>
            <a:r>
              <a:rPr lang="pl-PL" dirty="0" smtClean="0"/>
              <a:t>), Białorusi, Rosji, Chin, Indii.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7706" y="3147874"/>
            <a:ext cx="65408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4.Największa liczba cudzoziemców była zatrudniona w następujących sekcjach PKD: budownictwo, przetwórstwo przemysłowe w tym stoczniowe, proste prace nie wymagające kwalifikacji oraz zakwaterowanie i gastronomia.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7706" y="4511388"/>
            <a:ext cx="65408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5</a:t>
            </a:r>
            <a:r>
              <a:rPr lang="pl-PL" dirty="0" smtClean="0"/>
              <a:t>. Wśród cudzoziemców ponad </a:t>
            </a:r>
            <a:r>
              <a:rPr lang="pl-PL" sz="2400" b="1" dirty="0" smtClean="0"/>
              <a:t>1 tys. </a:t>
            </a:r>
            <a:r>
              <a:rPr lang="pl-PL" dirty="0" smtClean="0"/>
              <a:t>osób stanowili obywatele UE głównie Niemcy, Hiszpanie, Włosi i Brytyjczycy.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7706" y="5523040"/>
            <a:ext cx="65408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6</a:t>
            </a:r>
            <a:r>
              <a:rPr lang="pl-PL" dirty="0" smtClean="0"/>
              <a:t>. W firmach zlokalizowanych w centrach biznesowych w Gdańsku wśród zatrudnionych cudzoziemców dominują obywatele Ukrainy, Włoch i Białorusi.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91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945027" y="2858530"/>
            <a:ext cx="630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6</a:t>
            </a:r>
            <a:r>
              <a:rPr lang="pl-PL" sz="4000" b="1" dirty="0" smtClean="0">
                <a:solidFill>
                  <a:schemeClr val="bg1"/>
                </a:solidFill>
              </a:rPr>
              <a:t>. GDAŃSKI URZĄD PRACY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883651"/>
            <a:ext cx="12192000" cy="59743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28793" y="175765"/>
            <a:ext cx="84533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Job Office</a:t>
            </a:r>
            <a:endParaRPr lang="pl-PL" sz="4000" b="1" dirty="0"/>
          </a:p>
        </p:txBody>
      </p:sp>
      <p:pic>
        <p:nvPicPr>
          <p:cNvPr id="5122" name="Picture 2" descr="http://www.pup.gda.pl/pics/_galerie/63/joboffice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1739244"/>
            <a:ext cx="7143750" cy="477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http://www.pup.gda.pl/pics/_galerie/63/joboffice-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883651"/>
            <a:ext cx="4241800" cy="28335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76" y="4045814"/>
            <a:ext cx="3311393" cy="2483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9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1273373"/>
            <a:ext cx="12192000" cy="558462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28793" y="175765"/>
            <a:ext cx="84533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Centrum Rozwoju Talentów</a:t>
            </a:r>
            <a:endParaRPr lang="pl-PL" sz="4000" b="1" dirty="0"/>
          </a:p>
        </p:txBody>
      </p:sp>
      <p:pic>
        <p:nvPicPr>
          <p:cNvPr id="4098" name="Picture 2" descr="http://www.pup.gda.pl/pics/_galerie/69/dsc_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31" y="1451113"/>
            <a:ext cx="5021879" cy="3155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http://www.pup.gda.pl/pics/_galerie/69/dsc_30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75" y="1533413"/>
            <a:ext cx="5508625" cy="3515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4" name="Picture 8" descr="http://www.pup.gda.pl/pics/_galerie/69/dsc_31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7613">
            <a:off x="766629" y="3432507"/>
            <a:ext cx="4372868" cy="295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http://www.pup.gda.pl/pics/_galerie/69/dsc_3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909" y="3257007"/>
            <a:ext cx="5207000" cy="3478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80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16419" y="28058"/>
            <a:ext cx="84533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Referat ds. Zatrudnienia Cudzoziemców</a:t>
            </a:r>
            <a:endParaRPr lang="pl-PL" sz="4000" b="1" dirty="0"/>
          </a:p>
        </p:txBody>
      </p:sp>
      <p:sp>
        <p:nvSpPr>
          <p:cNvPr id="4" name="Prostokąt 3"/>
          <p:cNvSpPr/>
          <p:nvPr/>
        </p:nvSpPr>
        <p:spPr>
          <a:xfrm>
            <a:off x="0" y="1323439"/>
            <a:ext cx="12192000" cy="553456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919" y="1643578"/>
            <a:ext cx="8237470" cy="48225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0" descr="flaga-Rosji-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44" y="1766096"/>
            <a:ext cx="1550988" cy="87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800px-Flag_of_Ukrain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53" y="5195405"/>
            <a:ext cx="1395413" cy="87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laga_bialoru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00" y="3236385"/>
            <a:ext cx="1158875" cy="868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mo%C5%82dawia_flag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833" y="1690204"/>
            <a:ext cx="1209675" cy="885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Georgia-falg-Gruzja-flaga-fot-int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468" y="3420513"/>
            <a:ext cx="1422400" cy="866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flaga-armenii_511df3aab1cbf-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830" y="5163569"/>
            <a:ext cx="1254125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2422" y="0"/>
            <a:ext cx="976183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Gabinet konsultacji i poradnictwa specjalistycznego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221" y="1847334"/>
            <a:ext cx="6898159" cy="4598773"/>
          </a:xfrm>
          <a:prstGeom prst="rect">
            <a:avLst/>
          </a:prstGeom>
        </p:spPr>
      </p:pic>
      <p:pic>
        <p:nvPicPr>
          <p:cNvPr id="2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0"/>
            <a:ext cx="12539588" cy="707886"/>
          </a:xfrm>
          <a:prstGeom prst="rect">
            <a:avLst/>
          </a:prstGeom>
          <a:solidFill>
            <a:srgbClr val="4559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Centrum Pracy Krótkoterminowej</a:t>
            </a:r>
            <a:endParaRPr lang="pl-P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g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07885"/>
            <a:ext cx="6377092" cy="61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092" y="707885"/>
            <a:ext cx="5814908" cy="61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3" y="235635"/>
            <a:ext cx="9037952" cy="63373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980670" y="6572936"/>
            <a:ext cx="607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M. Wiśniewska – Informacja miesięczna o rynku pracy – lipiec 2016 r. Wojewódzki Urząd Pracy w Gdańsku.</a:t>
            </a:r>
            <a:endParaRPr lang="pl-PL" sz="1000" dirty="0"/>
          </a:p>
        </p:txBody>
      </p:sp>
      <p:pic>
        <p:nvPicPr>
          <p:cNvPr id="4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28144" y="0"/>
            <a:ext cx="6610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Stopa bezrobocia w Polsce</a:t>
            </a:r>
          </a:p>
        </p:txBody>
      </p:sp>
    </p:spTree>
    <p:extLst>
      <p:ext uri="{BB962C8B-B14F-4D97-AF65-F5344CB8AC3E}">
        <p14:creationId xmlns:p14="http://schemas.microsoft.com/office/powerpoint/2010/main" val="1891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0267" y="720934"/>
            <a:ext cx="12192000" cy="6150114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12539588" cy="707886"/>
          </a:xfrm>
          <a:prstGeom prst="rect">
            <a:avLst/>
          </a:prstGeom>
          <a:solidFill>
            <a:srgbClr val="4559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Program wsparcie dla aktywnie poszukujących pracy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2228" y="863183"/>
            <a:ext cx="6146845" cy="2308324"/>
          </a:xfrm>
          <a:prstGeom prst="rect">
            <a:avLst/>
          </a:prstGeom>
          <a:solidFill>
            <a:srgbClr val="FFFFCC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Bezpłatne przejazdy MZK w celu aktywnego poszukiwania pracy dla :</a:t>
            </a:r>
          </a:p>
          <a:p>
            <a:endParaRPr lang="pl-PL" dirty="0" smtClean="0"/>
          </a:p>
          <a:p>
            <a:pPr marL="914400" lvl="1" indent="-457200">
              <a:buAutoNum type="arabicParenR"/>
            </a:pPr>
            <a:r>
              <a:rPr lang="pl-PL" dirty="0" smtClean="0"/>
              <a:t>Osób bezrobotnych (które przed rejestracją pracowały) – na okres 2 miesięcy</a:t>
            </a:r>
          </a:p>
          <a:p>
            <a:pPr marL="914400" lvl="1" indent="-457200">
              <a:buAutoNum type="arabicParenR"/>
            </a:pPr>
            <a:endParaRPr lang="pl-PL" dirty="0"/>
          </a:p>
          <a:p>
            <a:pPr marL="914400" lvl="1" indent="-457200">
              <a:buAutoNum type="arabicParenR"/>
            </a:pPr>
            <a:r>
              <a:rPr lang="pl-PL" dirty="0" smtClean="0"/>
              <a:t>Osób bezrobotnych biorących udział w aktywizacji np. w szkoleniach, stażach, itp. – na okres aktywizacji</a:t>
            </a:r>
            <a:endParaRPr lang="pl-PL" dirty="0"/>
          </a:p>
        </p:txBody>
      </p:sp>
      <p:pic>
        <p:nvPicPr>
          <p:cNvPr id="6" name="Picture 2" descr="http://d.naszemiasto.pl/k/r/60/7f/533ba60e99b66_o.jpg?201501010000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994" y="2305105"/>
            <a:ext cx="3432050" cy="2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989758" y="6668362"/>
            <a:ext cx="3559317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" dirty="0" smtClean="0"/>
              <a:t>Źródło fot.: http</a:t>
            </a:r>
            <a:r>
              <a:rPr lang="pl-PL" sz="400" dirty="0"/>
              <a:t>://dabrowagornicza.naszemiasto.pl/artykul/dabrowa-gornicza-bezplatna-komunikacja-beda-udogodnienia,2220242,art,t,id,tm.html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4514">
            <a:off x="9819688" y="2284996"/>
            <a:ext cx="1500789" cy="2024922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7446192" y="974345"/>
            <a:ext cx="3958390" cy="231006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554475" y="1467657"/>
            <a:ext cx="3850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Efektywność</a:t>
            </a:r>
          </a:p>
          <a:p>
            <a:pPr algn="ctr"/>
            <a:r>
              <a:rPr lang="pl-PL" sz="4000" b="1" dirty="0" smtClean="0"/>
              <a:t>50%</a:t>
            </a:r>
            <a:endParaRPr lang="pl-PL" sz="4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2228" y="3171507"/>
            <a:ext cx="6150902" cy="2062103"/>
          </a:xfrm>
          <a:prstGeom prst="rect">
            <a:avLst/>
          </a:prstGeom>
          <a:solidFill>
            <a:srgbClr val="FFFFCC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       </a:t>
            </a:r>
            <a:r>
              <a:rPr lang="pl-PL" dirty="0" smtClean="0"/>
              <a:t>3)     Osób podejmujących pracę na okres minimum:</a:t>
            </a:r>
          </a:p>
          <a:p>
            <a:endParaRPr lang="pl-PL" dirty="0"/>
          </a:p>
          <a:p>
            <a:pPr marL="800100" lvl="1" indent="-342900">
              <a:buFontTx/>
              <a:buChar char="-"/>
            </a:pPr>
            <a:r>
              <a:rPr lang="pl-PL" dirty="0" smtClean="0"/>
              <a:t>3 miesiące (na okres 1 miesiąca)</a:t>
            </a:r>
          </a:p>
          <a:p>
            <a:pPr marL="800100" lvl="1" indent="-342900">
              <a:buFontTx/>
              <a:buChar char="-"/>
            </a:pPr>
            <a:endParaRPr lang="pl-PL" dirty="0" smtClean="0"/>
          </a:p>
          <a:p>
            <a:pPr marL="800100" lvl="1" indent="-342900">
              <a:buFontTx/>
              <a:buChar char="-"/>
            </a:pPr>
            <a:r>
              <a:rPr lang="pl-PL" dirty="0" smtClean="0"/>
              <a:t>6 miesięcy (na okres 2 miesięcy)</a:t>
            </a:r>
          </a:p>
          <a:p>
            <a:pPr marL="800100" lvl="1" indent="-342900">
              <a:buFontTx/>
              <a:buChar char="-"/>
            </a:pPr>
            <a:endParaRPr lang="pl-PL" dirty="0" smtClean="0"/>
          </a:p>
          <a:p>
            <a:pPr marL="800100" lvl="1" indent="-342900">
              <a:buFontTx/>
              <a:buChar char="-"/>
            </a:pPr>
            <a:r>
              <a:rPr lang="pl-PL" dirty="0" smtClean="0"/>
              <a:t>12 miesięcy (na okres 3 miesięcy)</a:t>
            </a:r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6839621" y="3952653"/>
            <a:ext cx="5003625" cy="231006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947904" y="4445965"/>
            <a:ext cx="477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Liczba podjęć pracy 1723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536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animBg="1"/>
      <p:bldP spid="10" grpId="0"/>
      <p:bldP spid="11" grpId="0" uiExpand="1" build="p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13351"/>
            <a:ext cx="10996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Zadowolenie klientów</a:t>
            </a:r>
            <a:endParaRPr lang="pl-PL" sz="4000" b="1" dirty="0"/>
          </a:p>
        </p:txBody>
      </p:sp>
      <p:pic>
        <p:nvPicPr>
          <p:cNvPr id="3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0085" y="11226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1115568"/>
            <a:ext cx="12192000" cy="5742432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891516" y="1115568"/>
            <a:ext cx="3753293" cy="2701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439942" y="1831444"/>
            <a:ext cx="440422" cy="12117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540566" y="1665077"/>
            <a:ext cx="440422" cy="13780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260061" y="3147280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2014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81509" y="3136690"/>
            <a:ext cx="86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2015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78454" y="1526576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89,0%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73083" y="1388077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91,6%</a:t>
            </a:r>
            <a:endParaRPr lang="pl-PL" sz="1200" dirty="0"/>
          </a:p>
        </p:txBody>
      </p:sp>
      <p:sp>
        <p:nvSpPr>
          <p:cNvPr id="17" name="Prostokąt 16"/>
          <p:cNvSpPr/>
          <p:nvPr/>
        </p:nvSpPr>
        <p:spPr>
          <a:xfrm>
            <a:off x="4413911" y="1988288"/>
            <a:ext cx="440422" cy="10432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4252423" y="3147280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2013</a:t>
            </a:r>
            <a:endParaRPr lang="pl-PL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252423" y="1697835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82,2%</a:t>
            </a:r>
            <a:endParaRPr lang="pl-PL" sz="1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0" y="3910528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Zadowolenie klientów</a:t>
            </a:r>
            <a:endParaRPr lang="pl-PL" sz="4000" dirty="0"/>
          </a:p>
        </p:txBody>
      </p:sp>
      <p:sp>
        <p:nvSpPr>
          <p:cNvPr id="21" name="Prostokąt 20"/>
          <p:cNvSpPr/>
          <p:nvPr/>
        </p:nvSpPr>
        <p:spPr>
          <a:xfrm>
            <a:off x="455835" y="4711951"/>
            <a:ext cx="2525086" cy="2082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017015" y="5120157"/>
            <a:ext cx="440422" cy="1281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877768" y="6198781"/>
            <a:ext cx="440422" cy="2033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792077" y="6467872"/>
            <a:ext cx="89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pochwały</a:t>
            </a:r>
            <a:endParaRPr lang="pl-PL" sz="12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1606436" y="6384304"/>
            <a:ext cx="101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Opinie negatywne</a:t>
            </a:r>
            <a:endParaRPr lang="pl-PL" sz="12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869326" y="4832633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435</a:t>
            </a:r>
            <a:endParaRPr lang="pl-PL" sz="12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1735829" y="5896788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94</a:t>
            </a:r>
            <a:endParaRPr lang="pl-PL" sz="1200" dirty="0"/>
          </a:p>
        </p:txBody>
      </p:sp>
      <p:sp>
        <p:nvSpPr>
          <p:cNvPr id="29" name="Elipsa 28"/>
          <p:cNvSpPr/>
          <p:nvPr/>
        </p:nvSpPr>
        <p:spPr>
          <a:xfrm>
            <a:off x="2539780" y="4901989"/>
            <a:ext cx="1160674" cy="113329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2465552" y="5093883"/>
            <a:ext cx="127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65</a:t>
            </a:r>
            <a:endParaRPr lang="pl-PL" sz="4000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801348" y="5086385"/>
            <a:ext cx="1753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Pracowników imiennie pochwalono</a:t>
            </a:r>
            <a:endParaRPr lang="pl-PL" sz="1200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7136480" y="4752146"/>
            <a:ext cx="2943185" cy="536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7307930" y="4786466"/>
            <a:ext cx="444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51 tys.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decyzji administracyjnych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7568277" y="5713295"/>
            <a:ext cx="3744765" cy="536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7739727" y="5747615"/>
            <a:ext cx="444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5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uchylonych przez Wojewodę Pomorskiego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36" name="Strzałka w dół 35"/>
          <p:cNvSpPr/>
          <p:nvPr/>
        </p:nvSpPr>
        <p:spPr>
          <a:xfrm>
            <a:off x="9133367" y="5288605"/>
            <a:ext cx="244549" cy="3572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8" name="Łącznik prosty 37"/>
          <p:cNvCxnSpPr/>
          <p:nvPr/>
        </p:nvCxnSpPr>
        <p:spPr>
          <a:xfrm>
            <a:off x="770900" y="6417490"/>
            <a:ext cx="1929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28585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7</a:t>
            </a:r>
            <a:r>
              <a:rPr lang="pl-PL" sz="4000" b="1" dirty="0" smtClean="0">
                <a:solidFill>
                  <a:schemeClr val="bg1"/>
                </a:solidFill>
              </a:rPr>
              <a:t>. MOŻLIWOŚCI WSPARCIA PRACODAWCÓW ZATRUDNIAJĄCYCH PRACOWNIKÓW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723794"/>
            <a:ext cx="12192000" cy="6134207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823783" y="15908"/>
            <a:ext cx="113939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Współpraca PUP w Gdańsku z pracodawcami</a:t>
            </a:r>
            <a:endParaRPr lang="pl-PL" sz="4000" b="1" dirty="0"/>
          </a:p>
        </p:txBody>
      </p:sp>
      <p:pic>
        <p:nvPicPr>
          <p:cNvPr id="2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6561" y="1367406"/>
            <a:ext cx="3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1) Metropolitalne Targi Pracy Pomorza,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652" y="723794"/>
            <a:ext cx="5087180" cy="2754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86561" y="2011018"/>
            <a:ext cx="56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  <a:r>
              <a:rPr lang="pl-PL" dirty="0" smtClean="0"/>
              <a:t>) Opieka doradców nad organizacjami pracodawców,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6561" y="2559759"/>
            <a:ext cx="3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</a:t>
            </a:r>
            <a:r>
              <a:rPr lang="pl-PL" dirty="0" smtClean="0"/>
              <a:t>) Rekrutacja pracowników,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1394" y="3116998"/>
            <a:ext cx="485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dirty="0" smtClean="0"/>
              <a:t>) Organizacja szkoleń (dla bezrobotnych),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94" y="3665739"/>
            <a:ext cx="580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</a:t>
            </a:r>
            <a:r>
              <a:rPr lang="pl-PL" dirty="0" smtClean="0"/>
              <a:t>) Krajowy Fundusz Szkoleniowy – szkolenie pracowników,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1394" y="4214480"/>
            <a:ext cx="56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</a:t>
            </a:r>
            <a:r>
              <a:rPr lang="pl-PL" dirty="0" smtClean="0"/>
              <a:t>) Refundacja kosztów wyposażenia stanowiska pracy,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1394" y="4773554"/>
            <a:ext cx="3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</a:t>
            </a:r>
            <a:r>
              <a:rPr lang="pl-PL" dirty="0" smtClean="0"/>
              <a:t>) Zatrudnienie subsydiowane,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1393" y="5252907"/>
            <a:ext cx="3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</a:t>
            </a:r>
            <a:r>
              <a:rPr lang="pl-PL" dirty="0" smtClean="0"/>
              <a:t>) Staże,</a:t>
            </a:r>
            <a:endParaRPr lang="pl-PL" dirty="0"/>
          </a:p>
        </p:txBody>
      </p:sp>
      <p:sp>
        <p:nvSpPr>
          <p:cNvPr id="15" name="Elipsa 14"/>
          <p:cNvSpPr/>
          <p:nvPr/>
        </p:nvSpPr>
        <p:spPr>
          <a:xfrm>
            <a:off x="1946246" y="5437107"/>
            <a:ext cx="2265028" cy="1300294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946246" y="5594811"/>
            <a:ext cx="22650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k. </a:t>
            </a:r>
            <a:r>
              <a:rPr lang="pl-PL" sz="4000" b="1" dirty="0" smtClean="0"/>
              <a:t>1700</a:t>
            </a:r>
            <a:r>
              <a:rPr lang="pl-PL" dirty="0" smtClean="0"/>
              <a:t> umów</a:t>
            </a:r>
          </a:p>
          <a:p>
            <a:pPr algn="ctr"/>
            <a:r>
              <a:rPr lang="pl-PL" dirty="0" smtClean="0"/>
              <a:t>z pracodawcami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185" y="4353038"/>
            <a:ext cx="3311393" cy="2483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037" y="4341822"/>
            <a:ext cx="3597398" cy="2306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lipsa 18"/>
          <p:cNvSpPr/>
          <p:nvPr/>
        </p:nvSpPr>
        <p:spPr>
          <a:xfrm>
            <a:off x="9504790" y="3005917"/>
            <a:ext cx="2265028" cy="1300294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9504790" y="3256436"/>
            <a:ext cx="226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k. </a:t>
            </a:r>
            <a:r>
              <a:rPr lang="pl-PL" sz="4000" b="1" dirty="0" smtClean="0"/>
              <a:t>30</a:t>
            </a:r>
            <a:r>
              <a:rPr lang="pl-PL" dirty="0" smtClean="0"/>
              <a:t> mln 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4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4" grpId="0"/>
      <p:bldP spid="19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18013" y="522296"/>
            <a:ext cx="900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Refundacja części kosztów poniesionych na wynagrodzenia, nagrody oraz składki na ubezpieczenia społeczne skierowanych osób bezrobotnych do 30 roku życia.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4349316" y="1690923"/>
            <a:ext cx="2265028" cy="1300294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349316" y="1941442"/>
            <a:ext cx="226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12/ 12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8013" y="3513513"/>
            <a:ext cx="51903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dirty="0" smtClean="0"/>
              <a:t>Do kwoty </a:t>
            </a:r>
            <a:r>
              <a:rPr lang="pl-PL" sz="4000" b="1" dirty="0" smtClean="0"/>
              <a:t>2.100 zł</a:t>
            </a:r>
            <a:r>
              <a:rPr lang="pl-PL" dirty="0" smtClean="0"/>
              <a:t> miesięcznie x 12.</a:t>
            </a:r>
          </a:p>
          <a:p>
            <a:pPr marL="285750" indent="-285750" algn="just">
              <a:buFontTx/>
              <a:buChar char="-"/>
            </a:pPr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Obowiązek zatrudnienia przez kolejne 12 m-</a:t>
            </a:r>
            <a:r>
              <a:rPr lang="pl-PL" dirty="0" err="1" smtClean="0"/>
              <a:t>cy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458" y="1941442"/>
            <a:ext cx="4145071" cy="4140926"/>
          </a:xfrm>
          <a:prstGeom prst="rect">
            <a:avLst/>
          </a:prstGeom>
        </p:spPr>
      </p:pic>
      <p:pic>
        <p:nvPicPr>
          <p:cNvPr id="10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50080" y="60960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STAŻ</a:t>
            </a:r>
            <a:endParaRPr lang="pl-PL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2311" y="2972228"/>
            <a:ext cx="57302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dirty="0" smtClean="0"/>
              <a:t>Osoby bezrobotne (wszystkie) do 6 m-</a:t>
            </a:r>
            <a:r>
              <a:rPr lang="pl-PL" dirty="0" err="1" smtClean="0"/>
              <a:t>cy</a:t>
            </a:r>
            <a:r>
              <a:rPr lang="pl-PL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Stypendium w wysokości </a:t>
            </a:r>
            <a:r>
              <a:rPr lang="pl-PL" sz="4000" b="1" dirty="0" smtClean="0"/>
              <a:t>997 zł </a:t>
            </a:r>
            <a:r>
              <a:rPr lang="pl-PL" dirty="0" smtClean="0"/>
              <a:t>netto wypłaca urząd pracy.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27" y="1402079"/>
            <a:ext cx="4402183" cy="440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638697" y="11200"/>
            <a:ext cx="561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PRACE INTERWENCYJNE</a:t>
            </a:r>
            <a:endParaRPr lang="pl-PL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4802" y="1837291"/>
            <a:ext cx="68449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Refundacja wynagrodzenia w wysokości </a:t>
            </a:r>
            <a:r>
              <a:rPr lang="pl-PL" sz="4000" b="1" dirty="0" smtClean="0"/>
              <a:t>980,70 zł </a:t>
            </a:r>
            <a:r>
              <a:rPr lang="pl-PL" dirty="0" smtClean="0"/>
              <a:t>przez okres 6 m-</a:t>
            </a:r>
            <a:r>
              <a:rPr lang="pl-PL" dirty="0" err="1" smtClean="0"/>
              <a:t>cy</a:t>
            </a:r>
            <a:r>
              <a:rPr lang="pl-PL" dirty="0" smtClean="0"/>
              <a:t>.</a:t>
            </a:r>
          </a:p>
          <a:p>
            <a:pPr algn="just"/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Refundacja wynagrodzenia za co drugi miesiąc w wysokości do </a:t>
            </a:r>
            <a:r>
              <a:rPr lang="pl-PL" sz="4000" b="1" dirty="0" smtClean="0"/>
              <a:t>2.183,00 zł</a:t>
            </a:r>
            <a:r>
              <a:rPr lang="pl-PL" dirty="0" smtClean="0"/>
              <a:t> przez okres 12 m-</a:t>
            </a:r>
            <a:r>
              <a:rPr lang="pl-PL" dirty="0" err="1" smtClean="0"/>
              <a:t>cy</a:t>
            </a:r>
            <a:r>
              <a:rPr lang="pl-P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Obowiązek zatrudnienia po okresie refundacji przez kolejne 3 miesiące.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128" y="1852884"/>
            <a:ext cx="3782782" cy="3759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18013" y="522296"/>
            <a:ext cx="911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Refundacja pracodawcy kosztów wyposażenia lub doposażenia stanowiska pracy dla osoby bezrobotnej.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3631474" y="1201783"/>
            <a:ext cx="3901440" cy="1789434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480943" y="1664180"/>
            <a:ext cx="420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k.</a:t>
            </a:r>
            <a:r>
              <a:rPr lang="pl-PL" sz="4000" b="1" dirty="0" smtClean="0"/>
              <a:t> 15.000 zł </a:t>
            </a:r>
            <a:r>
              <a:rPr lang="pl-PL" dirty="0" smtClean="0"/>
              <a:t>na 1 stanowisko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33" y="2991217"/>
            <a:ext cx="5463540" cy="3642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76" y="2926080"/>
            <a:ext cx="5457253" cy="3631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775063"/>
            <a:ext cx="12192000" cy="6082938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50080" y="60960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SZKOLENIA</a:t>
            </a:r>
            <a:endParaRPr lang="pl-PL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4652" y="1149313"/>
            <a:ext cx="112079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 smtClean="0"/>
              <a:t>Organizacja szkolenia pod potrzeby pracodawcy osób bezrobotnych, które mają zagwarantowaną pracę po szkoleniu.</a:t>
            </a:r>
          </a:p>
          <a:p>
            <a:pPr marL="342900" indent="-342900" algn="just">
              <a:buAutoNum type="arabicPeriod"/>
            </a:pPr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Sfinansowanie kosztów szkolenia pracowników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(</a:t>
            </a:r>
            <a:r>
              <a:rPr lang="pl-PL" sz="4000" b="1" dirty="0" smtClean="0"/>
              <a:t>100% </a:t>
            </a:r>
            <a:r>
              <a:rPr lang="pl-PL" dirty="0" smtClean="0"/>
              <a:t>dla firm do 10 pracowników</a:t>
            </a:r>
          </a:p>
          <a:p>
            <a:pPr algn="just"/>
            <a:r>
              <a:rPr lang="pl-PL" dirty="0" smtClean="0"/>
              <a:t>         </a:t>
            </a:r>
            <a:r>
              <a:rPr lang="pl-PL" sz="4000" b="1" dirty="0" smtClean="0"/>
              <a:t>80%</a:t>
            </a:r>
            <a:r>
              <a:rPr lang="pl-PL" dirty="0" smtClean="0"/>
              <a:t> dla firm powyżej 10 pracowników)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1541416" y="3892731"/>
            <a:ext cx="4467497" cy="1789434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390886" y="4355128"/>
            <a:ext cx="481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</a:t>
            </a:r>
            <a:r>
              <a:rPr lang="pl-PL" dirty="0" smtClean="0"/>
              <a:t>o kwoty ok.</a:t>
            </a:r>
            <a:r>
              <a:rPr lang="pl-PL" sz="4000" b="1" dirty="0" smtClean="0"/>
              <a:t> 5.000 zł </a:t>
            </a:r>
            <a:r>
              <a:rPr lang="pl-PL" dirty="0" smtClean="0"/>
              <a:t>na 1 osobę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31" y="1902526"/>
            <a:ext cx="5029200" cy="4350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5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450080" y="60960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TALENTY</a:t>
            </a:r>
            <a:endParaRPr lang="pl-PL" sz="4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4652" y="1149313"/>
            <a:ext cx="435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 smtClean="0"/>
              <a:t>Środowisko pracy w XXI wieku.</a:t>
            </a:r>
          </a:p>
          <a:p>
            <a:pPr marL="342900" indent="-342900" algn="just">
              <a:buAutoNum type="arabicPeriod"/>
            </a:pPr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Talenty wg Gallupa.</a:t>
            </a:r>
          </a:p>
          <a:p>
            <a:pPr marL="342900" indent="-342900" algn="just">
              <a:buAutoNum type="arabicPeriod"/>
            </a:pPr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Rozwój koncepcji a rozwój talentów.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564" y="1476732"/>
            <a:ext cx="6422066" cy="4281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49" y="798958"/>
            <a:ext cx="9037952" cy="63373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980670" y="6572936"/>
            <a:ext cx="607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M. Wiśniewska – Informacja miesięczna o rynku pracy – lipiec 2016 r. Wojewódzki Urząd Pracy w Gdańsku.</a:t>
            </a:r>
            <a:endParaRPr lang="pl-PL" sz="1000" dirty="0"/>
          </a:p>
        </p:txBody>
      </p:sp>
      <p:pic>
        <p:nvPicPr>
          <p:cNvPr id="4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38200" y="0"/>
            <a:ext cx="88106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Stopa bezrobocia w powiatach województwa pomorskiego</a:t>
            </a:r>
          </a:p>
        </p:txBody>
      </p:sp>
    </p:spTree>
    <p:extLst>
      <p:ext uri="{BB962C8B-B14F-4D97-AF65-F5344CB8AC3E}">
        <p14:creationId xmlns:p14="http://schemas.microsoft.com/office/powerpoint/2010/main" val="31729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55373" y="469558"/>
            <a:ext cx="11829535" cy="707886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Najskuteczniejsi przywódcy zawsze inwestują w talenty.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3697" y="2400414"/>
            <a:ext cx="11104605" cy="132343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Najbardziej skuteczni liderzy otaczają się właściwymi ludźmi i dążą do maksymalizacji wyników zespołu.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1231" y="4798541"/>
            <a:ext cx="11829535" cy="132343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Najskuteczniejsi przywódcy rozważają potrzeby swoich ludzi.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5363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01"/>
            <a:ext cx="12192000" cy="70242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50080" y="60960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TALENTY</a:t>
            </a:r>
            <a:endParaRPr lang="pl-PL" sz="4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4651" y="1149313"/>
            <a:ext cx="65833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tzw. zielona ścieżka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Jestem gotów dać z siebie więcej, niż inni oczekują ode mnie.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Nawet bez wynagrodzenia bym to robił.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Praca mnie nie męczy tylko „nakręca”.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To co mam i robię w pracy daje mi satysfakcję.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Mam poczcie, że mój układ pracy jest częścią czegoś większego.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Mogę polecić moją organizację jako dobre miejsce pracy.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Pogłębiam moją wiedzę zawodową.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Jestem dumny z mojej pracy.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Za rok nadal planuję tu pracować.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450080" y="60960"/>
            <a:ext cx="271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TALENTY</a:t>
            </a:r>
            <a:endParaRPr lang="pl-PL" sz="4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04651" y="1149313"/>
            <a:ext cx="72835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Jeśli pracownik ma wewnętrzne poczucie, że jego silne strony są wykorzystywane to jest:</a:t>
            </a:r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ardziej efektywny,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ardziej produktywny,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ardziej związany z firmą,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zadziej ulega wypadkom przy pracy,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zadziej występuje przeciw firmie,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zadziej kradnie.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31" y="1668572"/>
            <a:ext cx="7145056" cy="4763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47135" y="60960"/>
            <a:ext cx="1159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Czym pracodawcy przyciągają talenty (pracowników)?</a:t>
            </a:r>
          </a:p>
          <a:p>
            <a:pPr algn="ctr"/>
            <a:endParaRPr lang="pl-PL" sz="4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4651" y="1149313"/>
            <a:ext cx="592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1) Organizacją szkoleń, możliwość podwyższania kwalifikacji,</a:t>
            </a:r>
            <a:endParaRPr lang="pl-PL" dirty="0" smtClean="0"/>
          </a:p>
        </p:txBody>
      </p:sp>
      <p:sp>
        <p:nvSpPr>
          <p:cNvPr id="7" name="Elipsa 6"/>
          <p:cNvSpPr/>
          <p:nvPr/>
        </p:nvSpPr>
        <p:spPr>
          <a:xfrm>
            <a:off x="8958172" y="877464"/>
            <a:ext cx="1248510" cy="961969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56339" y="1011947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48%</a:t>
            </a:r>
            <a:endParaRPr lang="pl-PL" sz="40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6722076" y="1384399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47135" y="2219900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2</a:t>
            </a:r>
            <a:r>
              <a:rPr lang="pl-PL" b="1" dirty="0" smtClean="0"/>
              <a:t>) dostęp do kadry zarządzającej,</a:t>
            </a:r>
            <a:endParaRPr lang="pl-PL" dirty="0" smtClean="0"/>
          </a:p>
        </p:txBody>
      </p:sp>
      <p:sp>
        <p:nvSpPr>
          <p:cNvPr id="14" name="Elipsa 13"/>
          <p:cNvSpPr/>
          <p:nvPr/>
        </p:nvSpPr>
        <p:spPr>
          <a:xfrm>
            <a:off x="9000656" y="1948051"/>
            <a:ext cx="1248510" cy="961969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598823" y="2082534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42%</a:t>
            </a:r>
            <a:endParaRPr lang="pl-PL" sz="4000" b="1" dirty="0"/>
          </a:p>
        </p:txBody>
      </p:sp>
      <p:cxnSp>
        <p:nvCxnSpPr>
          <p:cNvPr id="16" name="Łącznik prosty 15"/>
          <p:cNvCxnSpPr/>
          <p:nvPr/>
        </p:nvCxnSpPr>
        <p:spPr>
          <a:xfrm>
            <a:off x="6764560" y="2454986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47135" y="3313229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3</a:t>
            </a:r>
            <a:r>
              <a:rPr lang="pl-PL" b="1" dirty="0" smtClean="0"/>
              <a:t>) możliwość autonomii i decyzyjności,</a:t>
            </a:r>
            <a:endParaRPr lang="pl-PL" dirty="0" smtClean="0"/>
          </a:p>
        </p:txBody>
      </p:sp>
      <p:sp>
        <p:nvSpPr>
          <p:cNvPr id="18" name="Elipsa 17"/>
          <p:cNvSpPr/>
          <p:nvPr/>
        </p:nvSpPr>
        <p:spPr>
          <a:xfrm>
            <a:off x="9000656" y="3041380"/>
            <a:ext cx="1248510" cy="961969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598823" y="3175863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41%</a:t>
            </a:r>
            <a:endParaRPr lang="pl-PL" sz="4000" b="1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6764560" y="3548315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47136" y="4393568"/>
            <a:ext cx="6120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4) umożliwienie rozwoju i realizacji ścieżki kariery zawodowej,</a:t>
            </a:r>
            <a:endParaRPr lang="pl-PL" dirty="0" smtClean="0"/>
          </a:p>
        </p:txBody>
      </p:sp>
      <p:sp>
        <p:nvSpPr>
          <p:cNvPr id="22" name="Elipsa 21"/>
          <p:cNvSpPr/>
          <p:nvPr/>
        </p:nvSpPr>
        <p:spPr>
          <a:xfrm>
            <a:off x="9000656" y="4121719"/>
            <a:ext cx="1248510" cy="961969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8598823" y="4256202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39%</a:t>
            </a:r>
            <a:endParaRPr lang="pl-PL" sz="4000" b="1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6764560" y="4628654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42107" y="5411217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5) wyższe wynagrodzenie.</a:t>
            </a:r>
            <a:endParaRPr lang="pl-PL" dirty="0" smtClean="0"/>
          </a:p>
        </p:txBody>
      </p:sp>
      <p:sp>
        <p:nvSpPr>
          <p:cNvPr id="26" name="Elipsa 25"/>
          <p:cNvSpPr/>
          <p:nvPr/>
        </p:nvSpPr>
        <p:spPr>
          <a:xfrm>
            <a:off x="8995628" y="5139368"/>
            <a:ext cx="1248510" cy="961969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593795" y="5273851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34%</a:t>
            </a:r>
            <a:endParaRPr lang="pl-PL" sz="4000" b="1" dirty="0"/>
          </a:p>
        </p:txBody>
      </p:sp>
      <p:cxnSp>
        <p:nvCxnSpPr>
          <p:cNvPr id="28" name="Łącznik prosty 27"/>
          <p:cNvCxnSpPr/>
          <p:nvPr/>
        </p:nvCxnSpPr>
        <p:spPr>
          <a:xfrm>
            <a:off x="6759532" y="5646303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13" grpId="0" build="p"/>
      <p:bldP spid="14" grpId="0" animBg="1"/>
      <p:bldP spid="15" grpId="0"/>
      <p:bldP spid="17" grpId="0" build="p"/>
      <p:bldP spid="18" grpId="0" animBg="1"/>
      <p:bldP spid="19" grpId="0"/>
      <p:bldP spid="21" grpId="0" build="p"/>
      <p:bldP spid="22" grpId="0" animBg="1"/>
      <p:bldP spid="23" grpId="0"/>
      <p:bldP spid="25" grpId="0" build="p"/>
      <p:bldP spid="26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19647" y="60960"/>
            <a:ext cx="57522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PREFERENCJE TALENTÓW</a:t>
            </a:r>
          </a:p>
          <a:p>
            <a:pPr algn="ctr"/>
            <a:r>
              <a:rPr lang="pl-PL" b="1" dirty="0" smtClean="0"/>
              <a:t>(pracowników)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87424" y="1487422"/>
            <a:ext cx="7283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Bycie docenianym za swoją pracę.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Dobre relacje ze współpracownikami.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Równowaga między pracą a z życiem osobistym.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Dobre relacje z przełożonym.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           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Czynniki dotyczące kultury.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/>
              <a:t> </a:t>
            </a:r>
            <a:r>
              <a:rPr lang="pl-PL" b="1" dirty="0" smtClean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b="1" dirty="0" smtClean="0"/>
              <a:t>Wynagrodzenie.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882503" y="3351887"/>
            <a:ext cx="95693" cy="94629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456122" y="5263116"/>
            <a:ext cx="301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(na 26 kryteriów)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0315" y="1045845"/>
            <a:ext cx="6387573" cy="58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2403" y="1467292"/>
            <a:ext cx="12192000" cy="5390708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08343" y="60960"/>
            <a:ext cx="9101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Największy zasób prowadzący do sukcesu w przyszłości</a:t>
            </a:r>
            <a:endParaRPr lang="pl-PL" sz="4000" b="1" dirty="0"/>
          </a:p>
        </p:txBody>
      </p:sp>
      <p:sp>
        <p:nvSpPr>
          <p:cNvPr id="6" name="Elipsa 5"/>
          <p:cNvSpPr/>
          <p:nvPr/>
        </p:nvSpPr>
        <p:spPr>
          <a:xfrm>
            <a:off x="4827180" y="1750161"/>
            <a:ext cx="2562446" cy="251349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039831" y="2413249"/>
            <a:ext cx="213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Talenty</a:t>
            </a:r>
          </a:p>
          <a:p>
            <a:pPr algn="ctr"/>
            <a:r>
              <a:rPr lang="pl-PL" b="1" dirty="0" smtClean="0"/>
              <a:t>Potencjał</a:t>
            </a:r>
          </a:p>
          <a:p>
            <a:pPr algn="ctr"/>
            <a:r>
              <a:rPr lang="pl-PL" b="1" dirty="0" smtClean="0"/>
              <a:t>Predyspozycje</a:t>
            </a:r>
            <a:endParaRPr lang="pl-PL" b="1" dirty="0"/>
          </a:p>
        </p:txBody>
      </p:sp>
      <p:sp>
        <p:nvSpPr>
          <p:cNvPr id="10" name="Elipsa 9"/>
          <p:cNvSpPr/>
          <p:nvPr/>
        </p:nvSpPr>
        <p:spPr>
          <a:xfrm>
            <a:off x="6108403" y="3470446"/>
            <a:ext cx="2562446" cy="2513494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460163" y="4376257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Kompetencje</a:t>
            </a:r>
            <a:endParaRPr lang="pl-PL" b="1" dirty="0"/>
          </a:p>
        </p:txBody>
      </p:sp>
      <p:sp>
        <p:nvSpPr>
          <p:cNvPr id="12" name="Elipsa 11"/>
          <p:cNvSpPr/>
          <p:nvPr/>
        </p:nvSpPr>
        <p:spPr>
          <a:xfrm>
            <a:off x="3916324" y="3419473"/>
            <a:ext cx="2562446" cy="251349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077585" y="4357861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Kwalifikacje</a:t>
            </a:r>
            <a:endParaRPr lang="pl-PL" b="1" dirty="0"/>
          </a:p>
        </p:txBody>
      </p:sp>
      <p:pic>
        <p:nvPicPr>
          <p:cNvPr id="14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768846"/>
            <a:ext cx="12192000" cy="6089155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47135" y="60960"/>
            <a:ext cx="1159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Global Talent Indeks</a:t>
            </a:r>
          </a:p>
          <a:p>
            <a:pPr algn="ctr"/>
            <a:endParaRPr lang="pl-PL" sz="4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9065" y="898979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1) USA</a:t>
            </a:r>
            <a:endParaRPr lang="pl-PL" dirty="0" smtClean="0"/>
          </a:p>
        </p:txBody>
      </p:sp>
      <p:sp>
        <p:nvSpPr>
          <p:cNvPr id="7" name="Elipsa 6"/>
          <p:cNvSpPr/>
          <p:nvPr/>
        </p:nvSpPr>
        <p:spPr>
          <a:xfrm>
            <a:off x="4381097" y="968868"/>
            <a:ext cx="1248510" cy="54777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79264" y="831502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74,5</a:t>
            </a:r>
            <a:endParaRPr lang="pl-PL" sz="40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2145001" y="1203954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96521" y="1587172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2</a:t>
            </a:r>
            <a:r>
              <a:rPr lang="pl-PL" b="1" dirty="0" smtClean="0"/>
              <a:t>) Dania</a:t>
            </a:r>
            <a:endParaRPr lang="pl-PL" dirty="0" smtClean="0"/>
          </a:p>
        </p:txBody>
      </p:sp>
      <p:sp>
        <p:nvSpPr>
          <p:cNvPr id="14" name="Elipsa 13"/>
          <p:cNvSpPr/>
          <p:nvPr/>
        </p:nvSpPr>
        <p:spPr>
          <a:xfrm>
            <a:off x="4418553" y="1640149"/>
            <a:ext cx="1248510" cy="52474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74236" y="1531859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65</a:t>
            </a:r>
            <a:endParaRPr lang="pl-PL" sz="4000" b="1" dirty="0"/>
          </a:p>
        </p:txBody>
      </p:sp>
      <p:cxnSp>
        <p:nvCxnSpPr>
          <p:cNvPr id="16" name="Łącznik prosty 15"/>
          <p:cNvCxnSpPr/>
          <p:nvPr/>
        </p:nvCxnSpPr>
        <p:spPr>
          <a:xfrm>
            <a:off x="2182457" y="1892147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96521" y="2213539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3</a:t>
            </a:r>
            <a:r>
              <a:rPr lang="pl-PL" b="1" dirty="0" smtClean="0"/>
              <a:t>) Finlandia</a:t>
            </a:r>
            <a:endParaRPr lang="pl-PL" dirty="0" smtClean="0"/>
          </a:p>
        </p:txBody>
      </p:sp>
      <p:sp>
        <p:nvSpPr>
          <p:cNvPr id="18" name="Elipsa 17"/>
          <p:cNvSpPr/>
          <p:nvPr/>
        </p:nvSpPr>
        <p:spPr>
          <a:xfrm>
            <a:off x="4418553" y="2283428"/>
            <a:ext cx="1248510" cy="60164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979264" y="2198830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64</a:t>
            </a:r>
            <a:endParaRPr lang="pl-PL" sz="4000" b="1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2182457" y="2518514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396522" y="3015965"/>
            <a:ext cx="6120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4) Szwecja</a:t>
            </a:r>
            <a:endParaRPr lang="pl-PL" dirty="0" smtClean="0"/>
          </a:p>
        </p:txBody>
      </p:sp>
      <p:sp>
        <p:nvSpPr>
          <p:cNvPr id="22" name="Elipsa 21"/>
          <p:cNvSpPr/>
          <p:nvPr/>
        </p:nvSpPr>
        <p:spPr>
          <a:xfrm>
            <a:off x="4418553" y="3027950"/>
            <a:ext cx="1248510" cy="56573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74236" y="2937055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63</a:t>
            </a:r>
            <a:endParaRPr lang="pl-PL" sz="4000" b="1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2182457" y="3320940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59065" y="3799561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5) Norwegia</a:t>
            </a:r>
            <a:endParaRPr lang="pl-PL" dirty="0" smtClean="0"/>
          </a:p>
        </p:txBody>
      </p:sp>
      <p:sp>
        <p:nvSpPr>
          <p:cNvPr id="26" name="Elipsa 25"/>
          <p:cNvSpPr/>
          <p:nvPr/>
        </p:nvSpPr>
        <p:spPr>
          <a:xfrm>
            <a:off x="4381097" y="3794774"/>
            <a:ext cx="1248510" cy="58250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942844" y="3709916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62</a:t>
            </a:r>
            <a:endParaRPr lang="pl-PL" sz="4000" b="1" dirty="0"/>
          </a:p>
        </p:txBody>
      </p:sp>
      <p:cxnSp>
        <p:nvCxnSpPr>
          <p:cNvPr id="28" name="Łącznik prosty 27"/>
          <p:cNvCxnSpPr/>
          <p:nvPr/>
        </p:nvCxnSpPr>
        <p:spPr>
          <a:xfrm>
            <a:off x="2145001" y="4104536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59065" y="4400420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6</a:t>
            </a:r>
            <a:r>
              <a:rPr lang="pl-PL" b="1" dirty="0" smtClean="0"/>
              <a:t>) Singapur</a:t>
            </a:r>
            <a:endParaRPr lang="pl-PL" dirty="0" smtClean="0"/>
          </a:p>
        </p:txBody>
      </p:sp>
      <p:sp>
        <p:nvSpPr>
          <p:cNvPr id="33" name="Elipsa 32"/>
          <p:cNvSpPr/>
          <p:nvPr/>
        </p:nvSpPr>
        <p:spPr>
          <a:xfrm>
            <a:off x="4381097" y="4470309"/>
            <a:ext cx="1248510" cy="54777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3979264" y="4332943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61</a:t>
            </a:r>
            <a:endParaRPr lang="pl-PL" sz="4000" b="1" dirty="0"/>
          </a:p>
        </p:txBody>
      </p:sp>
      <p:cxnSp>
        <p:nvCxnSpPr>
          <p:cNvPr id="35" name="Łącznik prosty 34"/>
          <p:cNvCxnSpPr/>
          <p:nvPr/>
        </p:nvCxnSpPr>
        <p:spPr>
          <a:xfrm>
            <a:off x="2145001" y="4705395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322307" y="5038456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/>
              <a:t>7</a:t>
            </a:r>
            <a:r>
              <a:rPr lang="pl-PL" b="1" dirty="0" smtClean="0"/>
              <a:t>) Kanada</a:t>
            </a:r>
            <a:endParaRPr lang="pl-PL" dirty="0" smtClean="0"/>
          </a:p>
        </p:txBody>
      </p:sp>
      <p:sp>
        <p:nvSpPr>
          <p:cNvPr id="37" name="Elipsa 36"/>
          <p:cNvSpPr/>
          <p:nvPr/>
        </p:nvSpPr>
        <p:spPr>
          <a:xfrm>
            <a:off x="4344339" y="5108345"/>
            <a:ext cx="1248510" cy="54777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942506" y="4970979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60</a:t>
            </a:r>
            <a:endParaRPr lang="pl-PL" sz="4000" b="1" dirty="0"/>
          </a:p>
        </p:txBody>
      </p:sp>
      <p:cxnSp>
        <p:nvCxnSpPr>
          <p:cNvPr id="39" name="Łącznik prosty 38"/>
          <p:cNvCxnSpPr/>
          <p:nvPr/>
        </p:nvCxnSpPr>
        <p:spPr>
          <a:xfrm>
            <a:off x="2108243" y="5343431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359065" y="6115945"/>
            <a:ext cx="5891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28) Polska</a:t>
            </a:r>
            <a:endParaRPr lang="pl-PL" dirty="0" smtClean="0"/>
          </a:p>
        </p:txBody>
      </p:sp>
      <p:sp>
        <p:nvSpPr>
          <p:cNvPr id="41" name="Elipsa 40"/>
          <p:cNvSpPr/>
          <p:nvPr/>
        </p:nvSpPr>
        <p:spPr>
          <a:xfrm>
            <a:off x="4381097" y="6185834"/>
            <a:ext cx="1248510" cy="54777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3979264" y="6048468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46,7</a:t>
            </a:r>
            <a:endParaRPr lang="pl-PL" sz="4000" b="1" dirty="0"/>
          </a:p>
        </p:txBody>
      </p:sp>
      <p:cxnSp>
        <p:nvCxnSpPr>
          <p:cNvPr id="43" name="Łącznik prosty 42"/>
          <p:cNvCxnSpPr/>
          <p:nvPr/>
        </p:nvCxnSpPr>
        <p:spPr>
          <a:xfrm>
            <a:off x="2145001" y="6420920"/>
            <a:ext cx="14375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101" y="1203954"/>
            <a:ext cx="5843091" cy="5122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13" grpId="0" build="p"/>
      <p:bldP spid="14" grpId="0" animBg="1"/>
      <p:bldP spid="15" grpId="0"/>
      <p:bldP spid="17" grpId="0" build="p"/>
      <p:bldP spid="18" grpId="0" animBg="1"/>
      <p:bldP spid="19" grpId="0"/>
      <p:bldP spid="21" grpId="0" build="p"/>
      <p:bldP spid="22" grpId="0" animBg="1"/>
      <p:bldP spid="23" grpId="0"/>
      <p:bldP spid="25" grpId="0" build="p"/>
      <p:bldP spid="26" grpId="0" animBg="1"/>
      <p:bldP spid="27" grpId="0"/>
      <p:bldP spid="32" grpId="0" build="p"/>
      <p:bldP spid="33" grpId="0" animBg="1"/>
      <p:bldP spid="34" grpId="0"/>
      <p:bldP spid="36" grpId="0" build="p"/>
      <p:bldP spid="37" grpId="0" animBg="1"/>
      <p:bldP spid="38" grpId="0"/>
      <p:bldP spid="40" grpId="0" build="p"/>
      <p:bldP spid="41" grpId="0" animBg="1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1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60656" y="615185"/>
            <a:ext cx="11104605" cy="1938992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/>
              <a:t>„Nigdy nie spotkałem skutecznego lidera, który by nie był świadomy swoich talentów i nie pracował nad ich rozwojem”</a:t>
            </a:r>
            <a:endParaRPr lang="pl-PL" sz="40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7230140" y="4372345"/>
            <a:ext cx="485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Former</a:t>
            </a:r>
            <a:r>
              <a:rPr lang="pl-PL" dirty="0" smtClean="0"/>
              <a:t> NATO </a:t>
            </a:r>
            <a:r>
              <a:rPr lang="pl-PL" dirty="0" err="1" smtClean="0"/>
              <a:t>Supreme</a:t>
            </a:r>
            <a:r>
              <a:rPr lang="pl-PL" dirty="0" smtClean="0"/>
              <a:t> Allied Commander</a:t>
            </a:r>
          </a:p>
          <a:p>
            <a:pPr algn="ctr"/>
            <a:r>
              <a:rPr lang="pl-PL" dirty="0" smtClean="0"/>
              <a:t>Wesley Clark</a:t>
            </a:r>
          </a:p>
          <a:p>
            <a:pPr algn="ctr"/>
            <a:r>
              <a:rPr lang="pl-PL" dirty="0"/>
              <a:t>w</a:t>
            </a:r>
            <a:r>
              <a:rPr lang="pl-PL" dirty="0" smtClean="0"/>
              <a:t> „the New York Times Magazine”</a:t>
            </a:r>
            <a:endParaRPr lang="pl-PL" dirty="0"/>
          </a:p>
        </p:txBody>
      </p:sp>
      <p:pic>
        <p:nvPicPr>
          <p:cNvPr id="1028" name="Picture 4" descr="Znalezione obrazy dla zapytania supreme allied commander wesley clar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92" y="2996682"/>
            <a:ext cx="6077245" cy="3418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62000" y="6315630"/>
            <a:ext cx="19812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" dirty="0" smtClean="0"/>
              <a:t>Źródło fot.: http</a:t>
            </a:r>
            <a:r>
              <a:rPr lang="pl-PL" sz="400" dirty="0"/>
              <a:t>://edition.cnn.com/videos/tv/2015/01/30/lead-intv-clark-ukraine.cnn</a:t>
            </a:r>
          </a:p>
        </p:txBody>
      </p:sp>
    </p:spTree>
    <p:extLst>
      <p:ext uri="{BB962C8B-B14F-4D97-AF65-F5344CB8AC3E}">
        <p14:creationId xmlns:p14="http://schemas.microsoft.com/office/powerpoint/2010/main" val="21549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F8F8F8">
                  <a:shade val="30000"/>
                  <a:satMod val="115000"/>
                </a:srgbClr>
              </a:gs>
              <a:gs pos="50000">
                <a:srgbClr val="F8F8F8">
                  <a:shade val="67500"/>
                  <a:satMod val="115000"/>
                </a:srgbClr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82009" y="2504661"/>
            <a:ext cx="522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DZIĘKUJĘ ZA UWAGĘ</a:t>
            </a:r>
            <a:endParaRPr lang="pl-PL" sz="4000" b="1" dirty="0"/>
          </a:p>
        </p:txBody>
      </p:sp>
      <p:pic>
        <p:nvPicPr>
          <p:cNvPr id="6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540" y="0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1323439"/>
            <a:ext cx="12192000" cy="553456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617115" y="1586655"/>
            <a:ext cx="8580687" cy="5082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" name="Łącznik prosty ze strzałką 2"/>
          <p:cNvCxnSpPr/>
          <p:nvPr/>
        </p:nvCxnSpPr>
        <p:spPr>
          <a:xfrm flipV="1">
            <a:off x="2116845" y="1702468"/>
            <a:ext cx="0" cy="41847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2116845" y="5882927"/>
            <a:ext cx="7690319" cy="138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205450" y="1954706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6,8%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426053" y="3426530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5,7%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721510" y="432223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4,0%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899401" y="5005292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3,8%</a:t>
            </a:r>
            <a:endParaRPr lang="pl-PL" b="1" dirty="0"/>
          </a:p>
        </p:txBody>
      </p:sp>
      <p:sp>
        <p:nvSpPr>
          <p:cNvPr id="10" name="Dowolny kształt 9"/>
          <p:cNvSpPr/>
          <p:nvPr/>
        </p:nvSpPr>
        <p:spPr>
          <a:xfrm>
            <a:off x="2556325" y="2211425"/>
            <a:ext cx="4596129" cy="3375839"/>
          </a:xfrm>
          <a:custGeom>
            <a:avLst/>
            <a:gdLst>
              <a:gd name="connsiteX0" fmla="*/ 0 w 7293935"/>
              <a:gd name="connsiteY0" fmla="*/ 0 h 3859619"/>
              <a:gd name="connsiteX1" fmla="*/ 2115879 w 7293935"/>
              <a:gd name="connsiteY1" fmla="*/ 2179675 h 3859619"/>
              <a:gd name="connsiteX2" fmla="*/ 4710223 w 7293935"/>
              <a:gd name="connsiteY2" fmla="*/ 3359889 h 3859619"/>
              <a:gd name="connsiteX3" fmla="*/ 7293935 w 7293935"/>
              <a:gd name="connsiteY3" fmla="*/ 3859619 h 3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3935" h="3859619">
                <a:moveTo>
                  <a:pt x="0" y="0"/>
                </a:moveTo>
                <a:cubicBezTo>
                  <a:pt x="665421" y="809847"/>
                  <a:pt x="1330842" y="1619694"/>
                  <a:pt x="2115879" y="2179675"/>
                </a:cubicBezTo>
                <a:cubicBezTo>
                  <a:pt x="2900916" y="2739656"/>
                  <a:pt x="3847214" y="3079898"/>
                  <a:pt x="4710223" y="3359889"/>
                </a:cubicBezTo>
                <a:cubicBezTo>
                  <a:pt x="5573232" y="3639880"/>
                  <a:pt x="6433583" y="3749749"/>
                  <a:pt x="7293935" y="3859619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2116845" y="599468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2013 r.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339589" y="599468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2014 r.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579358" y="599468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2015 r.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860064" y="6004572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07. 2016 r.</a:t>
            </a:r>
          </a:p>
        </p:txBody>
      </p:sp>
      <p:pic>
        <p:nvPicPr>
          <p:cNvPr id="20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825" y="28058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23"/>
          <p:cNvSpPr txBox="1"/>
          <p:nvPr/>
        </p:nvSpPr>
        <p:spPr>
          <a:xfrm>
            <a:off x="1910051" y="-28865"/>
            <a:ext cx="66683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Stopa bezrobocia w Gdańsku w latach 2013 -2016</a:t>
            </a:r>
            <a:endParaRPr lang="pl-PL" sz="4000" b="1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7223251" y="5579637"/>
            <a:ext cx="2288945" cy="213505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6963947" y="5194516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3,2%</a:t>
            </a:r>
            <a:endParaRPr lang="pl-PL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887493" y="5255594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2,9%</a:t>
            </a:r>
            <a:endParaRPr lang="pl-PL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8751774" y="5345379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2,5%</a:t>
            </a:r>
            <a:endParaRPr lang="pl-PL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963947" y="599468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2017 r.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7839009" y="6004219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2018 r.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8714071" y="6004219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2019 r.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402899" y="4765698"/>
            <a:ext cx="12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9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0" grpId="0" animBg="1"/>
      <p:bldP spid="26" grpId="0"/>
      <p:bldP spid="27" grpId="0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0" y="989949"/>
            <a:ext cx="12192000" cy="586805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-397910" y="-13351"/>
            <a:ext cx="113939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Struktura bezrobocia w Mieście Gdańsku</a:t>
            </a:r>
          </a:p>
          <a:p>
            <a:pPr algn="ctr"/>
            <a:r>
              <a:rPr lang="pl-PL" sz="2400" b="1" dirty="0"/>
              <a:t>w</a:t>
            </a:r>
            <a:r>
              <a:rPr lang="pl-PL" sz="2400" b="1" dirty="0" smtClean="0"/>
              <a:t>g. stanu na dzień 30.09.2016 r.</a:t>
            </a:r>
            <a:endParaRPr lang="pl-PL" sz="2400" b="1" dirty="0"/>
          </a:p>
        </p:txBody>
      </p:sp>
      <p:pic>
        <p:nvPicPr>
          <p:cNvPr id="16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72" y="-58192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3441626" y="4093195"/>
            <a:ext cx="3813830" cy="2701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574087" y="1168616"/>
            <a:ext cx="3938266" cy="2701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608214" y="1168616"/>
            <a:ext cx="2525086" cy="2701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367417" y="1168616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</a:t>
            </a:r>
            <a:r>
              <a:rPr lang="pl-PL" dirty="0" smtClean="0"/>
              <a:t>g płci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727370" y="1168616"/>
            <a:ext cx="150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</a:t>
            </a:r>
            <a:r>
              <a:rPr lang="pl-PL" dirty="0" smtClean="0"/>
              <a:t>g wieku w %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176672" y="4093195"/>
            <a:ext cx="234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</a:t>
            </a:r>
            <a:r>
              <a:rPr lang="pl-PL" dirty="0" smtClean="0"/>
              <a:t>g wykształcenia w %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169394" y="1802684"/>
            <a:ext cx="440422" cy="1281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4030147" y="2152664"/>
            <a:ext cx="440422" cy="9319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3007906" y="3200328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kobiety</a:t>
            </a:r>
            <a:endParaRPr lang="pl-PL" sz="12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819373" y="3210125"/>
            <a:ext cx="86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mężczyźni</a:t>
            </a:r>
            <a:endParaRPr lang="pl-PL" sz="12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021705" y="1515160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57,7%</a:t>
            </a:r>
            <a:endParaRPr lang="pl-PL" sz="12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898203" y="1815139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42,3%</a:t>
            </a:r>
            <a:endParaRPr lang="pl-PL" sz="1200" b="1" dirty="0"/>
          </a:p>
        </p:txBody>
      </p:sp>
      <p:sp>
        <p:nvSpPr>
          <p:cNvPr id="29" name="Prostokąt 28"/>
          <p:cNvSpPr/>
          <p:nvPr/>
        </p:nvSpPr>
        <p:spPr>
          <a:xfrm>
            <a:off x="5850643" y="2891310"/>
            <a:ext cx="356449" cy="2160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6407960" y="1792159"/>
            <a:ext cx="342983" cy="131524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5647168" y="3232912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18-24</a:t>
            </a:r>
            <a:endParaRPr lang="pl-PL" sz="12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6148466" y="3251438"/>
            <a:ext cx="86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25-34</a:t>
            </a:r>
            <a:endParaRPr lang="pl-PL" sz="12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670782" y="2557083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7,4%</a:t>
            </a:r>
            <a:endParaRPr lang="pl-PL" sz="1200" b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6201478" y="1479374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26,6%</a:t>
            </a:r>
            <a:endParaRPr lang="pl-PL" sz="1200" b="1" dirty="0"/>
          </a:p>
        </p:txBody>
      </p:sp>
      <p:sp>
        <p:nvSpPr>
          <p:cNvPr id="35" name="Prostokąt 34"/>
          <p:cNvSpPr/>
          <p:nvPr/>
        </p:nvSpPr>
        <p:spPr>
          <a:xfrm>
            <a:off x="6951840" y="2084200"/>
            <a:ext cx="356449" cy="10232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7509157" y="2343242"/>
            <a:ext cx="342983" cy="7641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6748365" y="3232912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35-44</a:t>
            </a:r>
            <a:endParaRPr lang="pl-PL" sz="12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249663" y="3251438"/>
            <a:ext cx="86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45-54</a:t>
            </a:r>
            <a:endParaRPr lang="pl-PL" sz="12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6737408" y="1788674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24,1%</a:t>
            </a:r>
            <a:endParaRPr lang="pl-PL" sz="1200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7319975" y="1990126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17,8%</a:t>
            </a:r>
            <a:endParaRPr lang="pl-PL" sz="1200" b="1" dirty="0"/>
          </a:p>
        </p:txBody>
      </p:sp>
      <p:sp>
        <p:nvSpPr>
          <p:cNvPr id="41" name="Prostokąt 40"/>
          <p:cNvSpPr/>
          <p:nvPr/>
        </p:nvSpPr>
        <p:spPr>
          <a:xfrm>
            <a:off x="8141037" y="2493231"/>
            <a:ext cx="356449" cy="607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8698354" y="2618738"/>
            <a:ext cx="342983" cy="4814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937562" y="3225739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55-59</a:t>
            </a:r>
            <a:endParaRPr lang="pl-PL" sz="12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8438860" y="3244265"/>
            <a:ext cx="86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60 lat </a:t>
            </a:r>
            <a:r>
              <a:rPr lang="pl-PL" sz="1200" smtClean="0"/>
              <a:t>i więcej</a:t>
            </a:r>
            <a:endParaRPr lang="pl-PL" sz="12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7940400" y="2216231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14,1%</a:t>
            </a:r>
            <a:endParaRPr lang="pl-PL" sz="1200" b="1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8511450" y="2330934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9,9%</a:t>
            </a:r>
            <a:endParaRPr lang="pl-PL" sz="1200" b="1" dirty="0"/>
          </a:p>
        </p:txBody>
      </p:sp>
      <p:sp>
        <p:nvSpPr>
          <p:cNvPr id="48" name="Prostokąt 47"/>
          <p:cNvSpPr/>
          <p:nvPr/>
        </p:nvSpPr>
        <p:spPr>
          <a:xfrm>
            <a:off x="3827961" y="4745360"/>
            <a:ext cx="342983" cy="13152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 tekstowe 48"/>
          <p:cNvSpPr txBox="1"/>
          <p:nvPr/>
        </p:nvSpPr>
        <p:spPr>
          <a:xfrm>
            <a:off x="3568467" y="6195640"/>
            <a:ext cx="861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wyższe</a:t>
            </a:r>
            <a:endParaRPr lang="pl-PL" sz="10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625872" y="4413854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25,4%</a:t>
            </a:r>
            <a:endParaRPr lang="pl-PL" sz="1200" b="1" dirty="0"/>
          </a:p>
        </p:txBody>
      </p:sp>
      <p:sp>
        <p:nvSpPr>
          <p:cNvPr id="51" name="Prostokąt 50"/>
          <p:cNvSpPr/>
          <p:nvPr/>
        </p:nvSpPr>
        <p:spPr>
          <a:xfrm>
            <a:off x="4511434" y="5037401"/>
            <a:ext cx="356449" cy="10232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5231104" y="5446431"/>
            <a:ext cx="342983" cy="6141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/>
          <p:cNvSpPr txBox="1"/>
          <p:nvPr/>
        </p:nvSpPr>
        <p:spPr>
          <a:xfrm>
            <a:off x="4303639" y="6164862"/>
            <a:ext cx="808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Policealne i śr. zawodowe</a:t>
            </a:r>
            <a:endParaRPr lang="pl-PL" sz="1000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5050297" y="6204639"/>
            <a:ext cx="72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Średnie </a:t>
            </a:r>
            <a:r>
              <a:rPr lang="pl-PL" sz="1000" dirty="0" err="1" smtClean="0"/>
              <a:t>ogól</a:t>
            </a:r>
            <a:r>
              <a:rPr lang="pl-PL" sz="1000" dirty="0" smtClean="0"/>
              <a:t>.</a:t>
            </a:r>
            <a:endParaRPr lang="pl-PL" sz="1000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4303639" y="4739718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22,2%</a:t>
            </a:r>
            <a:endParaRPr lang="pl-PL" sz="1200" b="1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5032521" y="5149543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13,2%</a:t>
            </a:r>
            <a:endParaRPr lang="pl-PL" sz="1200" b="1" dirty="0"/>
          </a:p>
        </p:txBody>
      </p:sp>
      <p:sp>
        <p:nvSpPr>
          <p:cNvPr id="57" name="Prostokąt 56"/>
          <p:cNvSpPr/>
          <p:nvPr/>
        </p:nvSpPr>
        <p:spPr>
          <a:xfrm>
            <a:off x="5894132" y="5213562"/>
            <a:ext cx="356449" cy="828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6593938" y="4913812"/>
            <a:ext cx="342983" cy="1139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5684785" y="6190956"/>
            <a:ext cx="76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Zas</a:t>
            </a:r>
            <a:r>
              <a:rPr lang="pl-PL" sz="1000" dirty="0" smtClean="0"/>
              <a:t>. zawodowe</a:t>
            </a:r>
            <a:endParaRPr lang="pl-PL" sz="1000" dirty="0"/>
          </a:p>
        </p:txBody>
      </p:sp>
      <p:sp>
        <p:nvSpPr>
          <p:cNvPr id="60" name="pole tekstowe 59"/>
          <p:cNvSpPr txBox="1"/>
          <p:nvPr/>
        </p:nvSpPr>
        <p:spPr>
          <a:xfrm>
            <a:off x="6329591" y="6204639"/>
            <a:ext cx="861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Gimnalzjalne</a:t>
            </a:r>
            <a:r>
              <a:rPr lang="pl-PL" sz="1000" dirty="0" smtClean="0"/>
              <a:t> i poniżej</a:t>
            </a:r>
            <a:endParaRPr lang="pl-PL" sz="1000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5713560" y="4936563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16,7%</a:t>
            </a:r>
            <a:endParaRPr lang="pl-PL" sz="1200" b="1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6378877" y="4652189"/>
            <a:ext cx="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22,5%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1893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13" grpId="0"/>
      <p:bldP spid="20" grpId="0"/>
      <p:bldP spid="21" grpId="0"/>
      <p:bldP spid="14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-6380" y="966199"/>
            <a:ext cx="12192000" cy="586805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-378860" y="212625"/>
            <a:ext cx="1139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Udział osób bezrobotnych wg poszczególnych profili pomocy</a:t>
            </a:r>
            <a:endParaRPr lang="pl-PL" sz="2400" b="1" dirty="0"/>
          </a:p>
        </p:txBody>
      </p:sp>
      <p:pic>
        <p:nvPicPr>
          <p:cNvPr id="16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72" y="-58192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Prostokąt 82"/>
          <p:cNvSpPr/>
          <p:nvPr/>
        </p:nvSpPr>
        <p:spPr>
          <a:xfrm>
            <a:off x="1665626" y="4400550"/>
            <a:ext cx="1033058" cy="45922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84" name="pole tekstowe 83"/>
          <p:cNvSpPr txBox="1"/>
          <p:nvPr/>
        </p:nvSpPr>
        <p:spPr>
          <a:xfrm>
            <a:off x="1242261" y="5156803"/>
            <a:ext cx="19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 profil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1324821" y="3900225"/>
            <a:ext cx="171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2,7%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6" name="Prostokąt 85"/>
          <p:cNvSpPr/>
          <p:nvPr/>
        </p:nvSpPr>
        <p:spPr>
          <a:xfrm>
            <a:off x="4952743" y="2091795"/>
            <a:ext cx="1067879" cy="27107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87" name="Prostokąt 86"/>
          <p:cNvSpPr/>
          <p:nvPr/>
        </p:nvSpPr>
        <p:spPr>
          <a:xfrm>
            <a:off x="8744921" y="2457451"/>
            <a:ext cx="1067879" cy="240232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88" name="pole tekstowe 87"/>
          <p:cNvSpPr txBox="1"/>
          <p:nvPr/>
        </p:nvSpPr>
        <p:spPr>
          <a:xfrm>
            <a:off x="4642509" y="5083432"/>
            <a:ext cx="171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II profil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9" name="pole tekstowe 88"/>
          <p:cNvSpPr txBox="1"/>
          <p:nvPr/>
        </p:nvSpPr>
        <p:spPr>
          <a:xfrm>
            <a:off x="8282742" y="5083432"/>
            <a:ext cx="19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III profil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0" name="pole tekstowe 89"/>
          <p:cNvSpPr txBox="1"/>
          <p:nvPr/>
        </p:nvSpPr>
        <p:spPr>
          <a:xfrm>
            <a:off x="4601264" y="1615220"/>
            <a:ext cx="171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51,3%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8393442" y="1968596"/>
            <a:ext cx="171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46,0%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85" grpId="0"/>
      <p:bldP spid="86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945027" y="2858530"/>
            <a:ext cx="630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2</a:t>
            </a:r>
            <a:r>
              <a:rPr lang="pl-PL" sz="4000" b="1" dirty="0" smtClean="0">
                <a:solidFill>
                  <a:schemeClr val="bg1"/>
                </a:solidFill>
              </a:rPr>
              <a:t>. DEMOGRAFIA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/>
          <p:cNvSpPr/>
          <p:nvPr/>
        </p:nvSpPr>
        <p:spPr>
          <a:xfrm>
            <a:off x="-6380" y="966199"/>
            <a:ext cx="12192000" cy="586805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2060"/>
              </a:gs>
              <a:gs pos="100000">
                <a:srgbClr val="F8F8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-378860" y="212625"/>
            <a:ext cx="113939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Demografia</a:t>
            </a:r>
            <a:endParaRPr lang="pl-PL" sz="2400" b="1" dirty="0"/>
          </a:p>
        </p:txBody>
      </p:sp>
      <p:pic>
        <p:nvPicPr>
          <p:cNvPr id="16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72" y="-58192"/>
            <a:ext cx="24193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792" y="1171309"/>
            <a:ext cx="8315786" cy="54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1512</Words>
  <Application>Microsoft Office PowerPoint</Application>
  <PresentationFormat>Niestandardowy</PresentationFormat>
  <Paragraphs>305</Paragraphs>
  <Slides>48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Zatrudnienia cudzoziemców na podstawie  oświadczeń o zamiarze zatrudnienia…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Mej El-Azzeh - Taraszkiewicz</dc:creator>
  <cp:lastModifiedBy>PP-Video</cp:lastModifiedBy>
  <cp:revision>41</cp:revision>
  <dcterms:created xsi:type="dcterms:W3CDTF">2016-10-26T12:25:53Z</dcterms:created>
  <dcterms:modified xsi:type="dcterms:W3CDTF">2016-10-28T20:40:09Z</dcterms:modified>
</cp:coreProperties>
</file>