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58" r:id="rId5"/>
    <p:sldId id="270" r:id="rId6"/>
    <p:sldId id="262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00"/>
    <a:srgbClr val="174275"/>
    <a:srgbClr val="A3222C"/>
    <a:srgbClr val="C83F40"/>
    <a:srgbClr val="1F5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POKOJE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2674567117620621"/>
          <c:y val="5.9224697814140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775830211884094E-2"/>
          <c:y val="3.4191465792250707E-2"/>
          <c:w val="0.80703709814632141"/>
          <c:h val="0.81008016829850038"/>
        </c:manualLayout>
      </c:layout>
      <c:lineChart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Rooms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1">
                  <c:v>0</c:v>
                </c:pt>
                <c:pt idx="2">
                  <c:v>28</c:v>
                </c:pt>
                <c:pt idx="3">
                  <c:v>28</c:v>
                </c:pt>
                <c:pt idx="4">
                  <c:v>56</c:v>
                </c:pt>
                <c:pt idx="5">
                  <c:v>641</c:v>
                </c:pt>
                <c:pt idx="6">
                  <c:v>641</c:v>
                </c:pt>
                <c:pt idx="7">
                  <c:v>641</c:v>
                </c:pt>
                <c:pt idx="8">
                  <c:v>761</c:v>
                </c:pt>
                <c:pt idx="9">
                  <c:v>761</c:v>
                </c:pt>
                <c:pt idx="10">
                  <c:v>761</c:v>
                </c:pt>
                <c:pt idx="11">
                  <c:v>761</c:v>
                </c:pt>
                <c:pt idx="12">
                  <c:v>761</c:v>
                </c:pt>
                <c:pt idx="13">
                  <c:v>891</c:v>
                </c:pt>
                <c:pt idx="14">
                  <c:v>891</c:v>
                </c:pt>
                <c:pt idx="15">
                  <c:v>1019</c:v>
                </c:pt>
                <c:pt idx="16">
                  <c:v>1193</c:v>
                </c:pt>
                <c:pt idx="17">
                  <c:v>1193</c:v>
                </c:pt>
                <c:pt idx="18">
                  <c:v>1193</c:v>
                </c:pt>
                <c:pt idx="19">
                  <c:v>1193</c:v>
                </c:pt>
                <c:pt idx="20">
                  <c:v>1193</c:v>
                </c:pt>
                <c:pt idx="21">
                  <c:v>1413</c:v>
                </c:pt>
                <c:pt idx="22">
                  <c:v>1413</c:v>
                </c:pt>
                <c:pt idx="23">
                  <c:v>1569</c:v>
                </c:pt>
                <c:pt idx="24">
                  <c:v>1569</c:v>
                </c:pt>
                <c:pt idx="25">
                  <c:v>1569</c:v>
                </c:pt>
                <c:pt idx="26">
                  <c:v>1597</c:v>
                </c:pt>
                <c:pt idx="27">
                  <c:v>1697</c:v>
                </c:pt>
                <c:pt idx="28">
                  <c:v>1697</c:v>
                </c:pt>
                <c:pt idx="29">
                  <c:v>1847</c:v>
                </c:pt>
                <c:pt idx="30">
                  <c:v>2087</c:v>
                </c:pt>
                <c:pt idx="31">
                  <c:v>2087</c:v>
                </c:pt>
                <c:pt idx="32">
                  <c:v>2087</c:v>
                </c:pt>
                <c:pt idx="33">
                  <c:v>2287</c:v>
                </c:pt>
                <c:pt idx="34">
                  <c:v>2287</c:v>
                </c:pt>
                <c:pt idx="35">
                  <c:v>2287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44928"/>
        <c:axId val="134446464"/>
      </c:lineChart>
      <c:dateAx>
        <c:axId val="134444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34446464"/>
        <c:crosses val="autoZero"/>
        <c:auto val="1"/>
        <c:lblOffset val="100"/>
        <c:baseTimeUnit val="months"/>
      </c:dateAx>
      <c:valAx>
        <c:axId val="1344464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l-PL"/>
          </a:p>
        </c:txPr>
        <c:crossAx val="134444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57701684880495"/>
          <c:y val="0.94736949885484045"/>
          <c:w val="0.40529839470198109"/>
          <c:h val="5.2630501145159513E-2"/>
        </c:manualLayout>
      </c:layout>
      <c:overlay val="1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rtow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60"/>
            <a:ext cx="9171597" cy="68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6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86" y="1938969"/>
            <a:ext cx="7227064" cy="423799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35586" y="1471992"/>
            <a:ext cx="7227064" cy="325593"/>
          </a:xfrm>
        </p:spPr>
        <p:txBody>
          <a:bodyPr>
            <a:normAutofit/>
          </a:bodyPr>
          <a:lstStyle>
            <a:lvl1pPr>
              <a:defRPr lang="pl-PL" sz="1600" kern="1200" baseline="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</p:spTree>
    <p:extLst>
      <p:ext uri="{BB962C8B-B14F-4D97-AF65-F5344CB8AC3E}">
        <p14:creationId xmlns:p14="http://schemas.microsoft.com/office/powerpoint/2010/main" val="20990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8946" y="6182531"/>
            <a:ext cx="727114" cy="4600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0AFC39-5B66-4BDC-903C-F2862C7A20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2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3552" y="1709739"/>
            <a:ext cx="7497036" cy="3280902"/>
          </a:xfrm>
        </p:spPr>
        <p:txBody>
          <a:bodyPr anchor="ctr">
            <a:normAutofit/>
          </a:bodyPr>
          <a:lstStyle>
            <a:lvl1pPr>
              <a:defRPr lang="en-US" sz="2600" kern="12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2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40" y="1825625"/>
            <a:ext cx="3368052" cy="41879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698" y="1825625"/>
            <a:ext cx="3410951" cy="41879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82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586" y="1954717"/>
            <a:ext cx="3420000" cy="41879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698" y="1954717"/>
            <a:ext cx="3420000" cy="41879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35586" y="1471992"/>
            <a:ext cx="3420000" cy="325593"/>
          </a:xfrm>
        </p:spPr>
        <p:txBody>
          <a:bodyPr>
            <a:normAutofit/>
          </a:bodyPr>
          <a:lstStyle>
            <a:lvl1pPr>
              <a:defRPr lang="pl-PL" sz="1600" kern="1200" baseline="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8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42650" y="1471992"/>
            <a:ext cx="3420000" cy="325593"/>
          </a:xfrm>
        </p:spPr>
        <p:txBody>
          <a:bodyPr>
            <a:normAutofit/>
          </a:bodyPr>
          <a:lstStyle>
            <a:lvl1pPr>
              <a:defRPr lang="pl-PL" sz="1600" kern="1200" baseline="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</p:spTree>
    <p:extLst>
      <p:ext uri="{BB962C8B-B14F-4D97-AF65-F5344CB8AC3E}">
        <p14:creationId xmlns:p14="http://schemas.microsoft.com/office/powerpoint/2010/main" val="318285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3219" y="245566"/>
            <a:ext cx="727114" cy="812053"/>
          </a:xfrm>
          <a:prstGeom prst="rect">
            <a:avLst/>
          </a:prstGeom>
        </p:spPr>
        <p:txBody>
          <a:bodyPr/>
          <a:lstStyle/>
          <a:p>
            <a:fld id="{890AFC39-5B66-4BDC-903C-F2862C7A2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03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P-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" y="-20160"/>
            <a:ext cx="9185038" cy="68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6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P-0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0"/>
            <a:ext cx="9144000" cy="6857464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46" y="70556"/>
            <a:ext cx="5112093" cy="40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Strategy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586" y="1509311"/>
            <a:ext cx="7227064" cy="458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5" name="PoleTekstowe 4"/>
          <p:cNvSpPr txBox="1"/>
          <p:nvPr userDrawn="1"/>
        </p:nvSpPr>
        <p:spPr>
          <a:xfrm>
            <a:off x="-1205086" y="2669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281" y="6136667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dirty="0" smtClean="0"/>
              <a:t>01</a:t>
            </a:r>
          </a:p>
          <a:p>
            <a:endParaRPr lang="pl-PL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061061" y="474956"/>
            <a:ext cx="5112093" cy="40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Noticia Text"/>
                <a:ea typeface="+mj-ea"/>
                <a:cs typeface="Noticia Text"/>
              </a:defRPr>
            </a:lvl1pPr>
          </a:lstStyle>
          <a:p>
            <a:r>
              <a:rPr lang="en-US" b="0" dirty="0" smtClean="0">
                <a:latin typeface="Source Sans Pro Light"/>
                <a:cs typeface="Source Sans Pro Light"/>
              </a:rPr>
              <a:t>Ideas Success</a:t>
            </a:r>
            <a:endParaRPr lang="en-US" b="0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55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70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ln>
            <a:noFill/>
          </a:ln>
          <a:solidFill>
            <a:schemeClr val="bg2">
              <a:lumMod val="10000"/>
            </a:schemeClr>
          </a:solidFill>
          <a:latin typeface="Noticia Text"/>
          <a:ea typeface="+mj-ea"/>
          <a:cs typeface="Noticia Text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2">
              <a:lumMod val="25000"/>
            </a:schemeClr>
          </a:solidFill>
          <a:latin typeface="Source Sans Pro Light"/>
          <a:ea typeface="+mn-ea"/>
          <a:cs typeface="Source Sans Pro Light"/>
        </a:defRPr>
      </a:lvl1pPr>
      <a:lvl2pPr marL="363538" indent="-363538" algn="l" defTabSz="914400" rtl="0" eaLnBrk="1" latinLnBrk="0" hangingPunct="1">
        <a:lnSpc>
          <a:spcPct val="90000"/>
        </a:lnSpc>
        <a:spcBef>
          <a:spcPts val="500"/>
        </a:spcBef>
        <a:buClr>
          <a:srgbClr val="C83F40"/>
        </a:buClr>
        <a:buSzPct val="100000"/>
        <a:buFont typeface="Arial" panose="020B0604020202020204" pitchFamily="34" charset="0"/>
        <a:buChar char="►"/>
        <a:defRPr sz="2000" kern="1200">
          <a:solidFill>
            <a:schemeClr val="bg2">
              <a:lumMod val="25000"/>
            </a:schemeClr>
          </a:solidFill>
          <a:latin typeface="Source Sans Pro Light"/>
          <a:ea typeface="+mn-ea"/>
          <a:cs typeface="Source Sans Pro Light"/>
        </a:defRPr>
      </a:lvl2pPr>
      <a:lvl3pPr marL="628650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C83F40"/>
        </a:buClr>
        <a:buFont typeface="Arial" panose="020B0604020202020204" pitchFamily="34" charset="0"/>
        <a:buChar char="►"/>
        <a:defRPr sz="2000" kern="1200">
          <a:solidFill>
            <a:schemeClr val="bg2">
              <a:lumMod val="25000"/>
            </a:schemeClr>
          </a:solidFill>
          <a:latin typeface="Source Sans Pro Light"/>
          <a:ea typeface="+mn-ea"/>
          <a:cs typeface="Source Sans Pro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pl/url?sa=i&amp;rct=j&amp;q=&amp;esrc=s&amp;source=images&amp;cd=&amp;cad=rja&amp;uact=8&amp;ved=0ahUKEwjQ1q-yjdLPAhXnbZoKHbLPCGEQjRwIBw&amp;url=http://natemat.pl/139755,nowe-logo-pomorskiego-o-wiele-za-drogie-twitter-kpi-z-autora-andrzeja-pongowskiego&amp;bvm=bv.135258522,d.bGs&amp;psig=AFQjCNGbMBqthbePwrC-1gLUOFzXlhQAAg&amp;ust=14762530651170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pl/url?sa=i&amp;rct=j&amp;q=&amp;esrc=s&amp;source=images&amp;cd=&amp;cad=rja&amp;uact=8&amp;ved=0ahUKEwjkgeLt3drOAhWGdCwKHTUQBogQjRwIBw&amp;url=http://cz.123rf.com/photo_8164686_stock-photo.html&amp;bvm=bv.129759880,d.bGg&amp;psig=AFQjCNFR_AzyHrcBCWGmW5l5UFZcp_1wgA&amp;ust=1472151401600586" TargetMode="Externa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545688" y="3821279"/>
            <a:ext cx="4717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icia Text"/>
                <a:cs typeface="Noticia Text"/>
              </a:rPr>
              <a:t>Sekcja Turystyki Hotelarstwa i Gastronomii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Noticia Text"/>
              <a:cs typeface="Noticia Text"/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1636954" y="4672760"/>
            <a:ext cx="341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Gdańsk 11.10.2016</a:t>
            </a:r>
            <a:endParaRPr lang="pl-PL" sz="16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86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4" y="820617"/>
            <a:ext cx="80303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ZAPRASZAMY !</a:t>
            </a:r>
          </a:p>
          <a:p>
            <a:pPr algn="ctr"/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Warto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z nami być. </a:t>
            </a:r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Warto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z nami pracować. </a:t>
            </a:r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Warto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z nami zmieniać. 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23863" y="1821745"/>
            <a:ext cx="7227064" cy="4180474"/>
          </a:xfrm>
        </p:spPr>
        <p:txBody>
          <a:bodyPr>
            <a:noAutofit/>
          </a:bodyPr>
          <a:lstStyle/>
          <a:p>
            <a:pPr algn="ctr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Przewodnicząca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Sekcji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Sylwia Gadomska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Wiceprzewodniczący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Sekcji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Henryk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Lewandowski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Wiceprzewodnicząca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Sekcji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Bożenna Gast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Członek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Zarządu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Urszula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Szczęsna</a:t>
            </a:r>
          </a:p>
          <a:p>
            <a:pPr algn="ctr"/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Członek Zarządu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Jerzy Ejmont 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Członek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Zarządu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Henryk Czoska 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366485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ZARZĄD SEKCJI THIG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02</a:t>
            </a:r>
          </a:p>
          <a:p>
            <a:r>
              <a:rPr lang="pl-PL" dirty="0" smtClean="0"/>
              <a:t>02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22839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pomorskie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9" y="4639245"/>
            <a:ext cx="1857619" cy="12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23863" y="2419619"/>
            <a:ext cx="7545706" cy="2597862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4"/>
              </a:buBlip>
            </a:pPr>
            <a:endParaRPr lang="pl-PL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TOP4 Inwestycje Hotelowe 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(W-wa, Wrocław, Kraków</a:t>
            </a: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+2 200 pokoi do 2018</a:t>
            </a:r>
          </a:p>
          <a:p>
            <a:pPr marL="342900" indent="-342900">
              <a:buBlip>
                <a:blip r:embed="rId4"/>
              </a:buBlip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#3 destynacja MICE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Meetings, Incentives, Conferences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Events)</a:t>
            </a:r>
          </a:p>
          <a:p>
            <a:pPr marL="342900" lvl="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#4 destynacja BPO&amp;SSC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(W-wa, Krakow, Wrocław)</a:t>
            </a:r>
          </a:p>
          <a:p>
            <a:pPr marL="342900" lvl="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Dostępność miasta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(autostrada A4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lotnisko, PKP...)</a:t>
            </a:r>
          </a:p>
          <a:p>
            <a:pPr marL="342900" lvl="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Dynamiczny rozwój lotniska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(+1 830 000 PAX/06.2016 =&gt; +9,6% vs 2015)</a:t>
            </a:r>
          </a:p>
          <a:p>
            <a:pPr marL="342900" lvl="0" indent="-342900">
              <a:buBlip>
                <a:blip r:embed="rId4"/>
              </a:buBlip>
            </a:pPr>
            <a:r>
              <a:rPr lang="pl-P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Strategia i rozwój marki regionu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03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22839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776790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TRÓJMIASTO DZIŚ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20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383403" y="322839"/>
            <a:ext cx="6260000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icia Text"/>
                <a:cs typeface="Noticia Text"/>
              </a:rPr>
              <a:t>TRÓJMIASTO OKIEM HOTELARZA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Noticia Text"/>
              <a:cs typeface="Noticia Tex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04</a:t>
            </a:r>
          </a:p>
          <a:p>
            <a:endParaRPr lang="pl-P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07680"/>
              </p:ext>
            </p:extLst>
          </p:nvPr>
        </p:nvGraphicFramePr>
        <p:xfrm>
          <a:off x="1535722" y="1831790"/>
          <a:ext cx="6283569" cy="3490488"/>
        </p:xfrm>
        <a:graphic>
          <a:graphicData uri="http://schemas.openxmlformats.org/drawingml/2006/table">
            <a:tbl>
              <a:tblPr/>
              <a:tblGrid>
                <a:gridCol w="2403393"/>
                <a:gridCol w="926609"/>
                <a:gridCol w="926609"/>
                <a:gridCol w="926609"/>
                <a:gridCol w="1100349"/>
              </a:tblGrid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TRIP ADVISOR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GDAŃSK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GDYNIA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SOPOT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Trójmiasto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HOTELE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B&amp;B / INNS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WYNAJMY WAKACYJNE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INNE ZAKWATEROWANIE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BOOKING.COM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1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AIRNB&amp;B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+300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+300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+300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&gt;900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http://previews.123rf.com/images/digitalgenetics/digitalgenetics1011/digitalgenetics101100630/8164686-3d-skyline-of-a-crowd-city-aerial-view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8D8A5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42" y="1569830"/>
            <a:ext cx="5790697" cy="38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05</a:t>
            </a:r>
          </a:p>
          <a:p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105233" y="353183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icia Text"/>
                <a:cs typeface="Noticia Text"/>
              </a:rPr>
              <a:t>TRÓJMIASTO JUTRO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Noticia Text"/>
              <a:cs typeface="Noticia Tex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179648"/>
              </p:ext>
            </p:extLst>
          </p:nvPr>
        </p:nvGraphicFramePr>
        <p:xfrm>
          <a:off x="646495" y="1389084"/>
          <a:ext cx="7451389" cy="493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09241" y="2093058"/>
            <a:ext cx="18161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66"/>
                </a:solidFill>
              </a:rPr>
              <a:t>2016-2018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2 287pokoi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9241" y="3128713"/>
            <a:ext cx="18161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2017</a:t>
            </a:r>
            <a:endParaRPr lang="pl-PL" b="1" dirty="0">
              <a:solidFill>
                <a:srgbClr val="000066"/>
              </a:solidFill>
            </a:endParaRP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+800 pokoi</a:t>
            </a:r>
            <a:endParaRPr lang="pl-PL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23863" y="2689248"/>
            <a:ext cx="7227064" cy="2597862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Rozwój,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współ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tworzenie i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współ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praca z 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organami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samorządowymi i 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organizacjami</a:t>
            </a: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rzecz spójnej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strategii Pomorza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branży Turystyki Hotelarstwa i </a:t>
            </a: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Gastronomii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776790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MISJA SEKCJI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06</a:t>
            </a:r>
          </a:p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22839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23863" y="2689248"/>
            <a:ext cx="7227064" cy="2597862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Naszą ambicją jest bycie 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najbardziej</a:t>
            </a: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prestiżową, dynamiczną </a:t>
            </a: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</a:p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wpływową społecznością </a:t>
            </a: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branżowych </a:t>
            </a: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ekspertów </a:t>
            </a:r>
            <a:endParaRPr lang="pl-PL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Pracodawców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Pomorza.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776790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AMBICJA SEKCJI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07</a:t>
            </a: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22839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33754" y="1950699"/>
            <a:ext cx="8522677" cy="2597862"/>
          </a:xfrm>
        </p:spPr>
        <p:txBody>
          <a:bodyPr>
            <a:noAutofit/>
          </a:bodyPr>
          <a:lstStyle/>
          <a:p>
            <a:pPr marL="342900" lvl="0" indent="-342900">
              <a:buBlip>
                <a:blip r:embed="rId2"/>
              </a:buBlip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Integracja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Środowiska,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wymiana doświadczeń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współpraca na rzecz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branży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Współpraca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ekspertami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rzecz tworzenia strategii Pomorza w obszarze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THiG</a:t>
            </a: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Budowanie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spójnego wizerunku grupy ekspertów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jako partnerów do współpracy z innymi branżami i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podmiotami</a:t>
            </a: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Mój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zawód =&gt; Moja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Pasja                                                                 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Współpraca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 szkołami na rzecz budowania świadomości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branżowej                    wśród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młodzieży i przygotowania do zawodu.</a:t>
            </a:r>
          </a:p>
          <a:p>
            <a:pPr lvl="0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296147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CEL SPOTKAŃ SEKCJI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08</a:t>
            </a: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22839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65929" y="161365"/>
            <a:ext cx="5764909" cy="72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22738" y="1962422"/>
            <a:ext cx="8804031" cy="2597862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Szkolenia, warsztaty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panele dyskusyjne,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Nowe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trendy w branży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nowa jakość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usług                                                          Jak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się zmieniać, jak wyprzedzać?</a:t>
            </a: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Centrum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informacji branżowych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poprzez współpracę ze środowiskami wpływającymi na branżę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THiG</a:t>
            </a: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Współpraca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przez kompetencje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wiedzę i doświadczenie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ekspertów. Łączy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 cel nie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dzieli konkurencja</a:t>
            </a:r>
          </a:p>
          <a:p>
            <a:pPr marL="342900" lvl="0" indent="-342900">
              <a:buBlip>
                <a:blip r:embed="rId2"/>
              </a:buBlip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Współpraca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innymi sekcjami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Pracodawców Pomorza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rzecz Stowarzyszenia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35586" y="1284424"/>
            <a:ext cx="7227064" cy="422949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cs typeface="Source Sans Pro Light"/>
              </a:rPr>
              <a:t>CEL SPOTKAŃ SEKCJI</a:t>
            </a: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7281" y="6147383"/>
            <a:ext cx="727114" cy="43532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FFFFFF"/>
                </a:solidFill>
                <a:latin typeface="Noticia Text"/>
                <a:cs typeface="Noticia Text"/>
              </a:defRPr>
            </a:lvl1pPr>
          </a:lstStyle>
          <a:p>
            <a:r>
              <a:rPr lang="pl-PL" sz="2400" dirty="0" smtClean="0"/>
              <a:t>09</a:t>
            </a:r>
          </a:p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557" y="343775"/>
            <a:ext cx="5112093" cy="403191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STHiG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otyw pakietu Office">
  <a:themeElements>
    <a:clrScheme name="Niestandardowe 2">
      <a:dk1>
        <a:srgbClr val="000000"/>
      </a:dk1>
      <a:lt1>
        <a:sysClr val="window" lastClr="FFFFFF"/>
      </a:lt1>
      <a:dk2>
        <a:srgbClr val="262626"/>
      </a:dk2>
      <a:lt2>
        <a:srgbClr val="E7E6E6"/>
      </a:lt2>
      <a:accent1>
        <a:srgbClr val="990000"/>
      </a:accent1>
      <a:accent2>
        <a:srgbClr val="C83F40"/>
      </a:accent2>
      <a:accent3>
        <a:srgbClr val="818A93"/>
      </a:accent3>
      <a:accent4>
        <a:srgbClr val="7F7F7F"/>
      </a:accent4>
      <a:accent5>
        <a:srgbClr val="BD0000"/>
      </a:accent5>
      <a:accent6>
        <a:srgbClr val="8496B0"/>
      </a:accent6>
      <a:hlink>
        <a:srgbClr val="0563C1"/>
      </a:hlink>
      <a:folHlink>
        <a:srgbClr val="174275"/>
      </a:folHlink>
    </a:clrScheme>
    <a:fontScheme name="Niestandardowy 1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362</Words>
  <Application>Microsoft Office PowerPoint</Application>
  <PresentationFormat>Pokaz na ekranie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STHiG</vt:lpstr>
      <vt:lpstr>STHiG</vt:lpstr>
      <vt:lpstr>TRÓJMIASTO OKIEM HOTELARZA</vt:lpstr>
      <vt:lpstr>TRÓJMIASTO JUTRO</vt:lpstr>
      <vt:lpstr>STHiG</vt:lpstr>
      <vt:lpstr>STHiG</vt:lpstr>
      <vt:lpstr>STHiG</vt:lpstr>
      <vt:lpstr>STHiG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Tylikowska</dc:creator>
  <cp:lastModifiedBy>PP-Video</cp:lastModifiedBy>
  <cp:revision>67</cp:revision>
  <dcterms:created xsi:type="dcterms:W3CDTF">2014-02-20T15:31:41Z</dcterms:created>
  <dcterms:modified xsi:type="dcterms:W3CDTF">2016-10-13T18:04:50Z</dcterms:modified>
</cp:coreProperties>
</file>