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65" r:id="rId5"/>
    <p:sldId id="257" r:id="rId6"/>
    <p:sldId id="260" r:id="rId7"/>
    <p:sldId id="258" r:id="rId8"/>
    <p:sldId id="261" r:id="rId9"/>
    <p:sldId id="262" r:id="rId10"/>
    <p:sldId id="259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44" autoAdjust="0"/>
    <p:restoredTop sz="94660"/>
  </p:normalViewPr>
  <p:slideViewPr>
    <p:cSldViewPr snapToGrid="0">
      <p:cViewPr>
        <p:scale>
          <a:sx n="70" d="100"/>
          <a:sy n="70" d="100"/>
        </p:scale>
        <p:origin x="132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3F904049-AE52-428D-B42D-35FFB6C85EFF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BBEE92FE-C3F3-49A0-AA0D-F9CED339AC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4049-AE52-428D-B42D-35FFB6C85EFF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92FE-C3F3-49A0-AA0D-F9CED339AC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4049-AE52-428D-B42D-35FFB6C85EFF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92FE-C3F3-49A0-AA0D-F9CED339AC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904049-AE52-428D-B42D-35FFB6C85EFF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EE92FE-C3F3-49A0-AA0D-F9CED339AC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3F904049-AE52-428D-B42D-35FFB6C85EFF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BBEE92FE-C3F3-49A0-AA0D-F9CED339AC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4049-AE52-428D-B42D-35FFB6C85EFF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92FE-C3F3-49A0-AA0D-F9CED339AC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4049-AE52-428D-B42D-35FFB6C85EFF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92FE-C3F3-49A0-AA0D-F9CED339AC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904049-AE52-428D-B42D-35FFB6C85EFF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EE92FE-C3F3-49A0-AA0D-F9CED339AC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4049-AE52-428D-B42D-35FFB6C85EFF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92FE-C3F3-49A0-AA0D-F9CED339AC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904049-AE52-428D-B42D-35FFB6C85EFF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EE92FE-C3F3-49A0-AA0D-F9CED339AC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904049-AE52-428D-B42D-35FFB6C85EFF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EE92FE-C3F3-49A0-AA0D-F9CED339AC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F904049-AE52-428D-B42D-35FFB6C85EFF}" type="datetimeFigureOut">
              <a:rPr lang="pl-PL" smtClean="0"/>
              <a:pPr/>
              <a:t>2016-12-02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EE92FE-C3F3-49A0-AA0D-F9CED339AC3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deip.com.pl/" TargetMode="External"/><Relationship Id="rId2" Type="http://schemas.openxmlformats.org/officeDocument/2006/relationships/hyperlink" Target="mailto:jzacharewicz@bdeip.com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801923" y="775282"/>
            <a:ext cx="8976219" cy="1894362"/>
          </a:xfrm>
        </p:spPr>
        <p:txBody>
          <a:bodyPr>
            <a:normAutofit/>
          </a:bodyPr>
          <a:lstStyle/>
          <a:p>
            <a:r>
              <a:rPr lang="pl-PL" dirty="0"/>
              <a:t>JAK ZWIĘKSZYC KREATYWNOŚĆ W BIZNESIE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0" y="4227443"/>
            <a:ext cx="8229600" cy="2147479"/>
          </a:xfrm>
        </p:spPr>
        <p:txBody>
          <a:bodyPr>
            <a:normAutofit/>
          </a:bodyPr>
          <a:lstStyle/>
          <a:p>
            <a:r>
              <a:rPr lang="pl-PL" dirty="0"/>
              <a:t>Jan Zacharewicz</a:t>
            </a:r>
          </a:p>
          <a:p>
            <a:endParaRPr lang="pl-PL" dirty="0"/>
          </a:p>
          <a:p>
            <a:r>
              <a:rPr lang="pl-PL" dirty="0"/>
              <a:t>                                                         Pracodawcy Pomorza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                                                   Gdańsk, dn. 2. grudnia 2016r.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479730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pPr algn="ctr">
              <a:buNone/>
            </a:pPr>
            <a:r>
              <a:rPr lang="pl-PL" dirty="0"/>
              <a:t>DZIĘKUJĘ ZA UWAGĘ</a:t>
            </a:r>
          </a:p>
          <a:p>
            <a:pPr algn="ctr"/>
            <a:endParaRPr lang="pl-PL" dirty="0"/>
          </a:p>
          <a:p>
            <a:pPr marL="0" indent="0" algn="ctr">
              <a:buNone/>
            </a:pPr>
            <a:r>
              <a:rPr lang="pl-PL" dirty="0" err="1">
                <a:hlinkClick r:id="rId2"/>
              </a:rPr>
              <a:t>jzacharewicz@bdeip.com.pl</a:t>
            </a:r>
            <a:endParaRPr lang="pl-PL" dirty="0"/>
          </a:p>
          <a:p>
            <a:pPr marL="0" indent="0" algn="ctr">
              <a:buNone/>
            </a:pPr>
            <a:r>
              <a:rPr lang="pl-PL" dirty="0" err="1">
                <a:hlinkClick r:id="rId3"/>
              </a:rPr>
              <a:t>www.bdeip.com.pl</a:t>
            </a:r>
            <a:endParaRPr lang="pl-PL" dirty="0"/>
          </a:p>
          <a:p>
            <a:pPr marL="0" indent="0" algn="ctr">
              <a:buNone/>
            </a:pPr>
            <a:r>
              <a:rPr lang="pl-PL" dirty="0"/>
              <a:t>tel. 602 327 228 </a:t>
            </a:r>
          </a:p>
        </p:txBody>
      </p:sp>
    </p:spTree>
    <p:extLst>
      <p:ext uri="{BB962C8B-B14F-4D97-AF65-F5344CB8AC3E}">
        <p14:creationId xmlns:p14="http://schemas.microsoft.com/office/powerpoint/2010/main" xmlns="" val="9626272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                                      Potęga wiedzy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pl-PL" dirty="0"/>
              <a:t>Wiedza zastępuje pracę i kapitał. </a:t>
            </a:r>
          </a:p>
          <a:p>
            <a:pPr marL="457200" indent="-457200">
              <a:buAutoNum type="arabicPeriod"/>
            </a:pPr>
            <a:r>
              <a:rPr lang="pl-PL" dirty="0"/>
              <a:t>Umiejętność tworzenia wiedzy i przekształcenia  jej na innowacyjne technologie, produkty, usługi.</a:t>
            </a:r>
          </a:p>
          <a:p>
            <a:pPr marL="457200" indent="-457200">
              <a:buAutoNum type="arabicPeriod"/>
            </a:pPr>
            <a:r>
              <a:rPr lang="pl-PL" dirty="0"/>
              <a:t>Niezwykle dynamiczne generowanie oraz absorbowanie rozwiązań bazujących na wiedzy rośnie wraz z upływem każdej sekundy.</a:t>
            </a:r>
          </a:p>
          <a:p>
            <a:pPr marL="457200" indent="-457200">
              <a:buAutoNum type="arabicPeriod"/>
            </a:pPr>
            <a:r>
              <a:rPr lang="pl-PL" dirty="0"/>
              <a:t>Nawet z ogromnym postępem technologicznym społeczeństwo nie posunie</a:t>
            </a:r>
          </a:p>
          <a:p>
            <a:pPr marL="0" indent="0">
              <a:buNone/>
            </a:pPr>
            <a:r>
              <a:rPr lang="pl-PL" dirty="0"/>
              <a:t>       się dalej, jeżeli nie stanie się społeczeństwem twórczym.</a:t>
            </a:r>
          </a:p>
          <a:p>
            <a:pPr marL="0" indent="0">
              <a:buNone/>
            </a:pPr>
            <a:r>
              <a:rPr lang="pl-PL" dirty="0"/>
              <a:t>                Mózg jest tak potężny, że potrafi wydźwignąć ze</a:t>
            </a:r>
          </a:p>
          <a:p>
            <a:pPr marL="0" indent="0">
              <a:buNone/>
            </a:pPr>
            <a:r>
              <a:rPr lang="pl-PL" dirty="0"/>
              <a:t>                           skrajnej nędzy do bogactwa</a:t>
            </a:r>
          </a:p>
          <a:p>
            <a:pPr marL="0" indent="0">
              <a:buNone/>
            </a:pPr>
            <a:r>
              <a:rPr lang="pl-PL" dirty="0"/>
              <a:t>                                  samotności do sławy</a:t>
            </a:r>
          </a:p>
          <a:p>
            <a:pPr marL="0" indent="0">
              <a:buNone/>
            </a:pPr>
            <a:r>
              <a:rPr lang="pl-PL" dirty="0"/>
              <a:t>                                  depresji do szczęścia         </a:t>
            </a:r>
          </a:p>
          <a:p>
            <a:pPr marL="457200" indent="-457200">
              <a:buAutoNum type="arabicPeriod"/>
            </a:pPr>
            <a:endParaRPr lang="pl-PL" dirty="0"/>
          </a:p>
          <a:p>
            <a:pPr marL="457200" indent="-457200">
              <a:buAutoNum type="arabicPeriod"/>
            </a:pPr>
            <a:endParaRPr lang="pl-PL" dirty="0"/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3698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0" y="0"/>
            <a:ext cx="8141970" cy="4949190"/>
          </a:xfrm>
        </p:spPr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1 Kreatywność poprzedza innowacje, jest czymś z </a:t>
            </a:r>
            <a:r>
              <a:rPr lang="pl-PL" dirty="0" err="1" smtClean="0"/>
              <a:t>czeg</a:t>
            </a:r>
            <a:r>
              <a:rPr lang="pl-PL" sz="2700" dirty="0" err="1" smtClean="0"/>
              <a:t>O</a:t>
            </a:r>
            <a:r>
              <a:rPr lang="pl-PL" dirty="0" smtClean="0"/>
              <a:t>     </a:t>
            </a:r>
            <a:r>
              <a:rPr lang="pl-PL" dirty="0"/>
              <a:t>rodzą się innowacje.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2 Twórcze myślenie to nie magia a rozum, który stawia na obserwację, analizę, syntezę. Nićmi logiki wyobraźni i dostępnej wiedzy umiejętnie wiąże tylko to, co niezbędne aby zrealizować dobrze </a:t>
            </a:r>
            <a:r>
              <a:rPr lang="pl-PL" dirty="0" err="1"/>
              <a:t>dobranecele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0284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470" y="-409432"/>
            <a:ext cx="10515103" cy="758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976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BIZNES I JEGO ISTOTA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pl-PL" sz="3200" dirty="0"/>
              <a:t> Biznes w ujęciu dynamicznym to:</a:t>
            </a:r>
          </a:p>
          <a:p>
            <a:pPr lvl="1">
              <a:spcBef>
                <a:spcPts val="1000"/>
              </a:spcBef>
              <a:spcAft>
                <a:spcPts val="1000"/>
              </a:spcAft>
            </a:pPr>
            <a:r>
              <a:rPr lang="pl-PL" sz="2800" dirty="0"/>
              <a:t>przedsiębiorczość</a:t>
            </a:r>
          </a:p>
          <a:p>
            <a:pPr lvl="1">
              <a:spcBef>
                <a:spcPts val="1000"/>
              </a:spcBef>
              <a:spcAft>
                <a:spcPts val="1000"/>
              </a:spcAft>
            </a:pPr>
            <a:r>
              <a:rPr lang="pl-PL" sz="2800" dirty="0"/>
              <a:t>szukanie szans, nisz rynkowych</a:t>
            </a:r>
          </a:p>
          <a:p>
            <a:pPr lvl="1">
              <a:spcBef>
                <a:spcPts val="1000"/>
              </a:spcBef>
              <a:spcAft>
                <a:spcPts val="1000"/>
              </a:spcAft>
            </a:pPr>
            <a:r>
              <a:rPr lang="pl-PL" sz="2800" dirty="0"/>
              <a:t>generowanie pomysłów, efektem realizacji których nastąpią innowacje wartościowe</a:t>
            </a:r>
          </a:p>
        </p:txBody>
      </p:sp>
    </p:spTree>
    <p:extLst>
      <p:ext uri="{BB962C8B-B14F-4D97-AF65-F5344CB8AC3E}">
        <p14:creationId xmlns:p14="http://schemas.microsoft.com/office/powerpoint/2010/main" xmlns="" val="28692420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BIZNES I JEGO ISTOTA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pl-PL" sz="3200" dirty="0"/>
              <a:t> Biznes w ujęciu dynamicznym to:</a:t>
            </a:r>
          </a:p>
          <a:p>
            <a:pPr lvl="1">
              <a:spcBef>
                <a:spcPts val="1000"/>
              </a:spcBef>
              <a:spcAft>
                <a:spcPts val="1000"/>
              </a:spcAft>
            </a:pPr>
            <a:r>
              <a:rPr lang="pl-PL" sz="2800" dirty="0"/>
              <a:t>kreowanie popytu, poszerzanie, tworzenie nowych rynków zbytu</a:t>
            </a:r>
          </a:p>
          <a:p>
            <a:pPr lvl="1">
              <a:spcBef>
                <a:spcPts val="1000"/>
              </a:spcBef>
              <a:spcAft>
                <a:spcPts val="1000"/>
              </a:spcAft>
            </a:pPr>
            <a:r>
              <a:rPr lang="pl-PL" sz="2800" dirty="0"/>
              <a:t>optymalne wykorzystywanie potencjału, w tym twórczego potencjału zasobów osobowych</a:t>
            </a:r>
          </a:p>
          <a:p>
            <a:pPr lvl="1">
              <a:spcBef>
                <a:spcPts val="1000"/>
              </a:spcBef>
              <a:spcAft>
                <a:spcPts val="1000"/>
              </a:spcAft>
            </a:pPr>
            <a:r>
              <a:rPr lang="pl-PL" sz="2800" dirty="0"/>
              <a:t>zapewnienie rozwoju i  pozytywnego </a:t>
            </a:r>
            <a:r>
              <a:rPr lang="pl-PL" sz="2800" i="1" dirty="0" err="1"/>
              <a:t>cash</a:t>
            </a:r>
            <a:r>
              <a:rPr lang="pl-PL" sz="2800" i="1" dirty="0"/>
              <a:t> </a:t>
            </a:r>
            <a:r>
              <a:rPr lang="pl-PL" sz="2800" i="1" dirty="0" err="1"/>
              <a:t>flow</a:t>
            </a:r>
            <a:r>
              <a:rPr lang="pl-PL" sz="2800" i="1" dirty="0"/>
              <a:t> </a:t>
            </a:r>
            <a:r>
              <a:rPr lang="pl-PL" sz="2800" dirty="0"/>
              <a:t>w długim okresie czasu </a:t>
            </a:r>
          </a:p>
          <a:p>
            <a:endParaRPr lang="pl-PL" sz="3200" dirty="0"/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xmlns="" val="28692420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203809" cy="1143000"/>
          </a:xfrm>
        </p:spPr>
        <p:txBody>
          <a:bodyPr>
            <a:noAutofit/>
          </a:bodyPr>
          <a:lstStyle/>
          <a:p>
            <a:r>
              <a:rPr lang="pl-PL" sz="3600" dirty="0"/>
              <a:t>Czynniki zwiększające kreatywność w biznesie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60363" indent="-360363">
              <a:spcBef>
                <a:spcPts val="1000"/>
              </a:spcBef>
              <a:spcAft>
                <a:spcPts val="1000"/>
              </a:spcAft>
            </a:pPr>
            <a:r>
              <a:rPr lang="pl-PL" sz="2800" dirty="0"/>
              <a:t>uwolnienie potencjału twórczego myślenia pośród pracowników</a:t>
            </a:r>
          </a:p>
          <a:p>
            <a:pPr marL="360363" indent="-360363">
              <a:spcBef>
                <a:spcPts val="1000"/>
              </a:spcBef>
              <a:spcAft>
                <a:spcPts val="1000"/>
              </a:spcAft>
            </a:pPr>
            <a:r>
              <a:rPr lang="pl-PL" sz="2800" dirty="0"/>
              <a:t>propagowanie przedsiębiorczości, zaradności, zapobiegliwości</a:t>
            </a:r>
          </a:p>
          <a:p>
            <a:pPr marL="360363" indent="-360363">
              <a:spcBef>
                <a:spcPts val="1000"/>
              </a:spcBef>
              <a:spcAft>
                <a:spcPts val="1000"/>
              </a:spcAft>
            </a:pPr>
            <a:r>
              <a:rPr lang="pl-PL" sz="2800" dirty="0"/>
              <a:t>efekty, jakie osiągamy zależą przede wszystkim od nas samych</a:t>
            </a:r>
          </a:p>
          <a:p>
            <a:pPr marL="360363" indent="-360363">
              <a:spcBef>
                <a:spcPts val="1000"/>
              </a:spcBef>
              <a:spcAft>
                <a:spcPts val="1000"/>
              </a:spcAft>
            </a:pPr>
            <a:r>
              <a:rPr lang="pl-PL" sz="2800" dirty="0"/>
              <a:t>propagowanie dobrych praktyk gospodarczych, sukcesów przedsiębiorców 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8362437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203809" cy="1143000"/>
          </a:xfrm>
        </p:spPr>
        <p:txBody>
          <a:bodyPr>
            <a:noAutofit/>
          </a:bodyPr>
          <a:lstStyle/>
          <a:p>
            <a:r>
              <a:rPr lang="pl-PL" sz="3600" dirty="0"/>
              <a:t>Czynniki zwiększające kreatywność w biznesie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60363" indent="-360363">
              <a:spcBef>
                <a:spcPts val="1000"/>
              </a:spcBef>
              <a:spcAft>
                <a:spcPts val="1000"/>
              </a:spcAft>
            </a:pPr>
            <a:r>
              <a:rPr lang="pl-PL" sz="2800" dirty="0"/>
              <a:t>kreatywność jako styl i filozofia życia</a:t>
            </a:r>
          </a:p>
          <a:p>
            <a:pPr marL="360363" indent="-360363">
              <a:spcBef>
                <a:spcPts val="1000"/>
              </a:spcBef>
              <a:spcAft>
                <a:spcPts val="1000"/>
              </a:spcAft>
            </a:pPr>
            <a:r>
              <a:rPr lang="pl-PL" sz="2800" dirty="0"/>
              <a:t>to korelacja rozwoju osobistego wraz z rozwojem firmy, w której pracuję</a:t>
            </a:r>
          </a:p>
          <a:p>
            <a:pPr marL="360363" indent="-360363">
              <a:spcBef>
                <a:spcPts val="1000"/>
              </a:spcBef>
              <a:spcAft>
                <a:spcPts val="1000"/>
              </a:spcAft>
            </a:pPr>
            <a:r>
              <a:rPr lang="pl-PL" sz="2800" dirty="0"/>
              <a:t>to także zachowanie centrum gospodarczego państwa, jakie?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pl-PL" sz="2800" dirty="0"/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8362437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KREATYWNOŚĆ TO CNOTA, KTÓRĄ </a:t>
            </a:r>
            <a:r>
              <a:rPr lang="pl-PL"/>
              <a:t>WDRAŻAĆ POWINNIŚMY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KAŻDĄ CHWILĄ NASZEGO ŻYCIA, JAK TEŻ WEDLE TEJ CNOTY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PRZEŻYĆ KAŻDĄ CHWILĘ NASZEGO ZYCIA</a:t>
            </a:r>
          </a:p>
        </p:txBody>
      </p:sp>
    </p:spTree>
    <p:extLst>
      <p:ext uri="{BB962C8B-B14F-4D97-AF65-F5344CB8AC3E}">
        <p14:creationId xmlns:p14="http://schemas.microsoft.com/office/powerpoint/2010/main" xmlns="" val="85763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255</TotalTime>
  <Words>266</Words>
  <Application>Microsoft Office PowerPoint</Application>
  <PresentationFormat>Niestandardowy</PresentationFormat>
  <Paragraphs>52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Wykusz</vt:lpstr>
      <vt:lpstr>JAK ZWIĘKSZYC KREATYWNOŚĆ W BIZNESIE</vt:lpstr>
      <vt:lpstr>                                         Potęga wiedzy</vt:lpstr>
      <vt:lpstr>   1 Kreatywność poprzedza innowacje, jest czymś z czegO     rodzą się innowacje.  2 Twórcze myślenie to nie magia a rozum, który stawia na obserwację, analizę, syntezę. Nićmi logiki wyobraźni i dostępnej wiedzy umiejętnie wiąże tylko to, co niezbędne aby zrealizować dobrze dobranecele   </vt:lpstr>
      <vt:lpstr>Slajd 4</vt:lpstr>
      <vt:lpstr>BIZNES I JEGO ISTOTA</vt:lpstr>
      <vt:lpstr>BIZNES I JEGO ISTOTA</vt:lpstr>
      <vt:lpstr>Czynniki zwiększające kreatywność w biznesie</vt:lpstr>
      <vt:lpstr>Czynniki zwiększające kreatywność w biznesie</vt:lpstr>
      <vt:lpstr>Slajd 9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ZWIĘKSZYC KREATYWNOŚĆ W BIZNESIE</dc:title>
  <dc:creator>bdeip12</dc:creator>
  <cp:lastModifiedBy>Maciej F</cp:lastModifiedBy>
  <cp:revision>21</cp:revision>
  <dcterms:created xsi:type="dcterms:W3CDTF">2016-05-04T08:41:02Z</dcterms:created>
  <dcterms:modified xsi:type="dcterms:W3CDTF">2016-12-02T09:50:56Z</dcterms:modified>
</cp:coreProperties>
</file>