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0"/>
  </p:notesMasterIdLst>
  <p:sldIdLst>
    <p:sldId id="256" r:id="rId3"/>
    <p:sldId id="367" r:id="rId4"/>
    <p:sldId id="365" r:id="rId5"/>
    <p:sldId id="391" r:id="rId6"/>
    <p:sldId id="389" r:id="rId7"/>
    <p:sldId id="362" r:id="rId8"/>
    <p:sldId id="376" r:id="rId9"/>
    <p:sldId id="366" r:id="rId10"/>
    <p:sldId id="354" r:id="rId11"/>
    <p:sldId id="398" r:id="rId12"/>
    <p:sldId id="399" r:id="rId13"/>
    <p:sldId id="390" r:id="rId14"/>
    <p:sldId id="393" r:id="rId15"/>
    <p:sldId id="379" r:id="rId16"/>
    <p:sldId id="380" r:id="rId17"/>
    <p:sldId id="381" r:id="rId18"/>
    <p:sldId id="382" r:id="rId19"/>
    <p:sldId id="383" r:id="rId20"/>
    <p:sldId id="355" r:id="rId21"/>
    <p:sldId id="356" r:id="rId22"/>
    <p:sldId id="357" r:id="rId23"/>
    <p:sldId id="385" r:id="rId24"/>
    <p:sldId id="387" r:id="rId25"/>
    <p:sldId id="384" r:id="rId26"/>
    <p:sldId id="361" r:id="rId27"/>
    <p:sldId id="374" r:id="rId28"/>
    <p:sldId id="358" r:id="rId29"/>
    <p:sldId id="375" r:id="rId30"/>
    <p:sldId id="359" r:id="rId31"/>
    <p:sldId id="378" r:id="rId32"/>
    <p:sldId id="394" r:id="rId33"/>
    <p:sldId id="395" r:id="rId34"/>
    <p:sldId id="396" r:id="rId35"/>
    <p:sldId id="397" r:id="rId36"/>
    <p:sldId id="377" r:id="rId37"/>
    <p:sldId id="392" r:id="rId38"/>
    <p:sldId id="34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D991425-EC87-4F9D-A1C8-036BB892368D}">
          <p14:sldIdLst>
            <p14:sldId id="256"/>
            <p14:sldId id="367"/>
            <p14:sldId id="365"/>
            <p14:sldId id="391"/>
            <p14:sldId id="389"/>
            <p14:sldId id="362"/>
            <p14:sldId id="376"/>
            <p14:sldId id="366"/>
            <p14:sldId id="354"/>
            <p14:sldId id="398"/>
            <p14:sldId id="399"/>
            <p14:sldId id="390"/>
            <p14:sldId id="393"/>
            <p14:sldId id="379"/>
            <p14:sldId id="380"/>
            <p14:sldId id="381"/>
            <p14:sldId id="382"/>
            <p14:sldId id="383"/>
            <p14:sldId id="355"/>
            <p14:sldId id="356"/>
            <p14:sldId id="357"/>
            <p14:sldId id="385"/>
            <p14:sldId id="387"/>
            <p14:sldId id="384"/>
            <p14:sldId id="361"/>
            <p14:sldId id="374"/>
            <p14:sldId id="358"/>
            <p14:sldId id="375"/>
            <p14:sldId id="359"/>
            <p14:sldId id="378"/>
            <p14:sldId id="394"/>
            <p14:sldId id="395"/>
            <p14:sldId id="396"/>
            <p14:sldId id="397"/>
            <p14:sldId id="377"/>
            <p14:sldId id="392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1" autoAdjust="0"/>
    <p:restoredTop sz="94643"/>
  </p:normalViewPr>
  <p:slideViewPr>
    <p:cSldViewPr snapToGrid="0">
      <p:cViewPr varScale="1">
        <p:scale>
          <a:sx n="96" d="100"/>
          <a:sy n="96" d="100"/>
        </p:scale>
        <p:origin x="168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8924-D3DA-4881-BC31-33560C25AD45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F9DDE-6E1C-4E32-9DA8-7E82D9104C28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0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79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90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2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07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76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Alternatywy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22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Alternatywy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09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Alternatywy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8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9DDE-6E1C-4E32-9DA8-7E82D9104C2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5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5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0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7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9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23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50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79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25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96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67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55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1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26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177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22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17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944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65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250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95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37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5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73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4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52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76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EDE7-9250-4A1A-8DFF-3D0FD5365F57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DFDB-2BC3-4975-A839-57195970D73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5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venir Next Medium" charset="0"/>
              </a:defRPr>
            </a:lvl1pPr>
          </a:lstStyle>
          <a:p>
            <a:fld id="{9B56EDE7-9250-4A1A-8DFF-3D0FD5365F57}" type="datetimeFigureOut">
              <a:rPr lang="pl-PL" smtClean="0"/>
              <a:pPr/>
              <a:t>28.03.2017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nir Next Medium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Avenir Next Medium" charset="0"/>
              </a:defRPr>
            </a:lvl1pPr>
          </a:lstStyle>
          <a:p>
            <a:fld id="{F983DFDB-2BC3-4975-A839-57195970D739}" type="slidenum">
              <a:rPr lang="pl-PL" smtClean="0"/>
              <a:pPr/>
              <a:t>‹nr›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51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accent1"/>
          </a:solidFill>
          <a:latin typeface="Avenir Next Medium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venir Next Medium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D372-358C-4925-845B-8E64AD1CE421}" type="datetimeFigureOut">
              <a:rPr lang="pl-PL" smtClean="0"/>
              <a:t>28.03.2017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53145-3EF2-40ED-8476-E27EF2A5595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09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0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era.pl/" TargetMode="External"/><Relationship Id="rId4" Type="http://schemas.openxmlformats.org/officeDocument/2006/relationships/image" Target="../media/image3.jpeg"/><Relationship Id="rId5" Type="http://schemas.openxmlformats.org/officeDocument/2006/relationships/hyperlink" Target="mailto:karol.bober@grantera.p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tiff"/><Relationship Id="rId12" Type="http://schemas.openxmlformats.org/officeDocument/2006/relationships/image" Target="../media/image16.tiff"/><Relationship Id="rId13" Type="http://schemas.openxmlformats.org/officeDocument/2006/relationships/image" Target="../media/image17.tiff"/><Relationship Id="rId14" Type="http://schemas.openxmlformats.org/officeDocument/2006/relationships/image" Target="../media/image18.tiff"/><Relationship Id="rId15" Type="http://schemas.openxmlformats.org/officeDocument/2006/relationships/image" Target="../media/image19.tiff"/><Relationship Id="rId16" Type="http://schemas.openxmlformats.org/officeDocument/2006/relationships/image" Target="../media/image20.tiff"/><Relationship Id="rId17" Type="http://schemas.openxmlformats.org/officeDocument/2006/relationships/image" Target="../media/image21.tiff"/><Relationship Id="rId18" Type="http://schemas.openxmlformats.org/officeDocument/2006/relationships/image" Target="../media/image22.tiff"/><Relationship Id="rId19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11.tiff"/><Relationship Id="rId8" Type="http://schemas.openxmlformats.org/officeDocument/2006/relationships/image" Target="../media/image12.tiff"/><Relationship Id="rId9" Type="http://schemas.openxmlformats.org/officeDocument/2006/relationships/image" Target="../media/image13.tiff"/><Relationship Id="rId10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0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61" y="1579411"/>
            <a:ext cx="3895429" cy="150947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0" y="1264670"/>
            <a:ext cx="4977562" cy="212790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8957" y="4501408"/>
            <a:ext cx="8203095" cy="10968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sz="7700" dirty="0"/>
              <a:t>Dotacje na B+R</a:t>
            </a:r>
          </a:p>
          <a:p>
            <a:pPr algn="l"/>
            <a:r>
              <a:rPr lang="pl-PL" dirty="0"/>
              <a:t>Gdańsk, 28.03.2017</a:t>
            </a:r>
          </a:p>
        </p:txBody>
      </p:sp>
    </p:spTree>
    <p:extLst>
      <p:ext uri="{BB962C8B-B14F-4D97-AF65-F5344CB8AC3E}">
        <p14:creationId xmlns:p14="http://schemas.microsoft.com/office/powerpoint/2010/main" val="264392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Statystyki od 06.2015 do 12.2016</a:t>
            </a:r>
            <a:endParaRPr lang="pl-PL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5079142"/>
            <a:ext cx="8596668" cy="962220"/>
          </a:xfrm>
        </p:spPr>
        <p:txBody>
          <a:bodyPr>
            <a:normAutofit/>
          </a:bodyPr>
          <a:lstStyle/>
          <a:p>
            <a:endParaRPr lang="pl-PL" sz="1200" dirty="0" smtClean="0"/>
          </a:p>
          <a:p>
            <a:endParaRPr lang="pl-PL" sz="1200" dirty="0"/>
          </a:p>
          <a:p>
            <a:r>
              <a:rPr lang="pl-PL" sz="1200" dirty="0" smtClean="0"/>
              <a:t>Źródło: Opracowanie Pomorskiego Ośrodka </a:t>
            </a:r>
            <a:r>
              <a:rPr lang="pl-PL" sz="1200" dirty="0"/>
              <a:t>sieci Enterprise Europe Network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1674088"/>
            <a:ext cx="8706678" cy="36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Statystyki od 06.2015 do 12.2016</a:t>
            </a:r>
            <a:endParaRPr lang="pl-PL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5079142"/>
            <a:ext cx="8596668" cy="962220"/>
          </a:xfrm>
        </p:spPr>
        <p:txBody>
          <a:bodyPr>
            <a:normAutofit/>
          </a:bodyPr>
          <a:lstStyle/>
          <a:p>
            <a:endParaRPr lang="pl-PL" sz="1200" dirty="0" smtClean="0"/>
          </a:p>
          <a:p>
            <a:endParaRPr lang="pl-PL" sz="1200" dirty="0"/>
          </a:p>
          <a:p>
            <a:r>
              <a:rPr lang="pl-PL" sz="1200" dirty="0" smtClean="0"/>
              <a:t>Źródło: Opracowanie </a:t>
            </a:r>
            <a:r>
              <a:rPr lang="pl-PL" sz="1200" dirty="0"/>
              <a:t>Pomorskiego Ośrodka sieci Enterprise Europe Network</a:t>
            </a:r>
          </a:p>
          <a:p>
            <a:endParaRPr lang="pl-PL" sz="12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3" y="1674088"/>
            <a:ext cx="8250106" cy="36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 rot="10800000" flipH="1" flipV="1">
            <a:off x="0" y="0"/>
            <a:ext cx="12192000" cy="1465695"/>
          </a:xfrm>
          <a:prstGeom prst="rect">
            <a:avLst/>
          </a:prstGeom>
          <a:solidFill>
            <a:schemeClr val="accent6"/>
          </a:solidFill>
        </p:spPr>
        <p:txBody>
          <a:bodyPr wrap="square" tIns="360000" rIns="90000" bIns="360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4800" kern="0" dirty="0">
                <a:solidFill>
                  <a:schemeClr val="bg1"/>
                </a:solidFill>
                <a:latin typeface="Avenir Next Medium" charset="0"/>
              </a:rPr>
              <a:t>Jak najprościej o trudnym programie</a:t>
            </a:r>
            <a:endParaRPr kumimoji="0" lang="pl-PL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Wynagrodzenia </a:t>
            </a:r>
            <a:r>
              <a:rPr lang="pl-PL" sz="2400" dirty="0"/>
              <a:t>wraz z pozapłacowymi kosztami pracy, w tym składkami na ubezpieczenia społeczne i zdrowotne osób zatrudnionych przy prowadzeniu prac B+R</a:t>
            </a:r>
          </a:p>
          <a:p>
            <a:pPr algn="just">
              <a:lnSpc>
                <a:spcPct val="150000"/>
              </a:lnSpc>
            </a:pPr>
            <a:r>
              <a:rPr lang="pl-PL" sz="1200" b="1" dirty="0"/>
              <a:t>Uwaga: umowy o dzieło trafiają do kategorii „podwykonawstwo”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Podwykonawstwo części merytorycznych prac projektu (nie obejmuje czynności pomocniczych takich jak usługi prawne lub księgowe)</a:t>
            </a:r>
          </a:p>
          <a:p>
            <a:pPr algn="just">
              <a:lnSpc>
                <a:spcPct val="150000"/>
              </a:lnSpc>
            </a:pPr>
            <a:r>
              <a:rPr lang="pl-PL" sz="1200" b="1" dirty="0"/>
              <a:t>Bez konieczności uzyskiwania pisemnej zgody NCBiR podwykonawstwo można zlecać wyłącznie uczelni publicznej, państwowemu instytutowi badawczemu, instytutowi PAN lub innej jednostce naukowej będącej organizacją prowadzącą̨ badania i upowszechniającą̨ wiedzę</a:t>
            </a:r>
            <a:r>
              <a:rPr lang="pl-PL" sz="1200" dirty="0"/>
              <a:t>, która podlega ocenie jakości działalności naukowej lub badawczo-rozwojowej jednostek naukowych, o której mowa w art. 41 ust. 1 pkt 1 i art. 42 ustawy z dnia 30 kwietnia 2010 r. o zasadach finansowania nauki (Dz. U. z 2014 r., poz. 1620), </a:t>
            </a:r>
            <a:r>
              <a:rPr lang="pl-PL" sz="1200" b="1" dirty="0"/>
              <a:t>i otrzymała co najmniej ocenę̨ B. </a:t>
            </a:r>
          </a:p>
          <a:p>
            <a:pPr algn="just">
              <a:lnSpc>
                <a:spcPct val="150000"/>
              </a:lnSpc>
            </a:pPr>
            <a:endParaRPr lang="pl-PL" sz="2400" b="1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Koszty aparatury naukowo-badawczej i wartości niematerialnych i prawnych: odpisy amortyzacyjne lub koszty odpłatnego korzystania (np. wynajem, leasing)</a:t>
            </a:r>
          </a:p>
          <a:p>
            <a:pPr algn="just">
              <a:lnSpc>
                <a:spcPct val="150000"/>
              </a:lnSpc>
            </a:pPr>
            <a:r>
              <a:rPr lang="pl-PL" sz="1200" b="1" dirty="0"/>
              <a:t>Patenty, licencje, know-how, nieopatentowana wiedza techniczna, ekspertyzy , analizy i raporty badawcze konieczności uzyskiwania pisemnej zgody NCBiR tylko od uczelni publicznej, państwowego instytutu badawczego, instytutu PAN lub innej jednostki naukowej będącej organizacją prowadzącą̨ badania i upowszechniającą̨ wiedzę</a:t>
            </a:r>
            <a:r>
              <a:rPr lang="pl-PL" sz="1200" dirty="0"/>
              <a:t>, która podlega ocenie jakości działalności naukowej lub badawczo-rozwojowej jednostek naukowych, o której mowa w art. 41 ust. 1 pkt 1 i art. 42 ustawy z dnia 30 kwietnia 2010 r. o zasadach finansowania nauki (Dz. U. z 2014 r., poz. 1620), </a:t>
            </a:r>
            <a:r>
              <a:rPr lang="pl-PL" sz="1200" b="1" dirty="0"/>
              <a:t>i otrzymała co najmniej ocenę̨ B. </a:t>
            </a:r>
          </a:p>
          <a:p>
            <a:pPr algn="just">
              <a:lnSpc>
                <a:spcPct val="150000"/>
              </a:lnSpc>
            </a:pPr>
            <a:endParaRPr lang="pl-PL" sz="2400" b="1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Koszty budynków i gruntów – maksymalnie do 10% całkowitych kosztów kwalifikowalnych projektu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dzierżawa gruntów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wieczyste użytkowanie gruntów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amortyzacja budynków</a:t>
            </a:r>
            <a:endParaRPr lang="pl-PL" sz="1800" dirty="0"/>
          </a:p>
          <a:p>
            <a:pPr algn="just">
              <a:lnSpc>
                <a:spcPct val="150000"/>
              </a:lnSpc>
            </a:pPr>
            <a:endParaRPr lang="pl-PL" sz="2400" b="1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59859"/>
            <a:ext cx="8596668" cy="40250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Pozostałe koszty operacyjne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materiały, np. surowce, półprodukty, odczynniki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sprzęt laboratoryjny nie spełniający wymogu środka trwałego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wynajem powierzchni laboratoryjnej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elementy służące do budowy na stałe zainstalowane w prototypie, instalacji pilotażowej lub demonstracyjnej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koszty promocji projektu (max 1% wydatków), koszty audytu</a:t>
            </a:r>
          </a:p>
          <a:p>
            <a:pPr algn="just">
              <a:lnSpc>
                <a:spcPct val="150000"/>
              </a:lnSpc>
            </a:pPr>
            <a:endParaRPr lang="pl-PL" sz="2400" b="1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kwalifikowalne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59859"/>
            <a:ext cx="8596668" cy="40250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Koszty pośrednie – rozliczane ryczałtem 17%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koszty wynajmu lub utrzymania budynków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koszty administracyjne (np. opłaty skarbowe, usługi prawne i księgowe, materiały biurowe)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koszty wynagrodzeń personelu zarządzającego i </a:t>
            </a:r>
            <a:r>
              <a:rPr lang="pl-PL" sz="1800" b="1" dirty="0" smtClean="0"/>
              <a:t>personelu </a:t>
            </a:r>
            <a:r>
              <a:rPr lang="pl-PL" sz="1800" b="1" dirty="0"/>
              <a:t>wsparcia</a:t>
            </a:r>
          </a:p>
          <a:p>
            <a:pPr lvl="1" algn="just">
              <a:lnSpc>
                <a:spcPct val="150000"/>
              </a:lnSpc>
            </a:pPr>
            <a:r>
              <a:rPr lang="pl-PL" sz="1800" b="1" dirty="0"/>
              <a:t>koszty delegacji</a:t>
            </a:r>
          </a:p>
          <a:p>
            <a:pPr algn="just">
              <a:lnSpc>
                <a:spcPct val="150000"/>
              </a:lnSpc>
            </a:pPr>
            <a:endParaRPr lang="pl-PL" sz="2000" b="1" dirty="0"/>
          </a:p>
          <a:p>
            <a:pPr algn="just">
              <a:lnSpc>
                <a:spcPct val="150000"/>
              </a:lnSpc>
            </a:pPr>
            <a:endParaRPr lang="pl-PL" sz="2400" b="1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 rot="10800000" flipH="1" flipV="1">
            <a:off x="0" y="4115987"/>
            <a:ext cx="12192000" cy="1465695"/>
          </a:xfrm>
          <a:prstGeom prst="rect">
            <a:avLst/>
          </a:prstGeom>
          <a:solidFill>
            <a:schemeClr val="accent6"/>
          </a:solidFill>
        </p:spPr>
        <p:txBody>
          <a:bodyPr wrap="square" tIns="360000" rIns="90000" bIns="360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Medium" charset="0"/>
              </a:rPr>
              <a:t>Badania przemysłowe</a:t>
            </a:r>
          </a:p>
        </p:txBody>
      </p:sp>
    </p:spTree>
    <p:extLst>
      <p:ext uri="{BB962C8B-B14F-4D97-AF65-F5344CB8AC3E}">
        <p14:creationId xmlns:p14="http://schemas.microsoft.com/office/powerpoint/2010/main" val="1262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Grantery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99341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Kierownik działu projektów: Katarzyna Szkoda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Project managerowie: Anna Gołaszewska, Joanna Brukarz, Agata Kukwa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Analitycy finansowi: Michał Miklewski, Amadeusz Janik, Damian Chmielewski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PR i marketing: Michał Rybak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CEO: Karol Bober</a:t>
            </a:r>
          </a:p>
          <a:p>
            <a:pPr>
              <a:lnSpc>
                <a:spcPct val="150000"/>
              </a:lnSpc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604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 rot="10800000" flipH="1" flipV="1">
            <a:off x="0" y="4115987"/>
            <a:ext cx="12192000" cy="1465695"/>
          </a:xfrm>
          <a:prstGeom prst="rect">
            <a:avLst/>
          </a:prstGeom>
          <a:solidFill>
            <a:schemeClr val="accent6"/>
          </a:solidFill>
        </p:spPr>
        <p:txBody>
          <a:bodyPr wrap="square" tIns="360000" rIns="90000" bIns="360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Medium" charset="0"/>
              </a:rPr>
              <a:t>Eksperymentalne prace rozwojowe</a:t>
            </a:r>
          </a:p>
        </p:txBody>
      </p:sp>
    </p:spTree>
    <p:extLst>
      <p:ext uri="{BB962C8B-B14F-4D97-AF65-F5344CB8AC3E}">
        <p14:creationId xmlns:p14="http://schemas.microsoft.com/office/powerpoint/2010/main" val="37692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Poziomy gotowości technologicznej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94" y="1540144"/>
            <a:ext cx="7641124" cy="4516100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37929" y="5598182"/>
            <a:ext cx="6054280" cy="1158704"/>
          </a:xfrm>
        </p:spPr>
        <p:txBody>
          <a:bodyPr>
            <a:normAutofit/>
          </a:bodyPr>
          <a:lstStyle/>
          <a:p>
            <a:endParaRPr lang="pl-PL" sz="1200" dirty="0" smtClean="0"/>
          </a:p>
          <a:p>
            <a:endParaRPr lang="pl-PL" sz="1200" dirty="0"/>
          </a:p>
          <a:p>
            <a:r>
              <a:rPr lang="pl-PL" sz="1200" dirty="0" smtClean="0"/>
              <a:t>Źródło</a:t>
            </a:r>
            <a:r>
              <a:rPr lang="pl-PL" sz="1200" dirty="0"/>
              <a:t>: http://</a:t>
            </a:r>
            <a:r>
              <a:rPr lang="pl-PL" sz="1200" dirty="0" err="1" smtClean="0"/>
              <a:t>beatatylman.innpoland.pl</a:t>
            </a:r>
            <a:r>
              <a:rPr lang="pl-PL" sz="1200" dirty="0" smtClean="0"/>
              <a:t>/117781,badania-przemyslowe-a-prace-rozwojowe-praktyczny-przewodnik-o-tym-jak-je-rozroznic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180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 1 – projekt B+R mający na celu opracowanie leku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/>
              <a:t>Do jakiego rodzaju prac (badania przemysłowe / prace rozwojowe) i kategorii wydatków należy zaliczyć następujące pozycje harmonogramu:</a:t>
            </a:r>
          </a:p>
          <a:p>
            <a:pPr lvl="1" algn="just"/>
            <a:r>
              <a:rPr lang="pl-PL" sz="2200" dirty="0"/>
              <a:t>wynagrodzenie laboranta przeprowadzającego testy „in vitro” na komórkach</a:t>
            </a:r>
          </a:p>
          <a:p>
            <a:pPr lvl="1" algn="just"/>
            <a:r>
              <a:rPr lang="pl-PL" sz="2200" dirty="0" smtClean="0"/>
              <a:t>część </a:t>
            </a:r>
            <a:r>
              <a:rPr lang="pl-PL" sz="2200" dirty="0"/>
              <a:t>kapitałową leasingu chromatografu </a:t>
            </a:r>
            <a:r>
              <a:rPr lang="pl-PL" sz="2200" dirty="0" smtClean="0"/>
              <a:t>cieczowego</a:t>
            </a:r>
          </a:p>
          <a:p>
            <a:pPr lvl="1" algn="just"/>
            <a:r>
              <a:rPr lang="pl-PL" sz="2200" dirty="0"/>
              <a:t>wynagrodzenie kierownika projektu, prowadzącego projekt pod względem administracyjnym</a:t>
            </a:r>
          </a:p>
          <a:p>
            <a:pPr lvl="1" algn="just"/>
            <a:endParaRPr lang="pl-PL" sz="22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Ćwiczenie 2 – projekt B+R mający na celu opracowanie systemu sprzętowo-informatycznego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/>
              <a:t>Do jakiego rodzaju prac (badania przemysłowe / prace rozwojowe) i kategorii wydatków należy zaliczyć następujące pozycje harmonogramu:</a:t>
            </a:r>
          </a:p>
          <a:p>
            <a:pPr lvl="1" algn="just"/>
            <a:r>
              <a:rPr lang="pl-PL" sz="2200" dirty="0"/>
              <a:t>koszty wynajmu symulatora warunków morskich</a:t>
            </a:r>
          </a:p>
          <a:p>
            <a:pPr lvl="1" algn="just"/>
            <a:r>
              <a:rPr lang="pl-PL" sz="2200" dirty="0"/>
              <a:t>materiały do budowy prototypu, który posłuży do pilotażu w warunkach rzeczywistych</a:t>
            </a:r>
          </a:p>
          <a:p>
            <a:pPr lvl="1" algn="just"/>
            <a:r>
              <a:rPr lang="pl-PL" sz="2200" dirty="0"/>
              <a:t>koszty podwykonawstwa badań przemysłowych wykonanych przez Centrum Techniki Okrętowej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Dofinansowanie dla mikro i małych firm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Maksymalny poziom dofinansowania: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80% dla badań przemysłowych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60% dla prac rozwojowych</a:t>
            </a:r>
          </a:p>
          <a:p>
            <a:pPr algn="just">
              <a:lnSpc>
                <a:spcPct val="150000"/>
              </a:lnSpc>
            </a:pPr>
            <a:endParaRPr lang="pl-PL" sz="2400" dirty="0"/>
          </a:p>
          <a:p>
            <a:pPr algn="just"/>
            <a:r>
              <a:rPr lang="pl-PL" sz="1200" dirty="0"/>
              <a:t>Powyższe wartości uwzględniają premię za szerokie upowszechnienie wyników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Dofinansowanie dla średnich firm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Maksymalny poziom dofinansowania: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75% dla badań przemysłowych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50% dla prac rozwojowych</a:t>
            </a:r>
          </a:p>
          <a:p>
            <a:pPr>
              <a:lnSpc>
                <a:spcPct val="150000"/>
              </a:lnSpc>
            </a:pPr>
            <a:endParaRPr lang="pl-PL" sz="2400" dirty="0"/>
          </a:p>
          <a:p>
            <a:pPr algn="just"/>
            <a:r>
              <a:rPr lang="pl-PL" sz="1200" dirty="0"/>
              <a:t>Powyższe wartości uwzględniają premię za szerokie upowszechnienie wyników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Dofinansowanie dla dużych firm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4242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/>
              <a:t>Maksymalny poziom dofinansowania: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65% dla badań przemysłowych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40% dla prac rozwojowych</a:t>
            </a:r>
          </a:p>
          <a:p>
            <a:pPr algn="just">
              <a:lnSpc>
                <a:spcPct val="150000"/>
              </a:lnSpc>
            </a:pPr>
            <a:endParaRPr lang="pl-PL" sz="2400" dirty="0"/>
          </a:p>
          <a:p>
            <a:pPr algn="just"/>
            <a:r>
              <a:rPr lang="pl-PL" sz="1200" dirty="0"/>
              <a:t>Powyższe wartości uwzględniają premię za szerokie upowszechnienie wyników lub skuteczną współpracę z MŚP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Wartość projektu dla MŚP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1019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Minimalna wartość kosztów kwalifikowalnych: 2 mln zł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Maksymalna wartość dofinansowania: 20 mln euro dla projektów, w których przeważają prace badawcze, 15 mln euro dla projektów, w których przeważają prace rozwojowe </a:t>
            </a:r>
          </a:p>
          <a:p>
            <a:endParaRPr lang="pl-PL" sz="24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Wartość projektu dla dużych firm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1019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Minimalna wartość kosztów kwalifikowalnych: 12 mln zł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Maksymalna wartość dofinansowania: 20 mln euro dla projektów, w których przeważają prace badawcze, 15 mln euro dla projektów, w których przeważają prace rozwojowe </a:t>
            </a:r>
          </a:p>
          <a:p>
            <a:endParaRPr lang="pl-PL" sz="24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Terminy składania wniosków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66694"/>
            <a:ext cx="8596668" cy="38885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Aktualny nabór wniosków dla MŚP i dużych firm: do </a:t>
            </a:r>
            <a:r>
              <a:rPr lang="pl-PL" sz="2400" dirty="0" smtClean="0"/>
              <a:t>30 Kolejny </a:t>
            </a:r>
            <a:r>
              <a:rPr lang="pl-PL" sz="2400" dirty="0"/>
              <a:t>nabór w terminie: wrzesień - grudzień </a:t>
            </a:r>
            <a:r>
              <a:rPr lang="pl-PL" sz="2400" dirty="0" smtClean="0"/>
              <a:t>2017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Od 1.06 </a:t>
            </a:r>
            <a:r>
              <a:rPr lang="pl-PL" sz="2400" smtClean="0"/>
              <a:t>do 31.08: </a:t>
            </a:r>
            <a:r>
              <a:rPr lang="pl-PL" sz="2400" dirty="0" smtClean="0"/>
              <a:t>konkurs dla MŚP na małe projekty</a:t>
            </a:r>
            <a:endParaRPr lang="pl-PL" sz="2400" dirty="0"/>
          </a:p>
          <a:p>
            <a:pPr algn="just">
              <a:lnSpc>
                <a:spcPct val="150000"/>
              </a:lnSpc>
            </a:pPr>
            <a:r>
              <a:rPr lang="pl-PL" sz="2400" dirty="0"/>
              <a:t>Od 19 czerwca do 29 grudnia 2017 będzie dodatkowy konkurs dla MŚP posiadających Seal of Excellence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robimy?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345689"/>
          </a:xfrm>
        </p:spPr>
        <p:txBody>
          <a:bodyPr>
            <a:noAutofit/>
          </a:bodyPr>
          <a:lstStyle/>
          <a:p>
            <a:pPr algn="just"/>
            <a:r>
              <a:rPr lang="pl-PL" sz="2400" b="1" dirty="0"/>
              <a:t>Pomagamy </a:t>
            </a:r>
            <a:r>
              <a:rPr lang="pl-PL" sz="2400" dirty="0"/>
              <a:t>w znalezieniu odpowiednich źródeł dotacji</a:t>
            </a:r>
          </a:p>
          <a:p>
            <a:pPr algn="just"/>
            <a:r>
              <a:rPr lang="pl-PL" sz="2400" b="1" dirty="0"/>
              <a:t>Wspieramy </a:t>
            </a:r>
            <a:r>
              <a:rPr lang="pl-PL" sz="2400" dirty="0"/>
              <a:t>w opracowywaniu projektów</a:t>
            </a:r>
          </a:p>
          <a:p>
            <a:pPr algn="just"/>
            <a:r>
              <a:rPr lang="pl-PL" sz="2400" b="1" dirty="0"/>
              <a:t>Troszczymy się </a:t>
            </a:r>
            <a:r>
              <a:rPr lang="pl-PL" sz="2400" dirty="0"/>
              <a:t>o prawidłowe rozliczenie dotacji</a:t>
            </a:r>
          </a:p>
          <a:p>
            <a:pPr algn="just"/>
            <a:r>
              <a:rPr lang="pl-PL" sz="2400" b="1" dirty="0"/>
              <a:t>Dbamy </a:t>
            </a:r>
            <a:r>
              <a:rPr lang="pl-PL" sz="2400" dirty="0"/>
              <a:t>o długofalowy rozwój przedsiębiorstw</a:t>
            </a:r>
            <a:endParaRPr lang="pl-PL" sz="2400" b="1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oceny merytorycznej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30017"/>
            <a:ext cx="8596668" cy="39548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I. OCENA NAUKOWO-TECHNOLOGICZNA</a:t>
            </a:r>
          </a:p>
          <a:p>
            <a:pPr lvl="1" algn="just">
              <a:lnSpc>
                <a:spcPct val="150000"/>
              </a:lnSpc>
            </a:pPr>
            <a:r>
              <a:rPr lang="pl-PL" sz="2200" b="1" dirty="0" smtClean="0"/>
              <a:t>Kryteria dostępu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/>
              <a:t>Projekt obejmuje badania przemysłowe i prace rozwojowe albo prace rozwojowe i dotyczy innowacji produktowej lub procesowej </a:t>
            </a:r>
            <a:endParaRPr lang="pl-PL" sz="2000" dirty="0" smtClean="0"/>
          </a:p>
          <a:p>
            <a:pPr lvl="2" algn="just">
              <a:lnSpc>
                <a:spcPct val="150000"/>
              </a:lnSpc>
            </a:pPr>
            <a:r>
              <a:rPr lang="pl-PL" sz="2000" dirty="0"/>
              <a:t>Projekt wpisuje </a:t>
            </a:r>
            <a:r>
              <a:rPr lang="pl-PL" sz="2000" dirty="0" err="1"/>
              <a:t>sie</a:t>
            </a:r>
            <a:r>
              <a:rPr lang="pl-PL" sz="2000" dirty="0"/>
              <a:t>̨ w Krajową Inteligentną Specjalizację </a:t>
            </a: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oceny merytorycznej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30017"/>
            <a:ext cx="8596668" cy="39548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I. OCENA NAUKOWO-TECHNOLOGICZNA</a:t>
            </a:r>
          </a:p>
          <a:p>
            <a:pPr lvl="1" algn="just">
              <a:lnSpc>
                <a:spcPct val="150000"/>
              </a:lnSpc>
            </a:pPr>
            <a:r>
              <a:rPr lang="pl-PL" sz="2200" b="1" dirty="0" smtClean="0"/>
              <a:t>Kryteria punktowane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 smtClean="0"/>
              <a:t>Zaplanowane prace B+R są adekwatne do osiągnięcia celu projektu, a ryzyka z nimi związane zostały zdefiniowane (od 0 do 5 pkt)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 smtClean="0"/>
              <a:t>Zespół badawczy oraz zasoby techniczne wnioskodawcy zapewniają prawidłową realizację zaplanowanych w projekcie prac B+R (od 0 do 5 pkt)</a:t>
            </a:r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oceny merytorycznej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30017"/>
            <a:ext cx="8596668" cy="39548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II. OCENA GOSPODARCZO-BIZNESOWA</a:t>
            </a:r>
          </a:p>
          <a:p>
            <a:pPr lvl="1" algn="just">
              <a:lnSpc>
                <a:spcPct val="150000"/>
              </a:lnSpc>
            </a:pPr>
            <a:r>
              <a:rPr lang="pl-PL" sz="2200" b="1" dirty="0" smtClean="0"/>
              <a:t>Kryteria dostępu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 smtClean="0"/>
              <a:t>Własność intelektualna nie stanowi bariery dla wdrożenia rezultatów projektu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 smtClean="0"/>
              <a:t>Kadra zarządzająca oraz sposób zarządzania w projekcie umożliwia jego prawidłową realizację</a:t>
            </a:r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oceny merytorycznej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30017"/>
            <a:ext cx="8596668" cy="39548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II. OCENA GOSPODARCZO-BIZNESOWA</a:t>
            </a:r>
          </a:p>
          <a:p>
            <a:pPr lvl="1" algn="just">
              <a:lnSpc>
                <a:spcPct val="150000"/>
              </a:lnSpc>
            </a:pPr>
            <a:r>
              <a:rPr lang="pl-PL" sz="2200" b="1" dirty="0" smtClean="0"/>
              <a:t>Kryteria punktowane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 smtClean="0"/>
              <a:t>Nowość rezultatów projektu (od 0 do 5 pkt)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 smtClean="0"/>
              <a:t>Zapotrzebowanie rynkowe i opłacalność wdrożenia (od 0 do 5 pkt)</a:t>
            </a:r>
          </a:p>
          <a:p>
            <a:pPr lvl="2" algn="just">
              <a:lnSpc>
                <a:spcPct val="150000"/>
              </a:lnSpc>
            </a:pPr>
            <a:r>
              <a:rPr lang="pl-PL" sz="2000" dirty="0" smtClean="0"/>
              <a:t>Wdrożenie rezultatów projektu planowane jest na terenie RP</a:t>
            </a:r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projekty wygrywają?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30017"/>
            <a:ext cx="8596668" cy="39548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Ambitne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Zasadne biznesowo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Składane przez silne podmioty, z bardzo dobrą kadrą, zapleczem finansowym i doświadczeniem B+R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Rozsądnie zaplanowane pod względem czasu i kosztów</a:t>
            </a:r>
            <a:endParaRPr lang="pl-PL" sz="2400" dirty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Starannie przygotowane</a:t>
            </a: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 smtClean="0"/>
          </a:p>
          <a:p>
            <a:pPr lvl="2" algn="just">
              <a:lnSpc>
                <a:spcPct val="150000"/>
              </a:lnSpc>
            </a:pPr>
            <a:endParaRPr lang="pl-PL" sz="20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oczekiwania na wyniki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66694"/>
            <a:ext cx="8596668" cy="38885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Wnioski oceniane są w turach miesięcznych</a:t>
            </a:r>
          </a:p>
          <a:p>
            <a:pPr algn="just"/>
            <a:r>
              <a:rPr lang="pl-PL" sz="2400" dirty="0"/>
              <a:t>Ogłoszenie wyników</a:t>
            </a:r>
            <a:r>
              <a:rPr lang="pl-PL" sz="2400" dirty="0" smtClean="0"/>
              <a:t>:</a:t>
            </a:r>
          </a:p>
          <a:p>
            <a:pPr lvl="1" algn="just"/>
            <a:r>
              <a:rPr lang="pl-PL" sz="2200" dirty="0" smtClean="0"/>
              <a:t>do 60 </a:t>
            </a:r>
            <a:r>
              <a:rPr lang="pl-PL" sz="2200" dirty="0"/>
              <a:t>dni od zamknięcia naboru wniosków w danym etapie </a:t>
            </a:r>
            <a:r>
              <a:rPr lang="pl-PL" sz="2200" dirty="0" smtClean="0"/>
              <a:t>konkursu dla MŚP</a:t>
            </a:r>
            <a:endParaRPr lang="pl-PL" sz="2200" dirty="0"/>
          </a:p>
          <a:p>
            <a:pPr lvl="1" algn="just"/>
            <a:r>
              <a:rPr lang="pl-PL" sz="2200" dirty="0" smtClean="0"/>
              <a:t>do </a:t>
            </a:r>
            <a:r>
              <a:rPr lang="pl-PL" sz="2200" dirty="0"/>
              <a:t>90 dni od zamknięcia naboru wniosków w danym etapie </a:t>
            </a:r>
            <a:r>
              <a:rPr lang="pl-PL" sz="2200" dirty="0" smtClean="0"/>
              <a:t>konkursu dla dużych przedsiębiorstw</a:t>
            </a:r>
            <a:endParaRPr lang="pl-PL" sz="22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Regionalna alternatywa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66694"/>
            <a:ext cx="8596668" cy="38885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Program „Ekspansja przez innowacje” (RPO WP 1.1.1)</a:t>
            </a:r>
            <a:endParaRPr lang="pl-PL" sz="2400" dirty="0"/>
          </a:p>
          <a:p>
            <a:pPr algn="just"/>
            <a:r>
              <a:rPr lang="pl-PL" sz="2400" dirty="0" smtClean="0"/>
              <a:t>Agencja Rozwoju Pomorza S.A.</a:t>
            </a:r>
          </a:p>
          <a:p>
            <a:pPr lvl="1" algn="just"/>
            <a:r>
              <a:rPr lang="pl-PL" sz="2200" dirty="0" smtClean="0"/>
              <a:t>brak minimalnej kwoty wydatków kwalifikowalnych</a:t>
            </a:r>
            <a:endParaRPr lang="pl-PL" sz="2200" dirty="0"/>
          </a:p>
          <a:p>
            <a:pPr lvl="1" algn="just"/>
            <a:r>
              <a:rPr lang="pl-PL" sz="2200" dirty="0" smtClean="0"/>
              <a:t>w konkursie startują tylko podmioty z województwa pomorskiego</a:t>
            </a:r>
          </a:p>
          <a:p>
            <a:pPr lvl="1" algn="just"/>
            <a:r>
              <a:rPr lang="pl-PL" sz="2200" dirty="0" smtClean="0"/>
              <a:t>termin naboru: III kwartał bieżącego roku</a:t>
            </a:r>
            <a:endParaRPr lang="pl-PL" sz="22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377" y="328247"/>
            <a:ext cx="9535811" cy="867508"/>
          </a:xfrm>
        </p:spPr>
        <p:txBody>
          <a:bodyPr/>
          <a:lstStyle/>
          <a:p>
            <a:pPr algn="ctr"/>
            <a:r>
              <a:rPr lang="pl-PL" dirty="0"/>
              <a:t>Dane kontaktowe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322362"/>
            <a:ext cx="8596668" cy="315932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000" dirty="0" err="1">
                <a:solidFill>
                  <a:schemeClr val="tx1"/>
                </a:solidFill>
              </a:rPr>
              <a:t>Grantera</a:t>
            </a:r>
            <a:r>
              <a:rPr lang="pl-PL" sz="2000" dirty="0">
                <a:solidFill>
                  <a:schemeClr val="tx1"/>
                </a:solidFill>
              </a:rPr>
              <a:t> sp. z o.o.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Olivia Business Centre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Olivia </a:t>
            </a:r>
            <a:r>
              <a:rPr lang="pl-PL" sz="2000" dirty="0" err="1" smtClean="0">
                <a:solidFill>
                  <a:schemeClr val="tx1"/>
                </a:solidFill>
              </a:rPr>
              <a:t>Gate</a:t>
            </a:r>
            <a:endParaRPr lang="pl-PL" sz="20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chemeClr val="tx1"/>
                </a:solidFill>
              </a:rPr>
              <a:t>al. Grunwaldzka 472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chemeClr val="tx1"/>
                </a:solidFill>
              </a:rPr>
              <a:t>80-309 Gdańsk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chemeClr val="tx1"/>
                </a:solidFill>
                <a:hlinkClick r:id="rId3"/>
              </a:rPr>
              <a:t>www.grantera.pl</a:t>
            </a:r>
            <a:endParaRPr lang="pl-PL" sz="20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chemeClr val="tx1"/>
                </a:solidFill>
              </a:rPr>
              <a:t>tel. 58 742 17 82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75668" y="4163866"/>
            <a:ext cx="6471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Medium"/>
              </a:rPr>
              <a:t>Karol </a:t>
            </a:r>
            <a:r>
              <a:rPr lang="en-US" sz="2400" b="1" dirty="0" err="1">
                <a:latin typeface="Avenir Next Medium"/>
              </a:rPr>
              <a:t>Bober</a:t>
            </a:r>
            <a:r>
              <a:rPr lang="en-US" sz="2400" dirty="0">
                <a:latin typeface="Avenir Next Medium"/>
              </a:rPr>
              <a:t/>
            </a:r>
            <a:br>
              <a:rPr lang="en-US" sz="2400" dirty="0">
                <a:latin typeface="Avenir Next Medium"/>
              </a:rPr>
            </a:br>
            <a:r>
              <a:rPr lang="en-US" sz="2400" dirty="0">
                <a:latin typeface="Avenir Next Medium"/>
              </a:rPr>
              <a:t>tel. 662 682 513</a:t>
            </a:r>
            <a:br>
              <a:rPr lang="en-US" sz="2400" dirty="0">
                <a:latin typeface="Avenir Next Medium"/>
              </a:rPr>
            </a:br>
            <a:r>
              <a:rPr lang="en-US" sz="2400" dirty="0">
                <a:latin typeface="Avenir Next Medium"/>
              </a:rPr>
              <a:t>e-mail: </a:t>
            </a:r>
            <a:r>
              <a:rPr lang="en-US" sz="2400" dirty="0">
                <a:latin typeface="Avenir Next Medium"/>
                <a:hlinkClick r:id="rId5"/>
              </a:rPr>
              <a:t>karol.bober@grantera.pl</a:t>
            </a:r>
            <a:endParaRPr lang="pl-PL" sz="2400" dirty="0">
              <a:latin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19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377" y="5343629"/>
            <a:ext cx="8596668" cy="4570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200" b="1" dirty="0"/>
              <a:t>Źródło: EY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2" y="387538"/>
            <a:ext cx="8315604" cy="49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5342962"/>
            <a:ext cx="8596668" cy="4570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200" b="1" dirty="0"/>
              <a:t>Źródło: EY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7" y="5786215"/>
            <a:ext cx="2271552" cy="9706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43" y="531406"/>
            <a:ext cx="7432849" cy="45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2"/>
          <p:cNvSpPr txBox="1"/>
          <p:nvPr/>
        </p:nvSpPr>
        <p:spPr>
          <a:xfrm rot="10800000" flipH="1" flipV="1">
            <a:off x="0" y="4115987"/>
            <a:ext cx="12192000" cy="1465695"/>
          </a:xfrm>
          <a:prstGeom prst="rect">
            <a:avLst/>
          </a:prstGeom>
          <a:solidFill>
            <a:schemeClr val="accent6"/>
          </a:solidFill>
        </p:spPr>
        <p:txBody>
          <a:bodyPr wrap="square" tIns="360000" rIns="90000" bIns="360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4800" kern="0" dirty="0">
                <a:solidFill>
                  <a:schemeClr val="bg1"/>
                </a:solidFill>
                <a:latin typeface="Avenir Next Medium" charset="0"/>
              </a:rPr>
              <a:t>Przyjaciele od dotacji</a:t>
            </a:r>
            <a:endParaRPr kumimoji="0" lang="pl-PL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Medium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09" y="920287"/>
            <a:ext cx="5503182" cy="23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Nasi klienci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56" y="4282844"/>
            <a:ext cx="927100" cy="889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44" y="1798799"/>
            <a:ext cx="1365185" cy="7833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95" y="1721642"/>
            <a:ext cx="1496155" cy="8655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916" y="1754138"/>
            <a:ext cx="1562100" cy="889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39" y="2919310"/>
            <a:ext cx="1562100" cy="889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372" y="2919310"/>
            <a:ext cx="1549400" cy="889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316" y="2921174"/>
            <a:ext cx="876300" cy="8763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5546" y="1754138"/>
            <a:ext cx="1536700" cy="889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621" y="5326093"/>
            <a:ext cx="1933407" cy="105733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360" y="2766253"/>
            <a:ext cx="1776994" cy="118614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7843" y="2898676"/>
            <a:ext cx="850900" cy="889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4952" y="5483334"/>
            <a:ext cx="2483307" cy="107969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539" y="4469320"/>
            <a:ext cx="1672144" cy="366545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5228" y="5411783"/>
            <a:ext cx="1557263" cy="87206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414" y="1916047"/>
            <a:ext cx="915699" cy="54941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4046" y="4340183"/>
            <a:ext cx="1844647" cy="573584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89178" y="3959001"/>
            <a:ext cx="1854200" cy="13081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8743" y="5586571"/>
            <a:ext cx="1632355" cy="6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Nasi klienci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1" y="2650906"/>
            <a:ext cx="1524000" cy="133350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83" y="1849805"/>
            <a:ext cx="1905000" cy="504825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84" y="1667059"/>
            <a:ext cx="2171700" cy="819150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1" y="1857362"/>
            <a:ext cx="2352675" cy="504825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5" y="2486209"/>
            <a:ext cx="1905000" cy="1905000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07" y="2848375"/>
            <a:ext cx="1203909" cy="1180667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23" y="2542699"/>
            <a:ext cx="1720837" cy="1720837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06" y="4258786"/>
            <a:ext cx="1718844" cy="1002136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87" y="5587035"/>
            <a:ext cx="1571625" cy="504825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9" y="4544549"/>
            <a:ext cx="1543050" cy="590550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520939"/>
            <a:ext cx="1800225" cy="552450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9" y="5559518"/>
            <a:ext cx="3578115" cy="9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 rot="10800000" flipH="1" flipV="1">
            <a:off x="0" y="816196"/>
            <a:ext cx="12192000" cy="1465695"/>
          </a:xfrm>
          <a:prstGeom prst="rect">
            <a:avLst/>
          </a:prstGeom>
          <a:solidFill>
            <a:schemeClr val="accent6"/>
          </a:solidFill>
        </p:spPr>
        <p:txBody>
          <a:bodyPr wrap="square" tIns="360000" rIns="90000" bIns="360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Medium" charset="0"/>
              </a:rPr>
              <a:t>Szybka ścieżka (PO IR 1.1.1.)</a:t>
            </a:r>
          </a:p>
        </p:txBody>
      </p:sp>
    </p:spTree>
    <p:extLst>
      <p:ext uri="{BB962C8B-B14F-4D97-AF65-F5344CB8AC3E}">
        <p14:creationId xmlns:p14="http://schemas.microsoft.com/office/powerpoint/2010/main" val="15678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4641</TotalTime>
  <Words>1158</Words>
  <Application>Microsoft Macintosh PowerPoint</Application>
  <PresentationFormat>Panoramiczny</PresentationFormat>
  <Paragraphs>162</Paragraphs>
  <Slides>37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Avenir Next Medium</vt:lpstr>
      <vt:lpstr>Calibri</vt:lpstr>
      <vt:lpstr>Calibri Light</vt:lpstr>
      <vt:lpstr>Wingdings 3</vt:lpstr>
      <vt:lpstr>Arial</vt:lpstr>
      <vt:lpstr>Faseta</vt:lpstr>
      <vt:lpstr>Motyw pakietu Office</vt:lpstr>
      <vt:lpstr>Prezentacja programu PowerPoint</vt:lpstr>
      <vt:lpstr>Zespół Grantery</vt:lpstr>
      <vt:lpstr>Co robimy?</vt:lpstr>
      <vt:lpstr>Prezentacja programu PowerPoint</vt:lpstr>
      <vt:lpstr>Prezentacja programu PowerPoint</vt:lpstr>
      <vt:lpstr>Prezentacja programu PowerPoint</vt:lpstr>
      <vt:lpstr>Nasi klienci</vt:lpstr>
      <vt:lpstr>Nasi klienci</vt:lpstr>
      <vt:lpstr>Prezentacja programu PowerPoint</vt:lpstr>
      <vt:lpstr>Statystyki od 06.2015 do 12.2016</vt:lpstr>
      <vt:lpstr>Statystyki od 06.2015 do 12.2016</vt:lpstr>
      <vt:lpstr>Prezentacja programu PowerPoint</vt:lpstr>
      <vt:lpstr>Wydatki kwalifikowalne</vt:lpstr>
      <vt:lpstr>Wydatki kwalifikowalne</vt:lpstr>
      <vt:lpstr>Wydatki kwalifikowalne</vt:lpstr>
      <vt:lpstr>Wydatki kwalifikowalne</vt:lpstr>
      <vt:lpstr>Wydatki kwalifikowalne</vt:lpstr>
      <vt:lpstr>Wydatki kwalifikowalne</vt:lpstr>
      <vt:lpstr>Prezentacja programu PowerPoint</vt:lpstr>
      <vt:lpstr>Prezentacja programu PowerPoint</vt:lpstr>
      <vt:lpstr>Poziomy gotowości technologicznej</vt:lpstr>
      <vt:lpstr>Ćwiczenie 1 – projekt B+R mający na celu opracowanie leku</vt:lpstr>
      <vt:lpstr>Ćwiczenie 2 – projekt B+R mający na celu opracowanie systemu sprzętowo-informatycznego</vt:lpstr>
      <vt:lpstr>Dofinansowanie dla mikro i małych firm</vt:lpstr>
      <vt:lpstr>Dofinansowanie dla średnich firm</vt:lpstr>
      <vt:lpstr>Dofinansowanie dla dużych firm</vt:lpstr>
      <vt:lpstr>Wartość projektu dla MŚP</vt:lpstr>
      <vt:lpstr>Wartość projektu dla dużych firm</vt:lpstr>
      <vt:lpstr>Terminy składania wniosków</vt:lpstr>
      <vt:lpstr>Kryteria oceny merytorycznej</vt:lpstr>
      <vt:lpstr>Kryteria oceny merytorycznej</vt:lpstr>
      <vt:lpstr>Kryteria oceny merytorycznej</vt:lpstr>
      <vt:lpstr>Kryteria oceny merytorycznej</vt:lpstr>
      <vt:lpstr>Jakie projekty wygrywają?</vt:lpstr>
      <vt:lpstr>Czas oczekiwania na wyniki</vt:lpstr>
      <vt:lpstr>Regionalna alternatywa </vt:lpstr>
      <vt:lpstr>Dane kontaktowe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Grantera sp. z o.o.</dc:creator>
  <cp:lastModifiedBy>Karol Bober</cp:lastModifiedBy>
  <cp:revision>266</cp:revision>
  <cp:lastPrinted>2016-07-06T21:11:24Z</cp:lastPrinted>
  <dcterms:created xsi:type="dcterms:W3CDTF">2016-06-13T11:34:33Z</dcterms:created>
  <dcterms:modified xsi:type="dcterms:W3CDTF">2017-03-28T07:15:11Z</dcterms:modified>
</cp:coreProperties>
</file>