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notesMasterIdLst>
    <p:notesMasterId r:id="rId38"/>
  </p:notesMasterIdLst>
  <p:sldIdLst>
    <p:sldId id="379" r:id="rId3"/>
    <p:sldId id="380" r:id="rId4"/>
    <p:sldId id="387" r:id="rId5"/>
    <p:sldId id="381" r:id="rId6"/>
    <p:sldId id="385" r:id="rId7"/>
    <p:sldId id="382" r:id="rId8"/>
    <p:sldId id="383" r:id="rId9"/>
    <p:sldId id="403" r:id="rId10"/>
    <p:sldId id="384" r:id="rId11"/>
    <p:sldId id="386" r:id="rId12"/>
    <p:sldId id="389" r:id="rId13"/>
    <p:sldId id="427" r:id="rId14"/>
    <p:sldId id="428" r:id="rId15"/>
    <p:sldId id="429" r:id="rId16"/>
    <p:sldId id="430" r:id="rId17"/>
    <p:sldId id="392" r:id="rId18"/>
    <p:sldId id="431" r:id="rId19"/>
    <p:sldId id="432" r:id="rId20"/>
    <p:sldId id="433" r:id="rId21"/>
    <p:sldId id="434" r:id="rId22"/>
    <p:sldId id="435" r:id="rId23"/>
    <p:sldId id="393" r:id="rId24"/>
    <p:sldId id="401" r:id="rId25"/>
    <p:sldId id="436" r:id="rId26"/>
    <p:sldId id="437" r:id="rId27"/>
    <p:sldId id="402" r:id="rId28"/>
    <p:sldId id="395" r:id="rId29"/>
    <p:sldId id="396" r:id="rId30"/>
    <p:sldId id="397" r:id="rId31"/>
    <p:sldId id="438" r:id="rId32"/>
    <p:sldId id="439" r:id="rId33"/>
    <p:sldId id="440" r:id="rId34"/>
    <p:sldId id="441" r:id="rId35"/>
    <p:sldId id="442" r:id="rId36"/>
    <p:sldId id="347"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domyślna" id="{2D991425-EC87-4F9D-A1C8-036BB892368D}">
          <p14:sldIdLst>
            <p14:sldId id="379"/>
            <p14:sldId id="380"/>
            <p14:sldId id="387"/>
            <p14:sldId id="381"/>
            <p14:sldId id="385"/>
            <p14:sldId id="382"/>
            <p14:sldId id="383"/>
            <p14:sldId id="403"/>
            <p14:sldId id="384"/>
            <p14:sldId id="386"/>
            <p14:sldId id="389"/>
            <p14:sldId id="427"/>
            <p14:sldId id="428"/>
            <p14:sldId id="429"/>
            <p14:sldId id="430"/>
            <p14:sldId id="392"/>
            <p14:sldId id="431"/>
            <p14:sldId id="432"/>
            <p14:sldId id="433"/>
            <p14:sldId id="434"/>
            <p14:sldId id="435"/>
            <p14:sldId id="393"/>
            <p14:sldId id="401"/>
            <p14:sldId id="436"/>
            <p14:sldId id="437"/>
            <p14:sldId id="402"/>
            <p14:sldId id="395"/>
            <p14:sldId id="396"/>
            <p14:sldId id="397"/>
            <p14:sldId id="438"/>
            <p14:sldId id="439"/>
            <p14:sldId id="440"/>
            <p14:sldId id="441"/>
            <p14:sldId id="442"/>
            <p14:sldId id="347"/>
          </p14:sldIdLst>
        </p14:section>
      </p14:sectionLst>
    </p:ex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60" autoAdjust="0"/>
    <p:restoredTop sz="94643"/>
  </p:normalViewPr>
  <p:slideViewPr>
    <p:cSldViewPr snapToGrid="0">
      <p:cViewPr>
        <p:scale>
          <a:sx n="76" d="100"/>
          <a:sy n="76" d="100"/>
        </p:scale>
        <p:origin x="-408" y="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828924-D3DA-4881-BC31-33560C25AD45}" type="datetimeFigureOut">
              <a:rPr lang="pl-PL" smtClean="0"/>
              <a:t>2017-03-28</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FF9DDE-6E1C-4E32-9DA8-7E82D9104C28}" type="slidenum">
              <a:rPr lang="pl-PL" smtClean="0"/>
              <a:t>‹#›</a:t>
            </a:fld>
            <a:endParaRPr lang="pl-PL"/>
          </a:p>
        </p:txBody>
      </p:sp>
    </p:spTree>
    <p:extLst>
      <p:ext uri="{BB962C8B-B14F-4D97-AF65-F5344CB8AC3E}">
        <p14:creationId xmlns:p14="http://schemas.microsoft.com/office/powerpoint/2010/main" val="1268081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CFFF9DDE-6E1C-4E32-9DA8-7E82D9104C28}" type="slidenum">
              <a:rPr lang="pl-PL" smtClean="0"/>
              <a:t>35</a:t>
            </a:fld>
            <a:endParaRPr lang="pl-PL"/>
          </a:p>
        </p:txBody>
      </p:sp>
    </p:spTree>
    <p:extLst>
      <p:ext uri="{BB962C8B-B14F-4D97-AF65-F5344CB8AC3E}">
        <p14:creationId xmlns:p14="http://schemas.microsoft.com/office/powerpoint/2010/main" val="239953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9B56EDE7-9250-4A1A-8DFF-3D0FD5365F57}" type="datetimeFigureOut">
              <a:rPr lang="pl-PL" smtClean="0"/>
              <a:t>2017-03-28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983DFDB-2BC3-4975-A839-57195970D739}" type="slidenum">
              <a:rPr lang="pl-PL" smtClean="0"/>
              <a:t>‹#›</a:t>
            </a:fld>
            <a:endParaRPr lang="pl-PL"/>
          </a:p>
        </p:txBody>
      </p:sp>
    </p:spTree>
    <p:extLst>
      <p:ext uri="{BB962C8B-B14F-4D97-AF65-F5344CB8AC3E}">
        <p14:creationId xmlns:p14="http://schemas.microsoft.com/office/powerpoint/2010/main" val="81754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9B56EDE7-9250-4A1A-8DFF-3D0FD5365F57}" type="datetimeFigureOut">
              <a:rPr lang="pl-PL" smtClean="0"/>
              <a:t>2017-03-28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983DFDB-2BC3-4975-A839-57195970D739}" type="slidenum">
              <a:rPr lang="pl-PL" smtClean="0"/>
              <a:t>‹#›</a:t>
            </a:fld>
            <a:endParaRPr lang="pl-PL"/>
          </a:p>
        </p:txBody>
      </p:sp>
    </p:spTree>
    <p:extLst>
      <p:ext uri="{BB962C8B-B14F-4D97-AF65-F5344CB8AC3E}">
        <p14:creationId xmlns:p14="http://schemas.microsoft.com/office/powerpoint/2010/main" val="299201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9B56EDE7-9250-4A1A-8DFF-3D0FD5365F57}" type="datetimeFigureOut">
              <a:rPr lang="pl-PL" smtClean="0"/>
              <a:t>2017-03-28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983DFDB-2BC3-4975-A839-57195970D739}" type="slidenum">
              <a:rPr lang="pl-PL" smtClean="0"/>
              <a:t>‹#›</a:t>
            </a:fld>
            <a:endParaRPr lang="pl-P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2273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9B56EDE7-9250-4A1A-8DFF-3D0FD5365F57}" type="datetimeFigureOut">
              <a:rPr lang="pl-PL" smtClean="0"/>
              <a:t>2017-03-28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983DFDB-2BC3-4975-A839-57195970D739}" type="slidenum">
              <a:rPr lang="pl-PL" smtClean="0"/>
              <a:t>‹#›</a:t>
            </a:fld>
            <a:endParaRPr lang="pl-PL"/>
          </a:p>
        </p:txBody>
      </p:sp>
    </p:spTree>
    <p:extLst>
      <p:ext uri="{BB962C8B-B14F-4D97-AF65-F5344CB8AC3E}">
        <p14:creationId xmlns:p14="http://schemas.microsoft.com/office/powerpoint/2010/main" val="852966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9B56EDE7-9250-4A1A-8DFF-3D0FD5365F57}" type="datetimeFigureOut">
              <a:rPr lang="pl-PL" smtClean="0"/>
              <a:t>2017-03-28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983DFDB-2BC3-4975-A839-57195970D739}" type="slidenum">
              <a:rPr lang="pl-PL" smtClean="0"/>
              <a:t>‹#›</a:t>
            </a:fld>
            <a:endParaRPr lang="pl-P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472387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9B56EDE7-9250-4A1A-8DFF-3D0FD5365F57}" type="datetimeFigureOut">
              <a:rPr lang="pl-PL" smtClean="0"/>
              <a:t>2017-03-28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983DFDB-2BC3-4975-A839-57195970D739}" type="slidenum">
              <a:rPr lang="pl-PL" smtClean="0"/>
              <a:t>‹#›</a:t>
            </a:fld>
            <a:endParaRPr lang="pl-PL"/>
          </a:p>
        </p:txBody>
      </p:sp>
    </p:spTree>
    <p:extLst>
      <p:ext uri="{BB962C8B-B14F-4D97-AF65-F5344CB8AC3E}">
        <p14:creationId xmlns:p14="http://schemas.microsoft.com/office/powerpoint/2010/main" val="9755023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B56EDE7-9250-4A1A-8DFF-3D0FD5365F57}" type="datetimeFigureOut">
              <a:rPr lang="pl-PL" smtClean="0"/>
              <a:t>2017-03-28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983DFDB-2BC3-4975-A839-57195970D739}" type="slidenum">
              <a:rPr lang="pl-PL" smtClean="0"/>
              <a:t>‹#›</a:t>
            </a:fld>
            <a:endParaRPr lang="pl-PL"/>
          </a:p>
        </p:txBody>
      </p:sp>
    </p:spTree>
    <p:extLst>
      <p:ext uri="{BB962C8B-B14F-4D97-AF65-F5344CB8AC3E}">
        <p14:creationId xmlns:p14="http://schemas.microsoft.com/office/powerpoint/2010/main" val="11387967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B56EDE7-9250-4A1A-8DFF-3D0FD5365F57}" type="datetimeFigureOut">
              <a:rPr lang="pl-PL" smtClean="0"/>
              <a:t>2017-03-28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983DFDB-2BC3-4975-A839-57195970D739}" type="slidenum">
              <a:rPr lang="pl-PL" smtClean="0"/>
              <a:t>‹#›</a:t>
            </a:fld>
            <a:endParaRPr lang="pl-PL"/>
          </a:p>
        </p:txBody>
      </p:sp>
    </p:spTree>
    <p:extLst>
      <p:ext uri="{BB962C8B-B14F-4D97-AF65-F5344CB8AC3E}">
        <p14:creationId xmlns:p14="http://schemas.microsoft.com/office/powerpoint/2010/main" val="21462558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E2BDD372-358C-4925-845B-8E64AD1CE421}" type="datetimeFigureOut">
              <a:rPr lang="pl-PL" smtClean="0"/>
              <a:t>2017-03-28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7853145-3EF2-40ED-8476-E27EF2A5595D}" type="slidenum">
              <a:rPr lang="pl-PL" smtClean="0"/>
              <a:t>‹#›</a:t>
            </a:fld>
            <a:endParaRPr lang="pl-PL"/>
          </a:p>
        </p:txBody>
      </p:sp>
    </p:spTree>
    <p:extLst>
      <p:ext uri="{BB962C8B-B14F-4D97-AF65-F5344CB8AC3E}">
        <p14:creationId xmlns:p14="http://schemas.microsoft.com/office/powerpoint/2010/main" val="10589677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E2BDD372-358C-4925-845B-8E64AD1CE421}" type="datetimeFigureOut">
              <a:rPr lang="pl-PL" smtClean="0"/>
              <a:t>2017-03-28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7853145-3EF2-40ED-8476-E27EF2A5595D}" type="slidenum">
              <a:rPr lang="pl-PL" smtClean="0"/>
              <a:t>‹#›</a:t>
            </a:fld>
            <a:endParaRPr lang="pl-PL"/>
          </a:p>
        </p:txBody>
      </p:sp>
    </p:spTree>
    <p:extLst>
      <p:ext uri="{BB962C8B-B14F-4D97-AF65-F5344CB8AC3E}">
        <p14:creationId xmlns:p14="http://schemas.microsoft.com/office/powerpoint/2010/main" val="6986701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p:cNvSpPr>
            <a:spLocks noGrp="1"/>
          </p:cNvSpPr>
          <p:nvPr>
            <p:ph type="dt" sz="half" idx="10"/>
          </p:nvPr>
        </p:nvSpPr>
        <p:spPr/>
        <p:txBody>
          <a:bodyPr/>
          <a:lstStyle/>
          <a:p>
            <a:fld id="{E2BDD372-358C-4925-845B-8E64AD1CE421}" type="datetimeFigureOut">
              <a:rPr lang="pl-PL" smtClean="0"/>
              <a:t>2017-03-28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7853145-3EF2-40ED-8476-E27EF2A5595D}" type="slidenum">
              <a:rPr lang="pl-PL" smtClean="0"/>
              <a:t>‹#›</a:t>
            </a:fld>
            <a:endParaRPr lang="pl-PL"/>
          </a:p>
        </p:txBody>
      </p:sp>
    </p:spTree>
    <p:extLst>
      <p:ext uri="{BB962C8B-B14F-4D97-AF65-F5344CB8AC3E}">
        <p14:creationId xmlns:p14="http://schemas.microsoft.com/office/powerpoint/2010/main" val="3256555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B56EDE7-9250-4A1A-8DFF-3D0FD5365F57}" type="datetimeFigureOut">
              <a:rPr lang="pl-PL" smtClean="0"/>
              <a:t>2017-03-28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983DFDB-2BC3-4975-A839-57195970D739}" type="slidenum">
              <a:rPr lang="pl-PL" smtClean="0"/>
              <a:t>‹#›</a:t>
            </a:fld>
            <a:endParaRPr lang="pl-PL"/>
          </a:p>
        </p:txBody>
      </p:sp>
    </p:spTree>
    <p:extLst>
      <p:ext uri="{BB962C8B-B14F-4D97-AF65-F5344CB8AC3E}">
        <p14:creationId xmlns:p14="http://schemas.microsoft.com/office/powerpoint/2010/main" val="2608147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E2BDD372-358C-4925-845B-8E64AD1CE421}" type="datetimeFigureOut">
              <a:rPr lang="pl-PL" smtClean="0"/>
              <a:t>2017-03-28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7853145-3EF2-40ED-8476-E27EF2A5595D}" type="slidenum">
              <a:rPr lang="pl-PL" smtClean="0"/>
              <a:t>‹#›</a:t>
            </a:fld>
            <a:endParaRPr lang="pl-PL"/>
          </a:p>
        </p:txBody>
      </p:sp>
    </p:spTree>
    <p:extLst>
      <p:ext uri="{BB962C8B-B14F-4D97-AF65-F5344CB8AC3E}">
        <p14:creationId xmlns:p14="http://schemas.microsoft.com/office/powerpoint/2010/main" val="20512676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E2BDD372-358C-4925-845B-8E64AD1CE421}" type="datetimeFigureOut">
              <a:rPr lang="pl-PL" smtClean="0"/>
              <a:t>2017-03-28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B7853145-3EF2-40ED-8476-E27EF2A5595D}" type="slidenum">
              <a:rPr lang="pl-PL" smtClean="0"/>
              <a:t>‹#›</a:t>
            </a:fld>
            <a:endParaRPr lang="pl-PL"/>
          </a:p>
        </p:txBody>
      </p:sp>
    </p:spTree>
    <p:extLst>
      <p:ext uri="{BB962C8B-B14F-4D97-AF65-F5344CB8AC3E}">
        <p14:creationId xmlns:p14="http://schemas.microsoft.com/office/powerpoint/2010/main" val="24861773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E2BDD372-358C-4925-845B-8E64AD1CE421}" type="datetimeFigureOut">
              <a:rPr lang="pl-PL" smtClean="0"/>
              <a:t>2017-03-28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B7853145-3EF2-40ED-8476-E27EF2A5595D}" type="slidenum">
              <a:rPr lang="pl-PL" smtClean="0"/>
              <a:t>‹#›</a:t>
            </a:fld>
            <a:endParaRPr lang="pl-PL"/>
          </a:p>
        </p:txBody>
      </p:sp>
    </p:spTree>
    <p:extLst>
      <p:ext uri="{BB962C8B-B14F-4D97-AF65-F5344CB8AC3E}">
        <p14:creationId xmlns:p14="http://schemas.microsoft.com/office/powerpoint/2010/main" val="3515223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E2BDD372-358C-4925-845B-8E64AD1CE421}" type="datetimeFigureOut">
              <a:rPr lang="pl-PL" smtClean="0"/>
              <a:t>2017-03-28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B7853145-3EF2-40ED-8476-E27EF2A5595D}" type="slidenum">
              <a:rPr lang="pl-PL" smtClean="0"/>
              <a:t>‹#›</a:t>
            </a:fld>
            <a:endParaRPr lang="pl-PL"/>
          </a:p>
        </p:txBody>
      </p:sp>
    </p:spTree>
    <p:extLst>
      <p:ext uri="{BB962C8B-B14F-4D97-AF65-F5344CB8AC3E}">
        <p14:creationId xmlns:p14="http://schemas.microsoft.com/office/powerpoint/2010/main" val="21161774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E2BDD372-358C-4925-845B-8E64AD1CE421}" type="datetimeFigureOut">
              <a:rPr lang="pl-PL" smtClean="0"/>
              <a:t>2017-03-28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7853145-3EF2-40ED-8476-E27EF2A5595D}" type="slidenum">
              <a:rPr lang="pl-PL" smtClean="0"/>
              <a:t>‹#›</a:t>
            </a:fld>
            <a:endParaRPr lang="pl-PL"/>
          </a:p>
        </p:txBody>
      </p:sp>
    </p:spTree>
    <p:extLst>
      <p:ext uri="{BB962C8B-B14F-4D97-AF65-F5344CB8AC3E}">
        <p14:creationId xmlns:p14="http://schemas.microsoft.com/office/powerpoint/2010/main" val="16159440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E2BDD372-358C-4925-845B-8E64AD1CE421}" type="datetimeFigureOut">
              <a:rPr lang="pl-PL" smtClean="0"/>
              <a:t>2017-03-28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7853145-3EF2-40ED-8476-E27EF2A5595D}" type="slidenum">
              <a:rPr lang="pl-PL" smtClean="0"/>
              <a:t>‹#›</a:t>
            </a:fld>
            <a:endParaRPr lang="pl-PL"/>
          </a:p>
        </p:txBody>
      </p:sp>
    </p:spTree>
    <p:extLst>
      <p:ext uri="{BB962C8B-B14F-4D97-AF65-F5344CB8AC3E}">
        <p14:creationId xmlns:p14="http://schemas.microsoft.com/office/powerpoint/2010/main" val="13886576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E2BDD372-358C-4925-845B-8E64AD1CE421}" type="datetimeFigureOut">
              <a:rPr lang="pl-PL" smtClean="0"/>
              <a:t>2017-03-28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7853145-3EF2-40ED-8476-E27EF2A5595D}" type="slidenum">
              <a:rPr lang="pl-PL" smtClean="0"/>
              <a:t>‹#›</a:t>
            </a:fld>
            <a:endParaRPr lang="pl-PL"/>
          </a:p>
        </p:txBody>
      </p:sp>
    </p:spTree>
    <p:extLst>
      <p:ext uri="{BB962C8B-B14F-4D97-AF65-F5344CB8AC3E}">
        <p14:creationId xmlns:p14="http://schemas.microsoft.com/office/powerpoint/2010/main" val="42882508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E2BDD372-358C-4925-845B-8E64AD1CE421}" type="datetimeFigureOut">
              <a:rPr lang="pl-PL" smtClean="0"/>
              <a:t>2017-03-28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7853145-3EF2-40ED-8476-E27EF2A5595D}" type="slidenum">
              <a:rPr lang="pl-PL" smtClean="0"/>
              <a:t>‹#›</a:t>
            </a:fld>
            <a:endParaRPr lang="pl-PL"/>
          </a:p>
        </p:txBody>
      </p:sp>
    </p:spTree>
    <p:extLst>
      <p:ext uri="{BB962C8B-B14F-4D97-AF65-F5344CB8AC3E}">
        <p14:creationId xmlns:p14="http://schemas.microsoft.com/office/powerpoint/2010/main" val="1607950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9B56EDE7-9250-4A1A-8DFF-3D0FD5365F57}" type="datetimeFigureOut">
              <a:rPr lang="pl-PL" smtClean="0"/>
              <a:t>2017-03-28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983DFDB-2BC3-4975-A839-57195970D739}" type="slidenum">
              <a:rPr lang="pl-PL" smtClean="0"/>
              <a:t>‹#›</a:t>
            </a:fld>
            <a:endParaRPr lang="pl-PL"/>
          </a:p>
        </p:txBody>
      </p:sp>
    </p:spTree>
    <p:extLst>
      <p:ext uri="{BB962C8B-B14F-4D97-AF65-F5344CB8AC3E}">
        <p14:creationId xmlns:p14="http://schemas.microsoft.com/office/powerpoint/2010/main" val="3473374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9B56EDE7-9250-4A1A-8DFF-3D0FD5365F57}" type="datetimeFigureOut">
              <a:rPr lang="pl-PL" smtClean="0"/>
              <a:t>2017-03-28</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F983DFDB-2BC3-4975-A839-57195970D739}" type="slidenum">
              <a:rPr lang="pl-PL" smtClean="0"/>
              <a:t>‹#›</a:t>
            </a:fld>
            <a:endParaRPr lang="pl-PL"/>
          </a:p>
        </p:txBody>
      </p:sp>
    </p:spTree>
    <p:extLst>
      <p:ext uri="{BB962C8B-B14F-4D97-AF65-F5344CB8AC3E}">
        <p14:creationId xmlns:p14="http://schemas.microsoft.com/office/powerpoint/2010/main" val="2208536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9B56EDE7-9250-4A1A-8DFF-3D0FD5365F57}" type="datetimeFigureOut">
              <a:rPr lang="pl-PL" smtClean="0"/>
              <a:t>2017-03-28</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F983DFDB-2BC3-4975-A839-57195970D739}" type="slidenum">
              <a:rPr lang="pl-PL" smtClean="0"/>
              <a:t>‹#›</a:t>
            </a:fld>
            <a:endParaRPr lang="pl-PL"/>
          </a:p>
        </p:txBody>
      </p:sp>
    </p:spTree>
    <p:extLst>
      <p:ext uri="{BB962C8B-B14F-4D97-AF65-F5344CB8AC3E}">
        <p14:creationId xmlns:p14="http://schemas.microsoft.com/office/powerpoint/2010/main" val="3653734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9B56EDE7-9250-4A1A-8DFF-3D0FD5365F57}" type="datetimeFigureOut">
              <a:rPr lang="pl-PL" smtClean="0"/>
              <a:t>2017-03-28</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F983DFDB-2BC3-4975-A839-57195970D739}" type="slidenum">
              <a:rPr lang="pl-PL" smtClean="0"/>
              <a:t>‹#›</a:t>
            </a:fld>
            <a:endParaRPr lang="pl-PL"/>
          </a:p>
        </p:txBody>
      </p:sp>
    </p:spTree>
    <p:extLst>
      <p:ext uri="{BB962C8B-B14F-4D97-AF65-F5344CB8AC3E}">
        <p14:creationId xmlns:p14="http://schemas.microsoft.com/office/powerpoint/2010/main" val="1534749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56EDE7-9250-4A1A-8DFF-3D0FD5365F57}" type="datetimeFigureOut">
              <a:rPr lang="pl-PL" smtClean="0"/>
              <a:t>2017-03-28</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F983DFDB-2BC3-4975-A839-57195970D739}" type="slidenum">
              <a:rPr lang="pl-PL" smtClean="0"/>
              <a:t>‹#›</a:t>
            </a:fld>
            <a:endParaRPr lang="pl-PL"/>
          </a:p>
        </p:txBody>
      </p:sp>
    </p:spTree>
    <p:extLst>
      <p:ext uri="{BB962C8B-B14F-4D97-AF65-F5344CB8AC3E}">
        <p14:creationId xmlns:p14="http://schemas.microsoft.com/office/powerpoint/2010/main" val="4027521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9B56EDE7-9250-4A1A-8DFF-3D0FD5365F57}" type="datetimeFigureOut">
              <a:rPr lang="pl-PL" smtClean="0"/>
              <a:t>2017-03-28</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F983DFDB-2BC3-4975-A839-57195970D739}" type="slidenum">
              <a:rPr lang="pl-PL" smtClean="0"/>
              <a:t>‹#›</a:t>
            </a:fld>
            <a:endParaRPr lang="pl-PL"/>
          </a:p>
        </p:txBody>
      </p:sp>
    </p:spTree>
    <p:extLst>
      <p:ext uri="{BB962C8B-B14F-4D97-AF65-F5344CB8AC3E}">
        <p14:creationId xmlns:p14="http://schemas.microsoft.com/office/powerpoint/2010/main" val="2505764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9B56EDE7-9250-4A1A-8DFF-3D0FD5365F57}" type="datetimeFigureOut">
              <a:rPr lang="pl-PL" smtClean="0"/>
              <a:t>2017-03-28</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F983DFDB-2BC3-4975-A839-57195970D739}" type="slidenum">
              <a:rPr lang="pl-PL" smtClean="0"/>
              <a:t>‹#›</a:t>
            </a:fld>
            <a:endParaRPr lang="pl-PL"/>
          </a:p>
        </p:txBody>
      </p:sp>
    </p:spTree>
    <p:extLst>
      <p:ext uri="{BB962C8B-B14F-4D97-AF65-F5344CB8AC3E}">
        <p14:creationId xmlns:p14="http://schemas.microsoft.com/office/powerpoint/2010/main" val="2794570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l-PL" dirty="0"/>
              <a:t>Kliknij, aby edytować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l-PL" dirty="0"/>
              <a:t>Edytuj style wzorca tekstu</a:t>
            </a:r>
          </a:p>
          <a:p>
            <a:pPr lvl="1"/>
            <a:r>
              <a:rPr lang="pl-PL" dirty="0"/>
              <a:t>Drugi poziom</a:t>
            </a:r>
          </a:p>
          <a:p>
            <a:pPr lvl="2"/>
            <a:r>
              <a:rPr lang="pl-PL" dirty="0"/>
              <a:t>Trzeci poziom</a:t>
            </a:r>
          </a:p>
          <a:p>
            <a:pPr lvl="3"/>
            <a:r>
              <a:rPr lang="pl-PL" dirty="0"/>
              <a:t>Czwarty poziom</a:t>
            </a:r>
          </a:p>
          <a:p>
            <a:pPr lvl="4"/>
            <a:r>
              <a:rPr lang="pl-PL" dirty="0"/>
              <a:t>Piąty poziom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b="0" i="0">
                <a:solidFill>
                  <a:schemeClr val="tx1">
                    <a:tint val="75000"/>
                  </a:schemeClr>
                </a:solidFill>
                <a:latin typeface="Avenir Next Medium" charset="0"/>
              </a:defRPr>
            </a:lvl1pPr>
          </a:lstStyle>
          <a:p>
            <a:fld id="{9B56EDE7-9250-4A1A-8DFF-3D0FD5365F57}" type="datetimeFigureOut">
              <a:rPr lang="pl-PL" smtClean="0"/>
              <a:pPr/>
              <a:t>2017-03-28</a:t>
            </a:fld>
            <a:endParaRPr lang="pl-PL"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b="0" i="0">
                <a:solidFill>
                  <a:schemeClr val="tx1">
                    <a:tint val="75000"/>
                  </a:schemeClr>
                </a:solidFill>
                <a:latin typeface="Avenir Next Medium" charset="0"/>
              </a:defRPr>
            </a:lvl1pPr>
          </a:lstStyle>
          <a:p>
            <a:endParaRPr lang="pl-PL"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b="0" i="0">
                <a:solidFill>
                  <a:schemeClr val="accent1"/>
                </a:solidFill>
                <a:latin typeface="Avenir Next Medium" charset="0"/>
              </a:defRPr>
            </a:lvl1pPr>
          </a:lstStyle>
          <a:p>
            <a:fld id="{F983DFDB-2BC3-4975-A839-57195970D739}" type="slidenum">
              <a:rPr lang="pl-PL" smtClean="0"/>
              <a:pPr/>
              <a:t>‹#›</a:t>
            </a:fld>
            <a:endParaRPr lang="pl-PL" dirty="0"/>
          </a:p>
        </p:txBody>
      </p:sp>
    </p:spTree>
    <p:extLst>
      <p:ext uri="{BB962C8B-B14F-4D97-AF65-F5344CB8AC3E}">
        <p14:creationId xmlns:p14="http://schemas.microsoft.com/office/powerpoint/2010/main" val="30051445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b="0" i="0" kern="1200">
          <a:solidFill>
            <a:schemeClr val="accent1"/>
          </a:solidFill>
          <a:latin typeface="Avenir Next Medium"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Avenir Next Medium" charset="0"/>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Avenir Next Medium" charset="0"/>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Avenir Next Medium" charset="0"/>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Avenir Next Medium" charset="0"/>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Avenir Next Medium" charset="0"/>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BDD372-358C-4925-845B-8E64AD1CE421}" type="datetimeFigureOut">
              <a:rPr lang="pl-PL" smtClean="0"/>
              <a:t>2017-03-28</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853145-3EF2-40ED-8476-E27EF2A5595D}" type="slidenum">
              <a:rPr lang="pl-PL" smtClean="0"/>
              <a:t>‹#›</a:t>
            </a:fld>
            <a:endParaRPr lang="pl-PL"/>
          </a:p>
        </p:txBody>
      </p:sp>
    </p:spTree>
    <p:extLst>
      <p:ext uri="{BB962C8B-B14F-4D97-AF65-F5344CB8AC3E}">
        <p14:creationId xmlns:p14="http://schemas.microsoft.com/office/powerpoint/2010/main" val="378109262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rp.pl/Podatek-dochodowy/302239858-Ulga-BR-Fiskus-odmawia-prawa-do-ulgi"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www.doradcaczyszek.p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saturation sat="0"/>
                    </a14:imgEffect>
                  </a14:imgLayer>
                </a14:imgProps>
              </a:ext>
            </a:extLst>
          </a:blip>
          <a:srcRect/>
          <a:stretch>
            <a:fillRect t="-9000" b="-9000"/>
          </a:stretch>
        </a:blipFill>
        <a:effectLst/>
      </p:bgPr>
    </p:bg>
    <p:spTree>
      <p:nvGrpSpPr>
        <p:cNvPr id="1" name=""/>
        <p:cNvGrpSpPr/>
        <p:nvPr/>
      </p:nvGrpSpPr>
      <p:grpSpPr>
        <a:xfrm>
          <a:off x="0" y="0"/>
          <a:ext cx="0" cy="0"/>
          <a:chOff x="0" y="0"/>
          <a:chExt cx="0" cy="0"/>
        </a:xfrm>
      </p:grpSpPr>
      <p:sp>
        <p:nvSpPr>
          <p:cNvPr id="4" name="PoleTekstowe 3"/>
          <p:cNvSpPr txBox="1"/>
          <p:nvPr/>
        </p:nvSpPr>
        <p:spPr>
          <a:xfrm rot="10800000" flipH="1" flipV="1">
            <a:off x="0" y="3146491"/>
            <a:ext cx="12192000" cy="3404687"/>
          </a:xfrm>
          <a:prstGeom prst="rect">
            <a:avLst/>
          </a:prstGeom>
          <a:solidFill>
            <a:schemeClr val="accent6"/>
          </a:solidFill>
        </p:spPr>
        <p:txBody>
          <a:bodyPr wrap="square" tIns="360000" rIns="90000" bIns="360000" rtlCol="0">
            <a:spAutoFit/>
          </a:bodyPr>
          <a:lstStyle/>
          <a:p>
            <a:pPr lvl="0" algn="ctr" defTabSz="914400">
              <a:spcBef>
                <a:spcPts val="600"/>
              </a:spcBef>
              <a:spcAft>
                <a:spcPts val="600"/>
              </a:spcAft>
              <a:defRPr/>
            </a:pPr>
            <a:r>
              <a:rPr lang="pl-PL" sz="4800" kern="0" dirty="0">
                <a:solidFill>
                  <a:schemeClr val="bg1"/>
                </a:solidFill>
                <a:latin typeface="Avenir Next Medium" charset="0"/>
              </a:rPr>
              <a:t>Ulga podatkowa </a:t>
            </a:r>
          </a:p>
          <a:p>
            <a:pPr lvl="0" algn="ctr" defTabSz="914400">
              <a:spcBef>
                <a:spcPts val="600"/>
              </a:spcBef>
              <a:spcAft>
                <a:spcPts val="600"/>
              </a:spcAft>
              <a:defRPr/>
            </a:pPr>
            <a:r>
              <a:rPr lang="pl-PL" sz="4800" kern="0" dirty="0">
                <a:solidFill>
                  <a:schemeClr val="bg1"/>
                </a:solidFill>
                <a:latin typeface="Avenir Next Medium" charset="0"/>
              </a:rPr>
              <a:t>na badania i </a:t>
            </a:r>
            <a:r>
              <a:rPr lang="pl-PL" sz="4800" kern="0" dirty="0" smtClean="0">
                <a:solidFill>
                  <a:schemeClr val="bg1"/>
                </a:solidFill>
                <a:latin typeface="Avenir Next Medium" charset="0"/>
              </a:rPr>
              <a:t>rozwój</a:t>
            </a:r>
          </a:p>
          <a:p>
            <a:pPr algn="ctr" defTabSz="914400">
              <a:spcBef>
                <a:spcPts val="600"/>
              </a:spcBef>
              <a:spcAft>
                <a:spcPts val="600"/>
              </a:spcAft>
              <a:defRPr/>
            </a:pPr>
            <a:endParaRPr lang="pl-PL" sz="2400" kern="0" dirty="0" smtClean="0">
              <a:solidFill>
                <a:schemeClr val="bg1"/>
              </a:solidFill>
              <a:latin typeface="Avenir Next Medium" charset="0"/>
            </a:endParaRPr>
          </a:p>
          <a:p>
            <a:pPr algn="ctr" defTabSz="914400">
              <a:spcBef>
                <a:spcPts val="600"/>
              </a:spcBef>
              <a:spcAft>
                <a:spcPts val="600"/>
              </a:spcAft>
              <a:defRPr/>
            </a:pPr>
            <a:r>
              <a:rPr lang="pl-PL" sz="2400" kern="0" smtClean="0">
                <a:solidFill>
                  <a:schemeClr val="bg1"/>
                </a:solidFill>
                <a:latin typeface="Avenir Next Medium" charset="0"/>
              </a:rPr>
              <a:t>Pracodawcy Pomorza, 28.03.2017</a:t>
            </a:r>
            <a:endParaRPr lang="pl-PL" sz="2400" kern="0" dirty="0">
              <a:solidFill>
                <a:schemeClr val="bg1"/>
              </a:solidFill>
              <a:latin typeface="Avenir Next Medium" charset="0"/>
            </a:endParaRPr>
          </a:p>
        </p:txBody>
      </p:sp>
    </p:spTree>
    <p:extLst>
      <p:ext uri="{BB962C8B-B14F-4D97-AF65-F5344CB8AC3E}">
        <p14:creationId xmlns:p14="http://schemas.microsoft.com/office/powerpoint/2010/main" val="3587620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altLang="pl-PL" dirty="0"/>
              <a:t>Działalność badawczo – rozwojowa</a:t>
            </a:r>
            <a:br>
              <a:rPr lang="pl-PL" altLang="pl-PL" dirty="0"/>
            </a:br>
            <a:r>
              <a:rPr lang="pl-PL" altLang="pl-PL" dirty="0"/>
              <a:t>(często skrótem: „</a:t>
            </a:r>
            <a:r>
              <a:rPr lang="pl-PL" altLang="pl-PL" i="1" dirty="0"/>
              <a:t>działalność B+R</a:t>
            </a:r>
            <a:r>
              <a:rPr lang="pl-PL" altLang="pl-PL" dirty="0"/>
              <a:t>”)</a:t>
            </a:r>
            <a:br>
              <a:rPr lang="pl-PL" altLang="pl-PL" dirty="0"/>
            </a:br>
            <a:r>
              <a:rPr lang="pl-PL" altLang="pl-PL" dirty="0"/>
              <a:t>– definicja (art. 4 pkt 26 CIT)</a:t>
            </a:r>
            <a:endParaRPr lang="pl-PL" dirty="0"/>
          </a:p>
        </p:txBody>
      </p:sp>
      <p:sp>
        <p:nvSpPr>
          <p:cNvPr id="3" name="Symbol zastępczy zawartości 2"/>
          <p:cNvSpPr>
            <a:spLocks noGrp="1"/>
          </p:cNvSpPr>
          <p:nvPr>
            <p:ph idx="1"/>
          </p:nvPr>
        </p:nvSpPr>
        <p:spPr>
          <a:xfrm>
            <a:off x="677334" y="2560321"/>
            <a:ext cx="8596668" cy="3108960"/>
          </a:xfrm>
        </p:spPr>
        <p:txBody>
          <a:bodyPr>
            <a:normAutofit/>
          </a:bodyPr>
          <a:lstStyle/>
          <a:p>
            <a:pPr marL="565150" indent="-457200" algn="just">
              <a:buSzPct val="45000"/>
              <a:buFontTx/>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działalność twórcza obejmującą badania naukowe lub prace rozwojowe, podejmowana w sposób systematyczny w celu zwiększenia zasobów wiedzy oraz wykorzystania zasobów wiedzy do tworzenia nowych zastosowań</a:t>
            </a:r>
          </a:p>
        </p:txBody>
      </p:sp>
    </p:spTree>
    <p:extLst>
      <p:ext uri="{BB962C8B-B14F-4D97-AF65-F5344CB8AC3E}">
        <p14:creationId xmlns:p14="http://schemas.microsoft.com/office/powerpoint/2010/main" val="1359758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89875" y="173502"/>
            <a:ext cx="8596668" cy="1320800"/>
          </a:xfrm>
        </p:spPr>
        <p:txBody>
          <a:bodyPr/>
          <a:lstStyle/>
          <a:p>
            <a:r>
              <a:rPr lang="pl-PL" altLang="pl-PL" dirty="0"/>
              <a:t>Badania naukowe: (art. 4 pkt 27 CIT)</a:t>
            </a:r>
            <a:endParaRPr lang="pl-PL" dirty="0"/>
          </a:p>
        </p:txBody>
      </p:sp>
      <p:graphicFrame>
        <p:nvGraphicFramePr>
          <p:cNvPr id="5" name="Group 2"/>
          <p:cNvGraphicFramePr>
            <a:graphicFrameLocks noGrp="1"/>
          </p:cNvGraphicFramePr>
          <p:nvPr>
            <p:extLst>
              <p:ext uri="{D42A27DB-BD31-4B8C-83A1-F6EECF244321}">
                <p14:modId xmlns:p14="http://schemas.microsoft.com/office/powerpoint/2010/main" val="352633074"/>
              </p:ext>
            </p:extLst>
          </p:nvPr>
        </p:nvGraphicFramePr>
        <p:xfrm>
          <a:off x="425319" y="833902"/>
          <a:ext cx="9072562" cy="5742910"/>
        </p:xfrm>
        <a:graphic>
          <a:graphicData uri="http://schemas.openxmlformats.org/drawingml/2006/table">
            <a:tbl>
              <a:tblPr/>
              <a:tblGrid>
                <a:gridCol w="2125662">
                  <a:extLst>
                    <a:ext uri="{9D8B030D-6E8A-4147-A177-3AD203B41FA5}">
                      <a16:colId xmlns:a16="http://schemas.microsoft.com/office/drawing/2014/main" xmlns="" val="20000"/>
                    </a:ext>
                  </a:extLst>
                </a:gridCol>
                <a:gridCol w="6946900">
                  <a:extLst>
                    <a:ext uri="{9D8B030D-6E8A-4147-A177-3AD203B41FA5}">
                      <a16:colId xmlns:a16="http://schemas.microsoft.com/office/drawing/2014/main" xmlns="" val="20001"/>
                    </a:ext>
                  </a:extLst>
                </a:gridCol>
              </a:tblGrid>
              <a:tr h="2060356">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kumimoji="0" lang="pl-PL" sz="1800" b="0" i="0" u="none" strike="noStrike" cap="none" normalizeH="0" baseline="0" dirty="0">
                          <a:ln>
                            <a:noFill/>
                          </a:ln>
                          <a:solidFill>
                            <a:srgbClr val="000000"/>
                          </a:solidFill>
                          <a:effectLst/>
                          <a:latin typeface="Arial" charset="0"/>
                          <a:ea typeface="Microsoft YaHei" charset="-122"/>
                        </a:rPr>
                        <a:t>badania podstawowe</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B3B3B3"/>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kumimoji="0" lang="pl-PL" sz="1800" b="0" i="0" u="none" strike="noStrike" cap="none" normalizeH="0" baseline="0" dirty="0">
                          <a:ln>
                            <a:noFill/>
                          </a:ln>
                          <a:solidFill>
                            <a:srgbClr val="000000"/>
                          </a:solidFill>
                          <a:effectLst/>
                          <a:latin typeface="Arial" charset="0"/>
                          <a:ea typeface="Microsoft YaHei" charset="-122"/>
                        </a:rPr>
                        <a:t>oryginalne prace badawcze, eksperymentalne lub teoretyczne podejmowane przede wszystkim w celu zdobywania nowej wiedzy o podstawach zjawisk i obserwowalnych faktów bez nastawienia na bezpośrednie zastosowanie </a:t>
                      </a:r>
                      <a:r>
                        <a:rPr kumimoji="0" lang="pl-PL" sz="1800" b="0" i="0" u="none" strike="noStrike" cap="none" normalizeH="0" baseline="0" dirty="0" smtClean="0">
                          <a:ln>
                            <a:noFill/>
                          </a:ln>
                          <a:solidFill>
                            <a:srgbClr val="000000"/>
                          </a:solidFill>
                          <a:effectLst/>
                          <a:latin typeface="Arial" charset="0"/>
                          <a:ea typeface="Microsoft YaHei" charset="-122"/>
                        </a:rPr>
                        <a:t>komercyjne. </a:t>
                      </a: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sz="1800" b="0" i="0" kern="1200" dirty="0" smtClean="0">
                          <a:solidFill>
                            <a:schemeClr val="tx1"/>
                          </a:solidFill>
                          <a:effectLst/>
                          <a:latin typeface="Arial" panose="020B0604020202020204" pitchFamily="34" charset="0"/>
                          <a:ea typeface="+mn-ea"/>
                          <a:cs typeface="Arial" panose="020B0604020202020204" pitchFamily="34" charset="0"/>
                        </a:rPr>
                        <a:t>powyższe wydatki podlegają odliczeniu wyłącznie pod warunkiem, że badania są prowadzone na podstawie umowy lub porozumienia z jednostką naukową w rozumieniu ustawy z dnia 30 kwietnia 2010 r. o zasadach finansowania nauki.</a:t>
                      </a:r>
                      <a:endParaRPr kumimoji="0" lang="pl-PL" sz="1800" b="0" i="0" u="none" strike="noStrike" cap="none" normalizeH="0" baseline="0" dirty="0">
                        <a:ln>
                          <a:noFill/>
                        </a:ln>
                        <a:solidFill>
                          <a:srgbClr val="000000"/>
                        </a:solidFill>
                        <a:effectLst/>
                        <a:latin typeface="Arial" panose="020B0604020202020204" pitchFamily="34" charset="0"/>
                        <a:ea typeface="Microsoft YaHei" charset="-122"/>
                        <a:cs typeface="Arial" panose="020B0604020202020204" pitchFamily="34" charset="0"/>
                      </a:endParaRP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B3B3B3"/>
                    </a:solidFill>
                  </a:tcPr>
                </a:tc>
                <a:extLst>
                  <a:ext uri="{0D108BD9-81ED-4DB2-BD59-A6C34878D82A}">
                    <a16:rowId xmlns:a16="http://schemas.microsoft.com/office/drawing/2014/main" xmlns="" val="10000"/>
                  </a:ext>
                </a:extLst>
              </a:tr>
              <a:tr h="619739">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kumimoji="0" lang="pl-PL" sz="1800" b="0" i="0" u="none" strike="noStrike" cap="none" normalizeH="0" baseline="0">
                          <a:ln>
                            <a:noFill/>
                          </a:ln>
                          <a:solidFill>
                            <a:srgbClr val="000000"/>
                          </a:solidFill>
                          <a:effectLst/>
                          <a:latin typeface="Arial" charset="0"/>
                          <a:ea typeface="Microsoft YaHei" charset="-122"/>
                        </a:rPr>
                        <a:t>badania stosowane</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kumimoji="0" lang="pl-PL" sz="1800" b="0" i="0" u="none" strike="noStrike" cap="none" normalizeH="0" baseline="0">
                          <a:ln>
                            <a:noFill/>
                          </a:ln>
                          <a:solidFill>
                            <a:srgbClr val="000000"/>
                          </a:solidFill>
                          <a:effectLst/>
                          <a:latin typeface="Arial" charset="0"/>
                          <a:ea typeface="Microsoft YaHei" charset="-122"/>
                        </a:rPr>
                        <a:t>prace badawcze podejmowane w celu zdobycia nowej wiedzy, zorientowane przede wszystkim na zastosowanie w praktyce </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CCCCCC"/>
                    </a:solidFill>
                  </a:tcPr>
                </a:tc>
                <a:extLst>
                  <a:ext uri="{0D108BD9-81ED-4DB2-BD59-A6C34878D82A}">
                    <a16:rowId xmlns:a16="http://schemas.microsoft.com/office/drawing/2014/main" xmlns="" val="10001"/>
                  </a:ext>
                </a:extLst>
              </a:tr>
              <a:tr h="2972528">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kumimoji="0" lang="pl-PL" sz="1800" b="0" i="0" u="none" strike="noStrike" cap="none" normalizeH="0" baseline="0">
                          <a:ln>
                            <a:noFill/>
                          </a:ln>
                          <a:solidFill>
                            <a:srgbClr val="000000"/>
                          </a:solidFill>
                          <a:effectLst/>
                          <a:latin typeface="Arial" charset="0"/>
                          <a:ea typeface="Microsoft YaHei" charset="-122"/>
                        </a:rPr>
                        <a:t>badania przemysłowe</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kumimoji="0" lang="pl-PL" sz="1800" b="0" i="0" u="none" strike="noStrike" cap="none" normalizeH="0" baseline="0" dirty="0">
                          <a:ln>
                            <a:noFill/>
                          </a:ln>
                          <a:solidFill>
                            <a:srgbClr val="000000"/>
                          </a:solidFill>
                          <a:effectLst/>
                          <a:latin typeface="Arial" charset="0"/>
                          <a:ea typeface="Microsoft YaHei" charset="-122"/>
                        </a:rPr>
                        <a:t>badania mające na celu zdobycie nowej wiedzy oraz umiejętności w celu opracowywania nowych produktów, procesów i usług lub wprowadzania znaczących ulepszeń do istniejących produktów, procesów i usług; badania te uwzględniają tworzenie elementów składowych systemów złożonych, budowę prototypów w środowisku laboratoryjnym lub w środowisku symulującym istniejące systemy, szczególnie do oceny przydatności danych rodzajów technologii, a także budowę niezbędnych w tych badaniach linii pilotażowych, w tym do uzyskania dowodu w przypadku technologii generycznych </a:t>
                      </a:r>
                    </a:p>
                  </a:txBody>
                  <a:tcPr marL="90000" marR="90000" marT="62676" marB="46800"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E6E6E6"/>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164854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257908"/>
            <a:ext cx="8596668" cy="1320800"/>
          </a:xfrm>
        </p:spPr>
        <p:txBody>
          <a:bodyPr>
            <a:normAutofit/>
          </a:bodyPr>
          <a:lstStyle/>
          <a:p>
            <a:r>
              <a:rPr lang="pl-PL" altLang="pl-PL" dirty="0"/>
              <a:t>Prace rozwojowe</a:t>
            </a:r>
            <a:endParaRPr lang="pl-PL" dirty="0"/>
          </a:p>
        </p:txBody>
      </p:sp>
      <p:sp>
        <p:nvSpPr>
          <p:cNvPr id="3" name="Symbol zastępczy zawartości 2"/>
          <p:cNvSpPr>
            <a:spLocks noGrp="1"/>
          </p:cNvSpPr>
          <p:nvPr>
            <p:ph idx="1"/>
          </p:nvPr>
        </p:nvSpPr>
        <p:spPr>
          <a:xfrm>
            <a:off x="677334" y="956603"/>
            <a:ext cx="8596668" cy="5008099"/>
          </a:xfrm>
        </p:spPr>
        <p:txBody>
          <a:bodyPr>
            <a:normAutofit fontScale="92500" lnSpcReduction="20000"/>
          </a:bodyPr>
          <a:lstStyle/>
          <a:p>
            <a:pPr marL="431800" indent="-323850" algn="just">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000" dirty="0"/>
              <a:t>prace rozwojowe - oznacza to nabywanie, łączenie, kształtowanie i wykorzystywanie dostępnej aktualnie wiedzy i umiejętności z dziedziny nauki, technologii i działalności gospodarczej oraz innej wiedzy i umiejętności do planowania produkcji oraz tworzenia i projektowania nowych, zmienionych lub ulepszonych produktów, procesów i usług, z wyłączeniem prac obejmujących rutynowe i okresowe zmiany wprowadzane do produktów, linii produkcyjnych, procesów wytwórczych, istniejących usług oraz innych operacji w toku, nawet jeżeli takie zmiany mają charakter ulepszeń, </a:t>
            </a:r>
            <a:r>
              <a:rPr lang="pl-PL" altLang="pl-PL" sz="2000" u="sng" dirty="0"/>
              <a:t>w szczególności</a:t>
            </a:r>
            <a:r>
              <a:rPr lang="pl-PL" altLang="pl-PL" sz="2000" dirty="0"/>
              <a:t>:</a:t>
            </a:r>
          </a:p>
          <a:p>
            <a:pPr marL="431800" indent="-323850" algn="just">
              <a:buClr>
                <a:schemeClr val="bg1"/>
              </a:buClr>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000" dirty="0"/>
              <a:t>a)  opracowywanie prototypów i projektów pilotażowych oraz demonstracje, testowanie i walidację nowych lub ulepszonych produktów, procesów lub usług w otoczeniu stanowiącym model warunków rzeczywistego funkcjonowania, których głównym celem jest dalsze udoskonalenie techniczne produktów, procesów lub usług, których ostateczny kształt nie został określony,</a:t>
            </a:r>
          </a:p>
          <a:p>
            <a:pPr marL="431800" indent="-323850" algn="just">
              <a:buClr>
                <a:schemeClr val="bg1"/>
              </a:buClr>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000" dirty="0"/>
              <a:t>b)  opracowywanie prototypów i projektów pilotażowych, które można wykorzystać do celów komercyjnych, w przypadku gdy prototyp lub projekt pilotażowy stanowi produkt końcowy gotowy do wykorzystania komercyjnego, a jego produkcja wyłącznie do celów demonstracyjnych i walidacyjnych jest zbyt kosztowna;</a:t>
            </a:r>
          </a:p>
        </p:txBody>
      </p:sp>
    </p:spTree>
    <p:extLst>
      <p:ext uri="{BB962C8B-B14F-4D97-AF65-F5344CB8AC3E}">
        <p14:creationId xmlns:p14="http://schemas.microsoft.com/office/powerpoint/2010/main" val="1970632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257908"/>
            <a:ext cx="8596668" cy="1320800"/>
          </a:xfrm>
        </p:spPr>
        <p:txBody>
          <a:bodyPr>
            <a:normAutofit/>
          </a:bodyPr>
          <a:lstStyle/>
          <a:p>
            <a:r>
              <a:rPr lang="pl-PL" altLang="pl-PL" dirty="0"/>
              <a:t>Co oznaczają </a:t>
            </a:r>
            <a:r>
              <a:rPr lang="pl-PL" altLang="pl-PL" dirty="0" smtClean="0"/>
              <a:t>prace B+R w </a:t>
            </a:r>
            <a:r>
              <a:rPr lang="pl-PL" altLang="pl-PL" dirty="0"/>
              <a:t>praktyce w różnych branżach:</a:t>
            </a:r>
            <a:endParaRPr lang="pl-PL" dirty="0"/>
          </a:p>
        </p:txBody>
      </p:sp>
      <p:sp>
        <p:nvSpPr>
          <p:cNvPr id="3" name="Symbol zastępczy zawartości 2"/>
          <p:cNvSpPr>
            <a:spLocks noGrp="1"/>
          </p:cNvSpPr>
          <p:nvPr>
            <p:ph idx="1"/>
          </p:nvPr>
        </p:nvSpPr>
        <p:spPr>
          <a:xfrm>
            <a:off x="677334" y="1786596"/>
            <a:ext cx="8596668" cy="4178105"/>
          </a:xfrm>
        </p:spPr>
        <p:txBody>
          <a:bodyPr>
            <a:normAutofit/>
          </a:bodyPr>
          <a:lstStyle/>
          <a:p>
            <a:pPr marL="431800" indent="-323850" algn="just">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b="1" dirty="0"/>
              <a:t>Branża produkcyjna </a:t>
            </a:r>
            <a:r>
              <a:rPr lang="pl-PL" altLang="pl-PL" sz="2800" dirty="0"/>
              <a:t>– może oznaczać np</a:t>
            </a:r>
            <a:r>
              <a:rPr lang="pl-PL" altLang="pl-PL" sz="2800" dirty="0" smtClean="0"/>
              <a:t>. </a:t>
            </a:r>
            <a:r>
              <a:rPr lang="pl-PL" altLang="pl-PL" sz="2800" dirty="0"/>
              <a:t>rozwój nowych produktów lub ulepszanie istniejących, prace nad efektywniejszym systemem produkcji / użyciem nowego surowca.</a:t>
            </a:r>
          </a:p>
          <a:p>
            <a:pPr marL="431800" indent="-323850" algn="just">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b="1" dirty="0"/>
              <a:t>Biotechnologia</a:t>
            </a:r>
            <a:r>
              <a:rPr lang="pl-PL" altLang="pl-PL" sz="2800" dirty="0"/>
              <a:t> / farmacja – prace nad wytworzeniem substancji terapeutycznych; testy przedkliniczne i kliniczne; rozwój aparatury medycznej.</a:t>
            </a:r>
          </a:p>
        </p:txBody>
      </p:sp>
      <p:sp>
        <p:nvSpPr>
          <p:cNvPr id="5" name="Text Box 3"/>
          <p:cNvSpPr txBox="1">
            <a:spLocks noChangeArrowheads="1"/>
          </p:cNvSpPr>
          <p:nvPr/>
        </p:nvSpPr>
        <p:spPr bwMode="auto">
          <a:xfrm>
            <a:off x="7179115" y="5440140"/>
            <a:ext cx="51117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60876" rIns="90000" bIns="45000"/>
          <a:lstStyle>
            <a:lvl1pPr eaLnBrk="0">
              <a:tabLst>
                <a:tab pos="449263" algn="l"/>
                <a:tab pos="898525" algn="l"/>
                <a:tab pos="1347788" algn="l"/>
                <a:tab pos="1797050" algn="l"/>
                <a:tab pos="2246313" algn="l"/>
                <a:tab pos="2695575" algn="l"/>
                <a:tab pos="3144838" algn="l"/>
                <a:tab pos="3594100" algn="l"/>
                <a:tab pos="4043363" algn="l"/>
                <a:tab pos="4492625" algn="l"/>
                <a:tab pos="4941888" algn="l"/>
              </a:tabLst>
              <a:defRPr>
                <a:solidFill>
                  <a:schemeClr val="tx1"/>
                </a:solidFill>
                <a:latin typeface="Arial" panose="020B0604020202020204" pitchFamily="34" charset="0"/>
                <a:ea typeface="Microsoft YaHei" panose="020B0503020204020204" pitchFamily="34" charset="-122"/>
              </a:defRPr>
            </a:lvl1pPr>
            <a:lvl2pPr eaLnBrk="0">
              <a:tabLst>
                <a:tab pos="449263" algn="l"/>
                <a:tab pos="898525" algn="l"/>
                <a:tab pos="1347788" algn="l"/>
                <a:tab pos="1797050" algn="l"/>
                <a:tab pos="2246313" algn="l"/>
                <a:tab pos="2695575" algn="l"/>
                <a:tab pos="3144838" algn="l"/>
                <a:tab pos="3594100" algn="l"/>
                <a:tab pos="4043363" algn="l"/>
                <a:tab pos="4492625" algn="l"/>
                <a:tab pos="4941888" algn="l"/>
              </a:tabLst>
              <a:defRPr>
                <a:solidFill>
                  <a:schemeClr val="tx1"/>
                </a:solidFill>
                <a:latin typeface="Arial" panose="020B0604020202020204" pitchFamily="34" charset="0"/>
                <a:ea typeface="Microsoft YaHei" panose="020B0503020204020204" pitchFamily="34" charset="-122"/>
              </a:defRPr>
            </a:lvl2pPr>
            <a:lvl3pPr eaLnBrk="0">
              <a:tabLst>
                <a:tab pos="449263" algn="l"/>
                <a:tab pos="898525" algn="l"/>
                <a:tab pos="1347788" algn="l"/>
                <a:tab pos="1797050" algn="l"/>
                <a:tab pos="2246313" algn="l"/>
                <a:tab pos="2695575" algn="l"/>
                <a:tab pos="3144838" algn="l"/>
                <a:tab pos="3594100" algn="l"/>
                <a:tab pos="4043363" algn="l"/>
                <a:tab pos="4492625" algn="l"/>
                <a:tab pos="4941888" algn="l"/>
              </a:tabLst>
              <a:defRPr>
                <a:solidFill>
                  <a:schemeClr val="tx1"/>
                </a:solidFill>
                <a:latin typeface="Arial" panose="020B0604020202020204" pitchFamily="34" charset="0"/>
                <a:ea typeface="Microsoft YaHei" panose="020B0503020204020204" pitchFamily="34" charset="-122"/>
              </a:defRPr>
            </a:lvl3pPr>
            <a:lvl4pPr eaLnBrk="0">
              <a:tabLst>
                <a:tab pos="449263" algn="l"/>
                <a:tab pos="898525" algn="l"/>
                <a:tab pos="1347788" algn="l"/>
                <a:tab pos="1797050" algn="l"/>
                <a:tab pos="2246313" algn="l"/>
                <a:tab pos="2695575" algn="l"/>
                <a:tab pos="3144838" algn="l"/>
                <a:tab pos="3594100" algn="l"/>
                <a:tab pos="4043363" algn="l"/>
                <a:tab pos="4492625" algn="l"/>
                <a:tab pos="4941888" algn="l"/>
              </a:tabLst>
              <a:defRPr>
                <a:solidFill>
                  <a:schemeClr val="tx1"/>
                </a:solidFill>
                <a:latin typeface="Arial" panose="020B0604020202020204" pitchFamily="34" charset="0"/>
                <a:ea typeface="Microsoft YaHei" panose="020B0503020204020204" pitchFamily="34" charset="-122"/>
              </a:defRPr>
            </a:lvl4pPr>
            <a:lvl5pPr eaLnBrk="0">
              <a:tabLst>
                <a:tab pos="449263" algn="l"/>
                <a:tab pos="898525" algn="l"/>
                <a:tab pos="1347788" algn="l"/>
                <a:tab pos="1797050" algn="l"/>
                <a:tab pos="2246313" algn="l"/>
                <a:tab pos="2695575" algn="l"/>
                <a:tab pos="3144838" algn="l"/>
                <a:tab pos="3594100" algn="l"/>
                <a:tab pos="4043363" algn="l"/>
                <a:tab pos="4492625" algn="l"/>
                <a:tab pos="4941888"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Lst>
              <a:defRPr>
                <a:solidFill>
                  <a:schemeClr val="tx1"/>
                </a:solidFill>
                <a:latin typeface="Arial" panose="020B0604020202020204" pitchFamily="34" charset="0"/>
                <a:ea typeface="Microsoft YaHei" panose="020B0503020204020204" pitchFamily="34" charset="-122"/>
              </a:defRPr>
            </a:lvl9pPr>
          </a:lstStyle>
          <a:p>
            <a:pPr eaLnBrk="1"/>
            <a:r>
              <a:rPr lang="pl-PL" altLang="pl-PL" dirty="0">
                <a:solidFill>
                  <a:srgbClr val="000000"/>
                </a:solidFill>
              </a:rPr>
              <a:t>źródło: GazetaPrawna.pl</a:t>
            </a:r>
          </a:p>
        </p:txBody>
      </p:sp>
    </p:spTree>
    <p:extLst>
      <p:ext uri="{BB962C8B-B14F-4D97-AF65-F5344CB8AC3E}">
        <p14:creationId xmlns:p14="http://schemas.microsoft.com/office/powerpoint/2010/main" val="3944109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257908"/>
            <a:ext cx="8596668" cy="1320800"/>
          </a:xfrm>
        </p:spPr>
        <p:txBody>
          <a:bodyPr>
            <a:normAutofit/>
          </a:bodyPr>
          <a:lstStyle/>
          <a:p>
            <a:r>
              <a:rPr lang="pl-PL" altLang="pl-PL" dirty="0"/>
              <a:t>Co oznaczają działania innowacyjne w praktyce w różnych branżach:</a:t>
            </a:r>
            <a:endParaRPr lang="pl-PL" dirty="0"/>
          </a:p>
        </p:txBody>
      </p:sp>
      <p:sp>
        <p:nvSpPr>
          <p:cNvPr id="3" name="Symbol zastępczy zawartości 2"/>
          <p:cNvSpPr>
            <a:spLocks noGrp="1"/>
          </p:cNvSpPr>
          <p:nvPr>
            <p:ph idx="1"/>
          </p:nvPr>
        </p:nvSpPr>
        <p:spPr>
          <a:xfrm>
            <a:off x="677334" y="1716258"/>
            <a:ext cx="8596668" cy="4178105"/>
          </a:xfrm>
        </p:spPr>
        <p:txBody>
          <a:bodyPr>
            <a:normAutofit lnSpcReduction="10000"/>
          </a:bodyPr>
          <a:lstStyle/>
          <a:p>
            <a:pPr marL="431800" indent="-323850">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b="1" dirty="0"/>
              <a:t>Branża finansowa </a:t>
            </a:r>
            <a:r>
              <a:rPr lang="pl-PL" altLang="pl-PL" sz="2800" dirty="0"/>
              <a:t>– rozwój systemów informatycznych o nowych funkcjonalnościach; rozwój nowych metod płatności elektronicznych.</a:t>
            </a:r>
          </a:p>
          <a:p>
            <a:pPr marL="431800" indent="-323850">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b="1" dirty="0"/>
              <a:t>Branża informatyczna </a:t>
            </a:r>
            <a:r>
              <a:rPr lang="pl-PL" altLang="pl-PL" sz="2800" dirty="0"/>
              <a:t>- rozwój aplikacji, nowych platform cyfrowych; narzędzi Big Data, aplikacji dla tzw. </a:t>
            </a:r>
            <a:r>
              <a:rPr lang="pl-PL" altLang="pl-PL" sz="2800" dirty="0" err="1"/>
              <a:t>internetu</a:t>
            </a:r>
            <a:r>
              <a:rPr lang="pl-PL" altLang="pl-PL" sz="2800" dirty="0"/>
              <a:t> rzeczy.</a:t>
            </a:r>
          </a:p>
          <a:p>
            <a:pPr marL="431800" indent="-323850">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b="1" dirty="0"/>
              <a:t>Branża wydobywcza </a:t>
            </a:r>
            <a:r>
              <a:rPr lang="pl-PL" altLang="pl-PL" sz="2800" dirty="0"/>
              <a:t>– rozwój technologii lokalizacji i wydobycia zasobów, bezpieczeństwa, przetwarzania</a:t>
            </a:r>
          </a:p>
        </p:txBody>
      </p:sp>
      <p:sp>
        <p:nvSpPr>
          <p:cNvPr id="5" name="Text Box 3"/>
          <p:cNvSpPr txBox="1">
            <a:spLocks noChangeArrowheads="1"/>
          </p:cNvSpPr>
          <p:nvPr/>
        </p:nvSpPr>
        <p:spPr bwMode="auto">
          <a:xfrm>
            <a:off x="7179115" y="5440140"/>
            <a:ext cx="51117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60876" rIns="90000" bIns="45000"/>
          <a:lstStyle>
            <a:lvl1pPr eaLnBrk="0">
              <a:tabLst>
                <a:tab pos="449263" algn="l"/>
                <a:tab pos="898525" algn="l"/>
                <a:tab pos="1347788" algn="l"/>
                <a:tab pos="1797050" algn="l"/>
                <a:tab pos="2246313" algn="l"/>
                <a:tab pos="2695575" algn="l"/>
                <a:tab pos="3144838" algn="l"/>
                <a:tab pos="3594100" algn="l"/>
                <a:tab pos="4043363" algn="l"/>
                <a:tab pos="4492625" algn="l"/>
                <a:tab pos="4941888" algn="l"/>
              </a:tabLst>
              <a:defRPr>
                <a:solidFill>
                  <a:schemeClr val="tx1"/>
                </a:solidFill>
                <a:latin typeface="Arial" panose="020B0604020202020204" pitchFamily="34" charset="0"/>
                <a:ea typeface="Microsoft YaHei" panose="020B0503020204020204" pitchFamily="34" charset="-122"/>
              </a:defRPr>
            </a:lvl1pPr>
            <a:lvl2pPr eaLnBrk="0">
              <a:tabLst>
                <a:tab pos="449263" algn="l"/>
                <a:tab pos="898525" algn="l"/>
                <a:tab pos="1347788" algn="l"/>
                <a:tab pos="1797050" algn="l"/>
                <a:tab pos="2246313" algn="l"/>
                <a:tab pos="2695575" algn="l"/>
                <a:tab pos="3144838" algn="l"/>
                <a:tab pos="3594100" algn="l"/>
                <a:tab pos="4043363" algn="l"/>
                <a:tab pos="4492625" algn="l"/>
                <a:tab pos="4941888" algn="l"/>
              </a:tabLst>
              <a:defRPr>
                <a:solidFill>
                  <a:schemeClr val="tx1"/>
                </a:solidFill>
                <a:latin typeface="Arial" panose="020B0604020202020204" pitchFamily="34" charset="0"/>
                <a:ea typeface="Microsoft YaHei" panose="020B0503020204020204" pitchFamily="34" charset="-122"/>
              </a:defRPr>
            </a:lvl2pPr>
            <a:lvl3pPr eaLnBrk="0">
              <a:tabLst>
                <a:tab pos="449263" algn="l"/>
                <a:tab pos="898525" algn="l"/>
                <a:tab pos="1347788" algn="l"/>
                <a:tab pos="1797050" algn="l"/>
                <a:tab pos="2246313" algn="l"/>
                <a:tab pos="2695575" algn="l"/>
                <a:tab pos="3144838" algn="l"/>
                <a:tab pos="3594100" algn="l"/>
                <a:tab pos="4043363" algn="l"/>
                <a:tab pos="4492625" algn="l"/>
                <a:tab pos="4941888" algn="l"/>
              </a:tabLst>
              <a:defRPr>
                <a:solidFill>
                  <a:schemeClr val="tx1"/>
                </a:solidFill>
                <a:latin typeface="Arial" panose="020B0604020202020204" pitchFamily="34" charset="0"/>
                <a:ea typeface="Microsoft YaHei" panose="020B0503020204020204" pitchFamily="34" charset="-122"/>
              </a:defRPr>
            </a:lvl3pPr>
            <a:lvl4pPr eaLnBrk="0">
              <a:tabLst>
                <a:tab pos="449263" algn="l"/>
                <a:tab pos="898525" algn="l"/>
                <a:tab pos="1347788" algn="l"/>
                <a:tab pos="1797050" algn="l"/>
                <a:tab pos="2246313" algn="l"/>
                <a:tab pos="2695575" algn="l"/>
                <a:tab pos="3144838" algn="l"/>
                <a:tab pos="3594100" algn="l"/>
                <a:tab pos="4043363" algn="l"/>
                <a:tab pos="4492625" algn="l"/>
                <a:tab pos="4941888" algn="l"/>
              </a:tabLst>
              <a:defRPr>
                <a:solidFill>
                  <a:schemeClr val="tx1"/>
                </a:solidFill>
                <a:latin typeface="Arial" panose="020B0604020202020204" pitchFamily="34" charset="0"/>
                <a:ea typeface="Microsoft YaHei" panose="020B0503020204020204" pitchFamily="34" charset="-122"/>
              </a:defRPr>
            </a:lvl4pPr>
            <a:lvl5pPr eaLnBrk="0">
              <a:tabLst>
                <a:tab pos="449263" algn="l"/>
                <a:tab pos="898525" algn="l"/>
                <a:tab pos="1347788" algn="l"/>
                <a:tab pos="1797050" algn="l"/>
                <a:tab pos="2246313" algn="l"/>
                <a:tab pos="2695575" algn="l"/>
                <a:tab pos="3144838" algn="l"/>
                <a:tab pos="3594100" algn="l"/>
                <a:tab pos="4043363" algn="l"/>
                <a:tab pos="4492625" algn="l"/>
                <a:tab pos="4941888"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Lst>
              <a:defRPr>
                <a:solidFill>
                  <a:schemeClr val="tx1"/>
                </a:solidFill>
                <a:latin typeface="Arial" panose="020B0604020202020204" pitchFamily="34" charset="0"/>
                <a:ea typeface="Microsoft YaHei" panose="020B0503020204020204" pitchFamily="34" charset="-122"/>
              </a:defRPr>
            </a:lvl9pPr>
          </a:lstStyle>
          <a:p>
            <a:pPr eaLnBrk="1"/>
            <a:r>
              <a:rPr lang="pl-PL" altLang="pl-PL" dirty="0">
                <a:solidFill>
                  <a:srgbClr val="000000"/>
                </a:solidFill>
              </a:rPr>
              <a:t>źródło: GazetaPrawna.pl</a:t>
            </a:r>
          </a:p>
        </p:txBody>
      </p:sp>
    </p:spTree>
    <p:extLst>
      <p:ext uri="{BB962C8B-B14F-4D97-AF65-F5344CB8AC3E}">
        <p14:creationId xmlns:p14="http://schemas.microsoft.com/office/powerpoint/2010/main" val="22486146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257908"/>
            <a:ext cx="8596668" cy="1320800"/>
          </a:xfrm>
        </p:spPr>
        <p:txBody>
          <a:bodyPr>
            <a:normAutofit/>
          </a:bodyPr>
          <a:lstStyle/>
          <a:p>
            <a:r>
              <a:rPr lang="pl-PL" altLang="pl-PL" dirty="0"/>
              <a:t>Co oznaczają działania innowacyjne w praktyce w różnych branżach:</a:t>
            </a:r>
            <a:endParaRPr lang="pl-PL" dirty="0"/>
          </a:p>
        </p:txBody>
      </p:sp>
      <p:sp>
        <p:nvSpPr>
          <p:cNvPr id="3" name="Symbol zastępczy zawartości 2"/>
          <p:cNvSpPr>
            <a:spLocks noGrp="1"/>
          </p:cNvSpPr>
          <p:nvPr>
            <p:ph idx="1"/>
          </p:nvPr>
        </p:nvSpPr>
        <p:spPr>
          <a:xfrm>
            <a:off x="677334" y="1716258"/>
            <a:ext cx="8596668" cy="4178105"/>
          </a:xfrm>
        </p:spPr>
        <p:txBody>
          <a:bodyPr>
            <a:normAutofit/>
          </a:bodyPr>
          <a:lstStyle/>
          <a:p>
            <a:pPr marL="431800" indent="-323850">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b="1" dirty="0"/>
              <a:t>Branża rolno-spożywcza </a:t>
            </a:r>
            <a:r>
              <a:rPr lang="pl-PL" altLang="pl-PL" sz="2800" dirty="0"/>
              <a:t>– rozwój ulepszonych nawozów lub metod nawożenia, metod ochrony zasobów wodnych</a:t>
            </a:r>
          </a:p>
          <a:p>
            <a:pPr marL="431800" indent="-323850">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b="1" dirty="0"/>
              <a:t>Branża budowlana</a:t>
            </a:r>
            <a:r>
              <a:rPr lang="pl-PL" altLang="pl-PL" sz="2800" dirty="0"/>
              <a:t> – opracowywanie nowych metod inżynieryjno-budowlanych, ulepszonych materiałów budowlanych, nowych rozwiązań inżynieryjnych.</a:t>
            </a:r>
          </a:p>
        </p:txBody>
      </p:sp>
      <p:sp>
        <p:nvSpPr>
          <p:cNvPr id="5" name="Text Box 3"/>
          <p:cNvSpPr txBox="1">
            <a:spLocks noChangeArrowheads="1"/>
          </p:cNvSpPr>
          <p:nvPr/>
        </p:nvSpPr>
        <p:spPr bwMode="auto">
          <a:xfrm>
            <a:off x="7179115" y="5440140"/>
            <a:ext cx="511175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60876" rIns="90000" bIns="45000"/>
          <a:lstStyle>
            <a:lvl1pPr eaLnBrk="0">
              <a:tabLst>
                <a:tab pos="449263" algn="l"/>
                <a:tab pos="898525" algn="l"/>
                <a:tab pos="1347788" algn="l"/>
                <a:tab pos="1797050" algn="l"/>
                <a:tab pos="2246313" algn="l"/>
                <a:tab pos="2695575" algn="l"/>
                <a:tab pos="3144838" algn="l"/>
                <a:tab pos="3594100" algn="l"/>
                <a:tab pos="4043363" algn="l"/>
                <a:tab pos="4492625" algn="l"/>
                <a:tab pos="4941888" algn="l"/>
              </a:tabLst>
              <a:defRPr>
                <a:solidFill>
                  <a:schemeClr val="tx1"/>
                </a:solidFill>
                <a:latin typeface="Arial" panose="020B0604020202020204" pitchFamily="34" charset="0"/>
                <a:ea typeface="Microsoft YaHei" panose="020B0503020204020204" pitchFamily="34" charset="-122"/>
              </a:defRPr>
            </a:lvl1pPr>
            <a:lvl2pPr eaLnBrk="0">
              <a:tabLst>
                <a:tab pos="449263" algn="l"/>
                <a:tab pos="898525" algn="l"/>
                <a:tab pos="1347788" algn="l"/>
                <a:tab pos="1797050" algn="l"/>
                <a:tab pos="2246313" algn="l"/>
                <a:tab pos="2695575" algn="l"/>
                <a:tab pos="3144838" algn="l"/>
                <a:tab pos="3594100" algn="l"/>
                <a:tab pos="4043363" algn="l"/>
                <a:tab pos="4492625" algn="l"/>
                <a:tab pos="4941888" algn="l"/>
              </a:tabLst>
              <a:defRPr>
                <a:solidFill>
                  <a:schemeClr val="tx1"/>
                </a:solidFill>
                <a:latin typeface="Arial" panose="020B0604020202020204" pitchFamily="34" charset="0"/>
                <a:ea typeface="Microsoft YaHei" panose="020B0503020204020204" pitchFamily="34" charset="-122"/>
              </a:defRPr>
            </a:lvl2pPr>
            <a:lvl3pPr eaLnBrk="0">
              <a:tabLst>
                <a:tab pos="449263" algn="l"/>
                <a:tab pos="898525" algn="l"/>
                <a:tab pos="1347788" algn="l"/>
                <a:tab pos="1797050" algn="l"/>
                <a:tab pos="2246313" algn="l"/>
                <a:tab pos="2695575" algn="l"/>
                <a:tab pos="3144838" algn="l"/>
                <a:tab pos="3594100" algn="l"/>
                <a:tab pos="4043363" algn="l"/>
                <a:tab pos="4492625" algn="l"/>
                <a:tab pos="4941888" algn="l"/>
              </a:tabLst>
              <a:defRPr>
                <a:solidFill>
                  <a:schemeClr val="tx1"/>
                </a:solidFill>
                <a:latin typeface="Arial" panose="020B0604020202020204" pitchFamily="34" charset="0"/>
                <a:ea typeface="Microsoft YaHei" panose="020B0503020204020204" pitchFamily="34" charset="-122"/>
              </a:defRPr>
            </a:lvl3pPr>
            <a:lvl4pPr eaLnBrk="0">
              <a:tabLst>
                <a:tab pos="449263" algn="l"/>
                <a:tab pos="898525" algn="l"/>
                <a:tab pos="1347788" algn="l"/>
                <a:tab pos="1797050" algn="l"/>
                <a:tab pos="2246313" algn="l"/>
                <a:tab pos="2695575" algn="l"/>
                <a:tab pos="3144838" algn="l"/>
                <a:tab pos="3594100" algn="l"/>
                <a:tab pos="4043363" algn="l"/>
                <a:tab pos="4492625" algn="l"/>
                <a:tab pos="4941888" algn="l"/>
              </a:tabLst>
              <a:defRPr>
                <a:solidFill>
                  <a:schemeClr val="tx1"/>
                </a:solidFill>
                <a:latin typeface="Arial" panose="020B0604020202020204" pitchFamily="34" charset="0"/>
                <a:ea typeface="Microsoft YaHei" panose="020B0503020204020204" pitchFamily="34" charset="-122"/>
              </a:defRPr>
            </a:lvl4pPr>
            <a:lvl5pPr eaLnBrk="0">
              <a:tabLst>
                <a:tab pos="449263" algn="l"/>
                <a:tab pos="898525" algn="l"/>
                <a:tab pos="1347788" algn="l"/>
                <a:tab pos="1797050" algn="l"/>
                <a:tab pos="2246313" algn="l"/>
                <a:tab pos="2695575" algn="l"/>
                <a:tab pos="3144838" algn="l"/>
                <a:tab pos="3594100" algn="l"/>
                <a:tab pos="4043363" algn="l"/>
                <a:tab pos="4492625" algn="l"/>
                <a:tab pos="4941888"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449263" algn="l"/>
                <a:tab pos="898525" algn="l"/>
                <a:tab pos="1347788" algn="l"/>
                <a:tab pos="1797050" algn="l"/>
                <a:tab pos="2246313" algn="l"/>
                <a:tab pos="2695575" algn="l"/>
                <a:tab pos="3144838" algn="l"/>
                <a:tab pos="3594100" algn="l"/>
                <a:tab pos="4043363" algn="l"/>
                <a:tab pos="4492625" algn="l"/>
                <a:tab pos="4941888" algn="l"/>
              </a:tabLst>
              <a:defRPr>
                <a:solidFill>
                  <a:schemeClr val="tx1"/>
                </a:solidFill>
                <a:latin typeface="Arial" panose="020B0604020202020204" pitchFamily="34" charset="0"/>
                <a:ea typeface="Microsoft YaHei" panose="020B0503020204020204" pitchFamily="34" charset="-122"/>
              </a:defRPr>
            </a:lvl9pPr>
          </a:lstStyle>
          <a:p>
            <a:pPr eaLnBrk="1"/>
            <a:r>
              <a:rPr lang="pl-PL" altLang="pl-PL" dirty="0">
                <a:solidFill>
                  <a:srgbClr val="000000"/>
                </a:solidFill>
              </a:rPr>
              <a:t>źródło: GazetaPrawna.pl</a:t>
            </a:r>
          </a:p>
        </p:txBody>
      </p:sp>
    </p:spTree>
    <p:extLst>
      <p:ext uri="{BB962C8B-B14F-4D97-AF65-F5344CB8AC3E}">
        <p14:creationId xmlns:p14="http://schemas.microsoft.com/office/powerpoint/2010/main" val="2058861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pl-PL" dirty="0"/>
              <a:t>Koszty kwalifikowane  1</a:t>
            </a:r>
            <a:endParaRPr lang="pl-PL" dirty="0"/>
          </a:p>
        </p:txBody>
      </p:sp>
      <p:sp>
        <p:nvSpPr>
          <p:cNvPr id="3" name="Symbol zastępczy zawartości 2"/>
          <p:cNvSpPr>
            <a:spLocks noGrp="1"/>
          </p:cNvSpPr>
          <p:nvPr>
            <p:ph idx="1"/>
          </p:nvPr>
        </p:nvSpPr>
        <p:spPr>
          <a:xfrm>
            <a:off x="677334" y="1799345"/>
            <a:ext cx="8596668" cy="3986870"/>
          </a:xfrm>
        </p:spPr>
        <p:txBody>
          <a:bodyPr>
            <a:normAutofit lnSpcReduction="10000"/>
          </a:bodyPr>
          <a:lstStyle/>
          <a:p>
            <a:pPr marL="431800" indent="-323850" algn="just">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należności z tytułów, o których mowa w art. 12 ust. 1 ustawy o podatku dochodowym od osób fizycznych (przychody ze stosunku służbowego, stosunku pracy, pracy nakładczej...), oraz składki z tytułu tych należności określone w ustawie o systemie ubezpieczeń społecznych, w części finansowanej przez płatnika składek, jeżeli te należności i składki dotyczą pracowników zatrudnionych w celu realizacji działalności badawczo-rozwojowej</a:t>
            </a:r>
          </a:p>
        </p:txBody>
      </p:sp>
    </p:spTree>
    <p:extLst>
      <p:ext uri="{BB962C8B-B14F-4D97-AF65-F5344CB8AC3E}">
        <p14:creationId xmlns:p14="http://schemas.microsoft.com/office/powerpoint/2010/main" val="857378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478545"/>
            <a:ext cx="8596668" cy="1320800"/>
          </a:xfrm>
        </p:spPr>
        <p:txBody>
          <a:bodyPr/>
          <a:lstStyle/>
          <a:p>
            <a:r>
              <a:rPr lang="pl-PL" altLang="pl-PL" dirty="0"/>
              <a:t>Koszty kwalifikowane  2</a:t>
            </a:r>
            <a:endParaRPr lang="pl-PL" dirty="0"/>
          </a:p>
        </p:txBody>
      </p:sp>
      <p:sp>
        <p:nvSpPr>
          <p:cNvPr id="3" name="Symbol zastępczy zawartości 2"/>
          <p:cNvSpPr>
            <a:spLocks noGrp="1"/>
          </p:cNvSpPr>
          <p:nvPr>
            <p:ph idx="1"/>
          </p:nvPr>
        </p:nvSpPr>
        <p:spPr>
          <a:xfrm>
            <a:off x="677334" y="1799345"/>
            <a:ext cx="8596668" cy="3986870"/>
          </a:xfrm>
        </p:spPr>
        <p:txBody>
          <a:bodyPr>
            <a:normAutofit/>
          </a:bodyPr>
          <a:lstStyle/>
          <a:p>
            <a:pPr marL="431800" indent="-323850" algn="just">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nabycie materiałów i surowców bezpośrednio związanych z prowadzoną działalnością badawczo-rozwojową</a:t>
            </a:r>
          </a:p>
        </p:txBody>
      </p:sp>
    </p:spTree>
    <p:extLst>
      <p:ext uri="{BB962C8B-B14F-4D97-AF65-F5344CB8AC3E}">
        <p14:creationId xmlns:p14="http://schemas.microsoft.com/office/powerpoint/2010/main" val="41018304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478545"/>
            <a:ext cx="8596668" cy="1320800"/>
          </a:xfrm>
        </p:spPr>
        <p:txBody>
          <a:bodyPr/>
          <a:lstStyle/>
          <a:p>
            <a:r>
              <a:rPr lang="pl-PL" altLang="pl-PL" dirty="0"/>
              <a:t>Koszty kwalifikowane  3</a:t>
            </a:r>
            <a:endParaRPr lang="pl-PL" dirty="0"/>
          </a:p>
        </p:txBody>
      </p:sp>
      <p:sp>
        <p:nvSpPr>
          <p:cNvPr id="3" name="Symbol zastępczy zawartości 2"/>
          <p:cNvSpPr>
            <a:spLocks noGrp="1"/>
          </p:cNvSpPr>
          <p:nvPr>
            <p:ph idx="1"/>
          </p:nvPr>
        </p:nvSpPr>
        <p:spPr>
          <a:xfrm>
            <a:off x="677334" y="1799345"/>
            <a:ext cx="8596668" cy="3986870"/>
          </a:xfrm>
        </p:spPr>
        <p:txBody>
          <a:bodyPr>
            <a:normAutofit/>
          </a:bodyPr>
          <a:lstStyle/>
          <a:p>
            <a:pPr marL="431800" indent="-323850" algn="just">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ekspertyzy, opinie, usługi doradcze i usługi równorzędne, a także nabycie wyników badań naukowych, świadczonych lub wykonywanych na podstawie umowy przez jednostkę naukową w rozumieniu ustawy o zasadach finansowania nauki na potrzeby prowadzonej działalności badawczo-rozwojowej</a:t>
            </a:r>
          </a:p>
        </p:txBody>
      </p:sp>
    </p:spTree>
    <p:extLst>
      <p:ext uri="{BB962C8B-B14F-4D97-AF65-F5344CB8AC3E}">
        <p14:creationId xmlns:p14="http://schemas.microsoft.com/office/powerpoint/2010/main" val="39187319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478545"/>
            <a:ext cx="8596668" cy="1320800"/>
          </a:xfrm>
        </p:spPr>
        <p:txBody>
          <a:bodyPr/>
          <a:lstStyle/>
          <a:p>
            <a:r>
              <a:rPr lang="pl-PL" altLang="pl-PL" dirty="0"/>
              <a:t>Koszty kwalifikowane  4</a:t>
            </a:r>
            <a:endParaRPr lang="pl-PL" dirty="0"/>
          </a:p>
        </p:txBody>
      </p:sp>
      <p:sp>
        <p:nvSpPr>
          <p:cNvPr id="3" name="Symbol zastępczy zawartości 2"/>
          <p:cNvSpPr>
            <a:spLocks noGrp="1"/>
          </p:cNvSpPr>
          <p:nvPr>
            <p:ph idx="1"/>
          </p:nvPr>
        </p:nvSpPr>
        <p:spPr>
          <a:xfrm>
            <a:off x="677334" y="1799345"/>
            <a:ext cx="8596668" cy="3986870"/>
          </a:xfrm>
        </p:spPr>
        <p:txBody>
          <a:bodyPr>
            <a:normAutofit/>
          </a:bodyPr>
          <a:lstStyle/>
          <a:p>
            <a:pPr marL="431800" indent="-323850" algn="just">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odpłatne korzystanie z aparatury naukowo-badawczej wykorzystywanej wyłącznie w prowadzonej działalności badawczo-rozwojowej, jeżeli to korzystanie nie wynika z umowy zawartej z podmiotem powiązanym z podatnikiem w rozumieniu art. 11 ust. 1 i 4</a:t>
            </a:r>
          </a:p>
        </p:txBody>
      </p:sp>
    </p:spTree>
    <p:extLst>
      <p:ext uri="{BB962C8B-B14F-4D97-AF65-F5344CB8AC3E}">
        <p14:creationId xmlns:p14="http://schemas.microsoft.com/office/powerpoint/2010/main" val="21678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pl-PL" dirty="0"/>
              <a:t>Podstawy prawne</a:t>
            </a:r>
            <a:endParaRPr lang="pl-PL" dirty="0"/>
          </a:p>
        </p:txBody>
      </p:sp>
      <p:sp>
        <p:nvSpPr>
          <p:cNvPr id="3" name="Symbol zastępczy zawartości 2"/>
          <p:cNvSpPr>
            <a:spLocks noGrp="1"/>
          </p:cNvSpPr>
          <p:nvPr>
            <p:ph idx="1"/>
          </p:nvPr>
        </p:nvSpPr>
        <p:spPr>
          <a:xfrm>
            <a:off x="677334" y="1799345"/>
            <a:ext cx="8596668" cy="3986870"/>
          </a:xfrm>
        </p:spPr>
        <p:txBody>
          <a:bodyPr>
            <a:normAutofit/>
          </a:bodyPr>
          <a:lstStyle/>
          <a:p>
            <a:pPr marL="431800" indent="-323850" algn="just">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art. 26e - 26g ustawy z dnia 26 lipca 1991 r. o podatku dochodowym od osób fizycznych</a:t>
            </a:r>
          </a:p>
          <a:p>
            <a:pPr marL="431800" indent="-323850">
              <a:buSzPct val="4500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	(tekst. jedn. Dz. U. 2016 r., poz. 2032 ze zm.)</a:t>
            </a:r>
          </a:p>
          <a:p>
            <a:pPr marL="431800" indent="-323850">
              <a:buSzPct val="4500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endParaRPr lang="pl-PL" altLang="pl-PL" sz="2800" dirty="0"/>
          </a:p>
          <a:p>
            <a:pPr marL="431800" indent="-323850" algn="just">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art. 18d ustawy z dnia 15 lutego 1992 r. o podatku dochodowym od osób prawnych</a:t>
            </a:r>
          </a:p>
          <a:p>
            <a:pPr marL="431800" indent="-323850">
              <a:buSzPct val="4500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	(tekst jedn. Dz.U. 2016 r. poz. 1888, ze zm.)</a:t>
            </a:r>
          </a:p>
        </p:txBody>
      </p:sp>
    </p:spTree>
    <p:extLst>
      <p:ext uri="{BB962C8B-B14F-4D97-AF65-F5344CB8AC3E}">
        <p14:creationId xmlns:p14="http://schemas.microsoft.com/office/powerpoint/2010/main" val="28151506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342314"/>
            <a:ext cx="8596668" cy="1320800"/>
          </a:xfrm>
        </p:spPr>
        <p:txBody>
          <a:bodyPr/>
          <a:lstStyle/>
          <a:p>
            <a:r>
              <a:rPr lang="pl-PL" altLang="pl-PL" dirty="0"/>
              <a:t>Koszty kwalifikowane  5</a:t>
            </a:r>
            <a:endParaRPr lang="pl-PL" dirty="0"/>
          </a:p>
        </p:txBody>
      </p:sp>
      <p:sp>
        <p:nvSpPr>
          <p:cNvPr id="3" name="Symbol zastępczy zawartości 2"/>
          <p:cNvSpPr>
            <a:spLocks noGrp="1"/>
          </p:cNvSpPr>
          <p:nvPr>
            <p:ph idx="1"/>
          </p:nvPr>
        </p:nvSpPr>
        <p:spPr>
          <a:xfrm>
            <a:off x="677334" y="1434905"/>
            <a:ext cx="8596668" cy="4351310"/>
          </a:xfrm>
        </p:spPr>
        <p:txBody>
          <a:bodyPr>
            <a:normAutofit fontScale="92500" lnSpcReduction="10000"/>
          </a:bodyPr>
          <a:lstStyle/>
          <a:p>
            <a:pPr marL="431800" indent="-323850" algn="just">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koszty uzyskania i utrzymania patentu, prawa ochronnego na wzór użytkowy, prawa z rejestracji wzoru przemysłowego, poniesione przez podatnika będącego </a:t>
            </a:r>
            <a:r>
              <a:rPr lang="pl-PL" altLang="pl-PL" sz="2800" dirty="0" err="1"/>
              <a:t>mikroprzedsiębiorcą</a:t>
            </a:r>
            <a:r>
              <a:rPr lang="pl-PL" altLang="pl-PL" sz="2800" dirty="0"/>
              <a:t>, małym lub średnim przedsiębiorcą w rozumieniu przepisów o swobodzie działalności gospodarczej, na cele przewidziane w ustawie (np. przygotowanie dokumentacji zgłoszeniowej i dokonanie zgłoszenia do Urzędu Patentowego Rzeczypospolitej Polskiej lub odpowiedniego zagranicznego organu, łącznie z kosztami wymaganych tłumaczeń na język obcy)</a:t>
            </a:r>
          </a:p>
        </p:txBody>
      </p:sp>
    </p:spTree>
    <p:extLst>
      <p:ext uri="{BB962C8B-B14F-4D97-AF65-F5344CB8AC3E}">
        <p14:creationId xmlns:p14="http://schemas.microsoft.com/office/powerpoint/2010/main" val="15621769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342314"/>
            <a:ext cx="8596668" cy="1320800"/>
          </a:xfrm>
        </p:spPr>
        <p:txBody>
          <a:bodyPr/>
          <a:lstStyle/>
          <a:p>
            <a:r>
              <a:rPr lang="pl-PL" altLang="pl-PL" dirty="0"/>
              <a:t>Koszty kwalifikowane  6</a:t>
            </a:r>
            <a:endParaRPr lang="pl-PL" dirty="0"/>
          </a:p>
        </p:txBody>
      </p:sp>
      <p:sp>
        <p:nvSpPr>
          <p:cNvPr id="3" name="Symbol zastępczy zawartości 2"/>
          <p:cNvSpPr>
            <a:spLocks noGrp="1"/>
          </p:cNvSpPr>
          <p:nvPr>
            <p:ph idx="1"/>
          </p:nvPr>
        </p:nvSpPr>
        <p:spPr>
          <a:xfrm>
            <a:off x="677334" y="1434905"/>
            <a:ext cx="8596668" cy="4351310"/>
          </a:xfrm>
        </p:spPr>
        <p:txBody>
          <a:bodyPr>
            <a:normAutofit/>
          </a:bodyPr>
          <a:lstStyle/>
          <a:p>
            <a:pPr marL="431800" indent="-323850" algn="just">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dokonywane w danym roku podatkowym, zaliczane do kosztów uzyskania przychodów, odpisy amortyzacyjne od środków trwałych oraz wartości niematerialnych i prawnych wykorzystywanych w prowadzonej działalności badawczo-rozwojowej, z wyłączeniem samochodów osobowych oraz budowli, budynków i lokali będących odrębną własnością.</a:t>
            </a:r>
          </a:p>
        </p:txBody>
      </p:sp>
    </p:spTree>
    <p:extLst>
      <p:ext uri="{BB962C8B-B14F-4D97-AF65-F5344CB8AC3E}">
        <p14:creationId xmlns:p14="http://schemas.microsoft.com/office/powerpoint/2010/main" val="7653774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351935"/>
            <a:ext cx="8596668" cy="1320800"/>
          </a:xfrm>
        </p:spPr>
        <p:txBody>
          <a:bodyPr/>
          <a:lstStyle/>
          <a:p>
            <a:r>
              <a:rPr lang="pl-PL" altLang="pl-PL" dirty="0"/>
              <a:t>Kwota kosztów kwalifikowanych nie może przekroczyć od 01.01.2017:</a:t>
            </a:r>
            <a:endParaRPr lang="pl-PL" dirty="0"/>
          </a:p>
        </p:txBody>
      </p:sp>
      <p:sp>
        <p:nvSpPr>
          <p:cNvPr id="3" name="Symbol zastępczy zawartości 2"/>
          <p:cNvSpPr>
            <a:spLocks noGrp="1"/>
          </p:cNvSpPr>
          <p:nvPr>
            <p:ph idx="1"/>
          </p:nvPr>
        </p:nvSpPr>
        <p:spPr>
          <a:xfrm>
            <a:off x="677334" y="1672735"/>
            <a:ext cx="8596668" cy="4151290"/>
          </a:xfrm>
        </p:spPr>
        <p:txBody>
          <a:bodyPr>
            <a:normAutofit fontScale="92500" lnSpcReduction="10000"/>
          </a:bodyPr>
          <a:lstStyle/>
          <a:p>
            <a:pPr marL="107950" indent="0">
              <a:buSzPct val="4500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1)   w przypadku gdy podatnik jest </a:t>
            </a:r>
            <a:r>
              <a:rPr lang="pl-PL" altLang="pl-PL" sz="2800" dirty="0" err="1"/>
              <a:t>mikroprzedsiębiorcą</a:t>
            </a:r>
            <a:r>
              <a:rPr lang="pl-PL" altLang="pl-PL" sz="2800" dirty="0"/>
              <a:t>, małym lub średnim przedsiębiorcą w rozumieniu przepisów o swobodzie działalności gospodarczej - 50% kosztów (o których wspomniano wyżej);</a:t>
            </a:r>
          </a:p>
          <a:p>
            <a:pPr marL="107950" indent="0">
              <a:buSzPct val="4500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2)   w przypadku pozostałych podatników:</a:t>
            </a:r>
          </a:p>
          <a:p>
            <a:pPr marL="107950" indent="0">
              <a:buSzPct val="4500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a)  50% kosztów, o których mowa w ust. 2 pkt 1 </a:t>
            </a:r>
            <a:r>
              <a:rPr lang="pl-PL" altLang="pl-PL" sz="2800" i="1" dirty="0"/>
              <a:t>(przychody ze stosunku służbowego, stosunku pracy, pracy nakładczej...)</a:t>
            </a:r>
            <a:r>
              <a:rPr lang="pl-PL" altLang="pl-PL" sz="2800" dirty="0"/>
              <a:t>,</a:t>
            </a:r>
          </a:p>
          <a:p>
            <a:pPr marL="107950" indent="0">
              <a:buSzPct val="4500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b)  30% kosztów, o których mowa w ust. 2 pkt 2-4 i ust. 3 </a:t>
            </a:r>
            <a:r>
              <a:rPr lang="pl-PL" altLang="pl-PL" sz="2800" i="1" dirty="0"/>
              <a:t>(pozostałe wspomniane wyżej)</a:t>
            </a:r>
            <a:r>
              <a:rPr lang="pl-PL" altLang="pl-PL" sz="2800" dirty="0"/>
              <a:t>.</a:t>
            </a:r>
          </a:p>
        </p:txBody>
      </p:sp>
    </p:spTree>
    <p:extLst>
      <p:ext uri="{BB962C8B-B14F-4D97-AF65-F5344CB8AC3E}">
        <p14:creationId xmlns:p14="http://schemas.microsoft.com/office/powerpoint/2010/main" val="16391151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412652"/>
            <a:ext cx="8596668" cy="1320800"/>
          </a:xfrm>
        </p:spPr>
        <p:txBody>
          <a:bodyPr/>
          <a:lstStyle/>
          <a:p>
            <a:r>
              <a:rPr lang="pl-PL" altLang="pl-PL" dirty="0"/>
              <a:t>Obostrzenia:   1</a:t>
            </a:r>
            <a:endParaRPr lang="pl-PL" dirty="0"/>
          </a:p>
        </p:txBody>
      </p:sp>
      <p:sp>
        <p:nvSpPr>
          <p:cNvPr id="3" name="Symbol zastępczy zawartości 2"/>
          <p:cNvSpPr>
            <a:spLocks noGrp="1"/>
          </p:cNvSpPr>
          <p:nvPr>
            <p:ph idx="1"/>
          </p:nvPr>
        </p:nvSpPr>
        <p:spPr>
          <a:xfrm>
            <a:off x="677334" y="1459832"/>
            <a:ext cx="8596668" cy="4475747"/>
          </a:xfrm>
        </p:spPr>
        <p:txBody>
          <a:bodyPr>
            <a:normAutofit/>
          </a:bodyPr>
          <a:lstStyle/>
          <a:p>
            <a:pPr marL="431800" indent="-323850" algn="just">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Koszty kwalifikowane ponoszone w ramach badań podstawowych podlegają odliczeniu wyłącznie pod warunkiem, że badania te są prowadzone na podstawie umowy lub porozumienia z jednostką naukową w rozumieniu ustawy o zasadach finansowania nauki</a:t>
            </a:r>
          </a:p>
        </p:txBody>
      </p:sp>
    </p:spTree>
    <p:extLst>
      <p:ext uri="{BB962C8B-B14F-4D97-AF65-F5344CB8AC3E}">
        <p14:creationId xmlns:p14="http://schemas.microsoft.com/office/powerpoint/2010/main" val="23324404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412652"/>
            <a:ext cx="8596668" cy="1320800"/>
          </a:xfrm>
        </p:spPr>
        <p:txBody>
          <a:bodyPr/>
          <a:lstStyle/>
          <a:p>
            <a:r>
              <a:rPr lang="pl-PL" altLang="pl-PL" dirty="0"/>
              <a:t>Obostrzenia:   2</a:t>
            </a:r>
            <a:endParaRPr lang="pl-PL" dirty="0"/>
          </a:p>
        </p:txBody>
      </p:sp>
      <p:sp>
        <p:nvSpPr>
          <p:cNvPr id="3" name="Symbol zastępczy zawartości 2"/>
          <p:cNvSpPr>
            <a:spLocks noGrp="1"/>
          </p:cNvSpPr>
          <p:nvPr>
            <p:ph idx="1"/>
          </p:nvPr>
        </p:nvSpPr>
        <p:spPr>
          <a:xfrm>
            <a:off x="677334" y="1459832"/>
            <a:ext cx="8596668" cy="4475747"/>
          </a:xfrm>
        </p:spPr>
        <p:txBody>
          <a:bodyPr>
            <a:normAutofit/>
          </a:bodyPr>
          <a:lstStyle/>
          <a:p>
            <a:pPr marL="431800" indent="-323850" algn="just">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Koszty kwalifikowane podlegają odliczeniu, jeżeli nie zostały podatnikowi zwrócone w jakiejkolwiek formie (np. finansowanie dotacją, z funduszy rządowych </a:t>
            </a:r>
            <a:r>
              <a:rPr lang="pl-PL" altLang="pl-PL" sz="2800" dirty="0" err="1"/>
              <a:t>itp</a:t>
            </a:r>
            <a:r>
              <a:rPr lang="pl-PL" altLang="pl-PL" sz="2800" dirty="0"/>
              <a:t>).</a:t>
            </a:r>
          </a:p>
        </p:txBody>
      </p:sp>
    </p:spTree>
    <p:extLst>
      <p:ext uri="{BB962C8B-B14F-4D97-AF65-F5344CB8AC3E}">
        <p14:creationId xmlns:p14="http://schemas.microsoft.com/office/powerpoint/2010/main" val="26666957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412652"/>
            <a:ext cx="8596668" cy="1320800"/>
          </a:xfrm>
        </p:spPr>
        <p:txBody>
          <a:bodyPr/>
          <a:lstStyle/>
          <a:p>
            <a:r>
              <a:rPr lang="pl-PL" altLang="pl-PL" dirty="0"/>
              <a:t>Obostrzenia:   3</a:t>
            </a:r>
            <a:endParaRPr lang="pl-PL" dirty="0"/>
          </a:p>
        </p:txBody>
      </p:sp>
      <p:sp>
        <p:nvSpPr>
          <p:cNvPr id="3" name="Symbol zastępczy zawartości 2"/>
          <p:cNvSpPr>
            <a:spLocks noGrp="1"/>
          </p:cNvSpPr>
          <p:nvPr>
            <p:ph idx="1"/>
          </p:nvPr>
        </p:nvSpPr>
        <p:spPr>
          <a:xfrm>
            <a:off x="677334" y="1459832"/>
            <a:ext cx="8596668" cy="4475747"/>
          </a:xfrm>
        </p:spPr>
        <p:txBody>
          <a:bodyPr>
            <a:normAutofit/>
          </a:bodyPr>
          <a:lstStyle/>
          <a:p>
            <a:pPr marL="431800" indent="-323850" algn="just">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Prawo do odliczenia nie przysługuje podatnikowi, jeżeli w roku podatkowym prowadził działalność na terenie specjalnej strefy ekonomicznej na podstawie zezwolenia.</a:t>
            </a:r>
          </a:p>
        </p:txBody>
      </p:sp>
    </p:spTree>
    <p:extLst>
      <p:ext uri="{BB962C8B-B14F-4D97-AF65-F5344CB8AC3E}">
        <p14:creationId xmlns:p14="http://schemas.microsoft.com/office/powerpoint/2010/main" val="13664877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468923"/>
            <a:ext cx="8596668" cy="1320800"/>
          </a:xfrm>
        </p:spPr>
        <p:txBody>
          <a:bodyPr/>
          <a:lstStyle/>
          <a:p>
            <a:r>
              <a:rPr lang="pl-PL" altLang="pl-PL" dirty="0"/>
              <a:t>Rozliczenie</a:t>
            </a:r>
            <a:endParaRPr lang="pl-PL" dirty="0"/>
          </a:p>
        </p:txBody>
      </p:sp>
      <p:sp>
        <p:nvSpPr>
          <p:cNvPr id="3" name="Symbol zastępczy zawartości 2"/>
          <p:cNvSpPr>
            <a:spLocks noGrp="1"/>
          </p:cNvSpPr>
          <p:nvPr>
            <p:ph idx="1"/>
          </p:nvPr>
        </p:nvSpPr>
        <p:spPr>
          <a:xfrm>
            <a:off x="677334" y="1459832"/>
            <a:ext cx="8596668" cy="4475747"/>
          </a:xfrm>
        </p:spPr>
        <p:txBody>
          <a:bodyPr>
            <a:normAutofit lnSpcReduction="10000"/>
          </a:bodyPr>
          <a:lstStyle/>
          <a:p>
            <a:pPr marL="431800" indent="-323850" algn="just">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Co do zasady odliczenia dokonuje się w zeznaniu za rok podatkowy, w którym poniesiono koszty kwalifikowane. W przypadku gdy podatnik poniósł za rok podatkowy stratę albo wielkość dochodu podatnika jest niższa od kwoty przysługujących mu odliczeń, odliczenia - odpowiednio w całej kwocie lub w pozostałej części - dokonuje się w zeznaniach za kolejno następujące po sobie sześć lat podatkowych następujących bezpośrednio po roku, w którym podatnik skorzystał lub miał prawo skorzystać z odliczenia.</a:t>
            </a:r>
          </a:p>
        </p:txBody>
      </p:sp>
    </p:spTree>
    <p:extLst>
      <p:ext uri="{BB962C8B-B14F-4D97-AF65-F5344CB8AC3E}">
        <p14:creationId xmlns:p14="http://schemas.microsoft.com/office/powerpoint/2010/main" val="41494724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393895"/>
            <a:ext cx="8596668" cy="1320800"/>
          </a:xfrm>
        </p:spPr>
        <p:txBody>
          <a:bodyPr/>
          <a:lstStyle/>
          <a:p>
            <a:r>
              <a:rPr lang="pl-PL" altLang="pl-PL" dirty="0"/>
              <a:t>Czego </a:t>
            </a:r>
            <a:r>
              <a:rPr lang="pl-PL" altLang="pl-PL" b="1" u="sng" dirty="0"/>
              <a:t>NIE</a:t>
            </a:r>
            <a:r>
              <a:rPr lang="pl-PL" altLang="pl-PL" dirty="0"/>
              <a:t> można rozliczyć:</a:t>
            </a:r>
            <a:endParaRPr lang="pl-PL" dirty="0"/>
          </a:p>
        </p:txBody>
      </p:sp>
      <p:sp>
        <p:nvSpPr>
          <p:cNvPr id="3" name="Symbol zastępczy zawartości 2"/>
          <p:cNvSpPr>
            <a:spLocks noGrp="1"/>
          </p:cNvSpPr>
          <p:nvPr>
            <p:ph idx="1"/>
          </p:nvPr>
        </p:nvSpPr>
        <p:spPr>
          <a:xfrm>
            <a:off x="677334" y="1195754"/>
            <a:ext cx="8596668" cy="4590461"/>
          </a:xfrm>
        </p:spPr>
        <p:txBody>
          <a:bodyPr>
            <a:normAutofit fontScale="92500" lnSpcReduction="10000"/>
          </a:bodyPr>
          <a:lstStyle/>
          <a:p>
            <a:pPr marL="431800" indent="-323850" algn="just">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wynajmu, użytkowania / utrzymania lokali, sprzątania, czynszu, wydatków na media (związanych z ogólnym zaopatrzeniem lokali w media),</a:t>
            </a:r>
          </a:p>
          <a:p>
            <a:pPr marL="431800" indent="-323850" algn="just">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usług księgowych, prawnych;</a:t>
            </a:r>
          </a:p>
          <a:p>
            <a:pPr marL="431800" indent="-323850" algn="just">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usług pocztowych, internetowych, kurierskich, dostawczych;</a:t>
            </a:r>
          </a:p>
          <a:p>
            <a:pPr marL="431800" indent="-323850" algn="just">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urządzeń i sprzętu niezaliczonego do środków trwałych;</a:t>
            </a:r>
          </a:p>
          <a:p>
            <a:pPr marL="431800" indent="-323850" algn="just">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ubezpieczeń majątkowych oraz odpowiedzialności za szkody wywołanych działalnością przedsiębiorstwa, w tym działalnością związaną z badaniami i rozwojem.</a:t>
            </a:r>
          </a:p>
        </p:txBody>
      </p:sp>
    </p:spTree>
    <p:extLst>
      <p:ext uri="{BB962C8B-B14F-4D97-AF65-F5344CB8AC3E}">
        <p14:creationId xmlns:p14="http://schemas.microsoft.com/office/powerpoint/2010/main" val="6854766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478545"/>
            <a:ext cx="8596668" cy="1320800"/>
          </a:xfrm>
        </p:spPr>
        <p:txBody>
          <a:bodyPr/>
          <a:lstStyle/>
          <a:p>
            <a:r>
              <a:rPr lang="pl-PL" altLang="pl-PL" dirty="0"/>
              <a:t>Problem:</a:t>
            </a:r>
            <a:endParaRPr lang="pl-PL" dirty="0"/>
          </a:p>
        </p:txBody>
      </p:sp>
      <p:sp>
        <p:nvSpPr>
          <p:cNvPr id="3" name="Symbol zastępczy zawartości 2"/>
          <p:cNvSpPr>
            <a:spLocks noGrp="1"/>
          </p:cNvSpPr>
          <p:nvPr>
            <p:ph idx="1"/>
          </p:nvPr>
        </p:nvSpPr>
        <p:spPr>
          <a:xfrm>
            <a:off x="677334" y="1392703"/>
            <a:ext cx="8596668" cy="4287416"/>
          </a:xfrm>
        </p:spPr>
        <p:txBody>
          <a:bodyPr>
            <a:normAutofit/>
          </a:bodyPr>
          <a:lstStyle/>
          <a:p>
            <a:pPr marL="431800" indent="-323850" algn="just">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Czy Spółka będzie uprawniona do dokonania odliczenia od podstawy opodatkowania "kosztów kwalifikowanych" w rozumieniu art. 18d ustawy o </a:t>
            </a:r>
            <a:r>
              <a:rPr lang="pl-PL" altLang="pl-PL" sz="2800" dirty="0" err="1"/>
              <a:t>p.d.o.p</a:t>
            </a:r>
            <a:r>
              <a:rPr lang="pl-PL" altLang="pl-PL" sz="2800" dirty="0"/>
              <a:t>. w zeznaniu rocznym za rok podatkowy, w którym poniesiono koszty kwalifikowane bez względu na moment zaliczenia przedmiotowych kosztów do kosztów uzyskania przychodu?</a:t>
            </a:r>
          </a:p>
        </p:txBody>
      </p:sp>
    </p:spTree>
    <p:extLst>
      <p:ext uri="{BB962C8B-B14F-4D97-AF65-F5344CB8AC3E}">
        <p14:creationId xmlns:p14="http://schemas.microsoft.com/office/powerpoint/2010/main" val="42839838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372448"/>
            <a:ext cx="8596668" cy="1320800"/>
          </a:xfrm>
        </p:spPr>
        <p:txBody>
          <a:bodyPr/>
          <a:lstStyle/>
          <a:p>
            <a:r>
              <a:rPr lang="pl-PL" altLang="pl-PL" dirty="0"/>
              <a:t>Odpowiedź</a:t>
            </a:r>
            <a:endParaRPr lang="pl-PL" dirty="0"/>
          </a:p>
        </p:txBody>
      </p:sp>
      <p:sp>
        <p:nvSpPr>
          <p:cNvPr id="3" name="Symbol zastępczy zawartości 2"/>
          <p:cNvSpPr>
            <a:spLocks noGrp="1"/>
          </p:cNvSpPr>
          <p:nvPr>
            <p:ph idx="1"/>
          </p:nvPr>
        </p:nvSpPr>
        <p:spPr>
          <a:xfrm>
            <a:off x="677334" y="1252025"/>
            <a:ext cx="8596668" cy="4534190"/>
          </a:xfrm>
        </p:spPr>
        <p:txBody>
          <a:bodyPr>
            <a:normAutofit fontScale="85000" lnSpcReduction="10000"/>
          </a:bodyPr>
          <a:lstStyle/>
          <a:p>
            <a:pPr marL="431800" indent="-323850" algn="just">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Wydatki stanowiące u podatnika koszty kwalifikowane, odliczone w ramach ulgi na działalność badawczo-rozwojową, a w okresie późniejszym zwrócone, powinny być korygowane z datą wstecz (korekta ulgi wstecz).</a:t>
            </a:r>
          </a:p>
          <a:p>
            <a:pPr marL="431800" indent="-323850" algn="just">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Zatem Spółka uzyskująca zwrot kosztów kwalifikowanych jest zobowiązana do skorygowania ulgi za okresy rozliczeniowe, w których dokonała odliczenia tych kosztów w ramach ulgi na działalność badawczo-rozwojową.</a:t>
            </a:r>
          </a:p>
          <a:p>
            <a:pPr marL="431800" indent="-323850" algn="just">
              <a:buSzPct val="4500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endParaRPr lang="pl-PL" altLang="pl-PL" sz="2800" dirty="0"/>
          </a:p>
          <a:p>
            <a:pPr marL="431800" indent="-323850" algn="just">
              <a:buSzPct val="4500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	(</a:t>
            </a:r>
            <a:r>
              <a:rPr lang="pl-PL" altLang="pl-PL" sz="2800" i="1" dirty="0"/>
              <a:t>Interpretacja indywidualna Dyrektora Izby Skarbowej w Poznaniu z dn. 11.01.2017r. nr 3063-ILPB1-3.4510.71.2016.1.MC</a:t>
            </a:r>
            <a:r>
              <a:rPr lang="pl-PL" altLang="pl-PL" sz="2800" dirty="0"/>
              <a:t>)</a:t>
            </a:r>
          </a:p>
        </p:txBody>
      </p:sp>
    </p:spTree>
    <p:extLst>
      <p:ext uri="{BB962C8B-B14F-4D97-AF65-F5344CB8AC3E}">
        <p14:creationId xmlns:p14="http://schemas.microsoft.com/office/powerpoint/2010/main" val="2538362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pl-PL" dirty="0"/>
              <a:t>Charakterystyka</a:t>
            </a:r>
            <a:endParaRPr lang="pl-PL" dirty="0"/>
          </a:p>
        </p:txBody>
      </p:sp>
      <p:sp>
        <p:nvSpPr>
          <p:cNvPr id="3" name="Symbol zastępczy zawartości 2"/>
          <p:cNvSpPr>
            <a:spLocks noGrp="1"/>
          </p:cNvSpPr>
          <p:nvPr>
            <p:ph idx="1"/>
          </p:nvPr>
        </p:nvSpPr>
        <p:spPr>
          <a:xfrm>
            <a:off x="677334" y="1491175"/>
            <a:ext cx="8596668" cy="4295040"/>
          </a:xfrm>
        </p:spPr>
        <p:txBody>
          <a:bodyPr>
            <a:normAutofit/>
          </a:bodyPr>
          <a:lstStyle/>
          <a:p>
            <a:pPr marL="431800" indent="-323850" algn="just">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Wprowadzona z dniem 01.01.2016 r.</a:t>
            </a:r>
          </a:p>
          <a:p>
            <a:pPr marL="431800" indent="-323850" algn="just">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Symetryczne regulacje do ustaw o podatkach dochodowych, które odnoszą się m.in. do definicji działalności badawczo-rozwojowej, a także do zasad pomniejszania podstawy opodatkowania o sprecyzowane w nowych unormowaniach wydatki.</a:t>
            </a:r>
          </a:p>
        </p:txBody>
      </p:sp>
    </p:spTree>
    <p:extLst>
      <p:ext uri="{BB962C8B-B14F-4D97-AF65-F5344CB8AC3E}">
        <p14:creationId xmlns:p14="http://schemas.microsoft.com/office/powerpoint/2010/main" val="42504928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372448"/>
            <a:ext cx="8596668" cy="1320800"/>
          </a:xfrm>
        </p:spPr>
        <p:txBody>
          <a:bodyPr/>
          <a:lstStyle/>
          <a:p>
            <a:r>
              <a:rPr lang="pl-PL" altLang="pl-PL" dirty="0"/>
              <a:t>Pytanie:</a:t>
            </a:r>
            <a:endParaRPr lang="pl-PL" dirty="0"/>
          </a:p>
        </p:txBody>
      </p:sp>
      <p:sp>
        <p:nvSpPr>
          <p:cNvPr id="3" name="Symbol zastępczy zawartości 2"/>
          <p:cNvSpPr>
            <a:spLocks noGrp="1"/>
          </p:cNvSpPr>
          <p:nvPr>
            <p:ph idx="1"/>
          </p:nvPr>
        </p:nvSpPr>
        <p:spPr>
          <a:xfrm>
            <a:off x="677334" y="1252025"/>
            <a:ext cx="8596668" cy="4534190"/>
          </a:xfrm>
        </p:spPr>
        <p:txBody>
          <a:bodyPr>
            <a:normAutofit/>
          </a:bodyPr>
          <a:lstStyle/>
          <a:p>
            <a:pPr marL="431800" indent="-323850" algn="just">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Czy Wnioskodawca do kosztów kwalifikowanych wymienionych rodzajowo w art. 18d ust. 2 pkt 2 ustawy CIT może zaliczyć materiały i surowce zużyte na wytworzenie narzędzi i oprzyrządowania, które są niezbędne do wdrożenia optymalizacji procesu produkcyjnego?</a:t>
            </a:r>
          </a:p>
        </p:txBody>
      </p:sp>
    </p:spTree>
    <p:extLst>
      <p:ext uri="{BB962C8B-B14F-4D97-AF65-F5344CB8AC3E}">
        <p14:creationId xmlns:p14="http://schemas.microsoft.com/office/powerpoint/2010/main" val="9609388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372448"/>
            <a:ext cx="8596668" cy="1320800"/>
          </a:xfrm>
        </p:spPr>
        <p:txBody>
          <a:bodyPr/>
          <a:lstStyle/>
          <a:p>
            <a:r>
              <a:rPr lang="pl-PL" altLang="pl-PL" dirty="0"/>
              <a:t>Odpowiedź</a:t>
            </a:r>
            <a:endParaRPr lang="pl-PL" dirty="0"/>
          </a:p>
        </p:txBody>
      </p:sp>
      <p:sp>
        <p:nvSpPr>
          <p:cNvPr id="3" name="Symbol zastępczy zawartości 2"/>
          <p:cNvSpPr>
            <a:spLocks noGrp="1"/>
          </p:cNvSpPr>
          <p:nvPr>
            <p:ph idx="1"/>
          </p:nvPr>
        </p:nvSpPr>
        <p:spPr>
          <a:xfrm>
            <a:off x="677334" y="1252025"/>
            <a:ext cx="8596668" cy="4534190"/>
          </a:xfrm>
        </p:spPr>
        <p:txBody>
          <a:bodyPr>
            <a:normAutofit fontScale="92500" lnSpcReduction="20000"/>
          </a:bodyPr>
          <a:lstStyle/>
          <a:p>
            <a:pPr marL="431800" indent="-323850" algn="just">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TAK. Jest możliwe zaliczenie do kosztów kwalifikowanych, kosztów wszelkich materiałów i surowców (kosztów uzyskania przychodu) niezbędnych do wdrożenia nowego procesu lub znacznej zmiany istniejącego procesu produkcji, w tym również tych zużytych w celu przygotowania odpowiednich, dostosowanych stanowisk badawczych, narzędzi i oprzyrządowania, jeżeli bez wyżej opisanych elementów niemożliwe będzie wdrożenie nowego bądź znacznie zmienionego procesu produkcji. </a:t>
            </a:r>
          </a:p>
          <a:p>
            <a:pPr marL="431800" indent="-323850">
              <a:buSzPct val="4500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endParaRPr lang="pl-PL" altLang="pl-PL" sz="2800" dirty="0"/>
          </a:p>
          <a:p>
            <a:pPr marL="431800" indent="-323850" algn="just">
              <a:buSzPct val="4500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1600" dirty="0"/>
              <a:t>	(</a:t>
            </a:r>
            <a:r>
              <a:rPr lang="pl-PL" altLang="pl-PL" sz="1600" i="1" dirty="0"/>
              <a:t>Interpretacja indywidualna Dyrektora Izby Skarbowej w Warszawie z dn. 11.01.2017r. nr 1462-IPPB5.4510.1089.2016.1.MR</a:t>
            </a:r>
            <a:r>
              <a:rPr lang="pl-PL" altLang="pl-PL" sz="1600" dirty="0"/>
              <a:t>)</a:t>
            </a:r>
          </a:p>
        </p:txBody>
      </p:sp>
    </p:spTree>
    <p:extLst>
      <p:ext uri="{BB962C8B-B14F-4D97-AF65-F5344CB8AC3E}">
        <p14:creationId xmlns:p14="http://schemas.microsoft.com/office/powerpoint/2010/main" val="42778298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302110"/>
            <a:ext cx="8596668" cy="1320800"/>
          </a:xfrm>
        </p:spPr>
        <p:txBody>
          <a:bodyPr/>
          <a:lstStyle/>
          <a:p>
            <a:r>
              <a:rPr lang="pl-PL" altLang="pl-PL" dirty="0"/>
              <a:t>Najnowsze trendy...</a:t>
            </a:r>
            <a:endParaRPr lang="pl-PL" dirty="0"/>
          </a:p>
        </p:txBody>
      </p:sp>
      <p:sp>
        <p:nvSpPr>
          <p:cNvPr id="3" name="Symbol zastępczy zawartości 2"/>
          <p:cNvSpPr>
            <a:spLocks noGrp="1"/>
          </p:cNvSpPr>
          <p:nvPr>
            <p:ph idx="1"/>
          </p:nvPr>
        </p:nvSpPr>
        <p:spPr>
          <a:xfrm>
            <a:off x="677334" y="998806"/>
            <a:ext cx="8596668" cy="4951827"/>
          </a:xfrm>
        </p:spPr>
        <p:txBody>
          <a:bodyPr>
            <a:normAutofit fontScale="85000" lnSpcReduction="20000"/>
          </a:bodyPr>
          <a:lstStyle/>
          <a:p>
            <a:pPr marL="431800" indent="-323850" algn="just">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Artykuł z dn. 24.02.2017r. w Rzeczpospolitej</a:t>
            </a:r>
          </a:p>
          <a:p>
            <a:pPr marL="431800" indent="-323850" algn="just">
              <a:buSzPct val="4500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	„</a:t>
            </a:r>
            <a:r>
              <a:rPr lang="pl-PL" altLang="pl-PL" sz="2800" b="1" dirty="0"/>
              <a:t>Ulga B+R: Fiskus odmawia prawa do ulgi na innowacje</a:t>
            </a:r>
            <a:r>
              <a:rPr lang="pl-PL" altLang="pl-PL" sz="2800" dirty="0"/>
              <a:t>”</a:t>
            </a:r>
          </a:p>
          <a:p>
            <a:pPr marL="431800" indent="-323850" algn="just">
              <a:buSzPct val="4500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	„Firma może odliczyć wynagrodzenie tylko za czas, który dany pracownik przeznaczył na działalność B+R. Jeśli będzie to np. 50 proc. czasu, odliczy połowę wynagrodzenia. By to wyliczyć, pracodawca musi prowadzić szczegółową godzinową ewidencję czasu pracy. Taki wymóg stawia fiskus. Według Boguszewskiej nie wynika to ani z ustawy o CIT, ani nawet z kodeksu pracy. Wystarczającym dowodem może być np. dokumentacja projektów B+R oraz dowolna ewidencja czasu pracy prowadzona przez przedsiębiorcę.”</a:t>
            </a:r>
          </a:p>
          <a:p>
            <a:pPr marL="431800" indent="-323850" algn="just">
              <a:buSzPct val="4500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i="1" dirty="0"/>
              <a:t>   </a:t>
            </a:r>
            <a:r>
              <a:rPr lang="pl-PL" altLang="pl-PL" sz="1600" i="1" dirty="0"/>
              <a:t> źródło: </a:t>
            </a:r>
            <a:r>
              <a:rPr lang="pl-PL" altLang="pl-PL" sz="1600" i="1" dirty="0">
                <a:hlinkClick r:id="rId2"/>
              </a:rPr>
              <a:t>http://</a:t>
            </a:r>
            <a:r>
              <a:rPr lang="pl-PL" altLang="pl-PL" sz="1600" i="1" dirty="0" smtClean="0">
                <a:hlinkClick r:id="rId2"/>
              </a:rPr>
              <a:t>www.rp.pl/Podatek-dochodowy/302239858-Ulga-BR-Fiskus-odmawia-prawa-do-ulgi</a:t>
            </a:r>
            <a:r>
              <a:rPr lang="pl-PL" altLang="pl-PL" sz="1600" i="1" dirty="0" smtClean="0"/>
              <a:t> na-innowacje.html#ap-2</a:t>
            </a:r>
            <a:endParaRPr lang="pl-PL" altLang="pl-PL" sz="1600" i="1" dirty="0"/>
          </a:p>
        </p:txBody>
      </p:sp>
    </p:spTree>
    <p:extLst>
      <p:ext uri="{BB962C8B-B14F-4D97-AF65-F5344CB8AC3E}">
        <p14:creationId xmlns:p14="http://schemas.microsoft.com/office/powerpoint/2010/main" val="30643784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302110"/>
            <a:ext cx="8596668" cy="1320800"/>
          </a:xfrm>
        </p:spPr>
        <p:txBody>
          <a:bodyPr/>
          <a:lstStyle/>
          <a:p>
            <a:r>
              <a:rPr lang="pl-PL" altLang="pl-PL" dirty="0"/>
              <a:t>Najnowsze trendy...</a:t>
            </a:r>
            <a:endParaRPr lang="pl-PL" dirty="0"/>
          </a:p>
        </p:txBody>
      </p:sp>
      <p:sp>
        <p:nvSpPr>
          <p:cNvPr id="3" name="Symbol zastępczy zawartości 2"/>
          <p:cNvSpPr>
            <a:spLocks noGrp="1"/>
          </p:cNvSpPr>
          <p:nvPr>
            <p:ph idx="1"/>
          </p:nvPr>
        </p:nvSpPr>
        <p:spPr>
          <a:xfrm>
            <a:off x="677334" y="998806"/>
            <a:ext cx="8596668" cy="4951827"/>
          </a:xfrm>
        </p:spPr>
        <p:txBody>
          <a:bodyPr>
            <a:normAutofit/>
          </a:bodyPr>
          <a:lstStyle/>
          <a:p>
            <a:pPr marL="431800" indent="-323850">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Artykuł z dn. 24.02.2017r. w Gazecie Prawnej</a:t>
            </a:r>
          </a:p>
          <a:p>
            <a:pPr marL="431800" indent="-323850" algn="just">
              <a:buSzPct val="4500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	„Mimo że ulga na badania i rozwój obowiązuje już ponad rok, ciągle jest słabo znana wśród przedsiębiorców. Badania pokazują, że prawie połowa firm nie wiedziała nawet, że ma prawo do skorzystania z ulgi B+R. A szkoda, bo z roku na rok podatnicy mogą w jej ramach odliczyć coraz więcej.”</a:t>
            </a:r>
          </a:p>
          <a:p>
            <a:pPr marL="431800" indent="-323850" algn="just">
              <a:buSzPct val="4500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i="1" dirty="0"/>
              <a:t>	</a:t>
            </a:r>
            <a:r>
              <a:rPr lang="pl-PL" altLang="pl-PL" sz="1400" i="1" dirty="0"/>
              <a:t>źródło: http://podatki.gazetaprawna.pl/artykuly/ 1022317,ulga-b-r-kusi-jak-prawidlowo-zaliczyc-wydatki.html</a:t>
            </a:r>
          </a:p>
        </p:txBody>
      </p:sp>
    </p:spTree>
    <p:extLst>
      <p:ext uri="{BB962C8B-B14F-4D97-AF65-F5344CB8AC3E}">
        <p14:creationId xmlns:p14="http://schemas.microsoft.com/office/powerpoint/2010/main" val="27553732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900113" y="214314"/>
            <a:ext cx="5400675" cy="728662"/>
          </a:xfrm>
        </p:spPr>
        <p:txBody>
          <a:bodyPr/>
          <a:lstStyle/>
          <a:p>
            <a:pPr algn="l"/>
            <a:r>
              <a:rPr lang="pl-PL" sz="2400" dirty="0" smtClean="0">
                <a:latin typeface="Arial" panose="020B0604020202020204" pitchFamily="34" charset="0"/>
                <a:cs typeface="Arial" panose="020B0604020202020204" pitchFamily="34" charset="0"/>
              </a:rPr>
              <a:t>Przykładowe wyliczenie korzyści:</a:t>
            </a:r>
            <a:endParaRPr lang="pl-PL" sz="2400" dirty="0">
              <a:latin typeface="Arial" panose="020B0604020202020204" pitchFamily="34" charset="0"/>
              <a:cs typeface="Arial" panose="020B0604020202020204" pitchFamily="34" charset="0"/>
            </a:endParaRPr>
          </a:p>
        </p:txBody>
      </p:sp>
      <p:sp>
        <p:nvSpPr>
          <p:cNvPr id="3" name="Podtytuł 2"/>
          <p:cNvSpPr>
            <a:spLocks noGrp="1"/>
          </p:cNvSpPr>
          <p:nvPr>
            <p:ph type="subTitle" idx="1"/>
          </p:nvPr>
        </p:nvSpPr>
        <p:spPr/>
        <p:txBody>
          <a:bodyPr/>
          <a:lstStyle/>
          <a:p>
            <a:endParaRPr lang="pl-PL"/>
          </a:p>
        </p:txBody>
      </p:sp>
      <p:graphicFrame>
        <p:nvGraphicFramePr>
          <p:cNvPr id="4" name="Tabela 3"/>
          <p:cNvGraphicFramePr>
            <a:graphicFrameLocks noGrp="1"/>
          </p:cNvGraphicFramePr>
          <p:nvPr>
            <p:extLst>
              <p:ext uri="{D42A27DB-BD31-4B8C-83A1-F6EECF244321}">
                <p14:modId xmlns:p14="http://schemas.microsoft.com/office/powerpoint/2010/main" val="3334076369"/>
              </p:ext>
            </p:extLst>
          </p:nvPr>
        </p:nvGraphicFramePr>
        <p:xfrm>
          <a:off x="642938" y="1042989"/>
          <a:ext cx="9329737" cy="5243511"/>
        </p:xfrm>
        <a:graphic>
          <a:graphicData uri="http://schemas.openxmlformats.org/drawingml/2006/table">
            <a:tbl>
              <a:tblPr firstRow="1" firstCol="1" bandRow="1">
                <a:tableStyleId>{5C22544A-7EE6-4342-B048-85BDC9FD1C3A}</a:tableStyleId>
              </a:tblPr>
              <a:tblGrid>
                <a:gridCol w="2792383"/>
                <a:gridCol w="1924929"/>
                <a:gridCol w="1048840"/>
                <a:gridCol w="1702821"/>
                <a:gridCol w="1860764"/>
              </a:tblGrid>
              <a:tr h="827923">
                <a:tc>
                  <a:txBody>
                    <a:bodyPr/>
                    <a:lstStyle/>
                    <a:p>
                      <a:pPr>
                        <a:spcAft>
                          <a:spcPts val="0"/>
                        </a:spcAft>
                      </a:pPr>
                      <a:r>
                        <a:rPr lang="pl-PL" sz="1800" dirty="0">
                          <a:effectLst/>
                          <a:latin typeface="Arial" panose="020B0604020202020204" pitchFamily="34" charset="0"/>
                          <a:cs typeface="Arial" panose="020B0604020202020204" pitchFamily="34" charset="0"/>
                        </a:rPr>
                        <a:t>Rodzaj kosztu</a:t>
                      </a:r>
                      <a:endParaRPr lang="pl-PL"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pl-PL" sz="1800" dirty="0">
                          <a:effectLst/>
                          <a:latin typeface="Arial" panose="020B0604020202020204" pitchFamily="34" charset="0"/>
                          <a:cs typeface="Arial" panose="020B0604020202020204" pitchFamily="34" charset="0"/>
                        </a:rPr>
                        <a:t>Wielkość przedsiębiorcy</a:t>
                      </a:r>
                      <a:endParaRPr lang="pl-PL"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pl-PL" sz="1800">
                          <a:effectLst/>
                          <a:latin typeface="Arial" panose="020B0604020202020204" pitchFamily="34" charset="0"/>
                          <a:cs typeface="Arial" panose="020B0604020202020204" pitchFamily="34" charset="0"/>
                        </a:rPr>
                        <a:t>Odpis</a:t>
                      </a:r>
                      <a:endParaRPr lang="pl-PL"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pl-PL" sz="1800">
                          <a:effectLst/>
                          <a:latin typeface="Arial" panose="020B0604020202020204" pitchFamily="34" charset="0"/>
                          <a:cs typeface="Arial" panose="020B0604020202020204" pitchFamily="34" charset="0"/>
                        </a:rPr>
                        <a:t>Przykładowa kwota</a:t>
                      </a:r>
                      <a:endParaRPr lang="pl-PL"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pl-PL" sz="1800">
                          <a:effectLst/>
                          <a:latin typeface="Arial" panose="020B0604020202020204" pitchFamily="34" charset="0"/>
                          <a:cs typeface="Arial" panose="020B0604020202020204" pitchFamily="34" charset="0"/>
                        </a:rPr>
                        <a:t>Oszczędność dzięki uldze</a:t>
                      </a:r>
                      <a:endParaRPr lang="pl-PL"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551948">
                <a:tc>
                  <a:txBody>
                    <a:bodyPr/>
                    <a:lstStyle/>
                    <a:p>
                      <a:pPr>
                        <a:spcAft>
                          <a:spcPts val="0"/>
                        </a:spcAft>
                      </a:pPr>
                      <a:r>
                        <a:rPr lang="pl-PL" sz="1800">
                          <a:effectLst/>
                          <a:latin typeface="Arial" panose="020B0604020202020204" pitchFamily="34" charset="0"/>
                          <a:cs typeface="Arial" panose="020B0604020202020204" pitchFamily="34" charset="0"/>
                        </a:rPr>
                        <a:t>Płace i składki </a:t>
                      </a:r>
                      <a:endParaRPr lang="pl-PL"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pl-PL" sz="1800" dirty="0">
                          <a:effectLst/>
                          <a:latin typeface="Arial" panose="020B0604020202020204" pitchFamily="34" charset="0"/>
                          <a:cs typeface="Arial" panose="020B0604020202020204" pitchFamily="34" charset="0"/>
                        </a:rPr>
                        <a:t>Bez ograniczeń</a:t>
                      </a:r>
                      <a:endParaRPr lang="pl-PL"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pl-PL" sz="1800">
                          <a:effectLst/>
                          <a:latin typeface="Arial" panose="020B0604020202020204" pitchFamily="34" charset="0"/>
                          <a:cs typeface="Arial" panose="020B0604020202020204" pitchFamily="34" charset="0"/>
                        </a:rPr>
                        <a:t>50%</a:t>
                      </a:r>
                      <a:endParaRPr lang="pl-PL"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pl-PL" sz="1800">
                          <a:effectLst/>
                          <a:latin typeface="Arial" panose="020B0604020202020204" pitchFamily="34" charset="0"/>
                          <a:cs typeface="Arial" panose="020B0604020202020204" pitchFamily="34" charset="0"/>
                        </a:rPr>
                        <a:t>100 000zł</a:t>
                      </a:r>
                      <a:endParaRPr lang="pl-PL"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pl-PL" sz="1800" b="1" dirty="0">
                          <a:effectLst/>
                          <a:latin typeface="Arial" panose="020B0604020202020204" pitchFamily="34" charset="0"/>
                          <a:cs typeface="Arial" panose="020B0604020202020204" pitchFamily="34" charset="0"/>
                        </a:rPr>
                        <a:t>9 500zł</a:t>
                      </a:r>
                      <a:endParaRPr lang="pl-PL" sz="1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1931820">
                <a:tc>
                  <a:txBody>
                    <a:bodyPr/>
                    <a:lstStyle/>
                    <a:p>
                      <a:pPr>
                        <a:spcAft>
                          <a:spcPts val="0"/>
                        </a:spcAft>
                      </a:pPr>
                      <a:r>
                        <a:rPr lang="pl-PL" sz="1800">
                          <a:effectLst/>
                          <a:latin typeface="Arial" panose="020B0604020202020204" pitchFamily="34" charset="0"/>
                          <a:cs typeface="Arial" panose="020B0604020202020204" pitchFamily="34" charset="0"/>
                        </a:rPr>
                        <a:t>Materiały i surowce, Ekspertyzy i opinie, Odpłatne korzystanie z aparatury naukowo- badawczej, odpisy amortyzacyjne</a:t>
                      </a:r>
                      <a:endParaRPr lang="pl-PL"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pl-PL" sz="1800" dirty="0">
                          <a:effectLst/>
                          <a:latin typeface="Arial" panose="020B0604020202020204" pitchFamily="34" charset="0"/>
                          <a:cs typeface="Arial" panose="020B0604020202020204" pitchFamily="34" charset="0"/>
                        </a:rPr>
                        <a:t>Mikro, Mały i Średni przedsiębiorca</a:t>
                      </a:r>
                      <a:endParaRPr lang="pl-PL"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pl-PL" sz="1800" dirty="0">
                          <a:effectLst/>
                          <a:latin typeface="Arial" panose="020B0604020202020204" pitchFamily="34" charset="0"/>
                          <a:cs typeface="Arial" panose="020B0604020202020204" pitchFamily="34" charset="0"/>
                        </a:rPr>
                        <a:t>50%</a:t>
                      </a:r>
                      <a:endParaRPr lang="pl-PL"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pl-PL" sz="1800" dirty="0">
                          <a:effectLst/>
                          <a:latin typeface="Arial" panose="020B0604020202020204" pitchFamily="34" charset="0"/>
                          <a:cs typeface="Arial" panose="020B0604020202020204" pitchFamily="34" charset="0"/>
                        </a:rPr>
                        <a:t>100 000zł</a:t>
                      </a:r>
                      <a:endParaRPr lang="pl-PL"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pl-PL" sz="1800" b="1" dirty="0">
                          <a:effectLst/>
                          <a:latin typeface="Arial" panose="020B0604020202020204" pitchFamily="34" charset="0"/>
                          <a:cs typeface="Arial" panose="020B0604020202020204" pitchFamily="34" charset="0"/>
                        </a:rPr>
                        <a:t>9 500zł</a:t>
                      </a:r>
                      <a:endParaRPr lang="pl-PL" sz="1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1931820">
                <a:tc>
                  <a:txBody>
                    <a:bodyPr/>
                    <a:lstStyle/>
                    <a:p>
                      <a:pPr>
                        <a:spcAft>
                          <a:spcPts val="0"/>
                        </a:spcAft>
                      </a:pPr>
                      <a:r>
                        <a:rPr lang="pl-PL" sz="1800" dirty="0">
                          <a:effectLst/>
                          <a:latin typeface="Arial" panose="020B0604020202020204" pitchFamily="34" charset="0"/>
                          <a:cs typeface="Arial" panose="020B0604020202020204" pitchFamily="34" charset="0"/>
                        </a:rPr>
                        <a:t>Materiały i surowce, Ekspertyzy i opinie, Odpłatne korzystanie z aparatury naukowo- badawczej, odpisy amortyzacyjne</a:t>
                      </a:r>
                      <a:endParaRPr lang="pl-PL"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pl-PL" sz="1800">
                          <a:effectLst/>
                          <a:latin typeface="Arial" panose="020B0604020202020204" pitchFamily="34" charset="0"/>
                          <a:cs typeface="Arial" panose="020B0604020202020204" pitchFamily="34" charset="0"/>
                        </a:rPr>
                        <a:t>Pozostali przedsiębiorcy</a:t>
                      </a:r>
                      <a:endParaRPr lang="pl-PL"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pl-PL" sz="1800">
                          <a:effectLst/>
                          <a:latin typeface="Arial" panose="020B0604020202020204" pitchFamily="34" charset="0"/>
                          <a:cs typeface="Arial" panose="020B0604020202020204" pitchFamily="34" charset="0"/>
                        </a:rPr>
                        <a:t>30%</a:t>
                      </a:r>
                      <a:endParaRPr lang="pl-PL" sz="1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pl-PL" sz="1800" dirty="0">
                          <a:effectLst/>
                          <a:latin typeface="Arial" panose="020B0604020202020204" pitchFamily="34" charset="0"/>
                          <a:cs typeface="Arial" panose="020B0604020202020204" pitchFamily="34" charset="0"/>
                        </a:rPr>
                        <a:t>100 000zł</a:t>
                      </a:r>
                      <a:endParaRPr lang="pl-PL"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pl-PL" sz="1800" b="1" dirty="0">
                          <a:effectLst/>
                          <a:latin typeface="Arial" panose="020B0604020202020204" pitchFamily="34" charset="0"/>
                          <a:cs typeface="Arial" panose="020B0604020202020204" pitchFamily="34" charset="0"/>
                        </a:rPr>
                        <a:t>5 700zł</a:t>
                      </a:r>
                      <a:endParaRPr lang="pl-PL" sz="1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8042768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66377" y="328247"/>
            <a:ext cx="9535811" cy="867508"/>
          </a:xfrm>
        </p:spPr>
        <p:txBody>
          <a:bodyPr/>
          <a:lstStyle/>
          <a:p>
            <a:pPr algn="ctr"/>
            <a:r>
              <a:rPr lang="pl-PL" dirty="0"/>
              <a:t>Dane kontaktowe</a:t>
            </a:r>
          </a:p>
        </p:txBody>
      </p:sp>
      <p:sp>
        <p:nvSpPr>
          <p:cNvPr id="5" name="pole tekstowe 4"/>
          <p:cNvSpPr txBox="1"/>
          <p:nvPr/>
        </p:nvSpPr>
        <p:spPr>
          <a:xfrm>
            <a:off x="4431323" y="2890820"/>
            <a:ext cx="6471139" cy="1384995"/>
          </a:xfrm>
          <a:prstGeom prst="rect">
            <a:avLst/>
          </a:prstGeom>
          <a:noFill/>
        </p:spPr>
        <p:txBody>
          <a:bodyPr wrap="square" rtlCol="0">
            <a:spAutoFit/>
          </a:bodyPr>
          <a:lstStyle/>
          <a:p>
            <a:r>
              <a:rPr lang="pl-PL" sz="2800" b="1" dirty="0">
                <a:latin typeface="Avenir Next Medium"/>
              </a:rPr>
              <a:t>Alicja </a:t>
            </a:r>
            <a:r>
              <a:rPr lang="pl-PL" sz="2800" b="1" dirty="0" err="1">
                <a:latin typeface="Avenir Next Medium"/>
              </a:rPr>
              <a:t>Czyszek</a:t>
            </a:r>
            <a:r>
              <a:rPr lang="en-US" sz="2800" dirty="0">
                <a:latin typeface="Avenir Next Medium"/>
              </a:rPr>
              <a:t/>
            </a:r>
            <a:br>
              <a:rPr lang="en-US" sz="2800" dirty="0">
                <a:latin typeface="Avenir Next Medium"/>
              </a:rPr>
            </a:br>
            <a:r>
              <a:rPr lang="en-US" sz="2800" dirty="0">
                <a:latin typeface="Avenir Next Medium"/>
              </a:rPr>
              <a:t>tel. 602 590 370</a:t>
            </a:r>
            <a:br>
              <a:rPr lang="en-US" sz="2800" dirty="0">
                <a:latin typeface="Avenir Next Medium"/>
              </a:rPr>
            </a:br>
            <a:r>
              <a:rPr lang="pl-PL" sz="2800" dirty="0">
                <a:latin typeface="Avenir Next Medium"/>
                <a:hlinkClick r:id="rId3"/>
              </a:rPr>
              <a:t>www.</a:t>
            </a:r>
            <a:r>
              <a:rPr lang="en-US" sz="2800" dirty="0">
                <a:latin typeface="Avenir Next Medium"/>
                <a:hlinkClick r:id="rId3"/>
              </a:rPr>
              <a:t>doradcaczyszek.pl</a:t>
            </a:r>
            <a:endParaRPr lang="pl-PL" sz="2800" dirty="0">
              <a:latin typeface="Avenir Next Medium"/>
            </a:endParaRPr>
          </a:p>
        </p:txBody>
      </p:sp>
    </p:spTree>
    <p:extLst>
      <p:ext uri="{BB962C8B-B14F-4D97-AF65-F5344CB8AC3E}">
        <p14:creationId xmlns:p14="http://schemas.microsoft.com/office/powerpoint/2010/main" val="691942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pl-PL" dirty="0"/>
              <a:t>Charakterystyka c.d.</a:t>
            </a:r>
            <a:endParaRPr lang="pl-PL" dirty="0"/>
          </a:p>
        </p:txBody>
      </p:sp>
      <p:sp>
        <p:nvSpPr>
          <p:cNvPr id="3" name="Symbol zastępczy zawartości 2"/>
          <p:cNvSpPr>
            <a:spLocks noGrp="1"/>
          </p:cNvSpPr>
          <p:nvPr>
            <p:ph idx="1"/>
          </p:nvPr>
        </p:nvSpPr>
        <p:spPr>
          <a:xfrm>
            <a:off x="677334" y="1448972"/>
            <a:ext cx="8596668" cy="4515730"/>
          </a:xfrm>
        </p:spPr>
        <p:txBody>
          <a:bodyPr>
            <a:normAutofit fontScale="92500" lnSpcReduction="10000"/>
          </a:bodyPr>
          <a:lstStyle/>
          <a:p>
            <a:pPr marL="431800" indent="-323850">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Zastąpiła tzw. „ulgę na nabycie nowych technologii”</a:t>
            </a:r>
          </a:p>
          <a:p>
            <a:pPr marL="431800" indent="-323850" algn="just">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Podatnicy, którzy przed końcem roku podatkowego rozpoczętego przed dniem 1 stycznia 2016 r. nabyli prawo do odliczenia wydatków poniesionych na nabycie nowych technologii na podstawie odpowiednio art. 26c ustawy o podatku dochodowym od osób fizycznych oraz art. </a:t>
            </a:r>
            <a:r>
              <a:rPr lang="pl-PL" altLang="pl-PL" sz="2800" dirty="0" smtClean="0"/>
              <a:t>18b </a:t>
            </a:r>
            <a:r>
              <a:rPr lang="pl-PL" altLang="pl-PL" sz="2800" dirty="0"/>
              <a:t>ustawy o podatku dochodowym od osób prawnych, zachowują prawo do tych odliczeń po dniu 31 grudnia 2015r., w zakresie i na zasadach określonych w dotychczasowych przepisach.</a:t>
            </a:r>
          </a:p>
        </p:txBody>
      </p:sp>
    </p:spTree>
    <p:extLst>
      <p:ext uri="{BB962C8B-B14F-4D97-AF65-F5344CB8AC3E}">
        <p14:creationId xmlns:p14="http://schemas.microsoft.com/office/powerpoint/2010/main" val="1916592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pl-PL" dirty="0"/>
              <a:t>Charakterystyka c.d.</a:t>
            </a:r>
            <a:endParaRPr lang="pl-PL" dirty="0"/>
          </a:p>
        </p:txBody>
      </p:sp>
      <p:sp>
        <p:nvSpPr>
          <p:cNvPr id="3" name="Symbol zastępczy zawartości 2"/>
          <p:cNvSpPr>
            <a:spLocks noGrp="1"/>
          </p:cNvSpPr>
          <p:nvPr>
            <p:ph idx="1"/>
          </p:nvPr>
        </p:nvSpPr>
        <p:spPr>
          <a:xfrm>
            <a:off x="677334" y="1364566"/>
            <a:ext cx="8596668" cy="4421649"/>
          </a:xfrm>
        </p:spPr>
        <p:txBody>
          <a:bodyPr>
            <a:normAutofit/>
          </a:bodyPr>
          <a:lstStyle/>
          <a:p>
            <a:pPr marL="431800" indent="-323850" algn="just">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Ulgę można stosować wyłącznie w odniesieniu do badań naukowych oraz prace rozwojowych</a:t>
            </a:r>
          </a:p>
          <a:p>
            <a:pPr marL="431800" indent="-323850" algn="just">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Odliczenie obejmuje tylko określone koszty (wydatki można odliczać w części – wskazany w ustawie procent)</a:t>
            </a:r>
          </a:p>
          <a:p>
            <a:pPr marL="431800" indent="-323850" algn="just">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w prowadzonych księgach rachunkowych należy wyodrębnić koszty działalności badawczo-rozwojowej</a:t>
            </a:r>
          </a:p>
        </p:txBody>
      </p:sp>
    </p:spTree>
    <p:extLst>
      <p:ext uri="{BB962C8B-B14F-4D97-AF65-F5344CB8AC3E}">
        <p14:creationId xmlns:p14="http://schemas.microsoft.com/office/powerpoint/2010/main" val="735587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pl-PL" dirty="0"/>
              <a:t>Charakterystyka c.d.</a:t>
            </a:r>
            <a:endParaRPr lang="pl-PL" dirty="0"/>
          </a:p>
        </p:txBody>
      </p:sp>
      <p:sp>
        <p:nvSpPr>
          <p:cNvPr id="3" name="Symbol zastępczy zawartości 2"/>
          <p:cNvSpPr>
            <a:spLocks noGrp="1"/>
          </p:cNvSpPr>
          <p:nvPr>
            <p:ph idx="1"/>
          </p:nvPr>
        </p:nvSpPr>
        <p:spPr>
          <a:xfrm>
            <a:off x="677334" y="1799345"/>
            <a:ext cx="8596668" cy="3880773"/>
          </a:xfrm>
        </p:spPr>
        <p:txBody>
          <a:bodyPr>
            <a:normAutofit/>
          </a:bodyPr>
          <a:lstStyle/>
          <a:p>
            <a:pPr marL="431800" indent="-323850" algn="just">
              <a:buSzPct val="4500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Warunki korzystania z odliczenia</a:t>
            </a:r>
          </a:p>
          <a:p>
            <a:pPr marL="431800" indent="-323850" algn="just">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wydatki poniesione zostały na badania naukowe lub prace rozwojowe</a:t>
            </a:r>
          </a:p>
          <a:p>
            <a:pPr marL="431800" indent="-323850" algn="just">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prace podejmowane są w sposób systematyczny</a:t>
            </a:r>
          </a:p>
          <a:p>
            <a:pPr marL="431800" indent="-323850" algn="just">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celem jest zwiększanie wiedzy oraz wykorzystanie tych zasobów wiedzy do tworzenia nowych zastosowań</a:t>
            </a:r>
          </a:p>
        </p:txBody>
      </p:sp>
    </p:spTree>
    <p:extLst>
      <p:ext uri="{BB962C8B-B14F-4D97-AF65-F5344CB8AC3E}">
        <p14:creationId xmlns:p14="http://schemas.microsoft.com/office/powerpoint/2010/main" val="270638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pl-PL" dirty="0"/>
              <a:t>Charakterystyka c.d.</a:t>
            </a:r>
            <a:endParaRPr lang="pl-PL" dirty="0"/>
          </a:p>
        </p:txBody>
      </p:sp>
      <p:sp>
        <p:nvSpPr>
          <p:cNvPr id="3" name="Symbol zastępczy zawartości 2"/>
          <p:cNvSpPr>
            <a:spLocks noGrp="1"/>
          </p:cNvSpPr>
          <p:nvPr>
            <p:ph idx="1"/>
          </p:nvPr>
        </p:nvSpPr>
        <p:spPr>
          <a:xfrm>
            <a:off x="677334" y="1799345"/>
            <a:ext cx="8596668" cy="3880773"/>
          </a:xfrm>
        </p:spPr>
        <p:txBody>
          <a:bodyPr>
            <a:normAutofit/>
          </a:bodyPr>
          <a:lstStyle/>
          <a:p>
            <a:pPr marL="431800" indent="-323850" algn="just">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Wynik prowadzonych prac nie ma znaczenia dla możliwości skorzystania z </a:t>
            </a:r>
            <a:r>
              <a:rPr lang="pl-PL" altLang="pl-PL" sz="2800" dirty="0" smtClean="0"/>
              <a:t>ulgi</a:t>
            </a:r>
            <a:endParaRPr lang="pl-PL" altLang="pl-PL" sz="2800" dirty="0"/>
          </a:p>
          <a:p>
            <a:pPr marL="431800" indent="-323850" algn="just">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Wyniki prac można wykorzystywać we własnej działalności jak i udostępniać podmiotom </a:t>
            </a:r>
            <a:r>
              <a:rPr lang="pl-PL" altLang="pl-PL" sz="2800" dirty="0" smtClean="0"/>
              <a:t>zewnętrznym</a:t>
            </a:r>
            <a:endParaRPr lang="pl-PL" altLang="pl-PL" sz="2800" dirty="0"/>
          </a:p>
          <a:p>
            <a:pPr marL="431800" indent="-323850" algn="just">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Istnieje możliwość uwzględniania projektów, które pozostają w toku (np.. kontynuowanych z poprzednich lat)</a:t>
            </a:r>
          </a:p>
        </p:txBody>
      </p:sp>
    </p:spTree>
    <p:extLst>
      <p:ext uri="{BB962C8B-B14F-4D97-AF65-F5344CB8AC3E}">
        <p14:creationId xmlns:p14="http://schemas.microsoft.com/office/powerpoint/2010/main" val="1421393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pl-PL" dirty="0"/>
              <a:t>Kto może skorzystać ?</a:t>
            </a:r>
            <a:endParaRPr lang="pl-PL" dirty="0"/>
          </a:p>
        </p:txBody>
      </p:sp>
      <p:sp>
        <p:nvSpPr>
          <p:cNvPr id="3" name="Symbol zastępczy zawartości 2"/>
          <p:cNvSpPr>
            <a:spLocks noGrp="1"/>
          </p:cNvSpPr>
          <p:nvPr>
            <p:ph idx="1"/>
          </p:nvPr>
        </p:nvSpPr>
        <p:spPr>
          <a:xfrm>
            <a:off x="677334" y="1799345"/>
            <a:ext cx="8596668" cy="3880773"/>
          </a:xfrm>
        </p:spPr>
        <p:txBody>
          <a:bodyPr>
            <a:normAutofit/>
          </a:bodyPr>
          <a:lstStyle/>
          <a:p>
            <a:pPr marL="431800" indent="-323850" algn="just">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podatnicy prowadzący działalność gospodarczą rozliczający się wg skali podatkowej (PIT-36)</a:t>
            </a:r>
          </a:p>
          <a:p>
            <a:pPr marL="431800" indent="-323850" algn="just">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podatnicy prowadzący działalność gospodarczą rozliczający się podatkiem liniowym (PIT-36L)</a:t>
            </a:r>
          </a:p>
          <a:p>
            <a:pPr marL="431800" indent="-323850" algn="just">
              <a:buSzPct val="45000"/>
              <a:buFont typeface="StarSymbol" charset="0"/>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jednostki prowadzące pełne księgi podatkowe, składające deklaracje (CIT-8)</a:t>
            </a:r>
          </a:p>
        </p:txBody>
      </p:sp>
    </p:spTree>
    <p:extLst>
      <p:ext uri="{BB962C8B-B14F-4D97-AF65-F5344CB8AC3E}">
        <p14:creationId xmlns:p14="http://schemas.microsoft.com/office/powerpoint/2010/main" val="2573993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pl-PL" dirty="0"/>
              <a:t>Art. 18d CIT</a:t>
            </a:r>
            <a:endParaRPr lang="pl-PL" dirty="0"/>
          </a:p>
        </p:txBody>
      </p:sp>
      <p:sp>
        <p:nvSpPr>
          <p:cNvPr id="3" name="Symbol zastępczy zawartości 2"/>
          <p:cNvSpPr>
            <a:spLocks noGrp="1"/>
          </p:cNvSpPr>
          <p:nvPr>
            <p:ph idx="1"/>
          </p:nvPr>
        </p:nvSpPr>
        <p:spPr>
          <a:xfrm>
            <a:off x="677334" y="1799345"/>
            <a:ext cx="8596668" cy="3880773"/>
          </a:xfrm>
        </p:spPr>
        <p:txBody>
          <a:bodyPr>
            <a:normAutofit/>
          </a:bodyPr>
          <a:lstStyle/>
          <a:p>
            <a:pPr marL="565150" indent="-457200" algn="just">
              <a:buSzPct val="45000"/>
              <a:buFontTx/>
              <a:buChar char="●"/>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Lst>
            </a:pPr>
            <a:r>
              <a:rPr lang="pl-PL" altLang="pl-PL" sz="2800" dirty="0"/>
              <a:t>Od podstawy opodatkowania odlicza się koszty uzyskania przychodów poniesione przez podatnika na działalność badawczo-rozwojową, zwane dalej "</a:t>
            </a:r>
            <a:r>
              <a:rPr lang="pl-PL" altLang="pl-PL" sz="2800" b="1" dirty="0"/>
              <a:t>kosztami kwalifikowanymi</a:t>
            </a:r>
            <a:r>
              <a:rPr lang="pl-PL" altLang="pl-PL" sz="2800" dirty="0"/>
              <a:t>".</a:t>
            </a:r>
          </a:p>
        </p:txBody>
      </p:sp>
    </p:spTree>
    <p:extLst>
      <p:ext uri="{BB962C8B-B14F-4D97-AF65-F5344CB8AC3E}">
        <p14:creationId xmlns:p14="http://schemas.microsoft.com/office/powerpoint/2010/main" val="789944548"/>
      </p:ext>
    </p:extLst>
  </p:cSld>
  <p:clrMapOvr>
    <a:masterClrMapping/>
  </p:clrMapOvr>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4643</TotalTime>
  <Words>1811</Words>
  <Application>Microsoft Office PowerPoint</Application>
  <PresentationFormat>Niestandardowy</PresentationFormat>
  <Paragraphs>139</Paragraphs>
  <Slides>35</Slides>
  <Notes>1</Notes>
  <HiddenSlides>0</HiddenSlides>
  <MMClips>0</MMClips>
  <ScaleCrop>false</ScaleCrop>
  <HeadingPairs>
    <vt:vector size="4" baseType="variant">
      <vt:variant>
        <vt:lpstr>Motyw</vt:lpstr>
      </vt:variant>
      <vt:variant>
        <vt:i4>2</vt:i4>
      </vt:variant>
      <vt:variant>
        <vt:lpstr>Tytuły slajdów</vt:lpstr>
      </vt:variant>
      <vt:variant>
        <vt:i4>35</vt:i4>
      </vt:variant>
    </vt:vector>
  </HeadingPairs>
  <TitlesOfParts>
    <vt:vector size="37" baseType="lpstr">
      <vt:lpstr>Faseta</vt:lpstr>
      <vt:lpstr>Motyw pakietu Office</vt:lpstr>
      <vt:lpstr>Prezentacja programu PowerPoint</vt:lpstr>
      <vt:lpstr>Podstawy prawne</vt:lpstr>
      <vt:lpstr>Charakterystyka</vt:lpstr>
      <vt:lpstr>Charakterystyka c.d.</vt:lpstr>
      <vt:lpstr>Charakterystyka c.d.</vt:lpstr>
      <vt:lpstr>Charakterystyka c.d.</vt:lpstr>
      <vt:lpstr>Charakterystyka c.d.</vt:lpstr>
      <vt:lpstr>Kto może skorzystać ?</vt:lpstr>
      <vt:lpstr>Art. 18d CIT</vt:lpstr>
      <vt:lpstr>Działalność badawczo – rozwojowa (często skrótem: „działalność B+R”) – definicja (art. 4 pkt 26 CIT)</vt:lpstr>
      <vt:lpstr>Badania naukowe: (art. 4 pkt 27 CIT)</vt:lpstr>
      <vt:lpstr>Prace rozwojowe</vt:lpstr>
      <vt:lpstr>Co oznaczają prace B+R w praktyce w różnych branżach:</vt:lpstr>
      <vt:lpstr>Co oznaczają działania innowacyjne w praktyce w różnych branżach:</vt:lpstr>
      <vt:lpstr>Co oznaczają działania innowacyjne w praktyce w różnych branżach:</vt:lpstr>
      <vt:lpstr>Koszty kwalifikowane  1</vt:lpstr>
      <vt:lpstr>Koszty kwalifikowane  2</vt:lpstr>
      <vt:lpstr>Koszty kwalifikowane  3</vt:lpstr>
      <vt:lpstr>Koszty kwalifikowane  4</vt:lpstr>
      <vt:lpstr>Koszty kwalifikowane  5</vt:lpstr>
      <vt:lpstr>Koszty kwalifikowane  6</vt:lpstr>
      <vt:lpstr>Kwota kosztów kwalifikowanych nie może przekroczyć od 01.01.2017:</vt:lpstr>
      <vt:lpstr>Obostrzenia:   1</vt:lpstr>
      <vt:lpstr>Obostrzenia:   2</vt:lpstr>
      <vt:lpstr>Obostrzenia:   3</vt:lpstr>
      <vt:lpstr>Rozliczenie</vt:lpstr>
      <vt:lpstr>Czego NIE można rozliczyć:</vt:lpstr>
      <vt:lpstr>Problem:</vt:lpstr>
      <vt:lpstr>Odpowiedź</vt:lpstr>
      <vt:lpstr>Pytanie:</vt:lpstr>
      <vt:lpstr>Odpowiedź</vt:lpstr>
      <vt:lpstr>Najnowsze trendy...</vt:lpstr>
      <vt:lpstr>Najnowsze trendy...</vt:lpstr>
      <vt:lpstr>Przykładowe wyliczenie korzyści:</vt:lpstr>
      <vt:lpstr>Dane kontaktowe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Grantera sp. z o.o.</dc:creator>
  <cp:lastModifiedBy>PP-Video</cp:lastModifiedBy>
  <cp:revision>259</cp:revision>
  <cp:lastPrinted>2016-07-06T21:11:24Z</cp:lastPrinted>
  <dcterms:created xsi:type="dcterms:W3CDTF">2016-06-13T11:34:33Z</dcterms:created>
  <dcterms:modified xsi:type="dcterms:W3CDTF">2017-03-28T07:39:32Z</dcterms:modified>
</cp:coreProperties>
</file>