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7" r:id="rId3"/>
  </p:sldMasterIdLst>
  <p:notesMasterIdLst>
    <p:notesMasterId r:id="rId14"/>
  </p:notesMasterIdLst>
  <p:handoutMasterIdLst>
    <p:handoutMasterId r:id="rId15"/>
  </p:handoutMasterIdLst>
  <p:sldIdLst>
    <p:sldId id="256" r:id="rId4"/>
    <p:sldId id="346" r:id="rId5"/>
    <p:sldId id="345" r:id="rId6"/>
    <p:sldId id="316" r:id="rId7"/>
    <p:sldId id="326" r:id="rId8"/>
    <p:sldId id="343" r:id="rId9"/>
    <p:sldId id="273" r:id="rId10"/>
    <p:sldId id="307" r:id="rId11"/>
    <p:sldId id="344" r:id="rId12"/>
    <p:sldId id="293" r:id="rId1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56D"/>
    <a:srgbClr val="003B67"/>
    <a:srgbClr val="595959"/>
    <a:srgbClr val="7C7C7C"/>
    <a:srgbClr val="C5C5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2" autoAdjust="0"/>
    <p:restoredTop sz="67673" autoAdjust="0"/>
  </p:normalViewPr>
  <p:slideViewPr>
    <p:cSldViewPr>
      <p:cViewPr varScale="1">
        <p:scale>
          <a:sx n="77" d="100"/>
          <a:sy n="77" d="100"/>
        </p:scale>
        <p:origin x="114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B590A-8DF1-4B08-A856-551B64694EC0}" type="datetimeFigureOut">
              <a:rPr lang="pl-PL" smtClean="0"/>
              <a:t>05.04.2017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D980-ED5D-4D41-B8D8-B3E391022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70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2591F-2AB1-4F75-A9E9-3968FB44F9F1}" type="datetimeFigureOut">
              <a:rPr lang="pl-PL" smtClean="0"/>
              <a:t>05.04.2017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98465-F28C-42C6-AC2A-233CD4AAB2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0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Wracając do formalnych kwestii, ekosystem innowacji w PG wygląda następująco. CTWT jest odpowiedzialne za licencje i konsorcja, </a:t>
            </a:r>
            <a:r>
              <a:rPr lang="pl-PL" dirty="0" err="1" smtClean="0"/>
              <a:t>Excento</a:t>
            </a:r>
            <a:r>
              <a:rPr lang="pl-PL" dirty="0" smtClean="0"/>
              <a:t> za </a:t>
            </a:r>
            <a:r>
              <a:rPr lang="pl-PL" dirty="0" err="1" smtClean="0"/>
              <a:t>spin</a:t>
            </a:r>
            <a:r>
              <a:rPr lang="pl-PL" dirty="0" smtClean="0"/>
              <a:t> off i BZ. Jednocześnie wydziały</a:t>
            </a:r>
            <a:r>
              <a:rPr lang="pl-PL" baseline="0" dirty="0" smtClean="0"/>
              <a:t> z upoważnienia rektora prowadzą projekty z biznesem i realizują zlecenia.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98465-F28C-42C6-AC2A-233CD4AAB24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75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Podsumowując</a:t>
            </a:r>
            <a:r>
              <a:rPr lang="pl-PL" baseline="0" dirty="0" smtClean="0"/>
              <a:t> współpracę PG z otoczeniem, obecnie notujemy spadek udzielanych licencji. Może to być wynikiem niskiego potencjału wdrożeniowego naszych wynalazków oraz nowych potrzeb przedsiębiorców, którzy są zainteresowani zakupem do technologii i rozwijaniem jej pod swoją marką – chcą mieć coś własnego. Sprzyjają temu nowe zasady przydzielania środków z funduszy europejskich. </a:t>
            </a:r>
          </a:p>
          <a:p>
            <a:r>
              <a:rPr lang="pl-PL" baseline="0" dirty="0" smtClean="0"/>
              <a:t>Przedsiębiorstwa zlecają wykonanie prac badawczych i rozwojowych uczelniom. </a:t>
            </a:r>
          </a:p>
          <a:p>
            <a:r>
              <a:rPr lang="pl-PL" baseline="0" dirty="0" smtClean="0"/>
              <a:t>W przyszłości taka strategia może doprowadzić do spadku liczby wynalazków które możemy licencjonować.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98465-F28C-42C6-AC2A-233CD4AAB24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873" y="1268760"/>
            <a:ext cx="4768254" cy="338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0A2-14DA-4AC6-80C4-7ABAF417E829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7549-CB02-47A9-AFED-C9AA9E89B5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0A2-14DA-4AC6-80C4-7ABAF417E829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7549-CB02-47A9-AFED-C9AA9E89B5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0A2-14DA-4AC6-80C4-7ABAF417E829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7549-CB02-47A9-AFED-C9AA9E89B5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0A2-14DA-4AC6-80C4-7ABAF417E829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7549-CB02-47A9-AFED-C9AA9E89B5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8228-BB19-4D6C-81D6-04A6915C2B39}" type="datetimeFigureOut">
              <a:rPr lang="pl-PL" smtClean="0"/>
              <a:t>05.04.2017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DA84-854D-4049-8114-4153B559C9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29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3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3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74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3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643025" cy="187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89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87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78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18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368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5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0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643025" cy="187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7"/>
          <p:cNvCxnSpPr/>
          <p:nvPr userDrawn="1"/>
        </p:nvCxnSpPr>
        <p:spPr>
          <a:xfrm>
            <a:off x="3042045" y="692696"/>
            <a:ext cx="1" cy="424582"/>
          </a:xfrm>
          <a:prstGeom prst="line">
            <a:avLst/>
          </a:prstGeom>
          <a:ln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660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D51-0216-4F69-B436-ABE9AB143BA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8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492898"/>
            <a:ext cx="7772400" cy="183006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437113"/>
            <a:ext cx="6400800" cy="15841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D51-0216-4F69-B436-ABE9AB143BA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03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D51-0216-4F69-B436-ABE9AB143BA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4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643025" cy="187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7"/>
          <p:cNvCxnSpPr/>
          <p:nvPr userDrawn="1"/>
        </p:nvCxnSpPr>
        <p:spPr>
          <a:xfrm>
            <a:off x="3042045" y="692696"/>
            <a:ext cx="1" cy="424582"/>
          </a:xfrm>
          <a:prstGeom prst="line">
            <a:avLst/>
          </a:prstGeom>
          <a:ln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2585" b="1" cap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64906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D51-0216-4F69-B436-ABE9AB143BA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21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D51-0216-4F69-B436-ABE9AB143BA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643025" cy="187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7"/>
          <p:cNvCxnSpPr/>
          <p:nvPr userDrawn="1"/>
        </p:nvCxnSpPr>
        <p:spPr>
          <a:xfrm>
            <a:off x="3042045" y="692696"/>
            <a:ext cx="1" cy="424582"/>
          </a:xfrm>
          <a:prstGeom prst="line">
            <a:avLst/>
          </a:prstGeom>
          <a:ln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0A2-14DA-4AC6-80C4-7ABAF417E829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7549-CB02-47A9-AFED-C9AA9E89B5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0A2-14DA-4AC6-80C4-7ABAF417E829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7549-CB02-47A9-AFED-C9AA9E89B5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0A2-14DA-4AC6-80C4-7ABAF417E829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7549-CB02-47A9-AFED-C9AA9E89B5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0A2-14DA-4AC6-80C4-7ABAF417E829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7549-CB02-47A9-AFED-C9AA9E89B5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F0A2-14DA-4AC6-80C4-7ABAF417E829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7549-CB02-47A9-AFED-C9AA9E89B5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8F0A2-14DA-4AC6-80C4-7ABAF417E829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7549-CB02-47A9-AFED-C9AA9E89B50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8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19CF5-1B0B-49D9-A6ED-F1AFA86324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05.04.2017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2AED-9FF1-4836-A999-20E775FBFD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7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00456" y="45632"/>
            <a:ext cx="8359613" cy="99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3931" y="1196752"/>
            <a:ext cx="837628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4482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1D51-0216-4F69-B436-ABE9AB143BA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5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hdr="0" ftr="0" dt="0"/>
  <p:txStyles>
    <p:titleStyle>
      <a:lvl1pPr algn="l" defTabSz="844083" rtl="0" eaLnBrk="1" latinLnBrk="0" hangingPunct="1">
        <a:spcBef>
          <a:spcPct val="0"/>
        </a:spcBef>
        <a:buNone/>
        <a:defRPr sz="2585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846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62">
          <p15:clr>
            <a:srgbClr val="F26B43"/>
          </p15:clr>
        </p15:guide>
        <p15:guide id="4" pos="5978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wt.pg.edu.pl/wspolpraca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0" y="48691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2400" dirty="0" smtClean="0">
                <a:solidFill>
                  <a:schemeClr val="bg1"/>
                </a:solidFill>
                <a:latin typeface="SanukPro-Medium"/>
              </a:rPr>
              <a:t>„Biznes </a:t>
            </a:r>
            <a:r>
              <a:rPr lang="pl-PL" altLang="pl-PL" sz="2400" dirty="0">
                <a:solidFill>
                  <a:schemeClr val="bg1"/>
                </a:solidFill>
                <a:latin typeface="SanukPro-Medium"/>
              </a:rPr>
              <a:t>to </a:t>
            </a:r>
            <a:r>
              <a:rPr lang="pl-PL" altLang="pl-PL" sz="2400" dirty="0" smtClean="0">
                <a:solidFill>
                  <a:schemeClr val="bg1"/>
                </a:solidFill>
                <a:latin typeface="SanukPro-Medium"/>
              </a:rPr>
              <a:t>relacje”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SanukPro-Medium"/>
                <a:cs typeface="Arial" pitchFamily="34" charset="0"/>
              </a:rPr>
              <a:t>6 kwietnia 2017 r.</a:t>
            </a:r>
            <a:endParaRPr lang="pl-PL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153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3203848" y="548680"/>
            <a:ext cx="5256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 dirty="0" smtClean="0">
                <a:solidFill>
                  <a:srgbClr val="003B67"/>
                </a:solidFill>
                <a:latin typeface="SanukPro-Medium"/>
              </a:rPr>
              <a:t>System transferu technologii w Politechnice Gdańskiej </a:t>
            </a:r>
            <a:endParaRPr lang="pl-PL" altLang="pl-PL" sz="2000" b="1" dirty="0">
              <a:solidFill>
                <a:srgbClr val="003B67"/>
              </a:solidFill>
              <a:latin typeface="SanukPro-Medium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58772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Komercjalizacja pośrednia*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08964" y="58772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Komercjalizacja bezpośrednia*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6488668"/>
            <a:ext cx="6904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/>
              <a:t>*Ustawa „prawo o szkolnictwie wyższym”</a:t>
            </a:r>
            <a:endParaRPr lang="pl-PL" sz="1400" i="1" dirty="0"/>
          </a:p>
        </p:txBody>
      </p:sp>
      <p:sp>
        <p:nvSpPr>
          <p:cNvPr id="7" name="Prostokąt 6"/>
          <p:cNvSpPr/>
          <p:nvPr/>
        </p:nvSpPr>
        <p:spPr>
          <a:xfrm>
            <a:off x="2627784" y="1556792"/>
            <a:ext cx="5616624" cy="1800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Politechnika Gdańska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83568" y="1556792"/>
            <a:ext cx="1728192" cy="1800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Excento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Sp. z o.o.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508104" y="2708920"/>
            <a:ext cx="2664296" cy="576064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Centrum Transferu Wiedzy i Technologii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699792" y="2708920"/>
            <a:ext cx="2664296" cy="576064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Wydziały/Jednostki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3568" y="4077072"/>
            <a:ext cx="1728192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Zakładanie firm odpryskowych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516216" y="4077072"/>
            <a:ext cx="1728192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Udostępnianie praw do wyników B+R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572000" y="4077072"/>
            <a:ext cx="1728192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Konsorcja naukowo-przemysłowe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627784" y="4077072"/>
            <a:ext cx="1728192" cy="936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Badania zlecone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3563888" y="3356992"/>
            <a:ext cx="504056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4572000" y="3356992"/>
            <a:ext cx="648072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5580112" y="3356992"/>
            <a:ext cx="648072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6588224" y="3356992"/>
            <a:ext cx="648072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8" idx="2"/>
          </p:cNvCxnSpPr>
          <p:nvPr/>
        </p:nvCxnSpPr>
        <p:spPr>
          <a:xfrm>
            <a:off x="1547664" y="3356992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7" idx="1"/>
          </p:cNvCxnSpPr>
          <p:nvPr/>
        </p:nvCxnSpPr>
        <p:spPr>
          <a:xfrm flipH="1">
            <a:off x="2411760" y="2456892"/>
            <a:ext cx="21602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1763688" y="3356992"/>
            <a:ext cx="1152128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35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251520" y="34103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193859"/>
                </a:solidFill>
              </a:rPr>
              <a:t>WSPÓLNY CEL, RÓŻNE NARZĘDZIA</a:t>
            </a:r>
            <a:endParaRPr lang="pl-PL" sz="3200" dirty="0">
              <a:solidFill>
                <a:srgbClr val="193859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4725144"/>
            <a:ext cx="8229600" cy="22858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Dwie różne struktury …</a:t>
            </a:r>
          </a:p>
          <a:p>
            <a:pPr lvl="1"/>
            <a:r>
              <a:rPr lang="en-US" sz="2000" smtClean="0"/>
              <a:t>… ale jeden, wspólny cel</a:t>
            </a:r>
          </a:p>
          <a:p>
            <a:pPr lvl="1"/>
            <a:r>
              <a:rPr lang="en-US" sz="2000" smtClean="0"/>
              <a:t>… ale jeden zgrany zespół</a:t>
            </a:r>
          </a:p>
          <a:p>
            <a:pPr lvl="1"/>
            <a:r>
              <a:rPr lang="en-US" sz="2000" smtClean="0"/>
              <a:t>… dające więcej możliwości formalnych</a:t>
            </a:r>
          </a:p>
          <a:p>
            <a:pPr lvl="1"/>
            <a:r>
              <a:rPr lang="en-US" sz="2000" smtClean="0"/>
              <a:t>… dające większą elastyczność w działaniu</a:t>
            </a:r>
          </a:p>
          <a:p>
            <a:pPr lvl="1"/>
            <a:endParaRPr lang="en-US" sz="2000" smtClean="0"/>
          </a:p>
          <a:p>
            <a:pPr marL="457200" lvl="1" indent="0">
              <a:buFont typeface="Arial" pitchFamily="34" charset="0"/>
              <a:buNone/>
            </a:pPr>
            <a:endParaRPr lang="en-US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966018" cy="646461"/>
          </a:xfrm>
          <a:prstGeom prst="rect">
            <a:avLst/>
          </a:prstGeom>
        </p:spPr>
      </p:pic>
      <p:pic>
        <p:nvPicPr>
          <p:cNvPr id="9" name="Obraz 8" descr="centrum_twi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117215" cy="849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264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735" y="153536"/>
            <a:ext cx="9144000" cy="6858000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193859"/>
                </a:solidFill>
              </a:rPr>
              <a:t>BADANIA </a:t>
            </a:r>
            <a:r>
              <a:rPr lang="pl-PL" dirty="0" smtClean="0">
                <a:solidFill>
                  <a:srgbClr val="193859"/>
                </a:solidFill>
              </a:rPr>
              <a:t>ZLECONE</a:t>
            </a:r>
            <a:endParaRPr lang="pl-PL" dirty="0">
              <a:solidFill>
                <a:srgbClr val="193859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2430997"/>
            <a:ext cx="3053565" cy="4977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 descr="https://encrypted-tbn2.gstatic.com/images?q=tbn:ANd9GcTVlawCAxKuksHONHAR7qdiG_aG5LeFVBnkmAaf_zi5qyc3h-dhO0Cram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53" y="4575255"/>
            <a:ext cx="2254125" cy="15994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4575255"/>
            <a:ext cx="1065906" cy="15994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2" name="Picture 4" descr="Dostawcy i Podwykonawc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81" y="4575255"/>
            <a:ext cx="2738840" cy="15994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1208130" y="3997345"/>
            <a:ext cx="686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193859"/>
                </a:solidFill>
              </a:rPr>
              <a:t>Twórcy 		          Podwykonawcy		Uczelnia (%)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>
            <a:off x="4217012" y="1690689"/>
            <a:ext cx="238540" cy="621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Strzałka w dół 17"/>
          <p:cNvSpPr/>
          <p:nvPr/>
        </p:nvSpPr>
        <p:spPr>
          <a:xfrm>
            <a:off x="4217012" y="3272016"/>
            <a:ext cx="238540" cy="621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9" name="Strzałka w dół 18"/>
          <p:cNvSpPr/>
          <p:nvPr/>
        </p:nvSpPr>
        <p:spPr>
          <a:xfrm>
            <a:off x="1553370" y="3272016"/>
            <a:ext cx="238540" cy="621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Strzałka w dół 19"/>
          <p:cNvSpPr/>
          <p:nvPr/>
        </p:nvSpPr>
        <p:spPr>
          <a:xfrm>
            <a:off x="7126845" y="3272016"/>
            <a:ext cx="238540" cy="621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3034" y="6430745"/>
            <a:ext cx="308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rgbClr val="193859"/>
                </a:solidFill>
              </a:rPr>
              <a:t>Swobodny dobór wykonawców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203173" y="6430745"/>
            <a:ext cx="2384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193859"/>
                </a:solidFill>
              </a:rPr>
              <a:t>Uproszczone procedury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057887" y="6430745"/>
            <a:ext cx="255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193859"/>
                </a:solidFill>
              </a:rPr>
              <a:t>Brak PZP, rynkowe zasady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47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ii_plus_podstawowe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94" y="6113462"/>
            <a:ext cx="1085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logo_FE_Inteligentny_Rozwoj_rgb-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0" y="6053137"/>
            <a:ext cx="131381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pole tekstowe 1"/>
          <p:cNvSpPr txBox="1">
            <a:spLocks noChangeArrowheads="1"/>
          </p:cNvSpPr>
          <p:nvPr/>
        </p:nvSpPr>
        <p:spPr bwMode="auto">
          <a:xfrm>
            <a:off x="3276600" y="714182"/>
            <a:ext cx="5472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b="1" dirty="0" smtClean="0">
                <a:solidFill>
                  <a:srgbClr val="003767"/>
                </a:solidFill>
              </a:rPr>
              <a:t>INKUBATOR INNOWACYJNOŚCI+</a:t>
            </a:r>
            <a:endParaRPr lang="pl-PL" altLang="pl-PL" sz="1600" b="1" dirty="0">
              <a:solidFill>
                <a:srgbClr val="003767"/>
              </a:solidFill>
            </a:endParaRPr>
          </a:p>
        </p:txBody>
      </p:sp>
      <p:pic>
        <p:nvPicPr>
          <p:cNvPr id="7172" name="Picture 19" descr="ministerstwo-nauki-i-szkolnictwa-wyzszego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26" y="6021388"/>
            <a:ext cx="1809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0" descr="flaga_UE+unia_europejska_EFRR_z_lewej_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092825"/>
            <a:ext cx="15128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467544" y="1303595"/>
            <a:ext cx="828116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pl-PL" altLang="pl-PL" sz="1800" dirty="0"/>
              <a:t>Konsorcjum </a:t>
            </a:r>
            <a:r>
              <a:rPr lang="pl-PL" altLang="pl-PL" sz="1800" b="1" dirty="0" smtClean="0"/>
              <a:t>PG + EXCENTO + UG</a:t>
            </a:r>
            <a:r>
              <a:rPr lang="pl-PL" altLang="pl-PL" sz="1800" b="1" dirty="0"/>
              <a:t> </a:t>
            </a:r>
            <a:r>
              <a:rPr lang="pl-PL" altLang="pl-PL" sz="1800" b="1" dirty="0" smtClean="0"/>
              <a:t>+ </a:t>
            </a:r>
            <a:r>
              <a:rPr lang="pl-PL" altLang="pl-PL" sz="1800" b="1" dirty="0" err="1" smtClean="0"/>
              <a:t>GUMed</a:t>
            </a:r>
            <a:endParaRPr lang="pl-PL" altLang="pl-PL" sz="1800" b="1" dirty="0" smtClean="0"/>
          </a:p>
          <a:p>
            <a:pPr marL="0" indent="0"/>
            <a:r>
              <a:rPr lang="pl-PL" altLang="pl-PL" sz="1800" dirty="0" smtClean="0"/>
              <a:t>Wartość </a:t>
            </a:r>
            <a:r>
              <a:rPr lang="pl-PL" altLang="pl-PL" sz="1800" dirty="0"/>
              <a:t>projektu </a:t>
            </a:r>
            <a:r>
              <a:rPr lang="pl-PL" altLang="pl-PL" sz="1800" dirty="0" smtClean="0"/>
              <a:t>3,75 </a:t>
            </a:r>
            <a:r>
              <a:rPr lang="pl-PL" altLang="pl-PL" sz="1800" dirty="0"/>
              <a:t>mln zł (2 mln </a:t>
            </a:r>
            <a:r>
              <a:rPr lang="pl-PL" altLang="pl-PL" sz="1800" dirty="0" smtClean="0"/>
              <a:t>PG+EXCENTO)</a:t>
            </a:r>
            <a:endParaRPr lang="pl-PL" altLang="pl-PL" sz="1800" dirty="0"/>
          </a:p>
          <a:p>
            <a:pPr marL="0" indent="0"/>
            <a:r>
              <a:rPr lang="pl-PL" altLang="pl-PL" sz="1800" dirty="0"/>
              <a:t>Czas trwania projektu: 01.2017 – 01.2019</a:t>
            </a:r>
          </a:p>
          <a:p>
            <a:pPr marL="0" indent="0">
              <a:spcBef>
                <a:spcPct val="50000"/>
              </a:spcBef>
            </a:pPr>
            <a:r>
              <a:rPr lang="pl-PL" altLang="pl-PL" sz="1800" dirty="0"/>
              <a:t>ZADANIA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&lt; 100 </a:t>
            </a:r>
            <a:r>
              <a:rPr lang="pl-PL" altLang="pl-PL" sz="1800" dirty="0" err="1" smtClean="0"/>
              <a:t>tys</a:t>
            </a:r>
            <a:r>
              <a:rPr lang="pl-PL" altLang="pl-PL" sz="1800" dirty="0" smtClean="0"/>
              <a:t> zł na prace </a:t>
            </a:r>
            <a:r>
              <a:rPr lang="pl-PL" altLang="pl-PL" sz="1800" dirty="0"/>
              <a:t>przedwdrożeniowych dla </a:t>
            </a:r>
            <a:r>
              <a:rPr lang="pl-PL" altLang="pl-PL" sz="1800" dirty="0" smtClean="0"/>
              <a:t>wyników B+R Uczelni - wykonanie </a:t>
            </a:r>
            <a:r>
              <a:rPr lang="pl-PL" altLang="pl-PL" sz="1800" dirty="0"/>
              <a:t>prototypów, </a:t>
            </a:r>
            <a:r>
              <a:rPr lang="pl-PL" altLang="pl-PL" sz="1800" dirty="0" smtClean="0"/>
              <a:t>zakup materiałów, proces </a:t>
            </a:r>
            <a:r>
              <a:rPr lang="pl-PL" altLang="pl-PL" sz="1800" dirty="0"/>
              <a:t>certyfikacji, </a:t>
            </a:r>
            <a:r>
              <a:rPr lang="pl-PL" altLang="pl-PL" sz="1800" dirty="0" smtClean="0"/>
              <a:t>testy, dostęp do specjalistycznej aparatury badawczej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Ochrona krajowa i międzynarodowa - finansowanie </a:t>
            </a:r>
            <a:r>
              <a:rPr lang="pl-PL" altLang="pl-PL" sz="1800" dirty="0"/>
              <a:t>analiz zdolności </a:t>
            </a:r>
            <a:r>
              <a:rPr lang="pl-PL" altLang="pl-PL" sz="1800" dirty="0" smtClean="0"/>
              <a:t>patentowej, zgłoszeń patentowych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Usługi Brokerów Innowacji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Badanie </a:t>
            </a:r>
            <a:r>
              <a:rPr lang="pl-PL" altLang="pl-PL" sz="1800" dirty="0"/>
              <a:t>potrzeb rynku pod kątem ukierunkowania badań naukowych, generowania badań zleconych i nawiązywania konsorcjów naukowo-przemysłowych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Promocji </a:t>
            </a:r>
            <a:r>
              <a:rPr lang="pl-PL" altLang="pl-PL" sz="1800" dirty="0"/>
              <a:t>wynalazków na targach branżowych i w mediach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endParaRPr lang="pl-PL" altLang="pl-PL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9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86386"/>
            <a:ext cx="2624362" cy="427771"/>
          </a:xfrm>
          <a:prstGeom prst="rect">
            <a:avLst/>
          </a:prstGeom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1" name="pole tekstowe 1"/>
          <p:cNvSpPr txBox="1">
            <a:spLocks noChangeArrowheads="1"/>
          </p:cNvSpPr>
          <p:nvPr/>
        </p:nvSpPr>
        <p:spPr bwMode="auto">
          <a:xfrm>
            <a:off x="4107861" y="313021"/>
            <a:ext cx="5036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600" b="1" dirty="0" smtClean="0">
                <a:solidFill>
                  <a:srgbClr val="003767"/>
                </a:solidFill>
              </a:rPr>
              <a:t>e-Pionier </a:t>
            </a:r>
            <a:r>
              <a:rPr lang="pl-PL" altLang="pl-PL" sz="1600" dirty="0"/>
              <a:t>–</a:t>
            </a:r>
            <a:r>
              <a:rPr lang="pl-PL" altLang="pl-PL" sz="1600" b="1" dirty="0" smtClean="0">
                <a:solidFill>
                  <a:srgbClr val="003767"/>
                </a:solidFill>
              </a:rPr>
              <a:t> </a:t>
            </a:r>
            <a:r>
              <a:rPr lang="pl-PL" sz="1600" dirty="0" smtClean="0"/>
              <a:t>wykorzystanie </a:t>
            </a:r>
            <a:r>
              <a:rPr lang="pl-PL" sz="1600" dirty="0"/>
              <a:t>potencjału uczelni wyższych na rzecz podniesienia innowacyjności rozwiązań ICT w sektorze publicznym</a:t>
            </a:r>
            <a:endParaRPr lang="pl-PL" altLang="pl-PL" sz="1600" b="1" dirty="0">
              <a:solidFill>
                <a:srgbClr val="003767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61138" y="1474968"/>
            <a:ext cx="8281169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pl-PL" altLang="pl-PL" sz="1800" dirty="0" smtClean="0"/>
              <a:t>Partnerstwo</a:t>
            </a:r>
            <a:r>
              <a:rPr lang="pl-PL" altLang="pl-PL" sz="1800" b="1" dirty="0" smtClean="0"/>
              <a:t> </a:t>
            </a:r>
            <a:r>
              <a:rPr lang="pl-PL" altLang="pl-PL" sz="1800" b="1" dirty="0"/>
              <a:t>Excento</a:t>
            </a:r>
            <a:r>
              <a:rPr lang="pl-PL" altLang="pl-PL" sz="1800" dirty="0"/>
              <a:t>,</a:t>
            </a:r>
            <a:r>
              <a:rPr lang="pl-PL" altLang="pl-PL" sz="1800" b="1" dirty="0"/>
              <a:t> </a:t>
            </a:r>
            <a:r>
              <a:rPr lang="pl-PL" altLang="pl-PL" sz="1800" b="1" dirty="0" smtClean="0"/>
              <a:t>SCUEP</a:t>
            </a:r>
            <a:r>
              <a:rPr lang="pl-PL" altLang="pl-PL" sz="1800" dirty="0" smtClean="0"/>
              <a:t>,</a:t>
            </a:r>
            <a:r>
              <a:rPr lang="pl-PL" altLang="pl-PL" sz="1800" b="1" dirty="0" smtClean="0"/>
              <a:t> </a:t>
            </a:r>
            <a:r>
              <a:rPr lang="pl-PL" altLang="pl-PL" sz="1800" b="1" dirty="0" err="1" smtClean="0"/>
              <a:t>Alfabeat</a:t>
            </a:r>
            <a:r>
              <a:rPr lang="pl-PL" altLang="pl-PL" sz="1800" b="1" dirty="0" smtClean="0"/>
              <a:t> </a:t>
            </a:r>
            <a:r>
              <a:rPr lang="pl-PL" altLang="pl-PL" sz="1800" dirty="0" smtClean="0"/>
              <a:t>– Wartość </a:t>
            </a:r>
            <a:r>
              <a:rPr lang="pl-PL" altLang="pl-PL" sz="1800" dirty="0"/>
              <a:t>projektu </a:t>
            </a:r>
            <a:r>
              <a:rPr lang="pl-PL" altLang="pl-PL" sz="1800" dirty="0" smtClean="0"/>
              <a:t>14 </a:t>
            </a:r>
            <a:r>
              <a:rPr lang="pl-PL" altLang="pl-PL" sz="1800" dirty="0"/>
              <a:t>mln </a:t>
            </a:r>
            <a:r>
              <a:rPr lang="pl-PL" altLang="pl-PL" sz="1800" dirty="0" smtClean="0"/>
              <a:t>zł</a:t>
            </a:r>
            <a:endParaRPr lang="pl-PL" altLang="pl-PL" sz="1800" dirty="0"/>
          </a:p>
          <a:p>
            <a:pPr marL="0" indent="0"/>
            <a:r>
              <a:rPr lang="pl-PL" altLang="pl-PL" sz="1800" dirty="0"/>
              <a:t>Czas trwania projektu: 01.2017 – </a:t>
            </a:r>
            <a:r>
              <a:rPr lang="pl-PL" altLang="pl-PL" sz="1800" dirty="0" smtClean="0"/>
              <a:t>12.2019</a:t>
            </a:r>
            <a:endParaRPr lang="pl-PL" altLang="pl-PL" sz="1800" dirty="0"/>
          </a:p>
          <a:p>
            <a:pPr marL="0" indent="0">
              <a:spcBef>
                <a:spcPct val="50000"/>
              </a:spcBef>
            </a:pPr>
            <a:r>
              <a:rPr lang="pl-PL" altLang="pl-PL" sz="1800" dirty="0" smtClean="0"/>
              <a:t>Cele projektu: </a:t>
            </a:r>
            <a:endParaRPr lang="pl-PL" altLang="pl-PL" sz="18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&lt;500 tys. zł na realizację projektów interdyscyplinarnych, które: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Rozwiązują niebanalny problem zgłoszony przez administrację publiczną – zakończony prototypem (MVP)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Angażują programistów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Zmierzają do komercjalizacji rozwiązania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Finansowanie prac zespołów (wynagrodzenia, zakup materiałów i usług badawczych, wykonanie i testowanie MVP)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 smtClean="0"/>
              <a:t>Stworzenie „Design </a:t>
            </a:r>
            <a:r>
              <a:rPr lang="pl-PL" altLang="pl-PL" sz="1800" dirty="0" err="1" smtClean="0"/>
              <a:t>Factory</a:t>
            </a:r>
            <a:r>
              <a:rPr lang="pl-PL" altLang="pl-PL" sz="1800" dirty="0" smtClean="0"/>
              <a:t>” – wspólnej przestrzeni twórczej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800" dirty="0" smtClean="0"/>
              <a:t>Mentoring merytoryczny i biznesowy – akceleracja rozwiązań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800" dirty="0" smtClean="0"/>
              <a:t>Pozyskiwanie podmiotów zainteresowanych wdrożeniem wyników projektów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l-PL" sz="18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l-PL" altLang="pl-PL" sz="18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l-PL" altLang="pl-PL" sz="1600" dirty="0">
              <a:solidFill>
                <a:srgbClr val="595959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l-PL" altLang="pl-PL" sz="1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66" y="5939464"/>
            <a:ext cx="57912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271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3275856" y="692696"/>
            <a:ext cx="5760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2000" b="1">
                <a:solidFill>
                  <a:srgbClr val="003B67"/>
                </a:solidFill>
                <a:latin typeface="SanukPro-Medium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dirty="0" smtClean="0"/>
              <a:t>Współpraca PG w liczbach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1128"/>
            <a:ext cx="2091184" cy="209118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81128"/>
            <a:ext cx="2739760" cy="208823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581128"/>
            <a:ext cx="2682879" cy="201622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67544" y="1484784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300+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zarejestrowanych projektów wynalazczych i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know-how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-off (od 2013 r.),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inkubowane projekty utworzenia firm </a:t>
            </a:r>
            <a:r>
              <a:rPr lang="pl-P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-off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~10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licencji na korzystanie z wyników B+R rocznie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~60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realizowanych projektów rozwojowych, w tym 25 wspólnie z przemysłem.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~250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umów i zleceń (ok.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mln zł ) z przedsiębiorcami na wykonanie usług badawczych rocznie.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~50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zgłoszeń patentowych rocznie,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30-50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przyznanych patentów rocznie.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100+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nowych projektów badawczych rocznie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84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866" name="Symbol zastępczy zawartości 2"/>
          <p:cNvSpPr txBox="1">
            <a:spLocks/>
          </p:cNvSpPr>
          <p:nvPr/>
        </p:nvSpPr>
        <p:spPr bwMode="auto">
          <a:xfrm>
            <a:off x="899592" y="1429034"/>
            <a:ext cx="6624290" cy="52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-18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1600" b="1" dirty="0" err="1">
                <a:latin typeface="+mn-lt"/>
                <a:cs typeface="Arial" panose="020B0604020202020204" pitchFamily="34" charset="0"/>
              </a:rPr>
              <a:t>ChillID</a:t>
            </a:r>
            <a:r>
              <a:rPr lang="pl-PL" altLang="pl-PL" sz="1600" b="1" dirty="0">
                <a:latin typeface="+mn-lt"/>
                <a:cs typeface="Arial" panose="020B0604020202020204" pitchFamily="34" charset="0"/>
              </a:rPr>
              <a:t> sp. z o.o</a:t>
            </a:r>
            <a:r>
              <a:rPr lang="pl-PL" altLang="pl-PL" sz="1600" b="1" dirty="0" smtClean="0">
                <a:latin typeface="+mn-lt"/>
                <a:cs typeface="Arial" panose="020B0604020202020204" pitchFamily="34" charset="0"/>
              </a:rPr>
              <a:t>.  (IX 2013 r</a:t>
            </a:r>
            <a:r>
              <a:rPr lang="pl-PL" altLang="pl-PL" sz="1600" b="1" dirty="0" smtClean="0">
                <a:latin typeface="+mn-lt"/>
                <a:cs typeface="Arial" panose="020B0604020202020204" pitchFamily="34" charset="0"/>
              </a:rPr>
              <a:t>.)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l-PL" altLang="pl-PL" sz="1200" dirty="0" smtClean="0">
                <a:latin typeface="+mn-lt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sz="12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sz="1200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1600" b="1" dirty="0" err="1" smtClean="0">
                <a:latin typeface="+mn-lt"/>
                <a:cs typeface="Arial" panose="020B0604020202020204" pitchFamily="34" charset="0"/>
              </a:rPr>
              <a:t>NovaPUR</a:t>
            </a:r>
            <a:r>
              <a:rPr lang="pl-PL" altLang="pl-PL" sz="16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l-PL" altLang="pl-PL" sz="1600" b="1" dirty="0">
                <a:latin typeface="+mn-lt"/>
                <a:cs typeface="Arial" panose="020B0604020202020204" pitchFamily="34" charset="0"/>
              </a:rPr>
              <a:t>sp. z o.o. </a:t>
            </a:r>
            <a:r>
              <a:rPr lang="pl-PL" altLang="pl-PL" sz="1600" b="1" dirty="0" smtClean="0">
                <a:latin typeface="+mn-lt"/>
                <a:cs typeface="Arial" panose="020B0604020202020204" pitchFamily="34" charset="0"/>
              </a:rPr>
              <a:t> (</a:t>
            </a:r>
            <a:r>
              <a:rPr lang="pl-PL" altLang="pl-PL" sz="1600" b="1" dirty="0">
                <a:latin typeface="+mn-lt"/>
                <a:cs typeface="Arial" panose="020B0604020202020204" pitchFamily="34" charset="0"/>
              </a:rPr>
              <a:t>IX 2013 r</a:t>
            </a:r>
            <a:r>
              <a:rPr lang="pl-PL" altLang="pl-PL" sz="1600" b="1" dirty="0" smtClean="0">
                <a:latin typeface="+mn-lt"/>
                <a:cs typeface="Arial" panose="020B0604020202020204" pitchFamily="34" charset="0"/>
              </a:rPr>
              <a:t>.)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altLang="pl-PL" sz="160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altLang="pl-PL" sz="16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altLang="pl-PL" sz="16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1600" b="1" dirty="0">
                <a:latin typeface="+mn-lt"/>
                <a:cs typeface="Arial" panose="020B0604020202020204" pitchFamily="34" charset="0"/>
              </a:rPr>
              <a:t>ARGEVIDE sp. z o.o. </a:t>
            </a:r>
            <a:r>
              <a:rPr lang="pl-PL" altLang="pl-PL" sz="1600" b="1" dirty="0" smtClean="0">
                <a:latin typeface="+mn-lt"/>
                <a:cs typeface="Arial" panose="020B0604020202020204" pitchFamily="34" charset="0"/>
              </a:rPr>
              <a:t>(III 2014 </a:t>
            </a:r>
            <a:r>
              <a:rPr lang="pl-PL" altLang="pl-PL" sz="1600" b="1" dirty="0">
                <a:latin typeface="+mn-lt"/>
                <a:cs typeface="Arial" panose="020B0604020202020204" pitchFamily="34" charset="0"/>
              </a:rPr>
              <a:t>r</a:t>
            </a:r>
            <a:r>
              <a:rPr lang="pl-PL" altLang="pl-PL" sz="1600" b="1" dirty="0" smtClean="0">
                <a:latin typeface="+mn-lt"/>
                <a:cs typeface="Arial" panose="020B0604020202020204" pitchFamily="34" charset="0"/>
              </a:rPr>
              <a:t>.)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dirty="0" smtClean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dirty="0">
              <a:latin typeface="+mn-lt"/>
              <a:cs typeface="Arial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b="1" dirty="0">
                <a:latin typeface="+mn-lt"/>
                <a:cs typeface="Arial" panose="020B0604020202020204" pitchFamily="34" charset="0"/>
              </a:rPr>
              <a:t>PeGie sp. z o.o. </a:t>
            </a:r>
            <a:r>
              <a:rPr lang="pl-PL" altLang="pl-PL" b="1" dirty="0" smtClean="0">
                <a:latin typeface="+mn-lt"/>
                <a:cs typeface="Arial" panose="020B0604020202020204" pitchFamily="34" charset="0"/>
              </a:rPr>
              <a:t>(VI 2014 </a:t>
            </a:r>
            <a:r>
              <a:rPr lang="pl-PL" altLang="pl-PL" b="1" dirty="0">
                <a:latin typeface="+mn-lt"/>
                <a:cs typeface="Arial" panose="020B0604020202020204" pitchFamily="34" charset="0"/>
              </a:rPr>
              <a:t>r</a:t>
            </a:r>
            <a:r>
              <a:rPr lang="pl-PL" altLang="pl-PL" b="1" dirty="0" smtClean="0">
                <a:latin typeface="+mn-lt"/>
                <a:cs typeface="Arial" panose="020B0604020202020204" pitchFamily="34" charset="0"/>
              </a:rPr>
              <a:t>.)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dirty="0" smtClean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dirty="0">
              <a:latin typeface="+mn-lt"/>
              <a:cs typeface="Arial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b="1" dirty="0" err="1">
                <a:latin typeface="+mn-lt"/>
                <a:cs typeface="Arial" panose="020B0604020202020204" pitchFamily="34" charset="0"/>
              </a:rPr>
              <a:t>AsisTech</a:t>
            </a:r>
            <a:r>
              <a:rPr lang="pl-PL" altLang="pl-PL" b="1" dirty="0">
                <a:latin typeface="+mn-lt"/>
                <a:cs typeface="Arial" panose="020B0604020202020204" pitchFamily="34" charset="0"/>
              </a:rPr>
              <a:t> sp. z o.o. </a:t>
            </a:r>
            <a:r>
              <a:rPr lang="pl-PL" altLang="pl-PL" b="1" dirty="0" smtClean="0">
                <a:latin typeface="+mn-lt"/>
                <a:cs typeface="Arial" panose="020B0604020202020204" pitchFamily="34" charset="0"/>
              </a:rPr>
              <a:t>  </a:t>
            </a:r>
            <a:r>
              <a:rPr lang="pl-PL" altLang="pl-PL" b="1" dirty="0" smtClean="0">
                <a:latin typeface="+mn-lt"/>
                <a:cs typeface="Arial" panose="020B0604020202020204" pitchFamily="34" charset="0"/>
              </a:rPr>
              <a:t>(III 2015 r.)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dirty="0" smtClean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dirty="0">
              <a:latin typeface="+mn-lt"/>
              <a:cs typeface="Arial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b="1" dirty="0" smtClean="0">
                <a:cs typeface="Arial" panose="020B0604020202020204" pitchFamily="34" charset="0"/>
              </a:rPr>
              <a:t>DETOXED HOME </a:t>
            </a:r>
            <a:r>
              <a:rPr lang="pl-PL" altLang="pl-PL" b="1" dirty="0">
                <a:cs typeface="Arial" panose="020B0604020202020204" pitchFamily="34" charset="0"/>
              </a:rPr>
              <a:t>sp. z o.o. </a:t>
            </a:r>
            <a:r>
              <a:rPr lang="pl-PL" altLang="pl-PL" b="1" dirty="0" smtClean="0">
                <a:cs typeface="Arial" panose="020B0604020202020204" pitchFamily="34" charset="0"/>
              </a:rPr>
              <a:t>(XI 2016 r.)</a:t>
            </a:r>
            <a:endParaRPr lang="pl-PL" altLang="pl-PL" b="1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sz="14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pl-PL" altLang="pl-PL" sz="1500" dirty="0">
              <a:latin typeface="Arial" panose="020B0604020202020204" pitchFamily="34" charset="0"/>
            </a:endParaRPr>
          </a:p>
        </p:txBody>
      </p:sp>
      <p:pic>
        <p:nvPicPr>
          <p:cNvPr id="2048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88" y="332467"/>
            <a:ext cx="2592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29267"/>
            <a:ext cx="1696765" cy="7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24" y="1912655"/>
            <a:ext cx="1606913" cy="72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pole tekstowe 5"/>
          <p:cNvSpPr txBox="1">
            <a:spLocks noChangeArrowheads="1"/>
          </p:cNvSpPr>
          <p:nvPr/>
        </p:nvSpPr>
        <p:spPr bwMode="auto">
          <a:xfrm>
            <a:off x="3203575" y="688975"/>
            <a:ext cx="259256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SPÓŁKI SPIN OFF</a:t>
            </a:r>
          </a:p>
        </p:txBody>
      </p:sp>
      <p:pic>
        <p:nvPicPr>
          <p:cNvPr id="20487" name="Picture 4" descr="http://argevide.com/sites/default/files/images/Aktualnosci/logo_pionow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61" y="2981953"/>
            <a:ext cx="1452813" cy="66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63" y="3878150"/>
            <a:ext cx="864807" cy="86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 descr="AssisTech: Assistive Technology System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76" y="4974375"/>
            <a:ext cx="1567979" cy="45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29" y="5883456"/>
            <a:ext cx="2383871" cy="6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7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467544" y="1303595"/>
            <a:ext cx="8281169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endParaRPr lang="pl-PL" altLang="pl-PL" sz="1800" b="1" dirty="0" smtClean="0">
              <a:solidFill>
                <a:srgbClr val="003767"/>
              </a:solidFill>
            </a:endParaRPr>
          </a:p>
          <a:p>
            <a:pPr marL="0" indent="0" algn="ctr"/>
            <a:endParaRPr lang="pl-PL" altLang="pl-PL" sz="1800" b="1" dirty="0">
              <a:solidFill>
                <a:srgbClr val="003767"/>
              </a:solidFill>
            </a:endParaRPr>
          </a:p>
          <a:p>
            <a:pPr marL="0" indent="0" algn="ctr"/>
            <a:r>
              <a:rPr lang="pl-PL" altLang="pl-PL" sz="1800" b="1" dirty="0" smtClean="0">
                <a:solidFill>
                  <a:srgbClr val="003767"/>
                </a:solidFill>
              </a:rPr>
              <a:t>PUNKT </a:t>
            </a:r>
            <a:r>
              <a:rPr lang="pl-PL" altLang="pl-PL" sz="1800" b="1" dirty="0">
                <a:solidFill>
                  <a:srgbClr val="003767"/>
                </a:solidFill>
              </a:rPr>
              <a:t>OBSŁUGI BIZNESU</a:t>
            </a:r>
          </a:p>
          <a:p>
            <a:pPr marL="0" indent="0" algn="ctr"/>
            <a:endParaRPr lang="pl-PL" altLang="pl-PL" sz="1800" dirty="0" smtClean="0"/>
          </a:p>
          <a:p>
            <a:pPr marL="0" indent="0" algn="ctr">
              <a:spcBef>
                <a:spcPct val="50000"/>
              </a:spcBef>
            </a:pPr>
            <a:r>
              <a:rPr lang="pt-BR" altLang="pl-PL" sz="1800" dirty="0">
                <a:solidFill>
                  <a:srgbClr val="595959"/>
                </a:solidFill>
              </a:rPr>
              <a:t>tel.: +48 58 348 62 62</a:t>
            </a:r>
          </a:p>
          <a:p>
            <a:pPr marL="0" indent="0" algn="ctr">
              <a:spcBef>
                <a:spcPct val="50000"/>
              </a:spcBef>
            </a:pPr>
            <a:r>
              <a:rPr lang="pt-BR" altLang="pl-PL" sz="1800" dirty="0">
                <a:solidFill>
                  <a:srgbClr val="595959"/>
                </a:solidFill>
              </a:rPr>
              <a:t>e-mail: biznes@pg.gda.pl</a:t>
            </a:r>
          </a:p>
          <a:p>
            <a:pPr marL="0" indent="0" algn="ctr">
              <a:spcBef>
                <a:spcPct val="50000"/>
              </a:spcBef>
            </a:pPr>
            <a:r>
              <a:rPr lang="pt-BR" altLang="pl-PL" sz="1800" dirty="0" smtClean="0">
                <a:solidFill>
                  <a:srgbClr val="595959"/>
                </a:solidFill>
                <a:hlinkClick r:id="rId2"/>
              </a:rPr>
              <a:t>www.ctwt.pg.edu.pl/wspolpraca</a:t>
            </a:r>
            <a:endParaRPr lang="pl-PL" altLang="pl-PL" sz="1800" dirty="0" smtClean="0">
              <a:solidFill>
                <a:srgbClr val="595959"/>
              </a:solidFill>
            </a:endParaRPr>
          </a:p>
          <a:p>
            <a:pPr marL="0" indent="0" algn="ctr">
              <a:spcBef>
                <a:spcPct val="50000"/>
              </a:spcBef>
            </a:pPr>
            <a:endParaRPr lang="pl-PL" altLang="pl-PL" sz="1800" dirty="0">
              <a:solidFill>
                <a:srgbClr val="595959"/>
              </a:solidFill>
            </a:endParaRPr>
          </a:p>
          <a:p>
            <a:pPr marL="0" indent="0" algn="ctr">
              <a:spcBef>
                <a:spcPct val="50000"/>
              </a:spcBef>
            </a:pPr>
            <a:endParaRPr lang="pl-PL" altLang="pl-PL" sz="1800" dirty="0" smtClean="0">
              <a:solidFill>
                <a:srgbClr val="595959"/>
              </a:solidFill>
            </a:endParaRPr>
          </a:p>
          <a:p>
            <a:pPr marL="0" indent="0" algn="ctr">
              <a:spcBef>
                <a:spcPct val="50000"/>
              </a:spcBef>
            </a:pPr>
            <a:r>
              <a:rPr lang="pl-PL" altLang="pl-PL" sz="2400" b="1" u="sng" dirty="0" smtClean="0">
                <a:solidFill>
                  <a:srgbClr val="003767"/>
                </a:solidFill>
              </a:rPr>
              <a:t>ZAPRASZAMY DO WSPÓŁRPACY</a:t>
            </a:r>
            <a:endParaRPr lang="pl-PL" altLang="pl-PL" sz="2400" b="1" u="sng" dirty="0">
              <a:solidFill>
                <a:srgbClr val="003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34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d_wrk_horiz_Theme_v1">
  <a:themeElements>
    <a:clrScheme name="Miko-tech 1">
      <a:dk1>
        <a:sysClr val="windowText" lastClr="000000"/>
      </a:dk1>
      <a:lt1>
        <a:sysClr val="window" lastClr="FFFFFF"/>
      </a:lt1>
      <a:dk2>
        <a:srgbClr val="1F497D"/>
      </a:dk2>
      <a:lt2>
        <a:srgbClr val="DADEE0"/>
      </a:lt2>
      <a:accent1>
        <a:srgbClr val="1C3867"/>
      </a:accent1>
      <a:accent2>
        <a:srgbClr val="FFE000"/>
      </a:accent2>
      <a:accent3>
        <a:srgbClr val="7C8790"/>
      </a:accent3>
      <a:accent4>
        <a:srgbClr val="0099DE"/>
      </a:accent4>
      <a:accent5>
        <a:srgbClr val="FFAA19"/>
      </a:accent5>
      <a:accent6>
        <a:srgbClr val="90CF03"/>
      </a:accent6>
      <a:hlink>
        <a:srgbClr val="1F497D"/>
      </a:hlink>
      <a:folHlink>
        <a:srgbClr val="00B0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0" tIns="0" rIns="0" bIns="0" anchor="ctr"/>
      <a:lstStyle>
        <a:defPPr defTabSz="457200" fontAlgn="base">
          <a:spcBef>
            <a:spcPct val="0"/>
          </a:spcBef>
          <a:spcAft>
            <a:spcPct val="0"/>
          </a:spcAft>
          <a:defRPr sz="1600" b="1"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d_wrk_horiz_Theme_v1" id="{9493C72B-CB4F-4BE7-B044-60D050E5328F}" vid="{4C7C8262-237A-497B-865B-22706FC2CEF5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586</Words>
  <Application>Microsoft Office PowerPoint</Application>
  <PresentationFormat>Pokaz na ekranie (4:3)</PresentationFormat>
  <Paragraphs>96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SanukPro-Medium</vt:lpstr>
      <vt:lpstr>Tw Cen MT</vt:lpstr>
      <vt:lpstr>Wingdings</vt:lpstr>
      <vt:lpstr>Motyw pakietu Office</vt:lpstr>
      <vt:lpstr>1_Motyw pakietu Office</vt:lpstr>
      <vt:lpstr>id_wrk_horiz_Theme_v1</vt:lpstr>
      <vt:lpstr>Prezentacja programu PowerPoint</vt:lpstr>
      <vt:lpstr>Prezentacja programu PowerPoint</vt:lpstr>
      <vt:lpstr>Prezentacja programu PowerPoint</vt:lpstr>
      <vt:lpstr>BADANIA ZLECONE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Elżbieta Karwowska</dc:creator>
  <cp:lastModifiedBy>Damian K</cp:lastModifiedBy>
  <cp:revision>256</cp:revision>
  <cp:lastPrinted>2017-01-13T10:33:12Z</cp:lastPrinted>
  <dcterms:created xsi:type="dcterms:W3CDTF">2013-11-07T11:41:43Z</dcterms:created>
  <dcterms:modified xsi:type="dcterms:W3CDTF">2017-04-05T19:32:38Z</dcterms:modified>
</cp:coreProperties>
</file>