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ytuł i zawartość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822959" y="286604"/>
            <a:ext cx="7543800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822958" y="1845733"/>
            <a:ext cx="75438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822961" y="6459785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2764639" y="6459785"/>
            <a:ext cx="36171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7425343" y="6459785"/>
            <a:ext cx="984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pl-PL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ytuł i tekst pionow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822959" y="286604"/>
            <a:ext cx="7543800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2583179" y="85513"/>
            <a:ext cx="4023360" cy="75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822961" y="6459785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2764639" y="6459785"/>
            <a:ext cx="36171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7425343" y="6459785"/>
            <a:ext cx="984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ytuł pionowy i teks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11" y="6334316"/>
            <a:ext cx="9143988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 rot="5400000">
            <a:off x="4649563" y="2306413"/>
            <a:ext cx="5759897" cy="19716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 rot="5400000">
            <a:off x="649063" y="391888"/>
            <a:ext cx="5759897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822961" y="6459785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2764639" y="6459785"/>
            <a:ext cx="36171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7425343" y="6459785"/>
            <a:ext cx="984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Slajd tytułow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ctrTitle"/>
          </p:nvPr>
        </p:nvSpPr>
        <p:spPr>
          <a:xfrm>
            <a:off x="822959" y="758952"/>
            <a:ext cx="7543800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 b="0" i="0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1" type="subTitle"/>
          </p:nvPr>
        </p:nvSpPr>
        <p:spPr>
          <a:xfrm>
            <a:off x="825037" y="4455621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822961" y="6459785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2764639" y="6459785"/>
            <a:ext cx="36171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7425343" y="6459785"/>
            <a:ext cx="984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31" name="Shape 31"/>
          <p:cNvCxnSpPr/>
          <p:nvPr/>
        </p:nvCxnSpPr>
        <p:spPr>
          <a:xfrm>
            <a:off x="905744" y="4343400"/>
            <a:ext cx="740663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/>
          <p:nvPr/>
        </p:nvSpPr>
        <p:spPr>
          <a:xfrm>
            <a:off x="0" y="6334314"/>
            <a:ext cx="9144001" cy="65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Nagłówek sekcji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type="title"/>
          </p:nvPr>
        </p:nvSpPr>
        <p:spPr>
          <a:xfrm>
            <a:off x="822959" y="758952"/>
            <a:ext cx="7543800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 b="0" i="0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822959" y="4453128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822961" y="6459785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2764639" y="6459785"/>
            <a:ext cx="36171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7425343" y="6459785"/>
            <a:ext cx="984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40" name="Shape 40"/>
          <p:cNvCxnSpPr/>
          <p:nvPr/>
        </p:nvCxnSpPr>
        <p:spPr>
          <a:xfrm>
            <a:off x="905744" y="4343400"/>
            <a:ext cx="740663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/>
          <p:nvPr/>
        </p:nvSpPr>
        <p:spPr>
          <a:xfrm>
            <a:off x="0" y="6334314"/>
            <a:ext cx="9144001" cy="65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wa elementy zawartości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822959" y="286604"/>
            <a:ext cx="7543800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822959" y="1845733"/>
            <a:ext cx="370331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663439" y="1845734"/>
            <a:ext cx="370331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22961" y="6459785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2764639" y="6459785"/>
            <a:ext cx="36171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7425343" y="6459785"/>
            <a:ext cx="984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Porównani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822959" y="286604"/>
            <a:ext cx="7543800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822959" y="1846051"/>
            <a:ext cx="3703319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822959" y="2582333"/>
            <a:ext cx="3703319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3" type="body"/>
          </p:nvPr>
        </p:nvSpPr>
        <p:spPr>
          <a:xfrm>
            <a:off x="4663439" y="1846051"/>
            <a:ext cx="3703319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4" type="body"/>
          </p:nvPr>
        </p:nvSpPr>
        <p:spPr>
          <a:xfrm>
            <a:off x="4663439" y="2582333"/>
            <a:ext cx="3703319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822961" y="6459785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2764639" y="6459785"/>
            <a:ext cx="36171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7425343" y="6459785"/>
            <a:ext cx="984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ylko tytuł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822959" y="286604"/>
            <a:ext cx="7543800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822961" y="6459785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2764639" y="6459785"/>
            <a:ext cx="36171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7425343" y="6459785"/>
            <a:ext cx="984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Pust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822961" y="6459785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2764639" y="6459785"/>
            <a:ext cx="36171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7425343" y="6459785"/>
            <a:ext cx="984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Zawartość z podpisem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030052" y="0"/>
            <a:ext cx="4800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342900" y="594358"/>
            <a:ext cx="24003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FFFFFF"/>
              </a:buClr>
              <a:buFont typeface="Calibri"/>
              <a:buNone/>
              <a:def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600450" y="731520"/>
            <a:ext cx="4869179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342900" y="2926080"/>
            <a:ext cx="24003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349134" y="6459785"/>
            <a:ext cx="19638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600450" y="6459785"/>
            <a:ext cx="3486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7425343" y="6459785"/>
            <a:ext cx="984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Obraz z podpisem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4953000"/>
            <a:ext cx="9141619" cy="1904999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1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822959" y="5074919"/>
            <a:ext cx="758523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FFFFFF"/>
              </a:buClr>
              <a:buFont typeface="Calibri"/>
              <a:buNone/>
              <a:def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2" name="Shape 82"/>
          <p:cNvSpPr/>
          <p:nvPr>
            <p:ph idx="2" type="pic"/>
          </p:nvPr>
        </p:nvSpPr>
        <p:spPr>
          <a:xfrm>
            <a:off x="11" y="0"/>
            <a:ext cx="9143988" cy="4915076"/>
          </a:xfrm>
          <a:prstGeom prst="rect">
            <a:avLst/>
          </a:prstGeom>
          <a:solidFill>
            <a:srgbClr val="CCCCC2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822959" y="5907023"/>
            <a:ext cx="7589519" cy="5943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822961" y="6459785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2764639" y="6459785"/>
            <a:ext cx="36171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425343" y="6459785"/>
            <a:ext cx="984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6334314"/>
            <a:ext cx="9144001" cy="65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822959" y="286604"/>
            <a:ext cx="7543800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822958" y="1845733"/>
            <a:ext cx="75438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22961" y="6459785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2764639" y="6459785"/>
            <a:ext cx="361710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425343" y="6459785"/>
            <a:ext cx="9840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pl-PL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17" name="Shape 17"/>
          <p:cNvCxnSpPr/>
          <p:nvPr/>
        </p:nvCxnSpPr>
        <p:spPr>
          <a:xfrm>
            <a:off x="895149" y="1737844"/>
            <a:ext cx="747521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hyperlink" Target="mailto:tgrzegorzewski@litwic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FAFAFA"/>
            </a:gs>
            <a:gs pos="74000">
              <a:srgbClr val="D9D9D7"/>
            </a:gs>
            <a:gs pos="83000">
              <a:srgbClr val="D9D9D7"/>
            </a:gs>
            <a:gs pos="100000">
              <a:srgbClr val="E5E5E4"/>
            </a:gs>
          </a:gsLst>
          <a:lin ang="5400000" scaled="0"/>
        </a:gra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822959" y="286604"/>
            <a:ext cx="7543800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648596"/>
              </a:buClr>
              <a:buSzPct val="25000"/>
              <a:buFont typeface="Calibri"/>
              <a:buNone/>
            </a:pPr>
            <a:r>
              <a:rPr b="1" lang="pl-PL" sz="2700" u="sng">
                <a:solidFill>
                  <a:srgbClr val="648596"/>
                </a:solidFill>
              </a:rPr>
              <a:t>Ochrona danych osobowych w świetle nowych uregulowań prawnych</a:t>
            </a:r>
            <a:r>
              <a:rPr b="1" i="0" lang="pl-PL" sz="2700" u="sng" cap="none" strike="noStrike">
                <a:solidFill>
                  <a:srgbClr val="6485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107" name="Shape 10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30955" y="1354415"/>
            <a:ext cx="4602570" cy="427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32239" y="5877273"/>
            <a:ext cx="1872207" cy="427818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822959" y="4725144"/>
            <a:ext cx="3389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pl-P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Tomasz Grzegorzewski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radca prawny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czerwca 2017, Gdańsk</a:t>
            </a:r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FAFAFA"/>
            </a:gs>
            <a:gs pos="74000">
              <a:srgbClr val="D9D9D7"/>
            </a:gs>
            <a:gs pos="83000">
              <a:srgbClr val="D9D9D7"/>
            </a:gs>
            <a:gs pos="100000">
              <a:srgbClr val="E5E5E4"/>
            </a:gs>
          </a:gsLst>
          <a:lin ang="5400000" scaled="0"/>
        </a:gra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822959" y="286604"/>
            <a:ext cx="7543800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648596"/>
              </a:buClr>
              <a:buSzPct val="25000"/>
              <a:buFont typeface="Calibri"/>
              <a:buNone/>
            </a:pPr>
            <a:r>
              <a:rPr b="1" lang="pl-PL" sz="2700" u="sng">
                <a:solidFill>
                  <a:srgbClr val="648596"/>
                </a:solidFill>
              </a:rPr>
              <a:t>Ochrona danych - przegląd zagadnień</a:t>
            </a:r>
            <a:r>
              <a:rPr b="1" i="0" lang="pl-PL" sz="2700" u="sng" cap="none" strike="noStrike">
                <a:solidFill>
                  <a:srgbClr val="6485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2239" y="5877273"/>
            <a:ext cx="1872207" cy="427818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>
            <p:ph idx="1" type="body"/>
          </p:nvPr>
        </p:nvSpPr>
        <p:spPr>
          <a:xfrm>
            <a:off x="822958" y="1845733"/>
            <a:ext cx="75438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1. GDPR/RODO – </a:t>
            </a:r>
            <a:r>
              <a:rPr lang="pl-PL">
                <a:solidFill>
                  <a:srgbClr val="7F7F7F"/>
                </a:solidFill>
              </a:rPr>
              <a:t>co oznacza skrót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pl-PL">
                <a:solidFill>
                  <a:srgbClr val="7F7F7F"/>
                </a:solidFill>
              </a:rPr>
              <a:t>Zasady i powinności do wypełnienia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pl-PL">
                <a:solidFill>
                  <a:srgbClr val="7F7F7F"/>
                </a:solidFill>
              </a:rPr>
              <a:t>Odpowiedzialność i sankcje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pl-PL">
                <a:solidFill>
                  <a:srgbClr val="7F7F7F"/>
                </a:solidFill>
              </a:rPr>
              <a:t>Jak ich uniknąć?</a:t>
            </a: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FAFAFA"/>
            </a:gs>
            <a:gs pos="74000">
              <a:srgbClr val="D9D9D7"/>
            </a:gs>
            <a:gs pos="83000">
              <a:srgbClr val="D9D9D7"/>
            </a:gs>
            <a:gs pos="100000">
              <a:srgbClr val="E5E5E4"/>
            </a:gs>
          </a:gsLst>
          <a:lin ang="5400000" scaled="0"/>
        </a:gra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822959" y="286604"/>
            <a:ext cx="7543800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648596"/>
              </a:buClr>
              <a:buSzPct val="25000"/>
              <a:buFont typeface="Calibri"/>
              <a:buNone/>
            </a:pPr>
            <a:r>
              <a:rPr b="1" i="0" lang="pl-PL" sz="2700" u="sng" cap="none" strike="noStrike">
                <a:solidFill>
                  <a:srgbClr val="648596"/>
                </a:solidFill>
                <a:latin typeface="Calibri"/>
                <a:ea typeface="Calibri"/>
                <a:cs typeface="Calibri"/>
                <a:sym typeface="Calibri"/>
              </a:rPr>
              <a:t>GDPR</a:t>
            </a:r>
            <a:r>
              <a:rPr b="1" lang="pl-PL" sz="2700" u="sng">
                <a:solidFill>
                  <a:srgbClr val="648596"/>
                </a:solidFill>
              </a:rPr>
              <a:t>/RODO </a:t>
            </a:r>
            <a:r>
              <a:rPr b="1" i="0" lang="pl-PL" sz="2700" u="sng" cap="none" strike="noStrike">
                <a:solidFill>
                  <a:srgbClr val="648596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600200"/>
            <a:ext cx="8229600" cy="42770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pl-PL" sz="2400">
                <a:solidFill>
                  <a:srgbClr val="7F7F7F"/>
                </a:solidFill>
              </a:rPr>
              <a:t>Rozporządzenie Parlamentu Europejskiego i Rady (UE) 2016/679 z dnia 27 kwietnia 2016 r. w sprawie ochrony osób fizycznych w związku z przetwarzaniem danych osobowych i w sprawie swobodnego przepływu takich danych oraz uchylenia dyrektywy 95/46/WE (ogólne rozporządzenie o ochronie danych)</a:t>
            </a:r>
          </a:p>
          <a:p>
            <a:pPr indent="-91440" lvl="0" marL="91440" marR="0" rtl="0" algn="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1" i="0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pl-PL">
                <a:solidFill>
                  <a:srgbClr val="7F7F7F"/>
                </a:solidFill>
              </a:rPr>
              <a:t>wchodzi w życie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2018-05-25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2239" y="5877273"/>
            <a:ext cx="1872207" cy="427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FAFAFA"/>
            </a:gs>
            <a:gs pos="74000">
              <a:srgbClr val="D9D9D7"/>
            </a:gs>
            <a:gs pos="83000">
              <a:srgbClr val="D9D9D7"/>
            </a:gs>
            <a:gs pos="100000">
              <a:srgbClr val="E5E5E4"/>
            </a:gs>
          </a:gsLst>
          <a:lin ang="5400000" scaled="0"/>
        </a:gra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600200"/>
            <a:ext cx="8229600" cy="42770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pl-PL" sz="2400">
                <a:solidFill>
                  <a:srgbClr val="7F7F7F"/>
                </a:solidFill>
              </a:rPr>
              <a:t>Zgodność z prawem, rzetelność i przejrzystość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pl-PL" sz="2400">
                <a:solidFill>
                  <a:srgbClr val="7F7F7F"/>
                </a:solidFill>
              </a:rPr>
              <a:t>Gwarancje dla podmiotu danych</a:t>
            </a:r>
            <a:r>
              <a:rPr b="0" i="0" lang="pl-PL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pl-PL" sz="2000">
                <a:solidFill>
                  <a:srgbClr val="7F7F7F"/>
                </a:solidFill>
              </a:rPr>
              <a:t>Przejrzystość oraz łatwość korzystania z praw,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pl-PL" sz="2000">
                <a:solidFill>
                  <a:srgbClr val="7F7F7F"/>
                </a:solidFill>
              </a:rPr>
              <a:t>prawo do informacji oraz dostępu do danych,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pl-PL" sz="2000">
                <a:solidFill>
                  <a:srgbClr val="7F7F7F"/>
                </a:solidFill>
              </a:rPr>
              <a:t>prawo do poprawiania i usunięcia danych,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pl-PL" sz="2000">
                <a:solidFill>
                  <a:srgbClr val="7F7F7F"/>
                </a:solidFill>
              </a:rPr>
              <a:t>Prawo do sprzeciwu w tym wobec profilowania;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pl-PL" sz="2400">
                <a:solidFill>
                  <a:srgbClr val="7F7F7F"/>
                </a:solidFill>
              </a:rPr>
              <a:t>Zgłaszanie naruszenia ochrony danych osobowych</a:t>
            </a:r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x="822959" y="286604"/>
            <a:ext cx="7543800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648596"/>
              </a:buClr>
              <a:buSzPct val="25000"/>
              <a:buFont typeface="Calibri"/>
              <a:buNone/>
            </a:pPr>
            <a:r>
              <a:rPr b="1" lang="pl-PL" sz="2700" u="sng">
                <a:solidFill>
                  <a:srgbClr val="648596"/>
                </a:solidFill>
              </a:rPr>
              <a:t>Więcej</a:t>
            </a:r>
            <a:r>
              <a:rPr b="1" i="0" lang="pl-PL" sz="2700" u="sng" cap="none" strike="noStrike">
                <a:solidFill>
                  <a:srgbClr val="6485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pl-PL" sz="2700" u="sng">
                <a:solidFill>
                  <a:srgbClr val="648596"/>
                </a:solidFill>
              </a:rPr>
              <a:t>obowiązków oraz zasad do przestrzegania</a:t>
            </a: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2239" y="5877273"/>
            <a:ext cx="1872207" cy="427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FAFAFA"/>
            </a:gs>
            <a:gs pos="74000">
              <a:srgbClr val="D9D9D7"/>
            </a:gs>
            <a:gs pos="83000">
              <a:srgbClr val="D9D9D7"/>
            </a:gs>
            <a:gs pos="100000">
              <a:srgbClr val="E5E5E4"/>
            </a:gs>
          </a:gsLst>
          <a:lin ang="5400000" scaled="0"/>
        </a:gra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822959" y="286604"/>
            <a:ext cx="7543800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648596"/>
              </a:buClr>
              <a:buSzPct val="25000"/>
              <a:buFont typeface="Calibri"/>
              <a:buNone/>
            </a:pPr>
            <a:r>
              <a:rPr b="1" lang="pl-PL" sz="2700" u="sng">
                <a:solidFill>
                  <a:srgbClr val="648596"/>
                </a:solidFill>
              </a:rPr>
              <a:t>Czym się przejmować</a:t>
            </a:r>
            <a:r>
              <a:rPr b="1" i="0" lang="pl-PL" sz="2700" u="sng" cap="none" strike="noStrike">
                <a:solidFill>
                  <a:srgbClr val="648596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80060" y="1828705"/>
            <a:ext cx="8229600" cy="42770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pl-PL">
                <a:solidFill>
                  <a:srgbClr val="7F7F7F"/>
                </a:solidFill>
              </a:rPr>
              <a:t>Obecnie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</a:rPr>
              <a:t>sankcje karne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l-PL" sz="2000">
                <a:solidFill>
                  <a:srgbClr val="7F7F7F"/>
                </a:solidFill>
              </a:rPr>
              <a:t>odszkodowawcze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l-PL" sz="2000">
                <a:solidFill>
                  <a:srgbClr val="7F7F7F"/>
                </a:solidFill>
              </a:rPr>
              <a:t>administracyjne 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l-PL" sz="2000">
                <a:solidFill>
                  <a:srgbClr val="7F7F7F"/>
                </a:solidFill>
              </a:rPr>
              <a:t>w ograniczonym zakresie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</a:rPr>
              <a:t>straty wizerunkowe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l-PL" sz="2000">
                <a:solidFill>
                  <a:srgbClr val="7F7F7F"/>
                </a:solidFill>
              </a:rPr>
              <a:t>nieuczciwa konkurencja;</a:t>
            </a: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pl-PL">
                <a:solidFill>
                  <a:srgbClr val="7F7F7F"/>
                </a:solidFill>
              </a:rPr>
              <a:t>Niebawem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pl-PL">
                <a:solidFill>
                  <a:srgbClr val="7F7F7F"/>
                </a:solidFill>
              </a:rPr>
              <a:t>Tak jak dotychczas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b="1" lang="pl-PL" u="sng">
                <a:solidFill>
                  <a:srgbClr val="7F7F7F"/>
                </a:solidFill>
              </a:rPr>
              <a:t>kary administracyjne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</a:rPr>
              <a:t>max. 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10 000 000 EUR, </a:t>
            </a:r>
            <a:r>
              <a:rPr lang="pl-PL" sz="2000">
                <a:solidFill>
                  <a:srgbClr val="7F7F7F"/>
                </a:solidFill>
              </a:rPr>
              <a:t>lub max. 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2 % </a:t>
            </a:r>
            <a:r>
              <a:rPr lang="pl-PL" sz="2000">
                <a:solidFill>
                  <a:srgbClr val="7F7F7F"/>
                </a:solidFill>
              </a:rPr>
              <a:t>całkowitego rocznego światowego obrotu z poprzedniego roku obrotowego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pl-PL" sz="2000">
                <a:solidFill>
                  <a:srgbClr val="7F7F7F"/>
                </a:solidFill>
              </a:rPr>
              <a:t>naruszenia zwykłe,</a:t>
            </a:r>
          </a:p>
          <a:p>
            <a:pPr indent="190500" lvl="1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</a:rPr>
              <a:t>max. 20 000 000 EUR, lub max. 4 % całkowitego rocznego światowego obrotu z poprzedniego roku obrotowego – naruszenia kwalifikowane;</a:t>
            </a:r>
          </a:p>
        </p:txBody>
      </p:sp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2239" y="5877273"/>
            <a:ext cx="1872207" cy="427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FAFAFA"/>
            </a:gs>
            <a:gs pos="74000">
              <a:srgbClr val="D9D9D7"/>
            </a:gs>
            <a:gs pos="83000">
              <a:srgbClr val="D9D9D7"/>
            </a:gs>
            <a:gs pos="100000">
              <a:srgbClr val="E5E5E4"/>
            </a:gs>
          </a:gsLst>
          <a:lin ang="5400000" scaled="0"/>
        </a:gra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822959" y="286604"/>
            <a:ext cx="7543800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648596"/>
              </a:buClr>
              <a:buSzPct val="25000"/>
              <a:buFont typeface="Calibri"/>
              <a:buNone/>
            </a:pPr>
            <a:r>
              <a:rPr b="1" lang="pl-PL" sz="2700" u="sng">
                <a:solidFill>
                  <a:srgbClr val="648596"/>
                </a:solidFill>
              </a:rPr>
              <a:t>Jak się bronić</a:t>
            </a:r>
            <a:r>
              <a:rPr b="1" i="0" lang="pl-PL" sz="2700" u="sng" cap="none" strike="noStrike">
                <a:solidFill>
                  <a:srgbClr val="648596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600200"/>
            <a:ext cx="8229600" cy="42770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2239" y="5877273"/>
            <a:ext cx="1872207" cy="427818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/>
          <p:nvPr/>
        </p:nvSpPr>
        <p:spPr>
          <a:xfrm>
            <a:off x="827245" y="1844824"/>
            <a:ext cx="7777200" cy="42165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l-PL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Środki organizacyjne</a:t>
            </a:r>
            <a:r>
              <a:rPr lang="pl-PL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indent="-342900" lvl="1" marL="800100" marR="0" rtl="0" algn="l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Polityki wewnętrzne (polityka prywatności),</a:t>
            </a:r>
          </a:p>
          <a:p>
            <a:pPr indent="-342900" lvl="1" marL="800100" marR="0" rtl="0" algn="l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Samoocena (audyt),</a:t>
            </a:r>
          </a:p>
          <a:p>
            <a:pPr indent="-342900" lvl="1" marL="800100" marR="0" rtl="0" algn="l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Rejestry zbiorów,</a:t>
            </a:r>
          </a:p>
          <a:p>
            <a:pPr indent="-342900" lvl="1" marL="800100" marR="0" rtl="0" algn="l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Upoważnienia do przetwarzania danych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indent="-342900" lvl="1" marL="800100" marR="0" rtl="0" algn="l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Certyfikacja,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l-PL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Technical measures:</a:t>
            </a:r>
          </a:p>
          <a:p>
            <a:pPr indent="-342900" lvl="1" marL="800100" marR="0" rtl="0" algn="l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Eksploracja danych (DLP),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</a:p>
          <a:p>
            <a:pPr indent="-342900" lvl="1" marL="800100" marR="0" rtl="0" algn="l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Maskowanie danych,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</a:p>
          <a:p>
            <a:pPr indent="-342900" lvl="1" marL="800100" marR="0" rtl="0" algn="l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Szyfrowanie danych,</a:t>
            </a:r>
            <a:r>
              <a:rPr b="0" i="0" lang="pl-PL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</a:p>
          <a:p>
            <a:pPr indent="-342900" lvl="1" marL="800100" marR="0" rtl="0" algn="l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Zarządzanie uprawnieniami,</a:t>
            </a:r>
          </a:p>
          <a:p>
            <a:pPr indent="-342900" lvl="1" marL="800100" marR="0" rtl="0" algn="l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Monitorowanie aktywności danych</a:t>
            </a:r>
          </a:p>
          <a:p>
            <a:pPr indent="-342900" lvl="1" marL="800100" marR="0" rtl="0" algn="l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Char char="•"/>
            </a:pPr>
            <a:r>
              <a:rPr lang="pl-PL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Analiza incydentów i raportowanie;</a:t>
            </a:r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FAFAFA"/>
            </a:gs>
            <a:gs pos="74000">
              <a:srgbClr val="D9D9D7"/>
            </a:gs>
            <a:gs pos="83000">
              <a:srgbClr val="D9D9D7"/>
            </a:gs>
            <a:gs pos="100000">
              <a:srgbClr val="E5E5E4"/>
            </a:gs>
          </a:gsLst>
          <a:lin ang="5400000" scaled="0"/>
        </a:gra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822959" y="286604"/>
            <a:ext cx="7543800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648596"/>
              </a:buClr>
              <a:buSzPct val="25000"/>
              <a:buFont typeface="Calibri"/>
              <a:buNone/>
            </a:pPr>
            <a:r>
              <a:rPr b="1" lang="pl-PL" sz="2700" u="sng">
                <a:solidFill>
                  <a:srgbClr val="648596"/>
                </a:solidFill>
              </a:rPr>
              <a:t>Dziękuję za uwagę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600200"/>
            <a:ext cx="8229600" cy="42770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2239" y="5877273"/>
            <a:ext cx="1872207" cy="427818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/>
          <p:nvPr/>
        </p:nvSpPr>
        <p:spPr>
          <a:xfrm>
            <a:off x="822959" y="2045455"/>
            <a:ext cx="7997511" cy="3477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pl-PL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Tomasz Grzegorzewski</a:t>
            </a:r>
            <a:br>
              <a:rPr b="1" lang="pl-PL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pl-PL"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radca prawny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pl-PL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tgrzegorzewski@litwic.pl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br>
              <a:rPr lang="pl-PL" sz="9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pl-PL" sz="9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l-PL" sz="900">
                <a:solidFill>
                  <a:srgbClr val="A35A7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----------------------------------------------------------------</a:t>
            </a:r>
            <a:br>
              <a:rPr lang="pl-PL" sz="9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pl-PL" sz="1800">
                <a:solidFill>
                  <a:srgbClr val="664F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Kancelaria Radców Prawnych Litwic&amp;Litwic sp.p.</a:t>
            </a:r>
            <a:br>
              <a:rPr lang="pl-PL" sz="1800">
                <a:solidFill>
                  <a:srgbClr val="664F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l-PL" sz="1800">
                <a:solidFill>
                  <a:srgbClr val="664F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ul. Topolowa 8/9, 80-255 Gdańsk;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l-PL" sz="1800">
                <a:solidFill>
                  <a:srgbClr val="664F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Tel. +48 58 710 20 34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l-PL" sz="1800">
                <a:solidFill>
                  <a:srgbClr val="664F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Mob.: +48 500 853 707</a:t>
            </a:r>
            <a:br>
              <a:rPr lang="pl-PL" sz="18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pl-PL" sz="9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xmlns:r="http://schemas.openxmlformats.org/officeDocument/2006/relationships" name="Retrospekcja">
  <a:themeElements>
    <a:clrScheme name="Retrospekcja">
      <a:dk1>
        <a:srgbClr val="000000"/>
      </a:dk1>
      <a:lt1>
        <a:srgbClr val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