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handoutMasterIdLst>
    <p:handoutMasterId r:id="rId33"/>
  </p:handoutMasterIdLst>
  <p:sldIdLst>
    <p:sldId id="315" r:id="rId4"/>
    <p:sldId id="256" r:id="rId5"/>
    <p:sldId id="294" r:id="rId6"/>
    <p:sldId id="295" r:id="rId7"/>
    <p:sldId id="257" r:id="rId8"/>
    <p:sldId id="296" r:id="rId9"/>
    <p:sldId id="323" r:id="rId10"/>
    <p:sldId id="322" r:id="rId11"/>
    <p:sldId id="297" r:id="rId12"/>
    <p:sldId id="316" r:id="rId13"/>
    <p:sldId id="319" r:id="rId14"/>
    <p:sldId id="317" r:id="rId15"/>
    <p:sldId id="320" r:id="rId16"/>
    <p:sldId id="318" r:id="rId17"/>
    <p:sldId id="305" r:id="rId18"/>
    <p:sldId id="310" r:id="rId19"/>
    <p:sldId id="324" r:id="rId20"/>
    <p:sldId id="336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291" r:id="rId32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Grande" charset="0"/>
        <a:ea typeface="ヒラギノ角ゴ ProN W3" charset="-128"/>
        <a:cs typeface="+mn-cs"/>
        <a:sym typeface="LucidaGrande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Grande" charset="0"/>
        <a:ea typeface="ヒラギノ角ゴ ProN W3" charset="-128"/>
        <a:cs typeface="+mn-cs"/>
        <a:sym typeface="LucidaGrande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Grande" charset="0"/>
        <a:ea typeface="ヒラギノ角ゴ ProN W3" charset="-128"/>
        <a:cs typeface="+mn-cs"/>
        <a:sym typeface="LucidaGrande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Grande" charset="0"/>
        <a:ea typeface="ヒラギノ角ゴ ProN W3" charset="-128"/>
        <a:cs typeface="+mn-cs"/>
        <a:sym typeface="LucidaGrande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Grande" charset="0"/>
        <a:ea typeface="ヒラギノ角ゴ ProN W3" charset="-128"/>
        <a:cs typeface="+mn-cs"/>
        <a:sym typeface="LucidaGrande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LucidaGrande" charset="0"/>
        <a:ea typeface="ヒラギノ角ゴ ProN W3" charset="-128"/>
        <a:cs typeface="+mn-cs"/>
        <a:sym typeface="LucidaGrande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LucidaGrande" charset="0"/>
        <a:ea typeface="ヒラギノ角ゴ ProN W3" charset="-128"/>
        <a:cs typeface="+mn-cs"/>
        <a:sym typeface="LucidaGrande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LucidaGrande" charset="0"/>
        <a:ea typeface="ヒラギノ角ゴ ProN W3" charset="-128"/>
        <a:cs typeface="+mn-cs"/>
        <a:sym typeface="LucidaGrande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LucidaGrande" charset="0"/>
        <a:ea typeface="ヒラギノ角ゴ ProN W3" charset="-128"/>
        <a:cs typeface="+mn-cs"/>
        <a:sym typeface="LucidaGran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92" y="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6E941C-4FB0-461B-B4D9-BB6548F9C3A5}" type="datetime1">
              <a:rPr lang="en-US"/>
              <a:pPr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7060B3-A7FB-4A66-8AE3-DA8C7FEA15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8CC0B-45DB-4A59-8757-6F1609BB7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F00C9-EC4A-4185-A9B0-D845992F9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0863" y="1181100"/>
            <a:ext cx="2943225" cy="806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81100"/>
            <a:ext cx="8677275" cy="8064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60C57-A936-4F06-BFC0-D13AA485C0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6790A-7C6D-4F0A-895C-CAC4ABC1A1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360BE-64FC-4B87-9D3E-E95B9ADF73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CFC55-80E5-4CEC-9CC8-BE2AE99FE3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D7732-9620-4184-B8D8-CB22B314C5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451FC-D957-415A-BD4B-A29B827E5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66BA1-89BB-4023-A9BB-96F9AE3CC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BA1B6-D1DC-4AB2-B404-84F67AF8A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3C75C-4FDE-414B-B0BB-DAD08A013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A57C5-127B-4090-ADF1-9138ABE6A5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FuturaP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FE63C-7FBE-4D95-B0DB-59B328962F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5E43-EA45-428C-8AB7-7F84F4FB4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0863" y="1181100"/>
            <a:ext cx="2943225" cy="806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81100"/>
            <a:ext cx="8677275" cy="8064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7B987-9652-4E85-9ACD-7AF5B811C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1ED40-6027-4A5E-B97D-52ECE6CF99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C7DB7-34BC-409B-B7B9-E2DA160542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CF298-BFB7-4058-A243-D05B32BCBC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B9B85-1F52-45EC-A89C-3F7F228A30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D79C9-35AE-468E-812B-C2FFD13EA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5CA22-132B-45CD-B2E6-8B93ED183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0F689-488B-48FC-B36A-348D7E564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68413-343D-4532-8E53-0E446899C1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7A8CF-A28E-46E6-BFED-4070A5C55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FuturaP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44D85-5079-4A0E-AB6C-1B07774B4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CE115-A448-412B-A5DE-59A09A1CD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9738" y="0"/>
            <a:ext cx="3024187" cy="871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588" y="0"/>
            <a:ext cx="8921750" cy="871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4C150-9DEE-46A7-BD8E-004343B80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5A471-A4ED-4883-B08A-B3DF8649C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E7942-E2D2-424D-B24E-7821375E61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B18B1-9476-4C25-BAD0-7463773ACF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B35C2-CDDE-4172-A0AC-656E3502FD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7ACD3-6CCA-4682-871D-755CE61B0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FuturaP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B074B-25E3-4417-98C2-3A6FEB559A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81100"/>
            <a:ext cx="11772900" cy="806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06551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EFCE-Bold" charset="-18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79350" y="9239250"/>
            <a:ext cx="2667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5632D"/>
                </a:solidFill>
                <a:latin typeface="FuturaEFCE-Bold" charset="-18"/>
                <a:sym typeface="FuturaEFCE-Bold" charset="-18"/>
              </a:defRPr>
            </a:lvl1pPr>
          </a:lstStyle>
          <a:p>
            <a:fld id="{D31FC29C-E964-4555-AF38-E4C1D72330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marL="4763" indent="-4763"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FuturaEFCE-Bold" charset="-18"/>
        </a:defRPr>
      </a:lvl1pPr>
      <a:lvl2pPr marL="4763" indent="-4763"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2pPr>
      <a:lvl3pPr marL="4763" indent="-4763"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3pPr>
      <a:lvl4pPr marL="4763" indent="-4763"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4pPr>
      <a:lvl5pPr marL="4763" indent="-4763"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5pPr>
      <a:lvl6pPr marL="461963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6pPr>
      <a:lvl7pPr marL="919163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7pPr>
      <a:lvl8pPr marL="1376363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8pPr>
      <a:lvl9pPr marL="1833563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9pPr>
    </p:titleStyle>
    <p:bodyStyle>
      <a:lvl1pPr marL="55563" indent="-55563" algn="l" rtl="0" eaLnBrk="0" fontAlgn="base" hangingPunct="0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1pPr>
      <a:lvl2pPr marL="704850" indent="-247650" algn="l" rtl="0" eaLnBrk="0" fontAlgn="base" hangingPunct="0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2pPr>
      <a:lvl3pPr marL="1355725" indent="-441325" algn="l" rtl="0" eaLnBrk="0" fontAlgn="base" hangingPunct="0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3pPr>
      <a:lvl4pPr marL="2005013" indent="-633413" algn="l" rtl="0" eaLnBrk="0" fontAlgn="base" hangingPunct="0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4pPr>
      <a:lvl5pPr marL="2655888" indent="-827088" algn="l" rtl="0" eaLnBrk="0" fontAlgn="base" hangingPunct="0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5pPr>
      <a:lvl6pPr marL="3113088" algn="l" rtl="0" fontAlgn="base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6pPr>
      <a:lvl7pPr marL="3570288" algn="l" rtl="0" fontAlgn="base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7pPr>
      <a:lvl8pPr marL="4027488" algn="l" rtl="0" fontAlgn="base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8pPr>
      <a:lvl9pPr marL="4484688" algn="l" rtl="0" fontAlgn="base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63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84113" y="9239250"/>
            <a:ext cx="2667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FuturaEFCE-Bold" charset="-18"/>
                <a:sym typeface="FuturaEFCE-Bold" charset="-18"/>
              </a:defRPr>
            </a:lvl1pPr>
          </a:lstStyle>
          <a:p>
            <a:fld id="{37CCE464-80A2-49B1-BAD0-31F5DDC9A9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81100"/>
            <a:ext cx="11772900" cy="806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06551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EFCE-Bold" charset="-18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ftr="0" dt="0"/>
  <p:txStyles>
    <p:titleStyle>
      <a:lvl1pPr marL="4763" indent="-4763"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FuturaEFCE-Bold" charset="-18"/>
        </a:defRPr>
      </a:lvl1pPr>
      <a:lvl2pPr marL="4763" indent="-4763"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2pPr>
      <a:lvl3pPr marL="4763" indent="-4763"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3pPr>
      <a:lvl4pPr marL="4763" indent="-4763"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4pPr>
      <a:lvl5pPr marL="4763" indent="-4763"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5pPr>
      <a:lvl6pPr marL="461963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6pPr>
      <a:lvl7pPr marL="919163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7pPr>
      <a:lvl8pPr marL="1376363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8pPr>
      <a:lvl9pPr marL="1833563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9pPr>
    </p:titleStyle>
    <p:bodyStyle>
      <a:lvl1pPr marL="55563" indent="-55563" algn="l" rtl="0" eaLnBrk="0" fontAlgn="base" hangingPunct="0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1pPr>
      <a:lvl2pPr marL="704850" indent="-247650" algn="l" rtl="0" eaLnBrk="0" fontAlgn="base" hangingPunct="0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2pPr>
      <a:lvl3pPr marL="1355725" indent="-441325" algn="l" rtl="0" eaLnBrk="0" fontAlgn="base" hangingPunct="0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3pPr>
      <a:lvl4pPr marL="2005013" indent="-633413" algn="l" rtl="0" eaLnBrk="0" fontAlgn="base" hangingPunct="0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4pPr>
      <a:lvl5pPr marL="2655888" indent="-827088" algn="l" rtl="0" eaLnBrk="0" fontAlgn="base" hangingPunct="0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5pPr>
      <a:lvl6pPr marL="3113088" algn="l" rtl="0" fontAlgn="base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6pPr>
      <a:lvl7pPr marL="3570288" algn="l" rtl="0" fontAlgn="base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7pPr>
      <a:lvl8pPr marL="4027488" algn="l" rtl="0" fontAlgn="base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8pPr>
      <a:lvl9pPr marL="4484688" algn="l" rtl="0" fontAlgn="base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77763" y="9239250"/>
            <a:ext cx="2667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5632D"/>
                </a:solidFill>
                <a:latin typeface="FuturaEFCE-Bold" charset="-18"/>
                <a:sym typeface="FuturaEFCE-Bold" charset="-18"/>
              </a:defRPr>
            </a:lvl1pPr>
          </a:lstStyle>
          <a:p>
            <a:fld id="{BE5CB266-4347-43F2-97DA-5CF3CEB10B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0"/>
            <a:ext cx="9398000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06551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uturaEFCE-Bold" charset="-18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marL="4763" indent="-4763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j-lt"/>
          <a:ea typeface="+mj-ea"/>
          <a:cs typeface="+mj-cs"/>
          <a:sym typeface="FuturaEFCE-Bold" charset="-18"/>
        </a:defRPr>
      </a:lvl1pPr>
      <a:lvl2pPr marL="4763" indent="-4763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2pPr>
      <a:lvl3pPr marL="4763" indent="-4763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3pPr>
      <a:lvl4pPr marL="4763" indent="-4763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4pPr>
      <a:lvl5pPr marL="4763" indent="-4763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5pPr>
      <a:lvl6pPr marL="461963" algn="l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6pPr>
      <a:lvl7pPr marL="919163" algn="l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7pPr>
      <a:lvl8pPr marL="1376363" algn="l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8pPr>
      <a:lvl9pPr marL="1833563" algn="l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FuturaEFCE-Bold" charset="-18"/>
          <a:ea typeface="ヒラギノ角ゴ ProN W6" charset="-128"/>
          <a:cs typeface="ヒラギノ角ゴ ProN W6" charset="-128"/>
          <a:sym typeface="FuturaEFCE-Bold" charset="-18"/>
        </a:defRPr>
      </a:lvl9pPr>
    </p:titleStyle>
    <p:bodyStyle>
      <a:lvl1pPr marL="55563" indent="-55563" algn="l" rtl="0" eaLnBrk="0" fontAlgn="base" hangingPunct="0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1pPr>
      <a:lvl2pPr marL="704850" indent="-247650" algn="l" rtl="0" eaLnBrk="0" fontAlgn="base" hangingPunct="0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2pPr>
      <a:lvl3pPr marL="1355725" indent="-441325" algn="l" rtl="0" eaLnBrk="0" fontAlgn="base" hangingPunct="0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3pPr>
      <a:lvl4pPr marL="2005013" indent="-633413" algn="l" rtl="0" eaLnBrk="0" fontAlgn="base" hangingPunct="0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4pPr>
      <a:lvl5pPr marL="2655888" indent="-827088" algn="l" rtl="0" eaLnBrk="0" fontAlgn="base" hangingPunct="0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5pPr>
      <a:lvl6pPr marL="3113088" algn="l" rtl="0" fontAlgn="base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6pPr>
      <a:lvl7pPr marL="3570288" algn="l" rtl="0" fontAlgn="base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7pPr>
      <a:lvl8pPr marL="4027488" algn="l" rtl="0" fontAlgn="base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8pPr>
      <a:lvl9pPr marL="4484688" algn="l" rtl="0" fontAlgn="base">
        <a:lnSpc>
          <a:spcPct val="125000"/>
        </a:lnSpc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FuturaP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SEVENET-A-.00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12579350" y="9239250"/>
            <a:ext cx="2667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C53B54CE-34D3-4661-B079-CA157E530BAE}" type="slidenum">
              <a:rPr lang="en-US" sz="1000">
                <a:solidFill>
                  <a:srgbClr val="85632D"/>
                </a:solidFill>
                <a:latin typeface="FuturaEFCE-Bold" charset="-18"/>
                <a:sym typeface="FuturaEFCE-Bold" charset="-18"/>
              </a:rPr>
              <a:pPr algn="ctr"/>
              <a:t>1</a:t>
            </a:fld>
            <a:endParaRPr lang="en-US" sz="1000">
              <a:solidFill>
                <a:srgbClr val="85632D"/>
              </a:solidFill>
              <a:latin typeface="FuturaEFCE-Bold" charset="-18"/>
              <a:sym typeface="FuturaEFCE-Bold" charset="-18"/>
            </a:endParaRP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57799" anchor="ctr"/>
          <a:lstStyle/>
          <a:p>
            <a:pPr marL="57150" indent="0" algn="r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pl-PL" sz="4800" dirty="0" smtClean="0">
                <a:solidFill>
                  <a:srgbClr val="85632D"/>
                </a:solidFill>
                <a:latin typeface="FuturaEFCE-Book" charset="-18"/>
                <a:sym typeface="FuturaEFCE-Book" charset="-18"/>
              </a:rPr>
              <a:t>Bezpieczeństwo w sieci = bezpieczny biznes</a:t>
            </a:r>
            <a:r>
              <a:rPr lang="en-US" sz="3600" dirty="0" smtClean="0">
                <a:solidFill>
                  <a:srgbClr val="85632D"/>
                </a:solidFill>
              </a:rPr>
              <a:t/>
            </a:r>
            <a:br>
              <a:rPr lang="en-US" sz="3600" dirty="0" smtClean="0">
                <a:solidFill>
                  <a:srgbClr val="85632D"/>
                </a:solidFill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pl-PL" sz="5400" b="1" dirty="0" smtClean="0"/>
              <a:t>Czy da się ochronić przed celowanymi cyberatakami na organizacje?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9F8152"/>
                </a:solidFill>
              </a:rPr>
              <a:t/>
            </a:r>
            <a:br>
              <a:rPr lang="en-US" sz="3600" dirty="0" smtClean="0">
                <a:solidFill>
                  <a:srgbClr val="9F8152"/>
                </a:solidFill>
              </a:rPr>
            </a:br>
            <a:r>
              <a:rPr lang="pl-PL" sz="4800" dirty="0" smtClean="0">
                <a:solidFill>
                  <a:srgbClr val="85632D"/>
                </a:solidFill>
                <a:latin typeface="FuturaEFCE-Book" charset="-18"/>
                <a:sym typeface="FuturaEFCE-Book" charset="-18"/>
              </a:rPr>
              <a:t>Gdańsk,</a:t>
            </a:r>
            <a:r>
              <a:rPr lang="en-US" sz="4800" dirty="0" smtClean="0">
                <a:solidFill>
                  <a:srgbClr val="85632D"/>
                </a:solidFill>
                <a:latin typeface="FuturaEFCE-Book" charset="-18"/>
                <a:sym typeface="FuturaEFCE-Book" charset="-18"/>
              </a:rPr>
              <a:t> </a:t>
            </a:r>
            <a:r>
              <a:rPr lang="pl-PL" sz="4800" dirty="0" smtClean="0">
                <a:solidFill>
                  <a:srgbClr val="85632D"/>
                </a:solidFill>
                <a:latin typeface="FuturaEFCE-Book" charset="-18"/>
                <a:sym typeface="FuturaEFCE-Book" charset="-18"/>
              </a:rPr>
              <a:t>7 czerwca 2017 r.</a:t>
            </a:r>
            <a:br>
              <a:rPr lang="pl-PL" sz="4800" dirty="0" smtClean="0">
                <a:solidFill>
                  <a:srgbClr val="85632D"/>
                </a:solidFill>
                <a:latin typeface="FuturaEFCE-Book" charset="-18"/>
                <a:sym typeface="FuturaEFCE-Book" charset="-18"/>
              </a:rPr>
            </a:br>
            <a:r>
              <a:rPr lang="pl-PL" sz="4800" dirty="0">
                <a:solidFill>
                  <a:srgbClr val="85632D"/>
                </a:solidFill>
                <a:latin typeface="FuturaEFCE-Book" charset="-18"/>
                <a:sym typeface="FuturaEFCE-Book" charset="-18"/>
              </a:rPr>
              <a:t/>
            </a:r>
            <a:br>
              <a:rPr lang="pl-PL" sz="4800" dirty="0">
                <a:solidFill>
                  <a:srgbClr val="85632D"/>
                </a:solidFill>
                <a:latin typeface="FuturaEFCE-Book" charset="-18"/>
                <a:sym typeface="FuturaEFCE-Book" charset="-18"/>
              </a:rPr>
            </a:br>
            <a:r>
              <a:rPr lang="pl-PL" sz="4800" dirty="0" smtClean="0">
                <a:solidFill>
                  <a:srgbClr val="85632D"/>
                </a:solidFill>
                <a:latin typeface="FuturaEFCE-Book" charset="-18"/>
                <a:sym typeface="FuturaEFCE-Book" charset="-18"/>
              </a:rPr>
              <a:t>Paweł Maziarz</a:t>
            </a:r>
            <a:endParaRPr lang="en-US" sz="4800" dirty="0" smtClean="0">
              <a:solidFill>
                <a:srgbClr val="85632D"/>
              </a:solidFill>
              <a:latin typeface="FuturaEFCE-Book" charset="-18"/>
              <a:ea typeface="ヒラギノ角ゴ ProN W3" charset="-128"/>
              <a:sym typeface="FuturaEFCE-Book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99603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SEVENET-A-.0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FDA34-F589-48D4-A4E7-5B932124F7CF}" type="slidenum">
              <a:rPr lang="en-US"/>
              <a:pPr/>
              <a:t>10</a:t>
            </a:fld>
            <a:endParaRPr lang="en-US"/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62302"/>
          <a:lstStyle/>
          <a:p>
            <a:pPr marL="55563" indent="0" eaLnBrk="1" hangingPunct="1"/>
            <a:r>
              <a:rPr lang="pl-PL" dirty="0" smtClean="0"/>
              <a:t>Wektory ataków - I</a:t>
            </a:r>
            <a:endParaRPr lang="en-US" dirty="0" smtClean="0">
              <a:solidFill>
                <a:srgbClr val="000000"/>
              </a:solidFill>
              <a:latin typeface="FuturaEFCE-Book" charset="-18"/>
              <a:ea typeface="ヒラギノ角ゴ ProN W3" charset="-128"/>
              <a:sym typeface="FuturaEFCE-Book" charset="-18"/>
            </a:endParaRPr>
          </a:p>
        </p:txBody>
      </p:sp>
      <p:pic>
        <p:nvPicPr>
          <p:cNvPr id="5122" name="Picture 2" descr="https://lh3.ggpht.com/GkNfqm17WFuzaIR87_oz690ErF63hL08Ngj73QtDxyWlCOF80d2gWd2GHrPLJJ-YmHYS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06037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yednazeer063.files.wordpress.com/2012/12/vba-logo.png?w=6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51" y="3073830"/>
            <a:ext cx="4752528" cy="180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ocial.technet.microsoft.com/wiki/cfs-filesystemfile.ashx/__key/communityserver-components-imagefileviewer/communityserver-wikis-components-files-00-00-00-00-05/5315.powershell_2D00_logo.gif_2D00_550x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20" y="5610574"/>
            <a:ext cx="2520280" cy="17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conshow.me/media/images/Mixed/Free-Flat-UI-Icons/png/512/plus-24-5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84" y="2389132"/>
            <a:ext cx="654855" cy="65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iconshow.me/media/images/Mixed/Free-Flat-UI-Icons/png/512/plus-24-5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51" y="4588831"/>
            <a:ext cx="654855" cy="65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omputer-lock.com/wp-content/uploads/2014/06/Malware-Removal-Tool-Using-One-Can-Save-You-A-Lot-Of-Troub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303" y="62174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.freepik.com/free-icon/equal-mathematical-sign_318-5906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951" y="6053711"/>
            <a:ext cx="818352" cy="81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29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SEVENET-A-.0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3621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D6DDA-6458-4029-BFD6-D5AD004392F4}" type="slidenum">
              <a:rPr lang="en-US"/>
              <a:pPr/>
              <a:t>11</a:t>
            </a:fld>
            <a:endParaRPr lang="en-US"/>
          </a:p>
        </p:txBody>
      </p:sp>
      <p:sp>
        <p:nvSpPr>
          <p:cNvPr id="39940" name="Rectangle 3"/>
          <p:cNvSpPr>
            <a:spLocks/>
          </p:cNvSpPr>
          <p:nvPr/>
        </p:nvSpPr>
        <p:spPr bwMode="auto">
          <a:xfrm>
            <a:off x="609600" y="1295400"/>
            <a:ext cx="11760200" cy="794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 anchor="b"/>
          <a:lstStyle/>
          <a:p>
            <a:pPr marL="57150" algn="ctr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pl-PL" sz="9600" dirty="0" smtClean="0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Demo</a:t>
            </a:r>
          </a:p>
          <a:p>
            <a:pPr marL="57150" algn="ctr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pl-PL" sz="3600" dirty="0" smtClean="0">
              <a:solidFill>
                <a:srgbClr val="FFFFFF"/>
              </a:solidFill>
              <a:latin typeface="FuturaEFCE-Book" charset="-18"/>
              <a:sym typeface="FuturaEFCE-Book" charset="-18"/>
            </a:endParaRPr>
          </a:p>
          <a:p>
            <a:pPr marL="57150" algn="ctr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pl-PL" sz="3600" dirty="0">
              <a:solidFill>
                <a:srgbClr val="FFFFFF"/>
              </a:solidFill>
              <a:latin typeface="FuturaEFCE-Book" charset="-18"/>
              <a:sym typeface="FuturaEFCE-Book" charset="-18"/>
            </a:endParaRPr>
          </a:p>
          <a:p>
            <a:pPr marL="57150" algn="ctr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pl-PL" sz="3600" dirty="0" smtClean="0">
              <a:solidFill>
                <a:srgbClr val="FFFFFF"/>
              </a:solidFill>
              <a:latin typeface="FuturaEFCE-Book" charset="-18"/>
              <a:sym typeface="FuturaEFCE-Book" charset="-18"/>
            </a:endParaRPr>
          </a:p>
          <a:p>
            <a:pPr marL="57150" algn="ctr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pl-PL" sz="3600" dirty="0">
              <a:solidFill>
                <a:srgbClr val="FFFFFF"/>
              </a:solidFill>
              <a:latin typeface="FuturaEFCE-Book" charset="-18"/>
              <a:sym typeface="FuturaEFCE-Book" charset="-18"/>
            </a:endParaRPr>
          </a:p>
          <a:p>
            <a:pPr marL="57150" algn="ctr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pl-PL" sz="3600" dirty="0" smtClean="0">
              <a:solidFill>
                <a:srgbClr val="FFFFFF"/>
              </a:solidFill>
              <a:latin typeface="FuturaEFCE-Book" charset="-18"/>
              <a:sym typeface="FuturaEFCE-Book" charset="-18"/>
            </a:endParaRPr>
          </a:p>
          <a:p>
            <a:pPr marL="57150" algn="ctr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en-US" sz="3600" dirty="0">
              <a:solidFill>
                <a:srgbClr val="FFFFFF"/>
              </a:solidFill>
              <a:latin typeface="FuturaEFCE-Book" charset="-18"/>
              <a:sym typeface="FuturaEFCE-Book" charset="-18"/>
            </a:endParaRP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en-US" sz="3600" dirty="0">
              <a:solidFill>
                <a:srgbClr val="FFFFFF"/>
              </a:solidFill>
              <a:latin typeface="FuturaPL Bold" charset="0"/>
              <a:sym typeface="FuturaPL Bold" charset="0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2584113" y="9239250"/>
            <a:ext cx="2667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fld id="{145F653B-4A8B-4925-928E-A9751187F5F9}" type="slidenum">
              <a:rPr lang="en-US" sz="1000">
                <a:solidFill>
                  <a:srgbClr val="FFFFFF"/>
                </a:solidFill>
                <a:latin typeface="FuturaEFCE-Bold" charset="-18"/>
                <a:sym typeface="FuturaEFCE-Bold" charset="-18"/>
              </a:rPr>
              <a:pPr algn="r"/>
              <a:t>11</a:t>
            </a:fld>
            <a:endParaRPr lang="en-US" sz="1000">
              <a:solidFill>
                <a:srgbClr val="FFFFFF"/>
              </a:solidFill>
              <a:latin typeface="FuturaEFCE-Bold" charset="-18"/>
              <a:sym typeface="FuturaEFCE-Bold" charset="-18"/>
            </a:endParaRPr>
          </a:p>
        </p:txBody>
      </p:sp>
      <p:sp>
        <p:nvSpPr>
          <p:cNvPr id="39942" name="Rectangle 5"/>
          <p:cNvSpPr>
            <a:spLocks/>
          </p:cNvSpPr>
          <p:nvPr/>
        </p:nvSpPr>
        <p:spPr bwMode="auto">
          <a:xfrm>
            <a:off x="609600" y="165100"/>
            <a:ext cx="91821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5751" bIns="0" anchor="ctr"/>
          <a:lstStyle/>
          <a:p>
            <a:pPr marL="55563"/>
            <a:r>
              <a:rPr lang="pl-PL" sz="3000" dirty="0" smtClean="0">
                <a:solidFill>
                  <a:srgbClr val="FFFFFF"/>
                </a:solidFill>
                <a:latin typeface="FuturaEFCE-Bold" charset="-18"/>
                <a:sym typeface="FuturaEFCE-Bold" charset="-18"/>
              </a:rPr>
              <a:t>Wektory ataków - I</a:t>
            </a:r>
            <a:endParaRPr lang="en-US" sz="3000" dirty="0">
              <a:solidFill>
                <a:srgbClr val="FFFFFF"/>
              </a:solidFill>
              <a:latin typeface="FuturaEFCE-Bold" charset="-18"/>
              <a:sym typeface="FuturaEFCE-Bold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50893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SEVENET-A-.0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464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FDA34-F589-48D4-A4E7-5B932124F7CF}" type="slidenum">
              <a:rPr lang="en-US"/>
              <a:pPr/>
              <a:t>12</a:t>
            </a:fld>
            <a:endParaRPr lang="en-US"/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62302"/>
          <a:lstStyle/>
          <a:p>
            <a:pPr marL="55563" indent="0" eaLnBrk="1" hangingPunct="1"/>
            <a:r>
              <a:rPr lang="pl-PL" dirty="0" smtClean="0"/>
              <a:t>Wektory ataków - II</a:t>
            </a:r>
            <a:endParaRPr lang="en-US" dirty="0" smtClean="0">
              <a:solidFill>
                <a:srgbClr val="000000"/>
              </a:solidFill>
              <a:latin typeface="FuturaEFCE-Book" charset="-18"/>
              <a:ea typeface="ヒラギノ角ゴ ProN W3" charset="-128"/>
              <a:sym typeface="FuturaEFCE-Book" charset="-18"/>
            </a:endParaRPr>
          </a:p>
        </p:txBody>
      </p:sp>
      <p:pic>
        <p:nvPicPr>
          <p:cNvPr id="5126" name="Picture 6" descr="http://social.technet.microsoft.com/wiki/cfs-filesystemfile.ashx/__key/communityserver-components-imagefileviewer/communityserver-wikis-components-files-00-00-00-00-05/5315.powershell_2D00_logo.gif_2D00_550x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422430"/>
            <a:ext cx="3017689" cy="204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iconshow.me/media/images/Mixed/Free-Flat-UI-Icons/png/512/plus-24-5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6" y="3070584"/>
            <a:ext cx="654855" cy="65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omputer-lock.com/wp-content/uploads/2014/06/Malware-Removal-Tool-Using-One-Can-Save-You-A-Lot-Of-Troub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303" y="62174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.freepik.com/free-icon/equal-mathematical-sign_318-590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130" y="5907022"/>
            <a:ext cx="818352" cy="81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img.kogan.com/WVT3lo6t0-6yqIOHV2PQYTP4EbU=/600x400/http:/assets.kogan.com/files/product/KAUSB32V30BS/KAUSB32V30BS-32gb-usb-flash-drive-folded-webr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28" y="4470806"/>
            <a:ext cx="4308649" cy="28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00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SEVENET-A-.0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3621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D6DDA-6458-4029-BFD6-D5AD004392F4}" type="slidenum">
              <a:rPr lang="en-US"/>
              <a:pPr/>
              <a:t>13</a:t>
            </a:fld>
            <a:endParaRPr lang="en-US"/>
          </a:p>
        </p:txBody>
      </p:sp>
      <p:sp>
        <p:nvSpPr>
          <p:cNvPr id="39940" name="Rectangle 3"/>
          <p:cNvSpPr>
            <a:spLocks/>
          </p:cNvSpPr>
          <p:nvPr/>
        </p:nvSpPr>
        <p:spPr bwMode="auto">
          <a:xfrm>
            <a:off x="609600" y="1295400"/>
            <a:ext cx="11760200" cy="794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 anchor="b"/>
          <a:lstStyle/>
          <a:p>
            <a:pPr marL="57150" algn="ctr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pl-PL" sz="9600" dirty="0" smtClean="0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Demo</a:t>
            </a:r>
          </a:p>
          <a:p>
            <a:pPr marL="57150" algn="ctr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pl-PL" sz="3600" dirty="0" smtClean="0">
              <a:solidFill>
                <a:srgbClr val="FFFFFF"/>
              </a:solidFill>
              <a:latin typeface="FuturaEFCE-Book" charset="-18"/>
              <a:sym typeface="FuturaEFCE-Book" charset="-18"/>
            </a:endParaRPr>
          </a:p>
          <a:p>
            <a:pPr marL="57150" algn="ctr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pl-PL" sz="3600" dirty="0">
              <a:solidFill>
                <a:srgbClr val="FFFFFF"/>
              </a:solidFill>
              <a:latin typeface="FuturaEFCE-Book" charset="-18"/>
              <a:sym typeface="FuturaEFCE-Book" charset="-18"/>
            </a:endParaRPr>
          </a:p>
          <a:p>
            <a:pPr marL="57150" algn="ctr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pl-PL" sz="3600" dirty="0" smtClean="0">
              <a:solidFill>
                <a:srgbClr val="FFFFFF"/>
              </a:solidFill>
              <a:latin typeface="FuturaEFCE-Book" charset="-18"/>
              <a:sym typeface="FuturaEFCE-Book" charset="-18"/>
            </a:endParaRPr>
          </a:p>
          <a:p>
            <a:pPr marL="57150" algn="ctr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pl-PL" sz="3600" dirty="0">
              <a:solidFill>
                <a:srgbClr val="FFFFFF"/>
              </a:solidFill>
              <a:latin typeface="FuturaEFCE-Book" charset="-18"/>
              <a:sym typeface="FuturaEFCE-Book" charset="-18"/>
            </a:endParaRPr>
          </a:p>
          <a:p>
            <a:pPr marL="57150" algn="ctr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pl-PL" sz="3600" dirty="0" smtClean="0">
              <a:solidFill>
                <a:srgbClr val="FFFFFF"/>
              </a:solidFill>
              <a:latin typeface="FuturaEFCE-Book" charset="-18"/>
              <a:sym typeface="FuturaEFCE-Book" charset="-18"/>
            </a:endParaRPr>
          </a:p>
          <a:p>
            <a:pPr marL="57150" algn="ctr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en-US" sz="3600" dirty="0">
              <a:solidFill>
                <a:srgbClr val="FFFFFF"/>
              </a:solidFill>
              <a:latin typeface="FuturaEFCE-Book" charset="-18"/>
              <a:sym typeface="FuturaEFCE-Book" charset="-18"/>
            </a:endParaRP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en-US" sz="3600" dirty="0">
              <a:solidFill>
                <a:srgbClr val="FFFFFF"/>
              </a:solidFill>
              <a:latin typeface="FuturaPL Bold" charset="0"/>
              <a:sym typeface="FuturaPL Bold" charset="0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2584113" y="9239250"/>
            <a:ext cx="2667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fld id="{145F653B-4A8B-4925-928E-A9751187F5F9}" type="slidenum">
              <a:rPr lang="en-US" sz="1000">
                <a:solidFill>
                  <a:srgbClr val="FFFFFF"/>
                </a:solidFill>
                <a:latin typeface="FuturaEFCE-Bold" charset="-18"/>
                <a:sym typeface="FuturaEFCE-Bold" charset="-18"/>
              </a:rPr>
              <a:pPr algn="r"/>
              <a:t>13</a:t>
            </a:fld>
            <a:endParaRPr lang="en-US" sz="1000">
              <a:solidFill>
                <a:srgbClr val="FFFFFF"/>
              </a:solidFill>
              <a:latin typeface="FuturaEFCE-Bold" charset="-18"/>
              <a:sym typeface="FuturaEFCE-Bold" charset="-18"/>
            </a:endParaRPr>
          </a:p>
        </p:txBody>
      </p:sp>
      <p:sp>
        <p:nvSpPr>
          <p:cNvPr id="39942" name="Rectangle 5"/>
          <p:cNvSpPr>
            <a:spLocks/>
          </p:cNvSpPr>
          <p:nvPr/>
        </p:nvSpPr>
        <p:spPr bwMode="auto">
          <a:xfrm>
            <a:off x="609600" y="165100"/>
            <a:ext cx="91821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5751" bIns="0" anchor="ctr"/>
          <a:lstStyle/>
          <a:p>
            <a:pPr marL="55563"/>
            <a:r>
              <a:rPr lang="pl-PL" sz="3000" dirty="0" smtClean="0">
                <a:solidFill>
                  <a:srgbClr val="FFFFFF"/>
                </a:solidFill>
                <a:latin typeface="FuturaEFCE-Bold" charset="-18"/>
                <a:sym typeface="FuturaEFCE-Bold" charset="-18"/>
              </a:rPr>
              <a:t>Wektory ataków - II</a:t>
            </a:r>
            <a:endParaRPr lang="en-US" sz="3000" dirty="0">
              <a:solidFill>
                <a:srgbClr val="FFFFFF"/>
              </a:solidFill>
              <a:latin typeface="FuturaEFCE-Bold" charset="-18"/>
              <a:sym typeface="FuturaEFCE-Bold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02278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SEVENET-A-.0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464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FDA34-F589-48D4-A4E7-5B932124F7CF}" type="slidenum">
              <a:rPr lang="en-US"/>
              <a:pPr/>
              <a:t>14</a:t>
            </a:fld>
            <a:endParaRPr lang="en-US"/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62302"/>
          <a:lstStyle/>
          <a:p>
            <a:pPr marL="55563" indent="0" eaLnBrk="1" hangingPunct="1"/>
            <a:r>
              <a:rPr lang="pl-PL" dirty="0" smtClean="0"/>
              <a:t>Wektory ataków - III</a:t>
            </a:r>
            <a:endParaRPr lang="en-US" dirty="0" smtClean="0">
              <a:solidFill>
                <a:srgbClr val="000000"/>
              </a:solidFill>
              <a:latin typeface="FuturaEFCE-Book" charset="-18"/>
              <a:ea typeface="ヒラギノ角ゴ ProN W3" charset="-128"/>
              <a:sym typeface="FuturaEFCE-Book" charset="-18"/>
            </a:endParaRPr>
          </a:p>
        </p:txBody>
      </p:sp>
      <p:pic>
        <p:nvPicPr>
          <p:cNvPr id="13" name="Picture 10" descr="http://iconshow.me/media/images/Mixed/Free-Flat-UI-Icons/png/512/plus-24-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78" y="3100930"/>
            <a:ext cx="654855" cy="65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.freepik.com/free-icon/equal-mathematical-sign_318-590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462" y="6172944"/>
            <a:ext cx="818352" cy="81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img.kogan.com/WVT3lo6t0-6yqIOHV2PQYTP4EbU=/600x400/http:/assets.kogan.com/files/product/KAUSB32V30BS/KAUSB32V30BS-32gb-usb-flash-drive-folded-webr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4098" name="Picture 2" descr="http://forbot.com/wp-content/uploads/2016/09/Edison_7-280x1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03237"/>
            <a:ext cx="3322489" cy="221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wapluscztery.pl/wp-content/uploads/2015/06/telefon_-_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933" y="3070584"/>
            <a:ext cx="4115699" cy="3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ekhanij.mp.gov.in/AppPrevious/Images/login_ico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514" y="6725374"/>
            <a:ext cx="2741249" cy="274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147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SEVENET-A-.0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2563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D6DDA-6458-4029-BFD6-D5AD004392F4}" type="slidenum">
              <a:rPr lang="en-US"/>
              <a:pPr/>
              <a:t>15</a:t>
            </a:fld>
            <a:endParaRPr lang="en-US"/>
          </a:p>
        </p:txBody>
      </p:sp>
      <p:sp>
        <p:nvSpPr>
          <p:cNvPr id="39940" name="Rectangle 3"/>
          <p:cNvSpPr>
            <a:spLocks/>
          </p:cNvSpPr>
          <p:nvPr/>
        </p:nvSpPr>
        <p:spPr bwMode="auto">
          <a:xfrm>
            <a:off x="609600" y="1295400"/>
            <a:ext cx="11760200" cy="794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 anchor="b"/>
          <a:lstStyle/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en-US" sz="3600" dirty="0" err="1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Część</a:t>
            </a:r>
            <a:r>
              <a:rPr lang="en-US" sz="3600" dirty="0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 </a:t>
            </a:r>
            <a:r>
              <a:rPr lang="pl-PL" sz="3600" dirty="0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3</a:t>
            </a:r>
            <a:endParaRPr lang="en-US" sz="3600" dirty="0">
              <a:solidFill>
                <a:srgbClr val="FFFFFF"/>
              </a:solidFill>
              <a:latin typeface="FuturaEFCE-Book" charset="-18"/>
              <a:sym typeface="FuturaEFCE-Book" charset="-18"/>
            </a:endParaRP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pl-PL" sz="7200" dirty="0" smtClean="0">
                <a:solidFill>
                  <a:schemeClr val="tx1"/>
                </a:solidFill>
                <a:latin typeface="FuturaEFCE-Bold" charset="-18"/>
                <a:sym typeface="FuturaEFCE-Bold" charset="-18"/>
              </a:rPr>
              <a:t>Obrona</a:t>
            </a:r>
            <a:endParaRPr lang="en-US" sz="7200" dirty="0">
              <a:solidFill>
                <a:schemeClr val="tx1"/>
              </a:solidFill>
              <a:latin typeface="FuturaEFCE-Bold" charset="-18"/>
              <a:sym typeface="FuturaEFCE-Bold" charset="-18"/>
            </a:endParaRP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en-US" sz="3600" dirty="0">
              <a:solidFill>
                <a:srgbClr val="FFFFFF"/>
              </a:solidFill>
              <a:latin typeface="FuturaPL Bold" charset="0"/>
              <a:sym typeface="FuturaPL Bold" charset="0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2584113" y="9239250"/>
            <a:ext cx="2667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fld id="{145F653B-4A8B-4925-928E-A9751187F5F9}" type="slidenum">
              <a:rPr lang="en-US" sz="1000">
                <a:solidFill>
                  <a:srgbClr val="FFFFFF"/>
                </a:solidFill>
                <a:latin typeface="FuturaEFCE-Bold" charset="-18"/>
                <a:sym typeface="FuturaEFCE-Bold" charset="-18"/>
              </a:rPr>
              <a:pPr algn="r"/>
              <a:t>15</a:t>
            </a:fld>
            <a:endParaRPr lang="en-US" sz="1000">
              <a:solidFill>
                <a:srgbClr val="FFFFFF"/>
              </a:solidFill>
              <a:latin typeface="FuturaEFCE-Bold" charset="-18"/>
              <a:sym typeface="FuturaEFCE-Bold" charset="-18"/>
            </a:endParaRPr>
          </a:p>
        </p:txBody>
      </p:sp>
      <p:sp>
        <p:nvSpPr>
          <p:cNvPr id="39942" name="Rectangle 5"/>
          <p:cNvSpPr>
            <a:spLocks/>
          </p:cNvSpPr>
          <p:nvPr/>
        </p:nvSpPr>
        <p:spPr bwMode="auto">
          <a:xfrm>
            <a:off x="609600" y="165100"/>
            <a:ext cx="91821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5751" bIns="0" anchor="ctr"/>
          <a:lstStyle/>
          <a:p>
            <a:pPr marL="55563"/>
            <a:r>
              <a:rPr lang="pl-PL" sz="3000" dirty="0" smtClean="0">
                <a:solidFill>
                  <a:srgbClr val="FFFFFF"/>
                </a:solidFill>
                <a:latin typeface="FuturaEFCE-Bold" charset="-18"/>
                <a:sym typeface="FuturaEFCE-Bold" charset="-18"/>
              </a:rPr>
              <a:t>Obrona</a:t>
            </a:r>
            <a:endParaRPr lang="en-US" sz="3000" dirty="0">
              <a:solidFill>
                <a:srgbClr val="FFFFFF"/>
              </a:solidFill>
              <a:latin typeface="FuturaEFCE-Bold" charset="-18"/>
              <a:sym typeface="FuturaEFCE-Bold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19054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SEVENET-A-.0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FDA34-F589-48D4-A4E7-5B932124F7CF}" type="slidenum">
              <a:rPr lang="en-US"/>
              <a:pPr/>
              <a:t>16</a:t>
            </a:fld>
            <a:endParaRPr lang="en-US"/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62302"/>
          <a:lstStyle/>
          <a:p>
            <a:pPr marL="55563" indent="0" eaLnBrk="1" hangingPunct="1"/>
            <a:r>
              <a:rPr lang="pl-PL" dirty="0" smtClean="0"/>
              <a:t>Obrona</a:t>
            </a:r>
            <a:endParaRPr lang="en-US" dirty="0" smtClean="0">
              <a:solidFill>
                <a:srgbClr val="000000"/>
              </a:solidFill>
              <a:latin typeface="FuturaEFCE-Book" charset="-18"/>
              <a:ea typeface="ヒラギノ角ゴ ProN W3" charset="-128"/>
              <a:sym typeface="FuturaEFCE-Book" charset="-18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6473826" y="2227191"/>
            <a:ext cx="5962650" cy="6884397"/>
            <a:chOff x="6473826" y="2227191"/>
            <a:chExt cx="5962650" cy="6884397"/>
          </a:xfrm>
        </p:grpSpPr>
        <p:pic>
          <p:nvPicPr>
            <p:cNvPr id="3" name="Picture 4" descr="https://image.freepik.com/free-icon/open-laptop-computer-with-pixel-boxes_318-3934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826" y="2227191"/>
              <a:ext cx="5962650" cy="596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ole tekstowe 4"/>
            <p:cNvSpPr txBox="1"/>
            <p:nvPr/>
          </p:nvSpPr>
          <p:spPr>
            <a:xfrm>
              <a:off x="7997200" y="8465257"/>
              <a:ext cx="2915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600" dirty="0" smtClean="0">
                  <a:latin typeface="+mj-lt"/>
                </a:rPr>
                <a:t>Technologia</a:t>
              </a:r>
              <a:endParaRPr lang="pl-PL" sz="3600" dirty="0">
                <a:latin typeface="+mj-lt"/>
              </a:endParaRP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255588" y="2242439"/>
            <a:ext cx="5962650" cy="6869150"/>
            <a:chOff x="255588" y="2242439"/>
            <a:chExt cx="5962650" cy="6869150"/>
          </a:xfrm>
        </p:grpSpPr>
        <p:pic>
          <p:nvPicPr>
            <p:cNvPr id="2" name="Picture 2" descr="https://image.freepik.com/free-icon/group-of-three-men-standing-side-by-side-hugging-each-other_318-6310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8" y="2242439"/>
              <a:ext cx="5962650" cy="596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pole tekstowe 15"/>
            <p:cNvSpPr txBox="1"/>
            <p:nvPr/>
          </p:nvSpPr>
          <p:spPr>
            <a:xfrm>
              <a:off x="2489213" y="8465258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600" dirty="0" smtClean="0">
                  <a:latin typeface="+mj-lt"/>
                </a:rPr>
                <a:t>Ludzie</a:t>
              </a:r>
              <a:endParaRPr lang="pl-PL" sz="3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862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7"/>
          <p:cNvPicPr/>
          <p:nvPr/>
        </p:nvPicPr>
        <p:blipFill>
          <a:blip r:embed="rId2"/>
          <a:stretch/>
        </p:blipFill>
        <p:spPr>
          <a:xfrm>
            <a:off x="0" y="-1"/>
            <a:ext cx="13003920" cy="975276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12577680" y="9239400"/>
            <a:ext cx="266040" cy="2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9CF8442-820D-4C61-8518-BD9BD53D4468}" type="slidenum">
              <a:rPr lang="en-US" sz="1000" strike="noStrike" spc="-1">
                <a:solidFill>
                  <a:srgbClr val="85632D"/>
                </a:solidFill>
                <a:uFill>
                  <a:solidFill>
                    <a:srgbClr val="FFFFFF"/>
                  </a:solidFill>
                </a:uFill>
                <a:latin typeface="FuturaEFCE-Bold"/>
                <a:ea typeface="ヒラギノ角ゴ ProN W3"/>
              </a:rPr>
              <a:t>17</a:t>
            </a:fld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55600" y="0"/>
            <a:ext cx="9397440" cy="88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162360" bIns="50760" anchor="ctr"/>
          <a:lstStyle/>
          <a:p>
            <a:pPr marL="55440">
              <a:lnSpc>
                <a:spcPct val="100000"/>
              </a:lnSpc>
            </a:pPr>
            <a:r>
              <a:rPr lang="pl-PL" sz="30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Awareness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600" y="1270000"/>
            <a:ext cx="1245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/>
              <a:t>Przykład: atak socjotechniczny z wykorzystaniem narzędzia </a:t>
            </a:r>
            <a:r>
              <a:rPr lang="pl-PL" sz="3600" b="1" dirty="0" err="1"/>
              <a:t>Threat</a:t>
            </a:r>
            <a:r>
              <a:rPr lang="pl-PL" sz="3600" b="1" dirty="0"/>
              <a:t> Provider</a:t>
            </a:r>
          </a:p>
        </p:txBody>
      </p:sp>
      <p:pic>
        <p:nvPicPr>
          <p:cNvPr id="6" name="Picture 4" descr="https://pmlabs.net/tp/tp-dashbo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2" y="2571417"/>
            <a:ext cx="6671735" cy="41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pmlabs.net/tp/tp-c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273" y="5202968"/>
            <a:ext cx="6863794" cy="428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98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SEVENET-A-.0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2563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D6DDA-6458-4029-BFD6-D5AD004392F4}" type="slidenum">
              <a:rPr lang="en-US"/>
              <a:pPr/>
              <a:t>18</a:t>
            </a:fld>
            <a:endParaRPr lang="en-US"/>
          </a:p>
        </p:txBody>
      </p:sp>
      <p:sp>
        <p:nvSpPr>
          <p:cNvPr id="39940" name="Rectangle 3"/>
          <p:cNvSpPr>
            <a:spLocks/>
          </p:cNvSpPr>
          <p:nvPr/>
        </p:nvSpPr>
        <p:spPr bwMode="auto">
          <a:xfrm>
            <a:off x="609600" y="1295400"/>
            <a:ext cx="11760200" cy="794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 anchor="b"/>
          <a:lstStyle/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en-US" sz="3600" dirty="0" err="1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Część</a:t>
            </a:r>
            <a:r>
              <a:rPr lang="en-US" sz="3600" dirty="0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 </a:t>
            </a:r>
            <a:r>
              <a:rPr lang="pl-PL" sz="3600" dirty="0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4</a:t>
            </a:r>
            <a:endParaRPr lang="en-US" sz="3600" dirty="0">
              <a:solidFill>
                <a:srgbClr val="FFFFFF"/>
              </a:solidFill>
              <a:latin typeface="FuturaEFCE-Book" charset="-18"/>
              <a:sym typeface="FuturaEFCE-Book" charset="-18"/>
            </a:endParaRP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pl-PL" sz="7200" dirty="0" smtClean="0">
                <a:solidFill>
                  <a:schemeClr val="tx1"/>
                </a:solidFill>
                <a:latin typeface="FuturaEFCE-Bold" charset="-18"/>
                <a:sym typeface="FuturaEFCE-Bold" charset="-18"/>
              </a:rPr>
              <a:t>Top 10 prezentów dla hackerów</a:t>
            </a:r>
            <a:endParaRPr lang="en-US" sz="7200" dirty="0">
              <a:solidFill>
                <a:schemeClr val="tx1"/>
              </a:solidFill>
              <a:latin typeface="FuturaEFCE-Bold" charset="-18"/>
              <a:sym typeface="FuturaEFCE-Bold" charset="-18"/>
            </a:endParaRP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en-US" sz="3600" dirty="0">
              <a:solidFill>
                <a:srgbClr val="FFFFFF"/>
              </a:solidFill>
              <a:latin typeface="FuturaPL Bold" charset="0"/>
              <a:sym typeface="FuturaPL Bold" charset="0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2584113" y="9239250"/>
            <a:ext cx="2667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fld id="{145F653B-4A8B-4925-928E-A9751187F5F9}" type="slidenum">
              <a:rPr lang="en-US" sz="1000">
                <a:solidFill>
                  <a:srgbClr val="FFFFFF"/>
                </a:solidFill>
                <a:latin typeface="FuturaEFCE-Bold" charset="-18"/>
                <a:sym typeface="FuturaEFCE-Bold" charset="-18"/>
              </a:rPr>
              <a:pPr algn="r"/>
              <a:t>18</a:t>
            </a:fld>
            <a:endParaRPr lang="en-US" sz="1000">
              <a:solidFill>
                <a:srgbClr val="FFFFFF"/>
              </a:solidFill>
              <a:latin typeface="FuturaEFCE-Bold" charset="-18"/>
              <a:sym typeface="FuturaEFCE-Bold" charset="-18"/>
            </a:endParaRPr>
          </a:p>
        </p:txBody>
      </p:sp>
      <p:sp>
        <p:nvSpPr>
          <p:cNvPr id="39942" name="Rectangle 5"/>
          <p:cNvSpPr>
            <a:spLocks/>
          </p:cNvSpPr>
          <p:nvPr/>
        </p:nvSpPr>
        <p:spPr bwMode="auto">
          <a:xfrm>
            <a:off x="609600" y="165100"/>
            <a:ext cx="91821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5751" bIns="0" anchor="ctr"/>
          <a:lstStyle/>
          <a:p>
            <a:pPr marL="55563"/>
            <a:r>
              <a:rPr lang="pl-PL" sz="3000" dirty="0" smtClean="0">
                <a:solidFill>
                  <a:srgbClr val="FFFFFF"/>
                </a:solidFill>
                <a:latin typeface="FuturaEFCE-Bold" charset="-18"/>
                <a:sym typeface="FuturaEFCE-Bold" charset="-18"/>
              </a:rPr>
              <a:t>Obrona</a:t>
            </a:r>
            <a:endParaRPr lang="en-US" sz="3000" dirty="0">
              <a:solidFill>
                <a:srgbClr val="FFFFFF"/>
              </a:solidFill>
              <a:latin typeface="FuturaEFCE-Bold" charset="-18"/>
              <a:sym typeface="FuturaEFCE-Bold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50179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7"/>
          <p:cNvPicPr/>
          <p:nvPr/>
        </p:nvPicPr>
        <p:blipFill>
          <a:blip r:embed="rId2"/>
          <a:stretch/>
        </p:blipFill>
        <p:spPr>
          <a:xfrm>
            <a:off x="0" y="-1"/>
            <a:ext cx="13003920" cy="975276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12577680" y="9239400"/>
            <a:ext cx="266040" cy="2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9CF8442-820D-4C61-8518-BD9BD53D4468}" type="slidenum">
              <a:rPr lang="en-US" sz="1000" strike="noStrike" spc="-1">
                <a:solidFill>
                  <a:srgbClr val="85632D"/>
                </a:solidFill>
                <a:uFill>
                  <a:solidFill>
                    <a:srgbClr val="FFFFFF"/>
                  </a:solidFill>
                </a:uFill>
                <a:latin typeface="FuturaEFCE-Bold"/>
                <a:ea typeface="ヒラギノ角ゴ ProN W3"/>
              </a:rPr>
              <a:t>19</a:t>
            </a:fld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55600" y="0"/>
            <a:ext cx="9397440" cy="88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162360" bIns="50760" anchor="ctr"/>
          <a:lstStyle/>
          <a:p>
            <a:pPr marL="55440">
              <a:lnSpc>
                <a:spcPct val="100000"/>
              </a:lnSpc>
            </a:pPr>
            <a:r>
              <a:rPr lang="pl-PL" sz="30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TOP 10 prezentó</a:t>
            </a:r>
            <a:r>
              <a:rPr lang="pl-PL" sz="3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w dla hakerów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5672" y="4681728"/>
            <a:ext cx="11212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latin typeface="Arial Black" panose="020B0A04020102020204" pitchFamily="34" charset="0"/>
              </a:rPr>
              <a:t>1. Uprzejmość pracowników</a:t>
            </a:r>
            <a:endParaRPr lang="pl-PL" sz="5400" dirty="0">
              <a:latin typeface="Arial Black" panose="020B0A040201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440128" y="3282697"/>
            <a:ext cx="4137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Karta gościa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364408" y="6873241"/>
            <a:ext cx="4137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Drukowanie dokumentów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5488" y="1883665"/>
            <a:ext cx="6364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Piggybacking</a:t>
            </a:r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/</a:t>
            </a:r>
            <a:r>
              <a:rPr lang="pl-PL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tailgating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63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SEVENET-A-.0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819" y="-23256"/>
            <a:ext cx="13144619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D6DDA-6458-4029-BFD6-D5AD004392F4}" type="slidenum">
              <a:rPr lang="en-US"/>
              <a:pPr/>
              <a:t>2</a:t>
            </a:fld>
            <a:endParaRPr lang="en-US"/>
          </a:p>
        </p:txBody>
      </p:sp>
      <p:sp>
        <p:nvSpPr>
          <p:cNvPr id="39940" name="Rectangle 3"/>
          <p:cNvSpPr>
            <a:spLocks/>
          </p:cNvSpPr>
          <p:nvPr/>
        </p:nvSpPr>
        <p:spPr bwMode="auto">
          <a:xfrm>
            <a:off x="609600" y="1295400"/>
            <a:ext cx="11760200" cy="794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 anchor="b"/>
          <a:lstStyle/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en-US" sz="3600" dirty="0" err="1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Część</a:t>
            </a:r>
            <a:r>
              <a:rPr lang="en-US" sz="3600" dirty="0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 1</a:t>
            </a: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pl-PL" sz="5400" dirty="0" smtClean="0">
                <a:solidFill>
                  <a:schemeClr val="tx1"/>
                </a:solidFill>
                <a:latin typeface="FuturaEFCE-Bold" charset="-18"/>
                <a:sym typeface="FuturaEFCE-Bold" charset="-18"/>
              </a:rPr>
              <a:t>APT</a:t>
            </a:r>
            <a:endParaRPr lang="en-US" sz="5400" dirty="0">
              <a:solidFill>
                <a:schemeClr val="tx1"/>
              </a:solidFill>
              <a:latin typeface="FuturaEFCE-Bold" charset="-18"/>
              <a:sym typeface="FuturaEFCE-Bold" charset="-18"/>
            </a:endParaRP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en-US" sz="3600" dirty="0">
              <a:solidFill>
                <a:srgbClr val="FFFFFF"/>
              </a:solidFill>
              <a:latin typeface="FuturaPL Bold" charset="0"/>
              <a:sym typeface="FuturaPL Bold" charset="0"/>
            </a:endParaRP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en-US" sz="3600" dirty="0" err="1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Część</a:t>
            </a:r>
            <a:r>
              <a:rPr lang="en-US" sz="3600" dirty="0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 2</a:t>
            </a: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pl-PL" sz="5400" dirty="0" smtClean="0">
                <a:solidFill>
                  <a:schemeClr val="tx1"/>
                </a:solidFill>
                <a:latin typeface="FuturaEFCE-Bold" charset="-18"/>
                <a:sym typeface="FuturaEFCE-Bold" charset="-18"/>
              </a:rPr>
              <a:t>Wektory ataków</a:t>
            </a: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pl-PL" sz="7200" dirty="0" smtClean="0">
              <a:solidFill>
                <a:schemeClr val="tx1"/>
              </a:solidFill>
              <a:latin typeface="FuturaEFCE-Bold" charset="-18"/>
              <a:sym typeface="FuturaEFCE-Bold" charset="-18"/>
            </a:endParaRP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en-US" sz="3600" dirty="0" err="1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Część</a:t>
            </a:r>
            <a:r>
              <a:rPr lang="en-US" sz="3600" dirty="0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 </a:t>
            </a:r>
            <a:r>
              <a:rPr lang="pl-PL" sz="3600" dirty="0" smtClean="0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3</a:t>
            </a:r>
            <a:endParaRPr lang="en-US" sz="3600" dirty="0">
              <a:solidFill>
                <a:srgbClr val="FFFFFF"/>
              </a:solidFill>
              <a:latin typeface="FuturaEFCE-Book" charset="-18"/>
              <a:sym typeface="FuturaEFCE-Book" charset="-18"/>
            </a:endParaRP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pl-PL" sz="5400" dirty="0" smtClean="0">
                <a:solidFill>
                  <a:schemeClr val="tx1"/>
                </a:solidFill>
                <a:latin typeface="FuturaEFCE-Bold" charset="-18"/>
                <a:sym typeface="FuturaEFCE-Bold" charset="-18"/>
              </a:rPr>
              <a:t>Obrona</a:t>
            </a: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pl-PL" sz="7200" dirty="0" smtClean="0">
              <a:solidFill>
                <a:schemeClr val="tx1"/>
              </a:solidFill>
              <a:latin typeface="FuturaEFCE-Bold" charset="-18"/>
              <a:sym typeface="FuturaEFCE-Bold" charset="-18"/>
            </a:endParaRP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en-US" sz="3600" dirty="0" err="1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Część</a:t>
            </a:r>
            <a:r>
              <a:rPr lang="en-US" sz="3600" dirty="0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 2</a:t>
            </a: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pl-PL" sz="5400" dirty="0" smtClean="0">
                <a:solidFill>
                  <a:schemeClr val="tx1"/>
                </a:solidFill>
                <a:latin typeface="FuturaEFCE-Bold" charset="-18"/>
                <a:sym typeface="FuturaEFCE-Bold" charset="-18"/>
              </a:rPr>
              <a:t>Top 10 prezentów dla hackerów</a:t>
            </a:r>
            <a:endParaRPr lang="pl-PL" sz="5400" dirty="0">
              <a:solidFill>
                <a:schemeClr val="tx1"/>
              </a:solidFill>
              <a:latin typeface="FuturaEFCE-Bold" charset="-18"/>
              <a:sym typeface="FuturaEFCE-Bold" charset="-18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2584113" y="9239250"/>
            <a:ext cx="2667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fld id="{145F653B-4A8B-4925-928E-A9751187F5F9}" type="slidenum">
              <a:rPr lang="en-US" sz="1000">
                <a:solidFill>
                  <a:srgbClr val="FFFFFF"/>
                </a:solidFill>
                <a:latin typeface="FuturaEFCE-Bold" charset="-18"/>
                <a:sym typeface="FuturaEFCE-Bold" charset="-18"/>
              </a:rPr>
              <a:pPr algn="r"/>
              <a:t>2</a:t>
            </a:fld>
            <a:endParaRPr lang="en-US" sz="1000">
              <a:solidFill>
                <a:srgbClr val="FFFFFF"/>
              </a:solidFill>
              <a:latin typeface="FuturaEFCE-Bold" charset="-18"/>
              <a:sym typeface="FuturaEFCE-Bold" charset="-18"/>
            </a:endParaRPr>
          </a:p>
        </p:txBody>
      </p:sp>
      <p:sp>
        <p:nvSpPr>
          <p:cNvPr id="39942" name="Rectangle 5"/>
          <p:cNvSpPr>
            <a:spLocks/>
          </p:cNvSpPr>
          <p:nvPr/>
        </p:nvSpPr>
        <p:spPr bwMode="auto">
          <a:xfrm>
            <a:off x="609600" y="165100"/>
            <a:ext cx="91821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5751" bIns="0" anchor="ctr"/>
          <a:lstStyle/>
          <a:p>
            <a:pPr marL="55563"/>
            <a:r>
              <a:rPr lang="en-US" sz="3000" dirty="0">
                <a:solidFill>
                  <a:srgbClr val="FFFFFF"/>
                </a:solidFill>
                <a:latin typeface="FuturaEFCE-Bold" charset="-18"/>
                <a:sym typeface="FuturaEFCE-Bold" charset="-18"/>
              </a:rPr>
              <a:t>Agenda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7"/>
          <p:cNvPicPr/>
          <p:nvPr/>
        </p:nvPicPr>
        <p:blipFill>
          <a:blip r:embed="rId2"/>
          <a:stretch/>
        </p:blipFill>
        <p:spPr>
          <a:xfrm>
            <a:off x="0" y="-1"/>
            <a:ext cx="13003920" cy="975276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12577680" y="9239400"/>
            <a:ext cx="266040" cy="2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9CF8442-820D-4C61-8518-BD9BD53D4468}" type="slidenum">
              <a:rPr lang="en-US" sz="1000" strike="noStrike" spc="-1">
                <a:solidFill>
                  <a:srgbClr val="85632D"/>
                </a:solidFill>
                <a:uFill>
                  <a:solidFill>
                    <a:srgbClr val="FFFFFF"/>
                  </a:solidFill>
                </a:uFill>
                <a:latin typeface="FuturaEFCE-Bold"/>
                <a:ea typeface="ヒラギノ角ゴ ProN W3"/>
              </a:rPr>
              <a:t>20</a:t>
            </a:fld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55600" y="0"/>
            <a:ext cx="9397440" cy="88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162360" bIns="50760" anchor="ctr"/>
          <a:lstStyle/>
          <a:p>
            <a:pPr marL="55440">
              <a:lnSpc>
                <a:spcPct val="100000"/>
              </a:lnSpc>
            </a:pPr>
            <a:r>
              <a:rPr lang="pl-PL" sz="30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TOP 10 prezentó</a:t>
            </a:r>
            <a:r>
              <a:rPr lang="pl-PL" sz="3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w dla hakerów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5672" y="4681728"/>
            <a:ext cx="11212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latin typeface="Arial Black" panose="020B0A04020102020204" pitchFamily="34" charset="0"/>
              </a:rPr>
              <a:t>2. Zaufanie dostawcom</a:t>
            </a:r>
            <a:endParaRPr lang="pl-PL" sz="5400" dirty="0">
              <a:latin typeface="Arial Black" panose="020B0A040201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5488" y="1883665"/>
            <a:ext cx="6364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Bezpieczeństwo </a:t>
            </a:r>
          </a:p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kart RFID (SKD)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370064" y="3282697"/>
            <a:ext cx="520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Hasła dostawców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75688" y="6371796"/>
            <a:ext cx="601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Aktualizacje produktów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9653040" y="7324965"/>
            <a:ext cx="255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15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7"/>
          <p:cNvPicPr/>
          <p:nvPr/>
        </p:nvPicPr>
        <p:blipFill>
          <a:blip r:embed="rId2"/>
          <a:stretch/>
        </p:blipFill>
        <p:spPr>
          <a:xfrm>
            <a:off x="0" y="-1"/>
            <a:ext cx="13003920" cy="975276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12577680" y="9239400"/>
            <a:ext cx="266040" cy="2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9CF8442-820D-4C61-8518-BD9BD53D4468}" type="slidenum">
              <a:rPr lang="en-US" sz="1000" strike="noStrike" spc="-1">
                <a:solidFill>
                  <a:srgbClr val="85632D"/>
                </a:solidFill>
                <a:uFill>
                  <a:solidFill>
                    <a:srgbClr val="FFFFFF"/>
                  </a:solidFill>
                </a:uFill>
                <a:latin typeface="FuturaEFCE-Bold"/>
                <a:ea typeface="ヒラギノ角ゴ ProN W3"/>
              </a:rPr>
              <a:t>21</a:t>
            </a:fld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55600" y="0"/>
            <a:ext cx="9397440" cy="88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162360" bIns="50760" anchor="ctr"/>
          <a:lstStyle/>
          <a:p>
            <a:pPr marL="55440">
              <a:lnSpc>
                <a:spcPct val="100000"/>
              </a:lnSpc>
            </a:pPr>
            <a:r>
              <a:rPr lang="pl-PL" sz="30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TOP 10 prezentó</a:t>
            </a:r>
            <a:r>
              <a:rPr lang="pl-PL" sz="3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w dla hakerów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5672" y="4681728"/>
            <a:ext cx="11212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latin typeface="Arial Black" panose="020B0A04020102020204" pitchFamily="34" charset="0"/>
              </a:rPr>
              <a:t>3</a:t>
            </a:r>
            <a:r>
              <a:rPr lang="pl-PL" sz="5400" dirty="0" smtClean="0">
                <a:latin typeface="Arial Black" panose="020B0A04020102020204" pitchFamily="34" charset="0"/>
              </a:rPr>
              <a:t>. Domyślne/łatwe hasła</a:t>
            </a:r>
            <a:endParaRPr lang="pl-PL" sz="5400" dirty="0">
              <a:latin typeface="Arial Black" panose="020B0A040201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86432" y="971151"/>
            <a:ext cx="63642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sa:sa</a:t>
            </a:r>
            <a:endParaRPr lang="pl-PL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pl-PL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r</a:t>
            </a:r>
            <a:r>
              <a:rPr lang="pl-PL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oot</a:t>
            </a:r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r>
              <a:rPr lang="pl-PL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admin:admin</a:t>
            </a:r>
            <a:endParaRPr lang="pl-PL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*:1qaz@WSX</a:t>
            </a:r>
          </a:p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*:P@ssw0rd</a:t>
            </a:r>
          </a:p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*:Marzec2017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370064" y="3282697"/>
            <a:ext cx="520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Tomcat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75688" y="6371796"/>
            <a:ext cx="601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iLO</a:t>
            </a:r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, IMM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096752" y="6971022"/>
            <a:ext cx="601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Drukarki 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28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7"/>
          <p:cNvPicPr/>
          <p:nvPr/>
        </p:nvPicPr>
        <p:blipFill>
          <a:blip r:embed="rId2"/>
          <a:stretch/>
        </p:blipFill>
        <p:spPr>
          <a:xfrm>
            <a:off x="0" y="-1"/>
            <a:ext cx="13003920" cy="975276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12577680" y="9239400"/>
            <a:ext cx="266040" cy="2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9CF8442-820D-4C61-8518-BD9BD53D4468}" type="slidenum">
              <a:rPr lang="en-US" sz="1000" strike="noStrike" spc="-1">
                <a:solidFill>
                  <a:srgbClr val="85632D"/>
                </a:solidFill>
                <a:uFill>
                  <a:solidFill>
                    <a:srgbClr val="FFFFFF"/>
                  </a:solidFill>
                </a:uFill>
                <a:latin typeface="FuturaEFCE-Bold"/>
                <a:ea typeface="ヒラギノ角ゴ ProN W3"/>
              </a:rPr>
              <a:t>22</a:t>
            </a:fld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55600" y="0"/>
            <a:ext cx="9397440" cy="88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162360" bIns="50760" anchor="ctr"/>
          <a:lstStyle/>
          <a:p>
            <a:pPr marL="55440">
              <a:lnSpc>
                <a:spcPct val="100000"/>
              </a:lnSpc>
            </a:pPr>
            <a:r>
              <a:rPr lang="pl-PL" sz="30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TOP 10 prezentó</a:t>
            </a:r>
            <a:r>
              <a:rPr lang="pl-PL" sz="3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w dla hakerów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5672" y="4681728"/>
            <a:ext cx="11212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latin typeface="Arial Black" panose="020B0A04020102020204" pitchFamily="34" charset="0"/>
              </a:rPr>
              <a:t>4. Brak separacji sieci</a:t>
            </a:r>
            <a:endParaRPr lang="pl-PL" sz="5400" dirty="0">
              <a:latin typeface="Arial Black" panose="020B0A040201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5488" y="1883665"/>
            <a:ext cx="6364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Ethernet w salce konferencyjnej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370064" y="3282697"/>
            <a:ext cx="520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Sieć drukarkowa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75688" y="6371796"/>
            <a:ext cx="601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VOIP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321040" y="7324965"/>
            <a:ext cx="388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Sieć biurowa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0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7"/>
          <p:cNvPicPr/>
          <p:nvPr/>
        </p:nvPicPr>
        <p:blipFill>
          <a:blip r:embed="rId2"/>
          <a:stretch/>
        </p:blipFill>
        <p:spPr>
          <a:xfrm>
            <a:off x="0" y="-1"/>
            <a:ext cx="13003920" cy="975276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12577680" y="9239400"/>
            <a:ext cx="266040" cy="2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9CF8442-820D-4C61-8518-BD9BD53D4468}" type="slidenum">
              <a:rPr lang="en-US" sz="1000" strike="noStrike" spc="-1">
                <a:solidFill>
                  <a:srgbClr val="85632D"/>
                </a:solidFill>
                <a:uFill>
                  <a:solidFill>
                    <a:srgbClr val="FFFFFF"/>
                  </a:solidFill>
                </a:uFill>
                <a:latin typeface="FuturaEFCE-Bold"/>
                <a:ea typeface="ヒラギノ角ゴ ProN W3"/>
              </a:rPr>
              <a:t>23</a:t>
            </a:fld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55600" y="0"/>
            <a:ext cx="9397440" cy="88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162360" bIns="50760" anchor="ctr"/>
          <a:lstStyle/>
          <a:p>
            <a:pPr marL="55440">
              <a:lnSpc>
                <a:spcPct val="100000"/>
              </a:lnSpc>
            </a:pPr>
            <a:r>
              <a:rPr lang="pl-PL" sz="30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TOP 10 prezentó</a:t>
            </a:r>
            <a:r>
              <a:rPr lang="pl-PL" sz="3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w dla hakerów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5672" y="4681728"/>
            <a:ext cx="11212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latin typeface="Arial Black" panose="020B0A04020102020204" pitchFamily="34" charset="0"/>
              </a:rPr>
              <a:t>5. Pliki z hasłami</a:t>
            </a:r>
            <a:endParaRPr lang="pl-PL" sz="5400" dirty="0">
              <a:latin typeface="Arial Black" panose="020B0A040201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5488" y="1883665"/>
            <a:ext cx="6364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Hasla.docx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839712" y="2591551"/>
            <a:ext cx="5207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Plik z hasłami chroniony hasłem?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75688" y="6371796"/>
            <a:ext cx="7200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Hasła w kodach źródłowych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99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7"/>
          <p:cNvPicPr/>
          <p:nvPr/>
        </p:nvPicPr>
        <p:blipFill>
          <a:blip r:embed="rId2"/>
          <a:stretch/>
        </p:blipFill>
        <p:spPr>
          <a:xfrm>
            <a:off x="0" y="-1"/>
            <a:ext cx="13003920" cy="975276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12577680" y="9239400"/>
            <a:ext cx="266040" cy="2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9CF8442-820D-4C61-8518-BD9BD53D4468}" type="slidenum">
              <a:rPr lang="en-US" sz="1000" strike="noStrike" spc="-1">
                <a:solidFill>
                  <a:srgbClr val="85632D"/>
                </a:solidFill>
                <a:uFill>
                  <a:solidFill>
                    <a:srgbClr val="FFFFFF"/>
                  </a:solidFill>
                </a:uFill>
                <a:latin typeface="FuturaEFCE-Bold"/>
                <a:ea typeface="ヒラギノ角ゴ ProN W3"/>
              </a:rPr>
              <a:t>24</a:t>
            </a:fld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55600" y="0"/>
            <a:ext cx="9397440" cy="88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162360" bIns="50760" anchor="ctr"/>
          <a:lstStyle/>
          <a:p>
            <a:pPr marL="55440">
              <a:lnSpc>
                <a:spcPct val="100000"/>
              </a:lnSpc>
            </a:pPr>
            <a:r>
              <a:rPr lang="pl-PL" sz="30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TOP 10 prezentó</a:t>
            </a:r>
            <a:r>
              <a:rPr lang="pl-PL" sz="3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w dla hakerów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5672" y="4681728"/>
            <a:ext cx="11212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latin typeface="Arial Black" panose="020B0A04020102020204" pitchFamily="34" charset="0"/>
              </a:rPr>
              <a:t>6. Zapomniane maszyny</a:t>
            </a:r>
            <a:endParaRPr lang="pl-PL" sz="5400" dirty="0">
              <a:latin typeface="Arial Black" panose="020B0A040201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5488" y="1883665"/>
            <a:ext cx="6364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Domyślny obraz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823016" y="2789785"/>
            <a:ext cx="5207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Serwery testowe, developerskie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75688" y="6371796"/>
            <a:ext cx="601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Hasła, hasła..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823016" y="7324965"/>
            <a:ext cx="5380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Nie wiem co to jest, ale lepiej nie ruszać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62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7"/>
          <p:cNvPicPr/>
          <p:nvPr/>
        </p:nvPicPr>
        <p:blipFill>
          <a:blip r:embed="rId2"/>
          <a:stretch/>
        </p:blipFill>
        <p:spPr>
          <a:xfrm>
            <a:off x="0" y="-1"/>
            <a:ext cx="13003920" cy="975276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12577680" y="9239400"/>
            <a:ext cx="266040" cy="2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9CF8442-820D-4C61-8518-BD9BD53D4468}" type="slidenum">
              <a:rPr lang="en-US" sz="1000" strike="noStrike" spc="-1">
                <a:solidFill>
                  <a:srgbClr val="85632D"/>
                </a:solidFill>
                <a:uFill>
                  <a:solidFill>
                    <a:srgbClr val="FFFFFF"/>
                  </a:solidFill>
                </a:uFill>
                <a:latin typeface="FuturaEFCE-Bold"/>
                <a:ea typeface="ヒラギノ角ゴ ProN W3"/>
              </a:rPr>
              <a:t>25</a:t>
            </a:fld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55600" y="0"/>
            <a:ext cx="9397440" cy="88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162360" bIns="50760" anchor="ctr"/>
          <a:lstStyle/>
          <a:p>
            <a:pPr marL="55440">
              <a:lnSpc>
                <a:spcPct val="100000"/>
              </a:lnSpc>
            </a:pPr>
            <a:r>
              <a:rPr lang="pl-PL" sz="30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TOP 10 prezentó</a:t>
            </a:r>
            <a:r>
              <a:rPr lang="pl-PL" sz="3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w dla hakerów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5672" y="4681728"/>
            <a:ext cx="11212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latin typeface="Arial Black" panose="020B0A04020102020204" pitchFamily="34" charset="0"/>
              </a:rPr>
              <a:t>7. Brak/nieprzestrzeganie procedur</a:t>
            </a:r>
            <a:endParaRPr lang="pl-PL" sz="5400" dirty="0">
              <a:latin typeface="Arial Black" panose="020B0A040201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5488" y="1883665"/>
            <a:ext cx="6364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Zgłaszanie incydentu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370064" y="3282697"/>
            <a:ext cx="520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Obsługa incydentu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596" y="6773256"/>
            <a:ext cx="601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Wpuszczanie na obiekt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790688" y="7324965"/>
            <a:ext cx="441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Urządzenia USB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159136" y="8415807"/>
            <a:ext cx="60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Ułatwianie pracy - VNC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38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7"/>
          <p:cNvPicPr/>
          <p:nvPr/>
        </p:nvPicPr>
        <p:blipFill>
          <a:blip r:embed="rId2"/>
          <a:stretch/>
        </p:blipFill>
        <p:spPr>
          <a:xfrm>
            <a:off x="0" y="-1"/>
            <a:ext cx="13003920" cy="975276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12577680" y="9239400"/>
            <a:ext cx="266040" cy="2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9CF8442-820D-4C61-8518-BD9BD53D4468}" type="slidenum">
              <a:rPr lang="en-US" sz="1000" strike="noStrike" spc="-1">
                <a:solidFill>
                  <a:srgbClr val="85632D"/>
                </a:solidFill>
                <a:uFill>
                  <a:solidFill>
                    <a:srgbClr val="FFFFFF"/>
                  </a:solidFill>
                </a:uFill>
                <a:latin typeface="FuturaEFCE-Bold"/>
                <a:ea typeface="ヒラギノ角ゴ ProN W3"/>
              </a:rPr>
              <a:t>26</a:t>
            </a:fld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55600" y="0"/>
            <a:ext cx="9397440" cy="88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162360" bIns="50760" anchor="ctr"/>
          <a:lstStyle/>
          <a:p>
            <a:pPr marL="55440">
              <a:lnSpc>
                <a:spcPct val="100000"/>
              </a:lnSpc>
            </a:pPr>
            <a:r>
              <a:rPr lang="pl-PL" sz="30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TOP 10 prezentó</a:t>
            </a:r>
            <a:r>
              <a:rPr lang="pl-PL" sz="3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w dla hakerów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5672" y="4681728"/>
            <a:ext cx="11212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latin typeface="Arial Black" panose="020B0A04020102020204" pitchFamily="34" charset="0"/>
              </a:rPr>
              <a:t>8. Ciekawość pracowników</a:t>
            </a:r>
            <a:endParaRPr lang="pl-PL" sz="5400" dirty="0">
              <a:latin typeface="Arial Black" panose="020B0A040201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5488" y="1883665"/>
            <a:ext cx="769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Co jest w tym dokumencie?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370064" y="3282697"/>
            <a:ext cx="520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Ile zarabiają inni?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596" y="6773256"/>
            <a:ext cx="6901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Co jest na tym pendrive?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340142" y="8172288"/>
            <a:ext cx="8230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Co się kryje pod tym linkiem?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64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7"/>
          <p:cNvPicPr/>
          <p:nvPr/>
        </p:nvPicPr>
        <p:blipFill>
          <a:blip r:embed="rId2"/>
          <a:stretch/>
        </p:blipFill>
        <p:spPr>
          <a:xfrm>
            <a:off x="0" y="-1"/>
            <a:ext cx="13003920" cy="975276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12577680" y="9239400"/>
            <a:ext cx="266040" cy="2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9CF8442-820D-4C61-8518-BD9BD53D4468}" type="slidenum">
              <a:rPr lang="en-US" sz="1000" strike="noStrike" spc="-1">
                <a:solidFill>
                  <a:srgbClr val="85632D"/>
                </a:solidFill>
                <a:uFill>
                  <a:solidFill>
                    <a:srgbClr val="FFFFFF"/>
                  </a:solidFill>
                </a:uFill>
                <a:latin typeface="FuturaEFCE-Bold"/>
                <a:ea typeface="ヒラギノ角ゴ ProN W3"/>
              </a:rPr>
              <a:t>27</a:t>
            </a:fld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55600" y="0"/>
            <a:ext cx="9397440" cy="88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162360" bIns="50760" anchor="ctr"/>
          <a:lstStyle/>
          <a:p>
            <a:pPr marL="55440">
              <a:lnSpc>
                <a:spcPct val="100000"/>
              </a:lnSpc>
            </a:pPr>
            <a:r>
              <a:rPr lang="pl-PL" sz="30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TOP 10 prezentó</a:t>
            </a:r>
            <a:r>
              <a:rPr lang="pl-PL" sz="3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w dla hakerów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5672" y="4681728"/>
            <a:ext cx="11212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latin typeface="Arial Black" panose="020B0A04020102020204" pitchFamily="34" charset="0"/>
              </a:rPr>
              <a:t>9. Podatności i słaba konfiguracja</a:t>
            </a:r>
            <a:endParaRPr lang="pl-PL" sz="5400" dirty="0">
              <a:latin typeface="Arial Black" panose="020B0A040201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5488" y="1883665"/>
            <a:ext cx="1078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Usługi publiczne – aktualne i bezpieczne*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700784" y="3282697"/>
            <a:ext cx="10876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Usługi wewnętrzne – ufamy pracownikom!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596" y="6773256"/>
            <a:ext cx="6011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To ta aplikacja ma podatności?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843060" y="6825218"/>
            <a:ext cx="5619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Wysokie uprawnienia aplikacji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928304" y="8562803"/>
            <a:ext cx="82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</a:t>
            </a:r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et </a:t>
            </a:r>
            <a:r>
              <a:rPr lang="pl-PL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localgroup</a:t>
            </a:r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pl-PL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Administrators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9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7"/>
          <p:cNvPicPr/>
          <p:nvPr/>
        </p:nvPicPr>
        <p:blipFill>
          <a:blip r:embed="rId2"/>
          <a:stretch/>
        </p:blipFill>
        <p:spPr>
          <a:xfrm>
            <a:off x="0" y="-1"/>
            <a:ext cx="13003920" cy="975276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12577680" y="9239400"/>
            <a:ext cx="266040" cy="2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9CF8442-820D-4C61-8518-BD9BD53D4468}" type="slidenum">
              <a:rPr lang="en-US" sz="1000" strike="noStrike" spc="-1">
                <a:solidFill>
                  <a:srgbClr val="85632D"/>
                </a:solidFill>
                <a:uFill>
                  <a:solidFill>
                    <a:srgbClr val="FFFFFF"/>
                  </a:solidFill>
                </a:uFill>
                <a:latin typeface="FuturaEFCE-Bold"/>
                <a:ea typeface="ヒラギノ角ゴ ProN W3"/>
              </a:rPr>
              <a:t>28</a:t>
            </a:fld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55600" y="0"/>
            <a:ext cx="9397440" cy="88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162360" bIns="50760" anchor="ctr"/>
          <a:lstStyle/>
          <a:p>
            <a:pPr marL="55440">
              <a:lnSpc>
                <a:spcPct val="100000"/>
              </a:lnSpc>
            </a:pPr>
            <a:r>
              <a:rPr lang="pl-PL" sz="30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TOP 10 prezentó</a:t>
            </a:r>
            <a:r>
              <a:rPr lang="pl-PL" sz="3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w dla hakerów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5672" y="4681728"/>
            <a:ext cx="11212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latin typeface="Arial Black" panose="020B0A04020102020204" pitchFamily="34" charset="0"/>
              </a:rPr>
              <a:t>10. Jestem niewidoczny, niewidoczny</a:t>
            </a:r>
            <a:endParaRPr lang="pl-PL" sz="5400" dirty="0">
              <a:latin typeface="Arial Black" panose="020B0A040201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5488" y="1883665"/>
            <a:ext cx="804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Brak reakcji na połączenia C&amp;C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11296" y="3282697"/>
            <a:ext cx="906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Brak reakcji na skany z wewnątrz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75488" y="6465479"/>
            <a:ext cx="11393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Brak reakcji na próby </a:t>
            </a:r>
            <a:r>
              <a:rPr lang="pl-PL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exploitacji</a:t>
            </a:r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(np. </a:t>
            </a:r>
            <a:r>
              <a:rPr lang="pl-PL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sqlmap</a:t>
            </a:r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)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340142" y="8172288"/>
            <a:ext cx="8230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Brak reakcji na anomalie SKD</a:t>
            </a:r>
            <a:endParaRPr lang="pl-P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52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SEVENET-A-.0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62302"/>
          <a:lstStyle/>
          <a:p>
            <a:pPr marL="55563" indent="0" algn="r" eaLnBrk="1" hangingPunct="1"/>
            <a:r>
              <a:rPr lang="pl-PL" sz="6400" dirty="0" smtClean="0">
                <a:solidFill>
                  <a:srgbClr val="FFFFFF"/>
                </a:solidFill>
              </a:rPr>
              <a:t>d</a:t>
            </a:r>
            <a:r>
              <a:rPr lang="en-US" sz="6400" dirty="0" err="1" smtClean="0">
                <a:solidFill>
                  <a:srgbClr val="FFFFFF"/>
                </a:solidFill>
              </a:rPr>
              <a:t>ziękuję</a:t>
            </a:r>
            <a:r>
              <a:rPr lang="pl-PL" sz="6400" dirty="0" smtClean="0">
                <a:solidFill>
                  <a:srgbClr val="FFFFFF"/>
                </a:solidFill>
              </a:rPr>
              <a:t/>
            </a:r>
            <a:br>
              <a:rPr lang="pl-PL" sz="6400" dirty="0" smtClean="0">
                <a:solidFill>
                  <a:srgbClr val="FFFFFF"/>
                </a:solidFill>
              </a:rPr>
            </a:br>
            <a:r>
              <a:rPr lang="pl-PL" sz="6400" dirty="0" smtClean="0">
                <a:solidFill>
                  <a:srgbClr val="FFFFFF"/>
                </a:solidFill>
              </a:rPr>
              <a:t/>
            </a:r>
            <a:br>
              <a:rPr lang="pl-PL" sz="6400" dirty="0" smtClean="0">
                <a:solidFill>
                  <a:srgbClr val="FFFFFF"/>
                </a:solidFill>
              </a:rPr>
            </a:br>
            <a:r>
              <a:rPr lang="pl-PL" sz="6400" dirty="0" smtClean="0">
                <a:solidFill>
                  <a:srgbClr val="FFFFFF"/>
                </a:solidFill>
              </a:rPr>
              <a:t/>
            </a:r>
            <a:br>
              <a:rPr lang="pl-PL" sz="6400" dirty="0" smtClean="0">
                <a:solidFill>
                  <a:srgbClr val="FFFFFF"/>
                </a:solidFill>
              </a:rPr>
            </a:br>
            <a:r>
              <a:rPr lang="pl-PL" sz="6400" dirty="0">
                <a:solidFill>
                  <a:srgbClr val="FFFFFF"/>
                </a:solidFill>
              </a:rPr>
              <a:t/>
            </a:r>
            <a:br>
              <a:rPr lang="pl-PL" sz="6400" dirty="0">
                <a:solidFill>
                  <a:srgbClr val="FFFFFF"/>
                </a:solidFill>
              </a:rPr>
            </a:br>
            <a:r>
              <a:rPr lang="pl-PL" sz="6400" dirty="0" smtClean="0">
                <a:solidFill>
                  <a:srgbClr val="FFFFFF"/>
                </a:solidFill>
              </a:rPr>
              <a:t>Paweł Maziarz</a:t>
            </a:r>
            <a:br>
              <a:rPr lang="pl-PL" sz="6400" dirty="0" smtClean="0">
                <a:solidFill>
                  <a:srgbClr val="FFFFFF"/>
                </a:solidFill>
              </a:rPr>
            </a:br>
            <a:r>
              <a:rPr lang="pl-PL" sz="6400" dirty="0" smtClean="0">
                <a:solidFill>
                  <a:srgbClr val="FFFFFF"/>
                </a:solidFill>
              </a:rPr>
              <a:t>pawel_maziarz@sevenet.pl</a:t>
            </a:r>
            <a:br>
              <a:rPr lang="pl-PL" sz="6400" dirty="0" smtClean="0">
                <a:solidFill>
                  <a:srgbClr val="FFFFFF"/>
                </a:solidFill>
              </a:rPr>
            </a:br>
            <a:r>
              <a:rPr lang="pl-PL" sz="6400" dirty="0" smtClean="0">
                <a:solidFill>
                  <a:srgbClr val="FFFFFF"/>
                </a:solidFill>
              </a:rPr>
              <a:t>https://sevenet.pl/</a:t>
            </a:r>
            <a:br>
              <a:rPr lang="pl-PL" sz="6400" dirty="0" smtClean="0">
                <a:solidFill>
                  <a:srgbClr val="FFFFFF"/>
                </a:solidFill>
              </a:rPr>
            </a:br>
            <a:endParaRPr lang="en-US" sz="6400" dirty="0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25C3A-8E68-459A-A0C7-619B4DDE93DB}" type="slidenum">
              <a:rPr lang="en-US"/>
              <a:pPr/>
              <a:t>29</a:t>
            </a:fld>
            <a:endParaRPr lang="en-US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12584113" y="9239250"/>
            <a:ext cx="2667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fld id="{5900F27E-0803-4811-9507-0B95BE4AC53A}" type="slidenum">
              <a:rPr lang="en-US" sz="1000">
                <a:solidFill>
                  <a:srgbClr val="FFFFFF"/>
                </a:solidFill>
                <a:latin typeface="FuturaEFCE-Bold" charset="-18"/>
                <a:sym typeface="FuturaEFCE-Bold" charset="-18"/>
              </a:rPr>
              <a:pPr algn="r"/>
              <a:t>29</a:t>
            </a:fld>
            <a:endParaRPr lang="en-US" sz="1000">
              <a:solidFill>
                <a:srgbClr val="FFFFFF"/>
              </a:solidFill>
              <a:latin typeface="FuturaEFCE-Bold" charset="-18"/>
              <a:sym typeface="FuturaEFCE-Bold" charset="-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7"/>
          <p:cNvPicPr/>
          <p:nvPr/>
        </p:nvPicPr>
        <p:blipFill>
          <a:blip r:embed="rId2"/>
          <a:stretch/>
        </p:blipFill>
        <p:spPr>
          <a:xfrm>
            <a:off x="0" y="-91800"/>
            <a:ext cx="13004280" cy="9753120"/>
          </a:xfrm>
          <a:prstGeom prst="rect">
            <a:avLst/>
          </a:prstGeom>
          <a:ln w="9360">
            <a:noFill/>
          </a:ln>
        </p:spPr>
      </p:pic>
      <p:sp>
        <p:nvSpPr>
          <p:cNvPr id="116" name="TextShape 1"/>
          <p:cNvSpPr txBox="1"/>
          <p:nvPr/>
        </p:nvSpPr>
        <p:spPr>
          <a:xfrm>
            <a:off x="12577680" y="9239400"/>
            <a:ext cx="266400" cy="253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fld id="{6DB414E6-AE6E-4CB0-8162-F18CF272FBB3}" type="slidenum">
              <a:rPr lang="en-US" sz="1000" strike="noStrike" spc="-1">
                <a:solidFill>
                  <a:srgbClr val="85632D"/>
                </a:solidFill>
                <a:uFill>
                  <a:solidFill>
                    <a:srgbClr val="FFFFFF"/>
                  </a:solidFill>
                </a:uFill>
                <a:latin typeface="FuturaEFCE-Bold"/>
                <a:ea typeface="ヒラギノ角ゴ ProN W3"/>
              </a:rPr>
              <a:t>3</a:t>
            </a:fld>
            <a:endParaRPr lang="en-US" sz="1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255600" y="0"/>
            <a:ext cx="9397800" cy="888480"/>
          </a:xfrm>
          <a:prstGeom prst="rect">
            <a:avLst/>
          </a:prstGeom>
          <a:noFill/>
          <a:ln>
            <a:noFill/>
          </a:ln>
        </p:spPr>
        <p:txBody>
          <a:bodyPr lIns="50760" tIns="50760" rIns="162360" bIns="50760" anchor="ctr"/>
          <a:lstStyle/>
          <a:p>
            <a:pPr marL="55440">
              <a:lnSpc>
                <a:spcPct val="100000"/>
              </a:lnSpc>
            </a:pPr>
            <a:r>
              <a:rPr lang="pl-PL" sz="30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O mnie</a:t>
            </a:r>
            <a:endParaRPr lang="en-US" sz="24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LucidaGrande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622800" y="2610509"/>
            <a:ext cx="11758680" cy="53287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lat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doświadczeń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 </a:t>
            </a:r>
            <a:r>
              <a:rPr lang="en-U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bezpieczeństwie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teleinformatycznym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lat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doświadczeń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 IT (</a:t>
            </a:r>
            <a:r>
              <a:rPr lang="en-U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sieci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telekomunikacja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bezpieczeństwo</a:t>
            </a:r>
            <a:r>
              <a:rPr lang="pl-PL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programowanie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GIAC </a:t>
            </a:r>
            <a:r>
              <a:rPr lang="pl-PL" sz="2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Reverse</a:t>
            </a:r>
            <a:r>
              <a:rPr lang="pl-PL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Engineering </a:t>
            </a:r>
            <a:r>
              <a:rPr lang="pl-PL" sz="2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Malware</a:t>
            </a:r>
            <a:r>
              <a:rPr lang="pl-PL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pl-PL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GREM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Offensive-Security </a:t>
            </a:r>
            <a:r>
              <a:rPr lang="en-U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Cerified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Expert (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OSCE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pl-PL" sz="2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Arial"/>
              <a:buChar char="•"/>
            </a:pPr>
            <a:r>
              <a:rPr lang="pl-PL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Certified</a:t>
            </a:r>
            <a:r>
              <a:rPr lang="pl-P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Information Systems Auditor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pl-PL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CISA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Członek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zespołów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Red-</a:t>
            </a:r>
            <a:r>
              <a:rPr lang="en-U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Team'owych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Penetration Tester 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Architekt</a:t>
            </a:r>
            <a:r>
              <a:rPr lang="pl-PL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programista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Pasjonat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zagadnień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związanych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z </a:t>
            </a:r>
            <a:r>
              <a:rPr lang="en-U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inżynierią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odwrotną</a:t>
            </a:r>
            <a:r>
              <a:rPr lang="pl-PL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socjotechniką, bezpieczeństwem fizycznym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Obraz 2"/>
          <p:cNvPicPr/>
          <p:nvPr/>
        </p:nvPicPr>
        <p:blipFill>
          <a:blip r:embed="rId3"/>
          <a:stretch/>
        </p:blipFill>
        <p:spPr>
          <a:xfrm>
            <a:off x="5233226" y="7914991"/>
            <a:ext cx="2090520" cy="990000"/>
          </a:xfrm>
          <a:prstGeom prst="rect">
            <a:avLst/>
          </a:prstGeom>
          <a:ln>
            <a:noFill/>
          </a:ln>
        </p:spPr>
      </p:pic>
      <p:pic>
        <p:nvPicPr>
          <p:cNvPr id="1028" name="Picture 4" descr="http://www.giac.org/images/design/custom/icons/certs/large/grem-gol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33" y="735993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saca.org/SiteCollectionImages/2011%20Certification%20logos/CISA-Horizontal-175x6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640" y="7841845"/>
            <a:ext cx="2387022" cy="94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stomShape 3"/>
          <p:cNvSpPr/>
          <p:nvPr/>
        </p:nvSpPr>
        <p:spPr>
          <a:xfrm>
            <a:off x="984754" y="1041638"/>
            <a:ext cx="8496944" cy="1568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4800" b="1" strike="noStrike" spc="-1" dirty="0" smtClean="0">
                <a:solidFill>
                  <a:schemeClr val="bg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Paweł Maziarz</a:t>
            </a:r>
          </a:p>
          <a:p>
            <a:pPr>
              <a:lnSpc>
                <a:spcPct val="100000"/>
              </a:lnSpc>
            </a:pPr>
            <a:r>
              <a:rPr lang="pl-PL" sz="3600" b="1" spc="-1" dirty="0" smtClean="0">
                <a:solidFill>
                  <a:schemeClr val="bg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&lt;pawel_maziarz@sevenet.pl&gt;</a:t>
            </a:r>
            <a:endParaRPr lang="en-US" sz="3600" b="1" strike="noStrike" spc="-1" dirty="0">
              <a:solidFill>
                <a:schemeClr val="bg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667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SEVENET-A-.0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35708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D6DDA-6458-4029-BFD6-D5AD004392F4}" type="slidenum">
              <a:rPr lang="en-US"/>
              <a:pPr/>
              <a:t>4</a:t>
            </a:fld>
            <a:endParaRPr lang="en-US"/>
          </a:p>
        </p:txBody>
      </p:sp>
      <p:sp>
        <p:nvSpPr>
          <p:cNvPr id="39940" name="Rectangle 3"/>
          <p:cNvSpPr>
            <a:spLocks/>
          </p:cNvSpPr>
          <p:nvPr/>
        </p:nvSpPr>
        <p:spPr bwMode="auto">
          <a:xfrm>
            <a:off x="609600" y="1295400"/>
            <a:ext cx="11760200" cy="794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 anchor="b"/>
          <a:lstStyle/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en-US" sz="3600" dirty="0" err="1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Część</a:t>
            </a:r>
            <a:r>
              <a:rPr lang="en-US" sz="3600" dirty="0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 1</a:t>
            </a: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pl-PL" sz="7200" dirty="0" smtClean="0">
                <a:solidFill>
                  <a:schemeClr val="tx1"/>
                </a:solidFill>
                <a:latin typeface="FuturaEFCE-Bold" charset="-18"/>
                <a:sym typeface="FuturaEFCE-Bold" charset="-18"/>
              </a:rPr>
              <a:t>APT</a:t>
            </a:r>
            <a:endParaRPr lang="en-US" sz="7200" dirty="0">
              <a:solidFill>
                <a:schemeClr val="tx1"/>
              </a:solidFill>
              <a:latin typeface="FuturaEFCE-Bold" charset="-18"/>
              <a:sym typeface="FuturaEFCE-Bold" charset="-18"/>
            </a:endParaRP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en-US" sz="3600" dirty="0">
              <a:solidFill>
                <a:srgbClr val="FFFFFF"/>
              </a:solidFill>
              <a:latin typeface="FuturaPL Bold" charset="0"/>
              <a:sym typeface="FuturaPL Bold" charset="0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2584113" y="9239250"/>
            <a:ext cx="2667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fld id="{145F653B-4A8B-4925-928E-A9751187F5F9}" type="slidenum">
              <a:rPr lang="en-US" sz="1000">
                <a:solidFill>
                  <a:srgbClr val="FFFFFF"/>
                </a:solidFill>
                <a:latin typeface="FuturaEFCE-Bold" charset="-18"/>
                <a:sym typeface="FuturaEFCE-Bold" charset="-18"/>
              </a:rPr>
              <a:pPr algn="r"/>
              <a:t>4</a:t>
            </a:fld>
            <a:endParaRPr lang="en-US" sz="1000">
              <a:solidFill>
                <a:srgbClr val="FFFFFF"/>
              </a:solidFill>
              <a:latin typeface="FuturaEFCE-Bold" charset="-18"/>
              <a:sym typeface="FuturaEFCE-Bold" charset="-18"/>
            </a:endParaRPr>
          </a:p>
        </p:txBody>
      </p:sp>
      <p:sp>
        <p:nvSpPr>
          <p:cNvPr id="39942" name="Rectangle 5"/>
          <p:cNvSpPr>
            <a:spLocks/>
          </p:cNvSpPr>
          <p:nvPr/>
        </p:nvSpPr>
        <p:spPr bwMode="auto">
          <a:xfrm>
            <a:off x="609600" y="165100"/>
            <a:ext cx="91821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5751" bIns="0" anchor="ctr"/>
          <a:lstStyle/>
          <a:p>
            <a:pPr marL="55563"/>
            <a:r>
              <a:rPr lang="pl-PL" sz="3000" dirty="0" smtClean="0">
                <a:solidFill>
                  <a:srgbClr val="FFFFFF"/>
                </a:solidFill>
                <a:latin typeface="FuturaEFCE-Bold" charset="-18"/>
                <a:sym typeface="FuturaEFCE-Bold" charset="-18"/>
              </a:rPr>
              <a:t>APT</a:t>
            </a:r>
            <a:endParaRPr lang="en-US" sz="3000" dirty="0">
              <a:solidFill>
                <a:srgbClr val="FFFFFF"/>
              </a:solidFill>
              <a:latin typeface="FuturaEFCE-Bold" charset="-18"/>
              <a:sym typeface="FuturaEFCE-Bold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708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SEVENET-A-.0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FDA34-F589-48D4-A4E7-5B932124F7CF}" type="slidenum">
              <a:rPr lang="en-US"/>
              <a:pPr/>
              <a:t>5</a:t>
            </a:fld>
            <a:endParaRPr lang="en-US"/>
          </a:p>
        </p:txBody>
      </p:sp>
      <p:sp>
        <p:nvSpPr>
          <p:cNvPr id="41988" name="Rectangle 3"/>
          <p:cNvSpPr>
            <a:spLocks/>
          </p:cNvSpPr>
          <p:nvPr/>
        </p:nvSpPr>
        <p:spPr bwMode="auto">
          <a:xfrm>
            <a:off x="1168400" y="1828800"/>
            <a:ext cx="10655300" cy="693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 anchor="ctr"/>
          <a:lstStyle/>
          <a:p>
            <a:pPr marL="57150" algn="ctr">
              <a:lnSpc>
                <a:spcPct val="125000"/>
              </a:lnSpc>
              <a:spcBef>
                <a:spcPts val="775"/>
              </a:spcBef>
              <a:tabLst>
                <a:tab pos="863600" algn="l"/>
                <a:tab pos="2171700" algn="l"/>
                <a:tab pos="3467100" algn="l"/>
                <a:tab pos="4762500" algn="l"/>
                <a:tab pos="6070600" algn="l"/>
                <a:tab pos="7366000" algn="l"/>
                <a:tab pos="8674100" algn="l"/>
                <a:tab pos="9969500" algn="l"/>
                <a:tab pos="11264900" algn="l"/>
                <a:tab pos="12573000" algn="l"/>
                <a:tab pos="13868400" algn="l"/>
                <a:tab pos="14109700" algn="l"/>
              </a:tabLst>
            </a:pPr>
            <a:r>
              <a:rPr lang="pl-PL" sz="3600" dirty="0" smtClean="0">
                <a:solidFill>
                  <a:srgbClr val="BD0000"/>
                </a:solidFill>
                <a:latin typeface="FuturaEFCE-Bold" charset="-18"/>
                <a:sym typeface="FuturaEFCE-Bold" charset="-18"/>
              </a:rPr>
              <a:t>Czym jest APT?</a:t>
            </a:r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62302"/>
          <a:lstStyle/>
          <a:p>
            <a:pPr marL="55563" indent="0" eaLnBrk="1" hangingPunct="1"/>
            <a:r>
              <a:rPr lang="pl-PL" dirty="0" smtClean="0"/>
              <a:t>APT – Advanced </a:t>
            </a:r>
            <a:r>
              <a:rPr lang="pl-PL" dirty="0" err="1" smtClean="0"/>
              <a:t>Persistent</a:t>
            </a:r>
            <a:r>
              <a:rPr lang="pl-PL" dirty="0" smtClean="0"/>
              <a:t> </a:t>
            </a:r>
            <a:r>
              <a:rPr lang="pl-PL" dirty="0" err="1" smtClean="0"/>
              <a:t>Threat</a:t>
            </a:r>
            <a:endParaRPr lang="en-US" dirty="0" smtClean="0">
              <a:solidFill>
                <a:srgbClr val="000000"/>
              </a:solidFill>
              <a:latin typeface="FuturaEFCE-Book" charset="-18"/>
              <a:ea typeface="ヒラギノ角ゴ ProN W3" charset="-128"/>
              <a:sym typeface="FuturaEFCE-Book" charset="-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SEVENET-A-.0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FDA34-F589-48D4-A4E7-5B932124F7CF}" type="slidenum">
              <a:rPr lang="en-US"/>
              <a:pPr/>
              <a:t>6</a:t>
            </a:fld>
            <a:endParaRPr lang="en-US"/>
          </a:p>
        </p:txBody>
      </p:sp>
      <p:sp>
        <p:nvSpPr>
          <p:cNvPr id="41988" name="Rectangle 3"/>
          <p:cNvSpPr>
            <a:spLocks/>
          </p:cNvSpPr>
          <p:nvPr/>
        </p:nvSpPr>
        <p:spPr bwMode="auto">
          <a:xfrm>
            <a:off x="1174750" y="1075597"/>
            <a:ext cx="10655300" cy="959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 anchor="ctr"/>
          <a:lstStyle/>
          <a:p>
            <a:pPr marL="57150">
              <a:lnSpc>
                <a:spcPct val="125000"/>
              </a:lnSpc>
              <a:spcBef>
                <a:spcPts val="775"/>
              </a:spcBef>
              <a:tabLst>
                <a:tab pos="863600" algn="l"/>
                <a:tab pos="2171700" algn="l"/>
                <a:tab pos="3467100" algn="l"/>
                <a:tab pos="4762500" algn="l"/>
                <a:tab pos="6070600" algn="l"/>
                <a:tab pos="7366000" algn="l"/>
                <a:tab pos="8674100" algn="l"/>
                <a:tab pos="9969500" algn="l"/>
                <a:tab pos="11264900" algn="l"/>
                <a:tab pos="12573000" algn="l"/>
                <a:tab pos="13868400" algn="l"/>
                <a:tab pos="14109700" algn="l"/>
              </a:tabLst>
            </a:pPr>
            <a:r>
              <a:rPr lang="pl-PL" sz="3600" dirty="0" smtClean="0">
                <a:solidFill>
                  <a:srgbClr val="BD0000"/>
                </a:solidFill>
                <a:latin typeface="FuturaEFCE-Bold" charset="-18"/>
                <a:sym typeface="FuturaEFCE-Bold" charset="-18"/>
              </a:rPr>
              <a:t>Fazy ataku</a:t>
            </a:r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62302"/>
          <a:lstStyle/>
          <a:p>
            <a:pPr marL="55563" indent="0" eaLnBrk="1" hangingPunct="1"/>
            <a:r>
              <a:rPr lang="pl-PL" dirty="0" smtClean="0"/>
              <a:t>APT – Advanced </a:t>
            </a:r>
            <a:r>
              <a:rPr lang="pl-PL" dirty="0" err="1" smtClean="0"/>
              <a:t>Persistent</a:t>
            </a:r>
            <a:r>
              <a:rPr lang="pl-PL" dirty="0" smtClean="0"/>
              <a:t> </a:t>
            </a:r>
            <a:r>
              <a:rPr lang="pl-PL" dirty="0" err="1" smtClean="0"/>
              <a:t>Threat</a:t>
            </a:r>
            <a:endParaRPr lang="en-US" dirty="0" smtClean="0">
              <a:solidFill>
                <a:srgbClr val="000000"/>
              </a:solidFill>
              <a:latin typeface="FuturaEFCE-Book" charset="-18"/>
              <a:ea typeface="ヒラギノ角ゴ ProN W3" charset="-128"/>
              <a:sym typeface="FuturaEFCE-Book" charset="-18"/>
            </a:endParaRPr>
          </a:p>
        </p:txBody>
      </p:sp>
      <p:pic>
        <p:nvPicPr>
          <p:cNvPr id="8196" name="Picture 4" descr="http://cyberthreathunter.com/wp-content/uploads/2015/07/Intrusion-Kill-Ch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46" y="2221963"/>
            <a:ext cx="10487454" cy="69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29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7"/>
          <p:cNvPicPr/>
          <p:nvPr/>
        </p:nvPicPr>
        <p:blipFill>
          <a:blip r:embed="rId2"/>
          <a:stretch/>
        </p:blipFill>
        <p:spPr>
          <a:xfrm>
            <a:off x="0" y="0"/>
            <a:ext cx="13003920" cy="975276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12577680" y="9239400"/>
            <a:ext cx="266040" cy="2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9CF8442-820D-4C61-8518-BD9BD53D4468}" type="slidenum">
              <a:rPr lang="en-US" sz="1000" strike="noStrike" spc="-1">
                <a:solidFill>
                  <a:srgbClr val="85632D"/>
                </a:solidFill>
                <a:uFill>
                  <a:solidFill>
                    <a:srgbClr val="FFFFFF"/>
                  </a:solidFill>
                </a:uFill>
                <a:latin typeface="FuturaEFCE-Bold"/>
                <a:ea typeface="ヒラギノ角ゴ ProN W3"/>
              </a:rPr>
              <a:t>7</a:t>
            </a:fld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55600" y="0"/>
            <a:ext cx="9397440" cy="88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162360" bIns="50760" anchor="ctr"/>
          <a:lstStyle/>
          <a:p>
            <a:pPr marL="55440">
              <a:lnSpc>
                <a:spcPct val="100000"/>
              </a:lnSpc>
            </a:pPr>
            <a:r>
              <a:rPr lang="pl-PL" sz="30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APT - przykłady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0" y="1066380"/>
            <a:ext cx="6229350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1" y="1943628"/>
            <a:ext cx="6448425" cy="441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67" y="2855958"/>
            <a:ext cx="6438900" cy="4562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88" y="3687206"/>
            <a:ext cx="6324600" cy="4981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59" y="4692517"/>
            <a:ext cx="6238875" cy="4743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33" y="5611678"/>
            <a:ext cx="6600825" cy="5419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33" y="6411778"/>
            <a:ext cx="66675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05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7"/>
          <p:cNvPicPr/>
          <p:nvPr/>
        </p:nvPicPr>
        <p:blipFill>
          <a:blip r:embed="rId2"/>
          <a:stretch/>
        </p:blipFill>
        <p:spPr>
          <a:xfrm>
            <a:off x="0" y="0"/>
            <a:ext cx="13003920" cy="975276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12577680" y="9239400"/>
            <a:ext cx="266040" cy="2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9CF8442-820D-4C61-8518-BD9BD53D4468}" type="slidenum">
              <a:rPr lang="en-US" sz="1000" strike="noStrike" spc="-1">
                <a:solidFill>
                  <a:srgbClr val="85632D"/>
                </a:solidFill>
                <a:uFill>
                  <a:solidFill>
                    <a:srgbClr val="FFFFFF"/>
                  </a:solidFill>
                </a:uFill>
                <a:latin typeface="FuturaEFCE-Bold"/>
                <a:ea typeface="ヒラギノ角ゴ ProN W3"/>
              </a:rPr>
              <a:t>8</a:t>
            </a:fld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55600" y="0"/>
            <a:ext cx="9397440" cy="88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162360" bIns="50760" anchor="ctr"/>
          <a:lstStyle/>
          <a:p>
            <a:pPr marL="55440">
              <a:lnSpc>
                <a:spcPct val="100000"/>
              </a:lnSpc>
            </a:pPr>
            <a:r>
              <a:rPr lang="pl-PL" sz="30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uturaEFCE-Book"/>
                <a:ea typeface="ヒラギノ角ゴ ProN W3"/>
              </a:rPr>
              <a:t>APT - przykłady</a:t>
            </a:r>
            <a:endParaRPr lang="en-U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9" y="1015139"/>
            <a:ext cx="7019361" cy="4759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9" y="7006782"/>
            <a:ext cx="9719222" cy="2400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4054" y="8839290"/>
            <a:ext cx="48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</a:rPr>
              <a:t>http://pastebin.com/raw/0SNSvyjJ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90" y="5233142"/>
            <a:ext cx="9519728" cy="161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55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SEVENET-A-.0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3621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D6DDA-6458-4029-BFD6-D5AD004392F4}" type="slidenum">
              <a:rPr lang="en-US"/>
              <a:pPr/>
              <a:t>9</a:t>
            </a:fld>
            <a:endParaRPr lang="en-US"/>
          </a:p>
        </p:txBody>
      </p:sp>
      <p:sp>
        <p:nvSpPr>
          <p:cNvPr id="39940" name="Rectangle 3"/>
          <p:cNvSpPr>
            <a:spLocks/>
          </p:cNvSpPr>
          <p:nvPr/>
        </p:nvSpPr>
        <p:spPr bwMode="auto">
          <a:xfrm>
            <a:off x="609600" y="1295400"/>
            <a:ext cx="11760200" cy="794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 anchor="b"/>
          <a:lstStyle/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en-US" sz="3600" dirty="0" err="1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Część</a:t>
            </a:r>
            <a:r>
              <a:rPr lang="en-US" sz="3600" dirty="0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 </a:t>
            </a:r>
            <a:r>
              <a:rPr lang="pl-PL" sz="3600" dirty="0" smtClean="0">
                <a:solidFill>
                  <a:srgbClr val="FFFFFF"/>
                </a:solidFill>
                <a:latin typeface="FuturaEFCE-Book" charset="-18"/>
                <a:sym typeface="FuturaEFCE-Book" charset="-18"/>
              </a:rPr>
              <a:t>2</a:t>
            </a:r>
            <a:endParaRPr lang="en-US" sz="3600" dirty="0">
              <a:solidFill>
                <a:srgbClr val="FFFFFF"/>
              </a:solidFill>
              <a:latin typeface="FuturaEFCE-Book" charset="-18"/>
              <a:sym typeface="FuturaEFCE-Book" charset="-18"/>
            </a:endParaRP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r>
              <a:rPr lang="pl-PL" sz="7200" dirty="0" smtClean="0">
                <a:solidFill>
                  <a:schemeClr val="tx1"/>
                </a:solidFill>
                <a:latin typeface="FuturaEFCE-Bold" charset="-18"/>
                <a:sym typeface="FuturaEFCE-Bold" charset="-18"/>
              </a:rPr>
              <a:t>Wektory ataków</a:t>
            </a:r>
            <a:endParaRPr lang="en-US" sz="7200" dirty="0">
              <a:solidFill>
                <a:schemeClr val="tx1"/>
              </a:solidFill>
              <a:latin typeface="FuturaEFCE-Bold" charset="-18"/>
              <a:sym typeface="FuturaEFCE-Bold" charset="-18"/>
            </a:endParaRPr>
          </a:p>
          <a:p>
            <a:pPr marL="57150">
              <a:tabLst>
                <a:tab pos="50800" algn="l"/>
                <a:tab pos="1358900" algn="l"/>
                <a:tab pos="2654300" algn="l"/>
                <a:tab pos="3949700" algn="l"/>
                <a:tab pos="5257800" algn="l"/>
                <a:tab pos="6553200" algn="l"/>
                <a:tab pos="7861300" algn="l"/>
                <a:tab pos="9156700" algn="l"/>
                <a:tab pos="10452100" algn="l"/>
                <a:tab pos="11760200" algn="l"/>
                <a:tab pos="13055600" algn="l"/>
                <a:tab pos="14363700" algn="l"/>
                <a:tab pos="14757400" algn="l"/>
              </a:tabLst>
            </a:pPr>
            <a:endParaRPr lang="en-US" sz="3600" dirty="0">
              <a:solidFill>
                <a:srgbClr val="FFFFFF"/>
              </a:solidFill>
              <a:latin typeface="FuturaPL Bold" charset="0"/>
              <a:sym typeface="FuturaPL Bold" charset="0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2584113" y="9239250"/>
            <a:ext cx="2667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fld id="{145F653B-4A8B-4925-928E-A9751187F5F9}" type="slidenum">
              <a:rPr lang="en-US" sz="1000">
                <a:solidFill>
                  <a:srgbClr val="FFFFFF"/>
                </a:solidFill>
                <a:latin typeface="FuturaEFCE-Bold" charset="-18"/>
                <a:sym typeface="FuturaEFCE-Bold" charset="-18"/>
              </a:rPr>
              <a:pPr algn="r"/>
              <a:t>9</a:t>
            </a:fld>
            <a:endParaRPr lang="en-US" sz="1000">
              <a:solidFill>
                <a:srgbClr val="FFFFFF"/>
              </a:solidFill>
              <a:latin typeface="FuturaEFCE-Bold" charset="-18"/>
              <a:sym typeface="FuturaEFCE-Bold" charset="-18"/>
            </a:endParaRPr>
          </a:p>
        </p:txBody>
      </p:sp>
      <p:sp>
        <p:nvSpPr>
          <p:cNvPr id="39942" name="Rectangle 5"/>
          <p:cNvSpPr>
            <a:spLocks/>
          </p:cNvSpPr>
          <p:nvPr/>
        </p:nvSpPr>
        <p:spPr bwMode="auto">
          <a:xfrm>
            <a:off x="609600" y="165100"/>
            <a:ext cx="91821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5751" bIns="0" anchor="ctr"/>
          <a:lstStyle/>
          <a:p>
            <a:pPr marL="55563"/>
            <a:r>
              <a:rPr lang="pl-PL" sz="3000" dirty="0" smtClean="0">
                <a:solidFill>
                  <a:srgbClr val="FFFFFF"/>
                </a:solidFill>
                <a:latin typeface="FuturaEFCE-Bold" charset="-18"/>
                <a:sym typeface="FuturaEFCE-Bold" charset="-18"/>
              </a:rPr>
              <a:t>Wektory ataków</a:t>
            </a:r>
            <a:endParaRPr lang="en-US" sz="3000" dirty="0">
              <a:solidFill>
                <a:srgbClr val="FFFFFF"/>
              </a:solidFill>
              <a:latin typeface="FuturaEFCE-Bold" charset="-18"/>
              <a:sym typeface="FuturaEFCE-Bold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41997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N-tytu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8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7N-tytul">
      <a:majorFont>
        <a:latin typeface="FuturaEFCE-Bold"/>
        <a:ea typeface="ヒラギノ角ゴ ProN W6"/>
        <a:cs typeface="ヒラギノ角ゴ ProN W6"/>
      </a:majorFont>
      <a:minorFont>
        <a:latin typeface="FuturaP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Grande" charset="0"/>
            <a:ea typeface="ヒラギノ角ゴ ProN W3" charset="-128"/>
            <a:cs typeface="ヒラギノ角ゴ ProN W3" charset="-128"/>
            <a:sym typeface="Lucida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Grande" charset="0"/>
            <a:ea typeface="ヒラギノ角ゴ ProN W3" charset="-128"/>
            <a:cs typeface="ヒラギノ角ゴ ProN W3" charset="-128"/>
            <a:sym typeface="LucidaGrande" charset="0"/>
          </a:defRPr>
        </a:defPPr>
      </a:lstStyle>
    </a:lnDef>
  </a:objectDefaults>
  <a:extraClrSchemeLst>
    <a:extraClrScheme>
      <a:clrScheme name="7N-tyt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VENET-A [Tylko do odczytu]" id="{E380F62F-4530-4978-A5F4-8C5199F92635}" vid="{317A0877-04EA-48C3-AEF7-FF6E582DE77B}"/>
    </a:ext>
  </a:extLst>
</a:theme>
</file>

<file path=ppt/theme/theme2.xml><?xml version="1.0" encoding="utf-8"?>
<a:theme xmlns:a="http://schemas.openxmlformats.org/drawingml/2006/main" name="7N-dzial">
  <a:themeElements>
    <a:clrScheme name="">
      <a:dk1>
        <a:srgbClr val="000000"/>
      </a:dk1>
      <a:lt1>
        <a:srgbClr val="85632D"/>
      </a:lt1>
      <a:dk2>
        <a:srgbClr val="000000"/>
      </a:dk2>
      <a:lt2>
        <a:srgbClr val="808080"/>
      </a:lt2>
      <a:accent1>
        <a:srgbClr val="00B8FF"/>
      </a:accent1>
      <a:accent2>
        <a:srgbClr val="333399"/>
      </a:accent2>
      <a:accent3>
        <a:srgbClr val="C2B7AD"/>
      </a:accent3>
      <a:accent4>
        <a:srgbClr val="000000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7N-dzial">
      <a:majorFont>
        <a:latin typeface="FuturaEFCE-Bold"/>
        <a:ea typeface="ヒラギノ角ゴ ProN W6"/>
        <a:cs typeface="ヒラギノ角ゴ ProN W6"/>
      </a:majorFont>
      <a:minorFont>
        <a:latin typeface="FuturaP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Grande" charset="0"/>
            <a:ea typeface="ヒラギノ角ゴ ProN W3" charset="-128"/>
            <a:cs typeface="ヒラギノ角ゴ ProN W3" charset="-128"/>
            <a:sym typeface="Lucida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Grande" charset="0"/>
            <a:ea typeface="ヒラギノ角ゴ ProN W3" charset="-128"/>
            <a:cs typeface="ヒラギノ角ゴ ProN W3" charset="-128"/>
            <a:sym typeface="LucidaGrande" charset="0"/>
          </a:defRPr>
        </a:defPPr>
      </a:lstStyle>
    </a:lnDef>
  </a:objectDefaults>
  <a:extraClrSchemeLst>
    <a:extraClrScheme>
      <a:clrScheme name="7N-dz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VENET-A [Tylko do odczytu]" id="{E380F62F-4530-4978-A5F4-8C5199F92635}" vid="{2054ED4D-67EC-4D33-BDB8-4D54C1B1A824}"/>
    </a:ext>
  </a:extLst>
</a:theme>
</file>

<file path=ppt/theme/theme3.xml><?xml version="1.0" encoding="utf-8"?>
<a:theme xmlns:a="http://schemas.openxmlformats.org/drawingml/2006/main" name="7N-pus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8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7N-pusta">
      <a:majorFont>
        <a:latin typeface="FuturaEFCE-Bold"/>
        <a:ea typeface="ヒラギノ角ゴ ProN W6"/>
        <a:cs typeface="ヒラギノ角ゴ ProN W6"/>
      </a:majorFont>
      <a:minorFont>
        <a:latin typeface="FuturaP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Grande" charset="0"/>
            <a:ea typeface="ヒラギノ角ゴ ProN W3" charset="-128"/>
            <a:cs typeface="ヒラギノ角ゴ ProN W3" charset="-128"/>
            <a:sym typeface="Lucida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Grande" charset="0"/>
            <a:ea typeface="ヒラギノ角ゴ ProN W3" charset="-128"/>
            <a:cs typeface="ヒラギノ角ゴ ProN W3" charset="-128"/>
            <a:sym typeface="LucidaGrande" charset="0"/>
          </a:defRPr>
        </a:defPPr>
      </a:lstStyle>
    </a:lnDef>
  </a:objectDefaults>
  <a:extraClrSchemeLst>
    <a:extraClrScheme>
      <a:clrScheme name="7N-pus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VENET-A [Tylko do odczytu]" id="{E380F62F-4530-4978-A5F4-8C5199F92635}" vid="{7B551E0E-AF7D-4242-BF3A-C3D0DAE110A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3592</TotalTime>
  <Pages>0</Pages>
  <Words>465</Words>
  <Characters>0</Characters>
  <Application>Microsoft Office PowerPoint</Application>
  <PresentationFormat>Niestandardowy</PresentationFormat>
  <Lines>0</Lines>
  <Paragraphs>170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29</vt:i4>
      </vt:variant>
    </vt:vector>
  </HeadingPairs>
  <TitlesOfParts>
    <vt:vector size="42" baseType="lpstr">
      <vt:lpstr>Arial</vt:lpstr>
      <vt:lpstr>Arial Black</vt:lpstr>
      <vt:lpstr>FuturaEFCE-Bold</vt:lpstr>
      <vt:lpstr>FuturaEFCE-Book</vt:lpstr>
      <vt:lpstr>FuturaPL</vt:lpstr>
      <vt:lpstr>FuturaPL Bold</vt:lpstr>
      <vt:lpstr>LucidaGrande</vt:lpstr>
      <vt:lpstr>Times New Roman</vt:lpstr>
      <vt:lpstr>ヒラギノ角ゴ ProN W3</vt:lpstr>
      <vt:lpstr>ヒラギノ角ゴ ProN W6</vt:lpstr>
      <vt:lpstr>7N-tytul</vt:lpstr>
      <vt:lpstr>7N-dzial</vt:lpstr>
      <vt:lpstr>7N-pusta</vt:lpstr>
      <vt:lpstr>Bezpieczeństwo w sieci = bezpieczny biznes  Czy da się ochronić przed celowanymi cyberatakami na organizacje?  Gdańsk, 7 czerwca 2017 r.  Paweł Maziarz</vt:lpstr>
      <vt:lpstr>Prezentacja programu PowerPoint</vt:lpstr>
      <vt:lpstr>Prezentacja programu PowerPoint</vt:lpstr>
      <vt:lpstr>Prezentacja programu PowerPoint</vt:lpstr>
      <vt:lpstr>APT – Advanced Persistent Threat</vt:lpstr>
      <vt:lpstr>APT – Advanced Persistent Threat</vt:lpstr>
      <vt:lpstr>Prezentacja programu PowerPoint</vt:lpstr>
      <vt:lpstr>Prezentacja programu PowerPoint</vt:lpstr>
      <vt:lpstr>Prezentacja programu PowerPoint</vt:lpstr>
      <vt:lpstr>Wektory ataków - I</vt:lpstr>
      <vt:lpstr>Prezentacja programu PowerPoint</vt:lpstr>
      <vt:lpstr>Wektory ataków - II</vt:lpstr>
      <vt:lpstr>Prezentacja programu PowerPoint</vt:lpstr>
      <vt:lpstr>Wektory ataków - III</vt:lpstr>
      <vt:lpstr>Prezentacja programu PowerPoint</vt:lpstr>
      <vt:lpstr>Obrona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   Paweł Maziarz pawel_maziarz@sevenet.pl https://sevenet.pl/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Sevenet</dc:title>
  <dc:creator>Albert Salamon</dc:creator>
  <cp:lastModifiedBy>Ryłko Paula</cp:lastModifiedBy>
  <cp:revision>47</cp:revision>
  <dcterms:created xsi:type="dcterms:W3CDTF">2009-12-29T14:55:42Z</dcterms:created>
  <dcterms:modified xsi:type="dcterms:W3CDTF">2017-06-05T16:37:44Z</dcterms:modified>
</cp:coreProperties>
</file>