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30"/>
  </p:notesMasterIdLst>
  <p:handoutMasterIdLst>
    <p:handoutMasterId r:id="rId31"/>
  </p:handoutMasterIdLst>
  <p:sldIdLst>
    <p:sldId id="313" r:id="rId4"/>
    <p:sldId id="414" r:id="rId5"/>
    <p:sldId id="417" r:id="rId6"/>
    <p:sldId id="408" r:id="rId7"/>
    <p:sldId id="424" r:id="rId8"/>
    <p:sldId id="396" r:id="rId9"/>
    <p:sldId id="395" r:id="rId10"/>
    <p:sldId id="394" r:id="rId11"/>
    <p:sldId id="409" r:id="rId12"/>
    <p:sldId id="410" r:id="rId13"/>
    <p:sldId id="411" r:id="rId14"/>
    <p:sldId id="412" r:id="rId15"/>
    <p:sldId id="438" r:id="rId16"/>
    <p:sldId id="402" r:id="rId17"/>
    <p:sldId id="428" r:id="rId18"/>
    <p:sldId id="404" r:id="rId19"/>
    <p:sldId id="432" r:id="rId20"/>
    <p:sldId id="421" r:id="rId21"/>
    <p:sldId id="429" r:id="rId22"/>
    <p:sldId id="430" r:id="rId23"/>
    <p:sldId id="433" r:id="rId24"/>
    <p:sldId id="434" r:id="rId25"/>
    <p:sldId id="435" r:id="rId26"/>
    <p:sldId id="436" r:id="rId27"/>
    <p:sldId id="437" r:id="rId28"/>
    <p:sldId id="316" r:id="rId29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34" autoAdjust="0"/>
    <p:restoredTop sz="94589" autoAdjust="0"/>
  </p:normalViewPr>
  <p:slideViewPr>
    <p:cSldViewPr>
      <p:cViewPr varScale="1">
        <p:scale>
          <a:sx n="105" d="100"/>
          <a:sy n="105" d="100"/>
        </p:scale>
        <p:origin x="133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456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 dirty="0" smtClean="0"/>
              <a:t>Liczba oświadczeń zarejestrowanych w województwie</a:t>
            </a:r>
            <a:r>
              <a:rPr lang="pl-PL" baseline="0" dirty="0" smtClean="0"/>
              <a:t> pomorski </a:t>
            </a:r>
            <a:r>
              <a:rPr lang="pl-PL" baseline="0" dirty="0" smtClean="0">
                <a:solidFill>
                  <a:srgbClr val="FF0000"/>
                </a:solidFill>
              </a:rPr>
              <a:t>– 67395 / 2016/</a:t>
            </a:r>
          </a:p>
          <a:p>
            <a:pPr>
              <a:defRPr/>
            </a:pPr>
            <a:r>
              <a:rPr lang="pl-PL" baseline="0" dirty="0" smtClean="0">
                <a:solidFill>
                  <a:srgbClr val="00B050"/>
                </a:solidFill>
              </a:rPr>
              <a:t>                                          - 40290 / I-IV.2017/</a:t>
            </a:r>
            <a:r>
              <a:rPr lang="pl-PL" baseline="0" dirty="0" smtClean="0"/>
              <a:t> </a:t>
            </a:r>
            <a:r>
              <a:rPr lang="pl-PL" sz="1000" b="0" baseline="0" dirty="0" smtClean="0"/>
              <a:t>( dane WUP Gdańsk)</a:t>
            </a:r>
            <a:r>
              <a:rPr lang="pl-PL" sz="1000" b="0" dirty="0" smtClean="0"/>
              <a:t> </a:t>
            </a:r>
            <a:endParaRPr lang="pl-PL" sz="1000" b="0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2016</c:v>
                </c:pt>
              </c:strCache>
            </c:strRef>
          </c:tx>
          <c:dLbls>
            <c:dLbl>
              <c:idx val="1"/>
              <c:layout>
                <c:manualLayout>
                  <c:x val="-2.2046161537606961E-2"/>
                  <c:y val="2.08858372461539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D32-4309-8807-B8FAE8775AC8}"/>
                </c:ext>
              </c:extLst>
            </c:dLbl>
            <c:dLbl>
              <c:idx val="2"/>
              <c:layout>
                <c:manualLayout>
                  <c:x val="-2.0576417435099803E-2"/>
                  <c:y val="-2.552713441196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D32-4309-8807-B8FAE8775AC8}"/>
                </c:ext>
              </c:extLst>
            </c:dLbl>
            <c:dLbl>
              <c:idx val="5"/>
              <c:layout>
                <c:manualLayout>
                  <c:x val="0"/>
                  <c:y val="2.784778299487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D32-4309-8807-B8FAE8775AC8}"/>
                </c:ext>
              </c:extLst>
            </c:dLbl>
            <c:dLbl>
              <c:idx val="6"/>
              <c:layout>
                <c:manualLayout>
                  <c:x val="-2.4985649742621189E-2"/>
                  <c:y val="-2.552713441196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D32-4309-8807-B8FAE8775AC8}"/>
                </c:ext>
              </c:extLst>
            </c:dLbl>
            <c:dLbl>
              <c:idx val="8"/>
              <c:layout>
                <c:manualLayout>
                  <c:x val="-7.3487205125356446E-3"/>
                  <c:y val="-2.552713441196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D32-4309-8807-B8FAE8775AC8}"/>
                </c:ext>
              </c:extLst>
            </c:dLbl>
            <c:dLbl>
              <c:idx val="9"/>
              <c:layout>
                <c:manualLayout>
                  <c:x val="-5.8789764100285156E-3"/>
                  <c:y val="3.9451025909401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D32-4309-8807-B8FAE8775AC8}"/>
                </c:ext>
              </c:extLst>
            </c:dLbl>
            <c:dLbl>
              <c:idx val="10"/>
              <c:layout>
                <c:manualLayout>
                  <c:x val="-1.3227696922564159E-2"/>
                  <c:y val="-3.9451025909401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CD32-4309-8807-B8FAE8775AC8}"/>
                </c:ext>
              </c:extLst>
            </c:dLbl>
            <c:dLbl>
              <c:idx val="11"/>
              <c:layout>
                <c:manualLayout>
                  <c:x val="-1.3227696922564052E-2"/>
                  <c:y val="3.01684315777779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CD32-4309-8807-B8FAE8775A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 baseline="0">
                    <a:solidFill>
                      <a:srgbClr val="FF0000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Arkusz1!$A$2:$A$13</c:f>
              <c:strCache>
                <c:ptCount val="12"/>
                <c:pt idx="0">
                  <c:v>styczeń</c:v>
                </c:pt>
                <c:pt idx="1">
                  <c:v>luty</c:v>
                </c:pt>
                <c:pt idx="2">
                  <c:v>marzec</c:v>
                </c:pt>
                <c:pt idx="3">
                  <c:v>kwiecień</c:v>
                </c:pt>
                <c:pt idx="4">
                  <c:v>maj</c:v>
                </c:pt>
                <c:pt idx="5">
                  <c:v>czerwiec</c:v>
                </c:pt>
                <c:pt idx="6">
                  <c:v>lipiec</c:v>
                </c:pt>
                <c:pt idx="7">
                  <c:v>sierpień</c:v>
                </c:pt>
                <c:pt idx="8">
                  <c:v>wrzesień</c:v>
                </c:pt>
                <c:pt idx="9">
                  <c:v>paźdzernik</c:v>
                </c:pt>
                <c:pt idx="10">
                  <c:v>listopad</c:v>
                </c:pt>
                <c:pt idx="11">
                  <c:v>grudzień</c:v>
                </c:pt>
              </c:strCache>
            </c:strRef>
          </c:cat>
          <c:val>
            <c:numRef>
              <c:f>Arkusz1!$B$2:$B$13</c:f>
              <c:numCache>
                <c:formatCode>General</c:formatCode>
                <c:ptCount val="12"/>
                <c:pt idx="0">
                  <c:v>3222</c:v>
                </c:pt>
                <c:pt idx="1">
                  <c:v>4610</c:v>
                </c:pt>
                <c:pt idx="2">
                  <c:v>5162</c:v>
                </c:pt>
                <c:pt idx="3">
                  <c:v>5145</c:v>
                </c:pt>
                <c:pt idx="4">
                  <c:v>4076</c:v>
                </c:pt>
                <c:pt idx="5">
                  <c:v>5615</c:v>
                </c:pt>
                <c:pt idx="6">
                  <c:v>6065</c:v>
                </c:pt>
                <c:pt idx="7">
                  <c:v>5915</c:v>
                </c:pt>
                <c:pt idx="8">
                  <c:v>7039</c:v>
                </c:pt>
                <c:pt idx="9">
                  <c:v>6728</c:v>
                </c:pt>
                <c:pt idx="10">
                  <c:v>6880</c:v>
                </c:pt>
                <c:pt idx="11">
                  <c:v>6938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CD32-4309-8807-B8FAE8775AC8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2015</c:v>
                </c:pt>
              </c:strCache>
            </c:strRef>
          </c:tx>
          <c:dLbls>
            <c:dLbl>
              <c:idx val="0"/>
              <c:layout>
                <c:manualLayout>
                  <c:x val="-4.4092323075213867E-3"/>
                  <c:y val="1.93576052525329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A9C-45F4-9658-62CD9A7C10AE}"/>
                </c:ext>
              </c:extLst>
            </c:dLbl>
            <c:dLbl>
              <c:idx val="2"/>
              <c:layout>
                <c:manualLayout>
                  <c:x val="0"/>
                  <c:y val="1.93576052525327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A9C-45F4-9658-62CD9A7C10AE}"/>
                </c:ext>
              </c:extLst>
            </c:dLbl>
            <c:dLbl>
              <c:idx val="5"/>
              <c:layout>
                <c:manualLayout>
                  <c:x val="0"/>
                  <c:y val="-6.45253508417771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7A9C-45F4-9658-62CD9A7C10AE}"/>
                </c:ext>
              </c:extLst>
            </c:dLbl>
            <c:dLbl>
              <c:idx val="6"/>
              <c:layout>
                <c:manualLayout>
                  <c:x val="0"/>
                  <c:y val="1.07542251402959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A9C-45F4-9658-62CD9A7C10A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Arkusz1!$A$2:$A$13</c:f>
              <c:strCache>
                <c:ptCount val="12"/>
                <c:pt idx="0">
                  <c:v>styczeń</c:v>
                </c:pt>
                <c:pt idx="1">
                  <c:v>luty</c:v>
                </c:pt>
                <c:pt idx="2">
                  <c:v>marzec</c:v>
                </c:pt>
                <c:pt idx="3">
                  <c:v>kwiecień</c:v>
                </c:pt>
                <c:pt idx="4">
                  <c:v>maj</c:v>
                </c:pt>
                <c:pt idx="5">
                  <c:v>czerwiec</c:v>
                </c:pt>
                <c:pt idx="6">
                  <c:v>lipiec</c:v>
                </c:pt>
                <c:pt idx="7">
                  <c:v>sierpień</c:v>
                </c:pt>
                <c:pt idx="8">
                  <c:v>wrzesień</c:v>
                </c:pt>
                <c:pt idx="9">
                  <c:v>paźdzernik</c:v>
                </c:pt>
                <c:pt idx="10">
                  <c:v>listopad</c:v>
                </c:pt>
                <c:pt idx="11">
                  <c:v>grudzień</c:v>
                </c:pt>
              </c:strCache>
            </c:strRef>
          </c:cat>
          <c:val>
            <c:numRef>
              <c:f>Arkusz1!$C$2:$C$13</c:f>
              <c:numCache>
                <c:formatCode>General</c:formatCode>
                <c:ptCount val="12"/>
                <c:pt idx="0">
                  <c:v>823</c:v>
                </c:pt>
                <c:pt idx="1">
                  <c:v>1038</c:v>
                </c:pt>
                <c:pt idx="2">
                  <c:v>1395</c:v>
                </c:pt>
                <c:pt idx="3">
                  <c:v>1812</c:v>
                </c:pt>
                <c:pt idx="4">
                  <c:v>1894</c:v>
                </c:pt>
                <c:pt idx="5">
                  <c:v>2498</c:v>
                </c:pt>
                <c:pt idx="6">
                  <c:v>2362</c:v>
                </c:pt>
                <c:pt idx="7">
                  <c:v>2203</c:v>
                </c:pt>
                <c:pt idx="8">
                  <c:v>2732</c:v>
                </c:pt>
                <c:pt idx="9">
                  <c:v>2977</c:v>
                </c:pt>
                <c:pt idx="10">
                  <c:v>2609</c:v>
                </c:pt>
                <c:pt idx="11">
                  <c:v>2927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CD32-4309-8807-B8FAE8775AC8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2017</c:v>
                </c:pt>
              </c:strCache>
            </c:strRef>
          </c:tx>
          <c:marker>
            <c:spPr>
              <a:solidFill>
                <a:schemeClr val="tx1"/>
              </a:solidFill>
            </c:spPr>
          </c:marker>
          <c:dLbls>
            <c:dLbl>
              <c:idx val="0"/>
              <c:layout/>
              <c:tx>
                <c:rich>
                  <a:bodyPr/>
                  <a:lstStyle/>
                  <a:p>
                    <a:fld id="{9B033A5B-735D-4F76-96C1-146B9BFDA82B}" type="VALUE">
                      <a:rPr lang="en-US" sz="2400" b="1"/>
                      <a:pPr/>
                      <a:t>[WARTOŚĆ]</a:t>
                    </a:fld>
                    <a:endParaRPr lang="pl-P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A9C-45F4-9658-62CD9A7C10AE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C3E9B1CA-6A1D-46F4-AABD-C2BFA6818F53}" type="VALUE">
                      <a:rPr lang="en-US" sz="2400" b="1"/>
                      <a:pPr/>
                      <a:t>[WARTOŚĆ]</a:t>
                    </a:fld>
                    <a:endParaRPr lang="pl-P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7A9C-45F4-9658-62CD9A7C10AE}"/>
                </c:ext>
              </c:extLst>
            </c:dLbl>
            <c:dLbl>
              <c:idx val="2"/>
              <c:layout>
                <c:manualLayout>
                  <c:x val="1.4697441025071289E-3"/>
                  <c:y val="-2.3206485829060353E-3"/>
                </c:manualLayout>
              </c:layout>
              <c:tx>
                <c:rich>
                  <a:bodyPr/>
                  <a:lstStyle/>
                  <a:p>
                    <a:fld id="{CDD38B50-326B-4D22-9915-A1D983FC7289}" type="VALUE">
                      <a:rPr lang="en-US" sz="2400" b="1" i="0" baseline="0"/>
                      <a:pPr/>
                      <a:t>[WARTOŚĆ]</a:t>
                    </a:fld>
                    <a:endParaRPr lang="pl-P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A9C-45F4-9658-62CD9A7C10AE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400" b="1">
                      <a:solidFill>
                        <a:srgbClr val="00B050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FA51-4988-B004-57C657BCD6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00B050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Arkusz1!$A$2:$A$13</c:f>
              <c:strCache>
                <c:ptCount val="12"/>
                <c:pt idx="0">
                  <c:v>styczeń</c:v>
                </c:pt>
                <c:pt idx="1">
                  <c:v>luty</c:v>
                </c:pt>
                <c:pt idx="2">
                  <c:v>marzec</c:v>
                </c:pt>
                <c:pt idx="3">
                  <c:v>kwiecień</c:v>
                </c:pt>
                <c:pt idx="4">
                  <c:v>maj</c:v>
                </c:pt>
                <c:pt idx="5">
                  <c:v>czerwiec</c:v>
                </c:pt>
                <c:pt idx="6">
                  <c:v>lipiec</c:v>
                </c:pt>
                <c:pt idx="7">
                  <c:v>sierpień</c:v>
                </c:pt>
                <c:pt idx="8">
                  <c:v>wrzesień</c:v>
                </c:pt>
                <c:pt idx="9">
                  <c:v>paźdzernik</c:v>
                </c:pt>
                <c:pt idx="10">
                  <c:v>listopad</c:v>
                </c:pt>
                <c:pt idx="11">
                  <c:v>grudzień</c:v>
                </c:pt>
              </c:strCache>
            </c:strRef>
          </c:cat>
          <c:val>
            <c:numRef>
              <c:f>Arkusz1!$D$2:$D$13</c:f>
              <c:numCache>
                <c:formatCode>General</c:formatCode>
                <c:ptCount val="12"/>
                <c:pt idx="0">
                  <c:v>7279</c:v>
                </c:pt>
                <c:pt idx="1">
                  <c:v>10965</c:v>
                </c:pt>
                <c:pt idx="2">
                  <c:v>12367</c:v>
                </c:pt>
                <c:pt idx="3">
                  <c:v>9679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A9C-45F4-9658-62CD9A7C10A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20973184"/>
        <c:axId val="85612800"/>
      </c:lineChart>
      <c:valAx>
        <c:axId val="8561280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20973184"/>
        <c:crosses val="autoZero"/>
        <c:crossBetween val="between"/>
      </c:valAx>
      <c:catAx>
        <c:axId val="1209731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85612800"/>
        <c:crosses val="autoZero"/>
        <c:auto val="1"/>
        <c:lblAlgn val="ctr"/>
        <c:lblOffset val="100"/>
        <c:noMultiLvlLbl val="0"/>
      </c:catAx>
    </c:plotArea>
    <c:legend>
      <c:legendPos val="r"/>
      <c:legendEntry>
        <c:idx val="0"/>
        <c:txPr>
          <a:bodyPr/>
          <a:lstStyle/>
          <a:p>
            <a:pPr>
              <a:defRPr b="1">
                <a:solidFill>
                  <a:srgbClr val="FF0000"/>
                </a:solidFill>
              </a:defRPr>
            </a:pPr>
            <a:endParaRPr lang="pl-PL"/>
          </a:p>
        </c:txPr>
      </c:legendEntry>
      <c:legendEntry>
        <c:idx val="2"/>
        <c:txPr>
          <a:bodyPr/>
          <a:lstStyle/>
          <a:p>
            <a:pPr>
              <a:defRPr>
                <a:solidFill>
                  <a:srgbClr val="00B050"/>
                </a:solidFill>
              </a:defRPr>
            </a:pPr>
            <a:endParaRPr lang="pl-PL"/>
          </a:p>
        </c:txPr>
      </c:legendEntry>
      <c:layout>
        <c:manualLayout>
          <c:xMode val="edge"/>
          <c:yMode val="edge"/>
          <c:x val="0.88609483205569761"/>
          <c:y val="0.39152390926753394"/>
          <c:w val="9.773821427248823E-2"/>
          <c:h val="0.1790913814454220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A4834-D2C7-49F4-9A53-DF97B9AEFEE7}" type="datetimeFigureOut">
              <a:rPr lang="pl-PL" smtClean="0"/>
              <a:pPr/>
              <a:t>19.06.2017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F78307-3C73-4816-B4FD-CA97FBB5B78F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4D108DA-83DC-42B2-9171-3A793F5E9873}" type="datetimeFigureOut">
              <a:rPr lang="pl-PL"/>
              <a:pPr>
                <a:defRPr/>
              </a:pPr>
              <a:t>19.06.2017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E425351-1863-4942-8A2D-7582E665C27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468BD-30B2-46B8-AE64-6F65F46AC1D9}" type="datetimeFigureOut">
              <a:rPr lang="pl-PL"/>
              <a:pPr>
                <a:defRPr/>
              </a:pPr>
              <a:t>19.06.2017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97DF5-0C14-429D-B123-1A543365512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2ACD9-68F7-4B91-8489-8F03B3D87279}" type="datetimeFigureOut">
              <a:rPr lang="pl-PL"/>
              <a:pPr>
                <a:defRPr/>
              </a:pPr>
              <a:t>19.06.2017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6EA57-7D6E-4FCF-8F0F-77544C99C46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C76AA-27CA-4819-A630-B1A70B16C822}" type="datetimeFigureOut">
              <a:rPr lang="pl-PL"/>
              <a:pPr>
                <a:defRPr/>
              </a:pPr>
              <a:t>19.06.2017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4D80C-0DE5-4B2D-A869-55F92D1C180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E55EC-67CE-4057-85E7-7A0ECCAE9075}" type="datetimeFigureOut">
              <a:rPr lang="pl-PL"/>
              <a:pPr>
                <a:defRPr/>
              </a:pPr>
              <a:t>19.06.2017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65082-49F2-4109-980B-57F6DC4D084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724BB-D3A2-4523-8A72-C6C29C18F996}" type="datetimeFigureOut">
              <a:rPr lang="pl-PL"/>
              <a:pPr>
                <a:defRPr/>
              </a:pPr>
              <a:t>19.06.2017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38E9F-E35A-44EC-B43D-5C4374D8123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856BB-6A87-401D-B055-EA62C4F68E80}" type="datetimeFigureOut">
              <a:rPr lang="pl-PL"/>
              <a:pPr>
                <a:defRPr/>
              </a:pPr>
              <a:t>19.06.2017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579DC-FB82-49FB-A601-CD5EFC11861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21E78-8231-4EF4-A26C-E1F4FE6A349C}" type="datetimeFigureOut">
              <a:rPr lang="pl-PL"/>
              <a:pPr>
                <a:defRPr/>
              </a:pPr>
              <a:t>19.06.2017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43886-5C24-46C0-AAD7-467A6FB97C7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44B37-00A6-4863-AC8D-2C62E462F476}" type="datetimeFigureOut">
              <a:rPr lang="pl-PL"/>
              <a:pPr>
                <a:defRPr/>
              </a:pPr>
              <a:t>19.06.2017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F1BB5-6DB1-4C5B-BF06-3197E8E74EB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BF40B-6731-4590-8968-64D2B34A3F7B}" type="datetimeFigureOut">
              <a:rPr lang="pl-PL"/>
              <a:pPr>
                <a:defRPr/>
              </a:pPr>
              <a:t>19.06.2017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B0A59-45DC-4C65-A5AB-F5FE7D91560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B17CA-5234-46A3-B490-32F9330AD2CC}" type="datetimeFigureOut">
              <a:rPr lang="pl-PL"/>
              <a:pPr>
                <a:defRPr/>
              </a:pPr>
              <a:t>19.06.2017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BC05C-4283-4571-A266-0591350E244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99A82-15B0-401B-81B7-70EFB57BE578}" type="datetimeFigureOut">
              <a:rPr lang="pl-PL"/>
              <a:pPr>
                <a:defRPr/>
              </a:pPr>
              <a:t>19.06.2017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DF147-CFDE-4C04-AC70-B76963585AC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FFE53-CC68-4877-BA4F-DCA85CCC1B32}" type="datetimeFigureOut">
              <a:rPr lang="pl-PL"/>
              <a:pPr>
                <a:defRPr/>
              </a:pPr>
              <a:t>19.06.2017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68907-2188-47BF-AC62-EEA42145C17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D01A6-7197-42FA-A2FE-0E421457FD29}" type="datetimeFigureOut">
              <a:rPr lang="pl-PL"/>
              <a:pPr>
                <a:defRPr/>
              </a:pPr>
              <a:t>19.06.2017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3F0D0-C807-4D17-A6C0-9146F4486D3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68C31-69C4-485B-8058-7CAC392AC3D3}" type="datetimeFigureOut">
              <a:rPr lang="pl-PL"/>
              <a:pPr>
                <a:defRPr/>
              </a:pPr>
              <a:t>19.06.2017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AC78E-4A6D-420C-A823-189CA96E61D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2FBE8-B055-4908-83E6-757229AF9A89}" type="datetimeFigureOut">
              <a:rPr lang="pl-PL"/>
              <a:pPr>
                <a:defRPr/>
              </a:pPr>
              <a:t>19.06.2017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C1105-94FE-4B7B-BDFD-239C9F6DDE1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4D6E3-E420-4DCD-92CB-3268566B2532}" type="datetimeFigureOut">
              <a:rPr lang="pl-PL"/>
              <a:pPr>
                <a:defRPr/>
              </a:pPr>
              <a:t>19.06.2017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CEF1A-D50E-4543-8819-7FC0E7ACBBD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09571-2361-4A22-B971-FB298FC2670E}" type="datetimeFigureOut">
              <a:rPr lang="pl-PL"/>
              <a:pPr>
                <a:defRPr/>
              </a:pPr>
              <a:t>19.06.2017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342A9-FCDB-4A52-A72B-B2E51DD535F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05D8B-1DF5-4668-8C4D-8DAE33DEDE2C}" type="datetimeFigureOut">
              <a:rPr lang="pl-PL"/>
              <a:pPr>
                <a:defRPr/>
              </a:pPr>
              <a:t>19.06.2017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9C901-DC97-4112-98E2-06A9116C1DE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215A5-8061-4A9E-89AC-BD8387157050}" type="datetimeFigureOut">
              <a:rPr lang="pl-PL"/>
              <a:pPr>
                <a:defRPr/>
              </a:pPr>
              <a:t>19.06.2017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704D5-BC2F-4000-BF1B-FC3CF53D222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BB394-8644-45B0-A2DC-707A84751762}" type="datetimeFigureOut">
              <a:rPr lang="pl-PL"/>
              <a:pPr>
                <a:defRPr/>
              </a:pPr>
              <a:t>19.06.2017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6F86D-0F6C-4A1B-8469-5860166B635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491B0-C81E-40BA-81B4-1C9E6F677835}" type="datetimeFigureOut">
              <a:rPr lang="pl-PL"/>
              <a:pPr>
                <a:defRPr/>
              </a:pPr>
              <a:t>19.06.2017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A4198-D658-426B-93CB-1741B1EB7CD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52782-CB89-4552-8C7A-7401F6E50B17}" type="datetimeFigureOut">
              <a:rPr lang="pl-PL"/>
              <a:pPr>
                <a:defRPr/>
              </a:pPr>
              <a:t>19.06.2017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3525C-1800-4EA4-8FE3-642A05D9C2C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00AE2-6651-48C4-8DF1-113F2D636863}" type="datetimeFigureOut">
              <a:rPr lang="pl-PL"/>
              <a:pPr>
                <a:defRPr/>
              </a:pPr>
              <a:t>19.06.2017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9DF3D-2645-4C9E-8BE3-C3696AF888A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AC735-F5C0-40D1-89F4-5FF455F0B874}" type="datetimeFigureOut">
              <a:rPr lang="pl-PL"/>
              <a:pPr>
                <a:defRPr/>
              </a:pPr>
              <a:t>19.06.2017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1B854-851E-4305-8A5F-406827B897F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6F8D5-03E8-44FA-8381-3661BE057785}" type="datetimeFigureOut">
              <a:rPr lang="pl-PL"/>
              <a:pPr>
                <a:defRPr/>
              </a:pPr>
              <a:t>19.06.2017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A2CE9-3B2E-4FB0-A741-58C0A6D4955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EC725-BB4F-4661-AD2A-DDBA67B8D56E}" type="datetimeFigureOut">
              <a:rPr lang="pl-PL"/>
              <a:pPr>
                <a:defRPr/>
              </a:pPr>
              <a:t>19.06.2017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A4D65-04F2-4117-B326-F7F40951B99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0CE67-E4A1-47FE-9510-1AEF658229FA}" type="datetimeFigureOut">
              <a:rPr lang="pl-PL"/>
              <a:pPr>
                <a:defRPr/>
              </a:pPr>
              <a:t>19.06.2017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947BC-E54D-42F0-A297-9511F8EAD7D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FF331-6065-4C6E-A499-AFAE59135D35}" type="datetimeFigureOut">
              <a:rPr lang="pl-PL"/>
              <a:pPr>
                <a:defRPr/>
              </a:pPr>
              <a:t>19.06.2017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F9499-DF16-46E4-94F7-0C67E5716E1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CFFEE-CC7C-4D5E-9C16-E0727EA9FEEF}" type="datetimeFigureOut">
              <a:rPr lang="pl-PL"/>
              <a:pPr>
                <a:defRPr/>
              </a:pPr>
              <a:t>19.06.2017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9F2E5-1BD5-4446-AC43-899814E6C39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8B91F-53F8-4EF9-B15B-107E66F751B9}" type="datetimeFigureOut">
              <a:rPr lang="pl-PL"/>
              <a:pPr>
                <a:defRPr/>
              </a:pPr>
              <a:t>19.06.2017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24847-E517-498E-A7C4-6166DB3252D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E60D9-910D-4599-9696-21E22C1BA88B}" type="datetimeFigureOut">
              <a:rPr lang="pl-PL"/>
              <a:pPr>
                <a:defRPr/>
              </a:pPr>
              <a:t>19.06.2017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3AD32-6D78-4AA6-8C37-23268620C30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CC9AC-CB1F-45E4-9DB2-C3523F92022B}" type="datetimeFigureOut">
              <a:rPr lang="pl-PL"/>
              <a:pPr>
                <a:defRPr/>
              </a:pPr>
              <a:t>19.06.2017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24B0B-F6D1-4EBA-8C4D-2DCA0A839A9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C6A79-3375-4E85-B194-A9720F3C9775}" type="datetimeFigureOut">
              <a:rPr lang="pl-PL"/>
              <a:pPr>
                <a:defRPr/>
              </a:pPr>
              <a:t>19.06.2017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02CB5-CA5D-4A36-B8ED-98F4D3D57EF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ACA6A8C-E00F-40AF-ABE5-EF24A0268177}" type="datetimeFigureOut">
              <a:rPr lang="pl-PL"/>
              <a:pPr>
                <a:defRPr/>
              </a:pPr>
              <a:t>19.06.2017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47C3208-95F7-4AF9-88F9-43D9E1BBDC2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2051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aseline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EC2E01BB-8E8F-4B70-9E80-029713FBBBE1}" type="datetimeFigureOut">
              <a:rPr lang="pl-PL"/>
              <a:pPr>
                <a:defRPr/>
              </a:pPr>
              <a:t>19.06.2017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aseline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aseline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BE6FE6D-F7CF-4E53-8700-F2AD13AFA3C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3075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aseline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529EA5B-9878-46C5-99BD-726005940171}" type="datetimeFigureOut">
              <a:rPr lang="pl-PL"/>
              <a:pPr>
                <a:defRPr/>
              </a:pPr>
              <a:t>19.06.2017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aseline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aseline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D9970B2-7807-45BD-9D5C-20AE4F71A63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jpe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1571625" y="4857750"/>
            <a:ext cx="67865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pl-PL">
                <a:solidFill>
                  <a:srgbClr val="000000"/>
                </a:solidFill>
              </a:rPr>
              <a:t/>
            </a:r>
            <a:br>
              <a:rPr lang="pl-PL">
                <a:solidFill>
                  <a:srgbClr val="000000"/>
                </a:solidFill>
              </a:rPr>
            </a:br>
            <a:endParaRPr lang="pl-PL">
              <a:solidFill>
                <a:srgbClr val="000000"/>
              </a:solidFill>
            </a:endParaRPr>
          </a:p>
          <a:p>
            <a:pPr eaLnBrk="0" hangingPunct="0"/>
            <a:endParaRPr lang="pl-PL">
              <a:solidFill>
                <a:srgbClr val="000000"/>
              </a:solidFill>
            </a:endParaRPr>
          </a:p>
        </p:txBody>
      </p:sp>
      <p:sp>
        <p:nvSpPr>
          <p:cNvPr id="5124" name="pole tekstowe 10"/>
          <p:cNvSpPr txBox="1">
            <a:spLocks noChangeArrowheads="1"/>
          </p:cNvSpPr>
          <p:nvPr/>
        </p:nvSpPr>
        <p:spPr bwMode="auto">
          <a:xfrm>
            <a:off x="5004048" y="1196752"/>
            <a:ext cx="1655763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100" b="1" dirty="0">
                <a:solidFill>
                  <a:srgbClr val="FFFFFF"/>
                </a:solidFill>
                <a:cs typeface="Arial" charset="0"/>
              </a:rPr>
              <a:t>Morski Oddział</a:t>
            </a:r>
          </a:p>
          <a:p>
            <a:r>
              <a:rPr lang="pl-PL" sz="1100" b="1" dirty="0">
                <a:solidFill>
                  <a:srgbClr val="FFFFFF"/>
                </a:solidFill>
                <a:cs typeface="Arial" charset="0"/>
              </a:rPr>
              <a:t>Straży Granicznej</a:t>
            </a:r>
          </a:p>
          <a:p>
            <a:r>
              <a:rPr lang="pl-PL" sz="1100" dirty="0">
                <a:solidFill>
                  <a:srgbClr val="FFFFFF"/>
                </a:solidFill>
                <a:cs typeface="Arial" charset="0"/>
              </a:rPr>
              <a:t>ul. Oliwska 35</a:t>
            </a:r>
          </a:p>
          <a:p>
            <a:r>
              <a:rPr lang="pl-PL" sz="1100" dirty="0" smtClean="0">
                <a:solidFill>
                  <a:srgbClr val="FFFFFF"/>
                </a:solidFill>
                <a:cs typeface="Arial" charset="0"/>
              </a:rPr>
              <a:t>80-563 </a:t>
            </a:r>
            <a:r>
              <a:rPr lang="pl-PL" sz="1100" dirty="0">
                <a:solidFill>
                  <a:srgbClr val="FFFFFF"/>
                </a:solidFill>
                <a:cs typeface="Arial" charset="0"/>
              </a:rPr>
              <a:t>Gdańsk</a:t>
            </a:r>
          </a:p>
          <a:p>
            <a:endParaRPr lang="pl-PL" sz="2000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5125" name="Picture 26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980728"/>
            <a:ext cx="846137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ole tekstowe 10"/>
          <p:cNvSpPr txBox="1">
            <a:spLocks noChangeArrowheads="1"/>
          </p:cNvSpPr>
          <p:nvPr/>
        </p:nvSpPr>
        <p:spPr bwMode="auto">
          <a:xfrm>
            <a:off x="1042988" y="2060575"/>
            <a:ext cx="7705725" cy="1792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pl-PL" sz="2800" b="1" dirty="0">
              <a:solidFill>
                <a:srgbClr val="FFFF00"/>
              </a:solidFill>
              <a:cs typeface="Arial" charset="0"/>
            </a:endParaRPr>
          </a:p>
          <a:p>
            <a:pPr algn="ctr">
              <a:defRPr/>
            </a:pPr>
            <a:r>
              <a:rPr lang="pl-PL" altLang="pl-PL" sz="2400" b="1" dirty="0" smtClean="0">
                <a:solidFill>
                  <a:srgbClr val="FFFF00"/>
                </a:solidFill>
                <a:latin typeface="Candara" pitchFamily="34" charset="0"/>
              </a:rPr>
              <a:t>POBYT I PRACA CUDZOZIEMCÓW </a:t>
            </a:r>
            <a:endParaRPr lang="pl-PL" altLang="pl-PL" sz="2400" b="1" dirty="0">
              <a:solidFill>
                <a:srgbClr val="FFFF00"/>
              </a:solidFill>
              <a:latin typeface="Candara" pitchFamily="34" charset="0"/>
            </a:endParaRPr>
          </a:p>
          <a:p>
            <a:pPr algn="ctr">
              <a:defRPr/>
            </a:pPr>
            <a:r>
              <a:rPr lang="pl-PL" altLang="pl-PL" sz="2400" b="1" dirty="0" smtClean="0">
                <a:solidFill>
                  <a:srgbClr val="FFFF00"/>
                </a:solidFill>
                <a:latin typeface="Candara" pitchFamily="34" charset="0"/>
              </a:rPr>
              <a:t>W ŚWIETLE KONTROLI  STRAŻY GRANICZNEJ</a:t>
            </a:r>
            <a:endParaRPr lang="pl-PL" altLang="pl-PL" sz="2400" b="1" dirty="0">
              <a:solidFill>
                <a:srgbClr val="FFFF00"/>
              </a:solidFill>
              <a:latin typeface="Candara" pitchFamily="34" charset="0"/>
            </a:endParaRPr>
          </a:p>
          <a:p>
            <a:pPr algn="ctr">
              <a:defRPr/>
            </a:pPr>
            <a:r>
              <a:rPr lang="pl-PL" altLang="pl-PL" sz="2400" b="1" dirty="0" smtClean="0">
                <a:solidFill>
                  <a:srgbClr val="FFFF00"/>
                </a:solidFill>
                <a:latin typeface="Candara" pitchFamily="34" charset="0"/>
              </a:rPr>
              <a:t> </a:t>
            </a:r>
            <a:endParaRPr lang="pl-PL" altLang="pl-PL" sz="2400" b="1" dirty="0">
              <a:solidFill>
                <a:srgbClr val="FFFF00"/>
              </a:solidFill>
              <a:latin typeface="Candara" pitchFamily="34" charset="0"/>
            </a:endParaRPr>
          </a:p>
          <a:p>
            <a:pPr algn="ctr">
              <a:defRPr/>
            </a:pPr>
            <a:endParaRPr lang="pl-PL" sz="1050" b="1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5127" name="pole tekstowe 6"/>
          <p:cNvSpPr txBox="1">
            <a:spLocks noChangeArrowheads="1"/>
          </p:cNvSpPr>
          <p:nvPr/>
        </p:nvSpPr>
        <p:spPr bwMode="auto">
          <a:xfrm>
            <a:off x="3347864" y="4597719"/>
            <a:ext cx="4362252" cy="1443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400" i="1" dirty="0" err="1">
                <a:solidFill>
                  <a:schemeClr val="bg1"/>
                </a:solidFill>
              </a:rPr>
              <a:t>k</a:t>
            </a:r>
            <a:r>
              <a:rPr lang="pl-PL" sz="1400" i="1" dirty="0" err="1" smtClean="0">
                <a:solidFill>
                  <a:schemeClr val="bg1"/>
                </a:solidFill>
              </a:rPr>
              <a:t>mdr</a:t>
            </a:r>
            <a:r>
              <a:rPr lang="pl-PL" sz="1400" i="1" dirty="0" smtClean="0">
                <a:solidFill>
                  <a:schemeClr val="bg1"/>
                </a:solidFill>
              </a:rPr>
              <a:t> ppor. SG Małgorzata </a:t>
            </a:r>
            <a:r>
              <a:rPr lang="pl-PL" sz="1400" i="1" dirty="0" err="1" smtClean="0">
                <a:solidFill>
                  <a:schemeClr val="bg1"/>
                </a:solidFill>
              </a:rPr>
              <a:t>Frygier</a:t>
            </a:r>
            <a:r>
              <a:rPr lang="pl-PL" sz="1400" i="1" dirty="0" smtClean="0">
                <a:solidFill>
                  <a:schemeClr val="bg1"/>
                </a:solidFill>
              </a:rPr>
              <a:t> – </a:t>
            </a:r>
            <a:r>
              <a:rPr lang="pl-PL" sz="1400" i="1" dirty="0" err="1" smtClean="0">
                <a:solidFill>
                  <a:schemeClr val="bg1"/>
                </a:solidFill>
              </a:rPr>
              <a:t>Łukanowska</a:t>
            </a:r>
            <a:endParaRPr lang="pl-PL" sz="1400" i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pl-PL" sz="1100" i="1" dirty="0" smtClean="0">
                <a:solidFill>
                  <a:schemeClr val="bg1"/>
                </a:solidFill>
              </a:rPr>
              <a:t>Kierownik Sekcji do Spraw Migracji </a:t>
            </a:r>
          </a:p>
          <a:p>
            <a:r>
              <a:rPr lang="pl-PL" sz="1100" i="1" dirty="0" smtClean="0">
                <a:solidFill>
                  <a:schemeClr val="bg1"/>
                </a:solidFill>
              </a:rPr>
              <a:t>Wydziału do Spraw Cudzoziemców</a:t>
            </a:r>
          </a:p>
          <a:p>
            <a:pPr lvl="0" defTabSz="449263">
              <a:buSzPct val="100000"/>
            </a:pPr>
            <a:r>
              <a:rPr lang="pl-PL" sz="1000" i="1" dirty="0" smtClean="0">
                <a:solidFill>
                  <a:schemeClr val="bg1"/>
                </a:solidFill>
                <a:ea typeface="Microsoft YaHei" charset="-122"/>
              </a:rPr>
              <a:t>Tel. 58 524 21 09</a:t>
            </a:r>
          </a:p>
          <a:p>
            <a:pPr lvl="0" defTabSz="449263">
              <a:buSzPct val="100000"/>
            </a:pPr>
            <a:r>
              <a:rPr lang="pl-PL" sz="1000" i="1" dirty="0" err="1" smtClean="0">
                <a:solidFill>
                  <a:schemeClr val="bg1"/>
                </a:solidFill>
                <a:ea typeface="Microsoft YaHei" charset="-122"/>
              </a:rPr>
              <a:t>Fax</a:t>
            </a:r>
            <a:r>
              <a:rPr lang="pl-PL" sz="1000" i="1" dirty="0" smtClean="0">
                <a:solidFill>
                  <a:schemeClr val="bg1"/>
                </a:solidFill>
                <a:ea typeface="Microsoft YaHei" charset="-122"/>
              </a:rPr>
              <a:t> 58 524 27 32</a:t>
            </a:r>
          </a:p>
          <a:p>
            <a:pPr lvl="0" defTabSz="449263">
              <a:buSzPct val="100000"/>
            </a:pPr>
            <a:r>
              <a:rPr lang="pl-PL" sz="1000" i="1" dirty="0" err="1" smtClean="0">
                <a:solidFill>
                  <a:schemeClr val="bg1"/>
                </a:solidFill>
                <a:ea typeface="Microsoft YaHei" charset="-122"/>
              </a:rPr>
              <a:t>wcu.morski@strazgraniczna.pl</a:t>
            </a:r>
            <a:r>
              <a:rPr lang="pl-PL" sz="1000" i="1" dirty="0" smtClean="0">
                <a:solidFill>
                  <a:schemeClr val="bg1"/>
                </a:solidFill>
                <a:ea typeface="Microsoft YaHei" charset="-122"/>
              </a:rPr>
              <a:t> </a:t>
            </a:r>
          </a:p>
          <a:p>
            <a:endParaRPr lang="pl-PL" sz="1400" i="1" baseline="-25000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714348" y="0"/>
            <a:ext cx="8229600" cy="107157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altLang="pl-PL" sz="2000" b="1" dirty="0" smtClean="0">
                <a:solidFill>
                  <a:schemeClr val="tx2"/>
                </a:solidFill>
                <a:latin typeface="Arial" charset="0"/>
              </a:rPr>
              <a:t>Konsekwencje w obszarze administracyjnym </a:t>
            </a:r>
            <a:br>
              <a:rPr lang="pl-PL" altLang="pl-PL" sz="2000" b="1" dirty="0" smtClean="0">
                <a:solidFill>
                  <a:schemeClr val="tx2"/>
                </a:solidFill>
                <a:latin typeface="Arial" charset="0"/>
              </a:rPr>
            </a:br>
            <a:r>
              <a:rPr lang="pl-PL" altLang="pl-PL" sz="2000" b="1" dirty="0" smtClean="0">
                <a:solidFill>
                  <a:schemeClr val="tx2"/>
                </a:solidFill>
                <a:latin typeface="Arial" charset="0"/>
              </a:rPr>
              <a:t>kontroli legalności zatrudnienia  </a:t>
            </a:r>
            <a:endParaRPr lang="pl-PL" sz="2000" b="1" dirty="0">
              <a:solidFill>
                <a:schemeClr val="tx2"/>
              </a:solidFill>
            </a:endParaRPr>
          </a:p>
        </p:txBody>
      </p:sp>
      <p:sp>
        <p:nvSpPr>
          <p:cNvPr id="16388" name="Rectangle 7"/>
          <p:cNvSpPr>
            <a:spLocks/>
          </p:cNvSpPr>
          <p:nvPr/>
        </p:nvSpPr>
        <p:spPr bwMode="auto">
          <a:xfrm>
            <a:off x="2987675" y="3284538"/>
            <a:ext cx="56991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pl-PL" sz="2000" baseline="0"/>
              <a:t>	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107950" y="5013325"/>
            <a:ext cx="2232025" cy="1368425"/>
            <a:chOff x="68" y="3158"/>
            <a:chExt cx="1406" cy="862"/>
          </a:xfrm>
        </p:grpSpPr>
        <p:sp>
          <p:nvSpPr>
            <p:cNvPr id="16391" name="pole tekstowe 10"/>
            <p:cNvSpPr txBox="1">
              <a:spLocks noChangeArrowheads="1"/>
            </p:cNvSpPr>
            <p:nvPr/>
          </p:nvSpPr>
          <p:spPr bwMode="auto">
            <a:xfrm>
              <a:off x="68" y="3732"/>
              <a:ext cx="140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1200" baseline="0">
                  <a:solidFill>
                    <a:schemeClr val="bg1"/>
                  </a:solidFill>
                  <a:cs typeface="Arial" charset="0"/>
                </a:rPr>
                <a:t>Morski Oddział</a:t>
              </a:r>
            </a:p>
            <a:p>
              <a:r>
                <a:rPr lang="pl-PL" sz="1200" baseline="0">
                  <a:solidFill>
                    <a:schemeClr val="bg1"/>
                  </a:solidFill>
                  <a:cs typeface="Arial" charset="0"/>
                </a:rPr>
                <a:t>Straży Granicznej</a:t>
              </a:r>
            </a:p>
          </p:txBody>
        </p:sp>
        <p:pic>
          <p:nvPicPr>
            <p:cNvPr id="16392" name="Picture 28" descr="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3" y="3158"/>
              <a:ext cx="436" cy="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1285820" y="980728"/>
            <a:ext cx="7858180" cy="5000660"/>
          </a:xfrm>
        </p:spPr>
        <p:txBody>
          <a:bodyPr/>
          <a:lstStyle/>
          <a:p>
            <a:pPr algn="just">
              <a:buNone/>
            </a:pPr>
            <a:r>
              <a:rPr lang="pl-PL" sz="1800" b="1" dirty="0" smtClean="0">
                <a:solidFill>
                  <a:srgbClr val="FF0000"/>
                </a:solidFill>
                <a:latin typeface="Candara" pitchFamily="34" charset="0"/>
              </a:rPr>
              <a:t>ZOBOWIĄZANIE CUDZOZIEMCA DO POWROTU </a:t>
            </a:r>
            <a:r>
              <a:rPr lang="pl-PL" sz="1600" b="1" dirty="0" smtClean="0">
                <a:solidFill>
                  <a:srgbClr val="FF0000"/>
                </a:solidFill>
                <a:latin typeface="Candara" pitchFamily="34" charset="0"/>
              </a:rPr>
              <a:t> </a:t>
            </a:r>
            <a:endParaRPr lang="pl-PL" sz="1800" dirty="0" smtClean="0">
              <a:solidFill>
                <a:srgbClr val="FF0000"/>
              </a:solidFill>
              <a:latin typeface="Candara" pitchFamily="34" charset="0"/>
            </a:endParaRPr>
          </a:p>
          <a:p>
            <a:pPr algn="just">
              <a:buNone/>
            </a:pPr>
            <a:r>
              <a:rPr lang="pl-PL" sz="1800" b="1" dirty="0" smtClean="0">
                <a:latin typeface="Candara" pitchFamily="34" charset="0"/>
              </a:rPr>
              <a:t>Decyzję o zobowiązaniu cudzoziemca do powrotu wydaje się cudzoziemcowi, gdy: (…)</a:t>
            </a:r>
          </a:p>
          <a:p>
            <a:pPr algn="just">
              <a:buFont typeface="Wingdings" pitchFamily="2" charset="2"/>
              <a:buChar char="Ø"/>
            </a:pPr>
            <a:r>
              <a:rPr lang="pl-PL" sz="1800" b="1" dirty="0" smtClean="0">
                <a:latin typeface="Candara" pitchFamily="34" charset="0"/>
              </a:rPr>
              <a:t>wykonuje lub wykonywał pracę </a:t>
            </a:r>
            <a:r>
              <a:rPr lang="pl-PL" sz="1800" b="1" u="sng" dirty="0" smtClean="0">
                <a:latin typeface="Candara" pitchFamily="34" charset="0"/>
              </a:rPr>
              <a:t>bez wymaganego zezwolenia na pracę </a:t>
            </a:r>
            <a:r>
              <a:rPr lang="pl-PL" sz="1800" b="1" dirty="0" smtClean="0">
                <a:latin typeface="Candara" pitchFamily="34" charset="0"/>
              </a:rPr>
              <a:t>lub zarejestrowanego w powiatowym urzędzie pracy </a:t>
            </a:r>
            <a:r>
              <a:rPr lang="pl-PL" sz="1800" b="1" u="sng" dirty="0" smtClean="0">
                <a:latin typeface="Candara" pitchFamily="34" charset="0"/>
              </a:rPr>
              <a:t>oświadczenia pracodawcy</a:t>
            </a:r>
            <a:r>
              <a:rPr lang="pl-PL" sz="1800" b="1" dirty="0" smtClean="0">
                <a:latin typeface="Candara" pitchFamily="34" charset="0"/>
              </a:rPr>
              <a:t> o zamiarze powierzenia mu wykonywania pracy, </a:t>
            </a:r>
            <a:r>
              <a:rPr lang="pl-PL" sz="1800" dirty="0" smtClean="0">
                <a:latin typeface="Candara" pitchFamily="34" charset="0"/>
              </a:rPr>
              <a:t>lub został ukarany karą grzywny za nielegalne wykonywanie pracy,</a:t>
            </a:r>
          </a:p>
          <a:p>
            <a:pPr algn="just">
              <a:buFont typeface="Wingdings" pitchFamily="2" charset="2"/>
              <a:buChar char="Ø"/>
            </a:pPr>
            <a:r>
              <a:rPr lang="pl-PL" sz="1800" dirty="0" smtClean="0">
                <a:latin typeface="Candara" pitchFamily="34" charset="0"/>
              </a:rPr>
              <a:t>podjął działalność gospodarczą niezgodnie z przepisami </a:t>
            </a:r>
            <a:r>
              <a:rPr lang="pl-PL" sz="1800" dirty="0" smtClean="0">
                <a:latin typeface="Candara" pitchFamily="34" charset="0"/>
              </a:rPr>
              <a:t>obowiązującymi</a:t>
            </a:r>
            <a:br>
              <a:rPr lang="pl-PL" sz="1800" dirty="0" smtClean="0">
                <a:latin typeface="Candara" pitchFamily="34" charset="0"/>
              </a:rPr>
            </a:br>
            <a:r>
              <a:rPr lang="pl-PL" sz="1800" dirty="0" smtClean="0">
                <a:latin typeface="Candara" pitchFamily="34" charset="0"/>
              </a:rPr>
              <a:t>w </a:t>
            </a:r>
            <a:r>
              <a:rPr lang="pl-PL" sz="1800" dirty="0" smtClean="0">
                <a:latin typeface="Candara" pitchFamily="34" charset="0"/>
              </a:rPr>
              <a:t>tym zakresie na terytorium Rzeczypospolitej Polskiej…</a:t>
            </a:r>
          </a:p>
          <a:p>
            <a:pPr algn="just">
              <a:buNone/>
            </a:pPr>
            <a:endParaRPr lang="pl-PL" sz="1800" u="sng" dirty="0" smtClean="0">
              <a:latin typeface="Candara" pitchFamily="34" charset="0"/>
            </a:endParaRPr>
          </a:p>
          <a:p>
            <a:pPr algn="just">
              <a:buNone/>
            </a:pPr>
            <a:r>
              <a:rPr lang="pl-PL" sz="1800" b="1" dirty="0" smtClean="0">
                <a:solidFill>
                  <a:srgbClr val="FF0000"/>
                </a:solidFill>
                <a:latin typeface="Candara" pitchFamily="34" charset="0"/>
              </a:rPr>
              <a:t>SKUTKI DECYZJI POWROTOWEJ</a:t>
            </a:r>
            <a:endParaRPr lang="pl-PL" sz="1800" dirty="0" smtClean="0">
              <a:solidFill>
                <a:srgbClr val="FF0000"/>
              </a:solidFill>
              <a:latin typeface="Candara" pitchFamily="34" charset="0"/>
            </a:endParaRPr>
          </a:p>
          <a:p>
            <a:pPr algn="just">
              <a:buNone/>
            </a:pPr>
            <a:r>
              <a:rPr lang="pl-PL" sz="1800" dirty="0" smtClean="0">
                <a:latin typeface="Candara" pitchFamily="34" charset="0"/>
              </a:rPr>
              <a:t>		W dniu, w którym decyzja o zobowiązaniu cudzoziemca do powrotu 	stanie się ostateczna, z mocy prawa następuje unieważnienie wizy 	krajowej, </a:t>
            </a:r>
            <a:r>
              <a:rPr lang="pl-PL" sz="1800" u="sng" dirty="0" smtClean="0">
                <a:latin typeface="Candara" pitchFamily="34" charset="0"/>
              </a:rPr>
              <a:t>wygaśnięcie zezwolenia na pobyt czasowy </a:t>
            </a:r>
            <a:r>
              <a:rPr lang="pl-PL" sz="1800" dirty="0" smtClean="0">
                <a:latin typeface="Candara" pitchFamily="34" charset="0"/>
              </a:rPr>
              <a:t>oraz zezwolenia 	   na </a:t>
            </a:r>
            <a:r>
              <a:rPr lang="pl-PL" sz="1800" dirty="0" smtClean="0">
                <a:latin typeface="Candara" pitchFamily="34" charset="0"/>
              </a:rPr>
              <a:t>pracę.</a:t>
            </a:r>
            <a:endParaRPr lang="pl-PL" sz="1600" b="1" dirty="0" smtClean="0">
              <a:latin typeface="Candara" pitchFamily="34" charset="0"/>
              <a:cs typeface="Times New Roman" pitchFamily="18" charset="0"/>
            </a:endParaRPr>
          </a:p>
          <a:p>
            <a:pPr algn="just">
              <a:buNone/>
            </a:pPr>
            <a:endParaRPr lang="pl-PL" sz="1600" dirty="0" smtClean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714348" y="0"/>
            <a:ext cx="8229600" cy="107157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altLang="pl-PL" sz="2000" b="1" dirty="0" smtClean="0">
                <a:solidFill>
                  <a:schemeClr val="tx2"/>
                </a:solidFill>
                <a:latin typeface="Arial" charset="0"/>
              </a:rPr>
              <a:t>Konsekwencje w obszarze administracyjnym </a:t>
            </a:r>
            <a:br>
              <a:rPr lang="pl-PL" altLang="pl-PL" sz="2000" b="1" dirty="0" smtClean="0">
                <a:solidFill>
                  <a:schemeClr val="tx2"/>
                </a:solidFill>
                <a:latin typeface="Arial" charset="0"/>
              </a:rPr>
            </a:br>
            <a:r>
              <a:rPr lang="pl-PL" altLang="pl-PL" sz="2000" b="1" dirty="0" smtClean="0">
                <a:solidFill>
                  <a:schemeClr val="tx2"/>
                </a:solidFill>
                <a:latin typeface="Arial" charset="0"/>
              </a:rPr>
              <a:t>kontroli legalności zatrudnienia </a:t>
            </a:r>
            <a:endParaRPr lang="pl-PL" sz="2000" b="1" dirty="0">
              <a:solidFill>
                <a:schemeClr val="tx2"/>
              </a:solidFill>
            </a:endParaRPr>
          </a:p>
        </p:txBody>
      </p:sp>
      <p:sp>
        <p:nvSpPr>
          <p:cNvPr id="16388" name="Rectangle 7"/>
          <p:cNvSpPr>
            <a:spLocks/>
          </p:cNvSpPr>
          <p:nvPr/>
        </p:nvSpPr>
        <p:spPr bwMode="auto">
          <a:xfrm>
            <a:off x="2987675" y="3284538"/>
            <a:ext cx="56991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pl-PL" sz="2000" baseline="0"/>
              <a:t>	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107950" y="5013325"/>
            <a:ext cx="2232025" cy="1368425"/>
            <a:chOff x="68" y="3158"/>
            <a:chExt cx="1406" cy="862"/>
          </a:xfrm>
        </p:grpSpPr>
        <p:sp>
          <p:nvSpPr>
            <p:cNvPr id="16391" name="pole tekstowe 10"/>
            <p:cNvSpPr txBox="1">
              <a:spLocks noChangeArrowheads="1"/>
            </p:cNvSpPr>
            <p:nvPr/>
          </p:nvSpPr>
          <p:spPr bwMode="auto">
            <a:xfrm>
              <a:off x="68" y="3732"/>
              <a:ext cx="140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1200" baseline="0">
                  <a:solidFill>
                    <a:schemeClr val="bg1"/>
                  </a:solidFill>
                  <a:cs typeface="Arial" charset="0"/>
                </a:rPr>
                <a:t>Morski Oddział</a:t>
              </a:r>
            </a:p>
            <a:p>
              <a:r>
                <a:rPr lang="pl-PL" sz="1200" baseline="0">
                  <a:solidFill>
                    <a:schemeClr val="bg1"/>
                  </a:solidFill>
                  <a:cs typeface="Arial" charset="0"/>
                </a:rPr>
                <a:t>Straży Granicznej</a:t>
              </a:r>
            </a:p>
          </p:txBody>
        </p:sp>
        <p:pic>
          <p:nvPicPr>
            <p:cNvPr id="16392" name="Picture 28" descr="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3" y="3158"/>
              <a:ext cx="436" cy="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1285820" y="980728"/>
            <a:ext cx="7858180" cy="5000660"/>
          </a:xfrm>
        </p:spPr>
        <p:txBody>
          <a:bodyPr/>
          <a:lstStyle/>
          <a:p>
            <a:pPr algn="just">
              <a:buNone/>
            </a:pPr>
            <a:r>
              <a:rPr lang="pl-PL" sz="1600" b="1" dirty="0" smtClean="0">
                <a:solidFill>
                  <a:srgbClr val="FF0000"/>
                </a:solidFill>
                <a:latin typeface="Candara" pitchFamily="34" charset="0"/>
              </a:rPr>
              <a:t>ZOBOWIĄZANIE CUDZOZIEMCA DO POWROTU ZAWIERA:</a:t>
            </a:r>
            <a:endParaRPr lang="pl-PL" sz="1400" dirty="0" smtClean="0">
              <a:solidFill>
                <a:srgbClr val="FF0000"/>
              </a:solidFill>
              <a:latin typeface="Candara" pitchFamily="34" charset="0"/>
            </a:endParaRPr>
          </a:p>
          <a:p>
            <a:pPr algn="just">
              <a:buNone/>
            </a:pPr>
            <a:endParaRPr lang="pl-PL" sz="1600" dirty="0" smtClean="0">
              <a:latin typeface="Candara" pitchFamily="34" charset="0"/>
            </a:endParaRPr>
          </a:p>
          <a:p>
            <a:pPr algn="just">
              <a:buNone/>
            </a:pPr>
            <a:r>
              <a:rPr lang="pl-PL" sz="1600" b="1" dirty="0" smtClean="0">
                <a:latin typeface="Candara" pitchFamily="34" charset="0"/>
              </a:rPr>
              <a:t>OKREŚLENIE TERMINU POWROTU</a:t>
            </a:r>
          </a:p>
          <a:p>
            <a:pPr marL="0" indent="14288" algn="just">
              <a:buNone/>
            </a:pPr>
            <a:r>
              <a:rPr lang="pl-PL" sz="1600" dirty="0" smtClean="0">
                <a:latin typeface="Candara" pitchFamily="34" charset="0"/>
              </a:rPr>
              <a:t>W decyzji o zobowiązaniu cudzoziemca do powrotu określa się termin dobrowolnego powrotu, który wynosi </a:t>
            </a:r>
            <a:r>
              <a:rPr lang="pl-PL" sz="1600" u="sng" dirty="0" smtClean="0">
                <a:latin typeface="Candara" pitchFamily="34" charset="0"/>
              </a:rPr>
              <a:t>od 15 do 30 dni</a:t>
            </a:r>
            <a:r>
              <a:rPr lang="pl-PL" sz="1600" dirty="0" smtClean="0">
                <a:latin typeface="Candara" pitchFamily="34" charset="0"/>
              </a:rPr>
              <a:t>, liczony od dnia doręczenia decyzji.</a:t>
            </a:r>
          </a:p>
          <a:p>
            <a:pPr marL="0" indent="14288" algn="just">
              <a:buNone/>
            </a:pPr>
            <a:endParaRPr lang="pl-PL" sz="1600" dirty="0" smtClean="0">
              <a:latin typeface="Candara" pitchFamily="34" charset="0"/>
            </a:endParaRPr>
          </a:p>
          <a:p>
            <a:pPr algn="just">
              <a:buNone/>
            </a:pPr>
            <a:r>
              <a:rPr lang="pl-PL" sz="1600" b="1" dirty="0" smtClean="0">
                <a:latin typeface="Candara" pitchFamily="34" charset="0"/>
              </a:rPr>
              <a:t>ZAKAZ PONOWNEGO WJAZDU</a:t>
            </a:r>
          </a:p>
          <a:p>
            <a:pPr algn="just">
              <a:buNone/>
            </a:pPr>
            <a:endParaRPr lang="pl-PL" sz="1200" b="1" dirty="0" smtClean="0">
              <a:latin typeface="Candara" pitchFamily="34" charset="0"/>
            </a:endParaRPr>
          </a:p>
          <a:p>
            <a:pPr marL="0" indent="14288" algn="just">
              <a:buNone/>
            </a:pPr>
            <a:r>
              <a:rPr lang="pl-PL" sz="1600" dirty="0" smtClean="0">
                <a:latin typeface="Candara" pitchFamily="34" charset="0"/>
              </a:rPr>
              <a:t>W decyzji o zobowiązaniu cudzoziemca do powrotu orzeka się o zakazie ponownego wjazdu na terytorium Rzeczypospolitej Polskiej lub na terytorium Rzeczypospolitej Polskiej i innych państw obszaru Schengen oraz określa się okres tego </a:t>
            </a:r>
            <a:r>
              <a:rPr lang="pl-PL" sz="1600" dirty="0" smtClean="0">
                <a:latin typeface="Candara" pitchFamily="34" charset="0"/>
              </a:rPr>
              <a:t>zakazu,</a:t>
            </a:r>
            <a:br>
              <a:rPr lang="pl-PL" sz="1600" dirty="0" smtClean="0">
                <a:latin typeface="Candara" pitchFamily="34" charset="0"/>
              </a:rPr>
            </a:br>
            <a:r>
              <a:rPr lang="pl-PL" sz="1600" dirty="0" smtClean="0">
                <a:latin typeface="Candara" pitchFamily="34" charset="0"/>
              </a:rPr>
              <a:t>w </a:t>
            </a:r>
            <a:r>
              <a:rPr lang="pl-PL" sz="1600" dirty="0" smtClean="0">
                <a:latin typeface="Candara" pitchFamily="34" charset="0"/>
              </a:rPr>
              <a:t>zależności od podstawy wydania decyzji </a:t>
            </a:r>
            <a:r>
              <a:rPr lang="pl-PL" sz="1600" u="sng" dirty="0" smtClean="0">
                <a:latin typeface="Candara" pitchFamily="34" charset="0"/>
              </a:rPr>
              <a:t>od 6 miesięcy do 5 </a:t>
            </a:r>
            <a:r>
              <a:rPr lang="pl-PL" sz="1600" u="sng" dirty="0" smtClean="0">
                <a:latin typeface="Candara" pitchFamily="34" charset="0"/>
              </a:rPr>
              <a:t>lat.</a:t>
            </a:r>
          </a:p>
          <a:p>
            <a:pPr marL="0" indent="2066925" algn="ctr">
              <a:buNone/>
            </a:pPr>
            <a:endParaRPr lang="pl-PL" sz="2000" dirty="0" smtClean="0">
              <a:solidFill>
                <a:srgbClr val="FF0000"/>
              </a:solidFill>
              <a:latin typeface="Candara" pitchFamily="34" charset="0"/>
            </a:endParaRPr>
          </a:p>
          <a:p>
            <a:pPr marL="0" indent="2066925" algn="ctr">
              <a:buNone/>
            </a:pPr>
            <a:r>
              <a:rPr lang="pl-PL" sz="2000" dirty="0" smtClean="0">
                <a:solidFill>
                  <a:srgbClr val="FF0000"/>
                </a:solidFill>
                <a:latin typeface="Candara" pitchFamily="34" charset="0"/>
              </a:rPr>
              <a:t>W przypadku przesłanki dot. nielegalnej pracy</a:t>
            </a:r>
          </a:p>
          <a:p>
            <a:pPr marL="0" indent="2066925" algn="ctr">
              <a:buNone/>
            </a:pPr>
            <a:r>
              <a:rPr lang="pl-PL" sz="2000" dirty="0" smtClean="0">
                <a:solidFill>
                  <a:srgbClr val="FF0000"/>
                </a:solidFill>
                <a:latin typeface="Candara" pitchFamily="34" charset="0"/>
              </a:rPr>
              <a:t>i/lub działalności gospodarczej</a:t>
            </a:r>
          </a:p>
          <a:p>
            <a:pPr marL="0" lvl="3" indent="2066925" algn="ctr">
              <a:buNone/>
            </a:pPr>
            <a:r>
              <a:rPr lang="pl-PL" b="1" dirty="0" smtClean="0">
                <a:solidFill>
                  <a:srgbClr val="FF0000"/>
                </a:solidFill>
                <a:latin typeface="Candara" pitchFamily="34" charset="0"/>
              </a:rPr>
              <a:t>od 1 roku do 3 lat:</a:t>
            </a:r>
          </a:p>
          <a:p>
            <a:pPr algn="just">
              <a:buNone/>
            </a:pPr>
            <a:endParaRPr lang="pl-PL" sz="1600" dirty="0" smtClean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714348" y="0"/>
            <a:ext cx="8229600" cy="107157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altLang="pl-PL" sz="2000" b="1" dirty="0" smtClean="0">
                <a:solidFill>
                  <a:schemeClr val="tx2"/>
                </a:solidFill>
                <a:latin typeface="Arial" charset="0"/>
              </a:rPr>
              <a:t>Konsekwencje w obszarze administracyjnym </a:t>
            </a:r>
            <a:br>
              <a:rPr lang="pl-PL" altLang="pl-PL" sz="2000" b="1" dirty="0" smtClean="0">
                <a:solidFill>
                  <a:schemeClr val="tx2"/>
                </a:solidFill>
                <a:latin typeface="Arial" charset="0"/>
              </a:rPr>
            </a:br>
            <a:r>
              <a:rPr lang="pl-PL" altLang="pl-PL" sz="2000" b="1" dirty="0" smtClean="0">
                <a:solidFill>
                  <a:schemeClr val="tx2"/>
                </a:solidFill>
                <a:latin typeface="Arial" charset="0"/>
              </a:rPr>
              <a:t>kontroli legalności </a:t>
            </a:r>
            <a:r>
              <a:rPr lang="pl-PL" altLang="pl-PL" sz="2000" b="1" dirty="0" smtClean="0">
                <a:solidFill>
                  <a:schemeClr val="tx2"/>
                </a:solidFill>
                <a:latin typeface="Arial" charset="0"/>
              </a:rPr>
              <a:t>zatrudnienia </a:t>
            </a:r>
            <a:r>
              <a:rPr lang="pl-PL" altLang="pl-PL" sz="2000" b="1" dirty="0" smtClean="0">
                <a:solidFill>
                  <a:schemeClr val="tx2"/>
                </a:solidFill>
                <a:latin typeface="Arial" charset="0"/>
              </a:rPr>
              <a:t>- koszty wydalenia</a:t>
            </a:r>
            <a:endParaRPr lang="pl-PL" sz="2000" b="1" dirty="0">
              <a:solidFill>
                <a:schemeClr val="tx2"/>
              </a:solidFill>
            </a:endParaRPr>
          </a:p>
        </p:txBody>
      </p:sp>
      <p:sp>
        <p:nvSpPr>
          <p:cNvPr id="16388" name="Rectangle 7"/>
          <p:cNvSpPr>
            <a:spLocks/>
          </p:cNvSpPr>
          <p:nvPr/>
        </p:nvSpPr>
        <p:spPr bwMode="auto">
          <a:xfrm>
            <a:off x="2987675" y="3284538"/>
            <a:ext cx="56991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pl-PL" sz="2000" baseline="0"/>
              <a:t>	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107950" y="5013325"/>
            <a:ext cx="2232025" cy="1368425"/>
            <a:chOff x="68" y="3158"/>
            <a:chExt cx="1406" cy="862"/>
          </a:xfrm>
        </p:grpSpPr>
        <p:sp>
          <p:nvSpPr>
            <p:cNvPr id="16391" name="pole tekstowe 10"/>
            <p:cNvSpPr txBox="1">
              <a:spLocks noChangeArrowheads="1"/>
            </p:cNvSpPr>
            <p:nvPr/>
          </p:nvSpPr>
          <p:spPr bwMode="auto">
            <a:xfrm>
              <a:off x="68" y="3732"/>
              <a:ext cx="140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1200" baseline="0">
                  <a:solidFill>
                    <a:schemeClr val="bg1"/>
                  </a:solidFill>
                  <a:cs typeface="Arial" charset="0"/>
                </a:rPr>
                <a:t>Morski Oddział</a:t>
              </a:r>
            </a:p>
            <a:p>
              <a:r>
                <a:rPr lang="pl-PL" sz="1200" baseline="0">
                  <a:solidFill>
                    <a:schemeClr val="bg1"/>
                  </a:solidFill>
                  <a:cs typeface="Arial" charset="0"/>
                </a:rPr>
                <a:t>Straży Granicznej</a:t>
              </a:r>
            </a:p>
          </p:txBody>
        </p:sp>
        <p:pic>
          <p:nvPicPr>
            <p:cNvPr id="16392" name="Picture 28" descr="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3" y="3158"/>
              <a:ext cx="436" cy="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1285820" y="980728"/>
            <a:ext cx="7858180" cy="5000660"/>
          </a:xfrm>
        </p:spPr>
        <p:txBody>
          <a:bodyPr/>
          <a:lstStyle/>
          <a:p>
            <a:pPr algn="just">
              <a:buNone/>
            </a:pPr>
            <a:r>
              <a:rPr lang="pl-PL" sz="1600" b="1" dirty="0" smtClean="0">
                <a:solidFill>
                  <a:srgbClr val="FF0000"/>
                </a:solidFill>
                <a:latin typeface="Candara" pitchFamily="34" charset="0"/>
              </a:rPr>
              <a:t> 	</a:t>
            </a:r>
          </a:p>
          <a:p>
            <a:pPr algn="just">
              <a:buNone/>
            </a:pPr>
            <a:endParaRPr lang="pl-PL" sz="1600" b="1" dirty="0" smtClean="0">
              <a:solidFill>
                <a:srgbClr val="FF0000"/>
              </a:solidFill>
              <a:latin typeface="Candara" pitchFamily="34" charset="0"/>
            </a:endParaRPr>
          </a:p>
          <a:p>
            <a:pPr algn="just">
              <a:buNone/>
            </a:pPr>
            <a:r>
              <a:rPr lang="pl-PL" sz="1600" b="1" dirty="0" smtClean="0">
                <a:solidFill>
                  <a:srgbClr val="FF0000"/>
                </a:solidFill>
                <a:latin typeface="Candara" pitchFamily="34" charset="0"/>
              </a:rPr>
              <a:t>	</a:t>
            </a:r>
            <a:r>
              <a:rPr lang="pl-PL" sz="2400" b="1" dirty="0" smtClean="0">
                <a:solidFill>
                  <a:srgbClr val="7030A0"/>
                </a:solidFill>
                <a:latin typeface="Candara" pitchFamily="34" charset="0"/>
              </a:rPr>
              <a:t>Podmiot powierzający wykonywanie pracy lub pełnienie funkcji </a:t>
            </a:r>
            <a:r>
              <a:rPr lang="pl-PL" sz="2400" b="1" u="sng" dirty="0" smtClean="0">
                <a:solidFill>
                  <a:srgbClr val="002060"/>
                </a:solidFill>
                <a:latin typeface="Candara" pitchFamily="34" charset="0"/>
              </a:rPr>
              <a:t>ponosi koszty</a:t>
            </a:r>
            <a:r>
              <a:rPr lang="pl-PL" sz="2400" b="1" dirty="0" smtClean="0">
                <a:solidFill>
                  <a:srgbClr val="002060"/>
                </a:solidFill>
                <a:latin typeface="Candara" pitchFamily="34" charset="0"/>
              </a:rPr>
              <a:t> </a:t>
            </a:r>
            <a:r>
              <a:rPr lang="pl-PL" sz="2400" b="1" dirty="0" smtClean="0">
                <a:solidFill>
                  <a:srgbClr val="7030A0"/>
                </a:solidFill>
                <a:latin typeface="Candara" pitchFamily="34" charset="0"/>
              </a:rPr>
              <a:t>związane z </a:t>
            </a:r>
            <a:r>
              <a:rPr lang="pl-PL" sz="2400" b="1" dirty="0" smtClean="0">
                <a:solidFill>
                  <a:srgbClr val="7030A0"/>
                </a:solidFill>
                <a:latin typeface="Candara" pitchFamily="34" charset="0"/>
              </a:rPr>
              <a:t>wydaniem</a:t>
            </a:r>
            <a:r>
              <a:rPr lang="pl-PL" sz="2400" b="1" dirty="0" smtClean="0">
                <a:solidFill>
                  <a:srgbClr val="7030A0"/>
                </a:solidFill>
                <a:latin typeface="Candara" pitchFamily="34" charset="0"/>
              </a:rPr>
              <a:t/>
            </a:r>
            <a:br>
              <a:rPr lang="pl-PL" sz="2400" b="1" dirty="0" smtClean="0">
                <a:solidFill>
                  <a:srgbClr val="7030A0"/>
                </a:solidFill>
                <a:latin typeface="Candara" pitchFamily="34" charset="0"/>
              </a:rPr>
            </a:br>
            <a:r>
              <a:rPr lang="pl-PL" sz="2400" b="1" dirty="0" smtClean="0">
                <a:solidFill>
                  <a:srgbClr val="7030A0"/>
                </a:solidFill>
                <a:latin typeface="Candara" pitchFamily="34" charset="0"/>
              </a:rPr>
              <a:t>i wykonaniem decyzji o zobowiązaniu do powrotu,</a:t>
            </a:r>
            <a:br>
              <a:rPr lang="pl-PL" sz="2400" b="1" dirty="0" smtClean="0">
                <a:solidFill>
                  <a:srgbClr val="7030A0"/>
                </a:solidFill>
                <a:latin typeface="Candara" pitchFamily="34" charset="0"/>
              </a:rPr>
            </a:br>
            <a:r>
              <a:rPr lang="pl-PL" sz="2400" b="1" dirty="0" smtClean="0">
                <a:solidFill>
                  <a:srgbClr val="7030A0"/>
                </a:solidFill>
                <a:latin typeface="Candara" pitchFamily="34" charset="0"/>
              </a:rPr>
              <a:t>w przypadku gdy decyzja ta została wydana w </a:t>
            </a:r>
            <a:r>
              <a:rPr lang="pl-PL" sz="2400" b="1" dirty="0" smtClean="0">
                <a:solidFill>
                  <a:srgbClr val="7030A0"/>
                </a:solidFill>
                <a:latin typeface="Candara" pitchFamily="34" charset="0"/>
              </a:rPr>
              <a:t>związku</a:t>
            </a:r>
            <a:br>
              <a:rPr lang="pl-PL" sz="2400" b="1" dirty="0" smtClean="0">
                <a:solidFill>
                  <a:srgbClr val="7030A0"/>
                </a:solidFill>
                <a:latin typeface="Candara" pitchFamily="34" charset="0"/>
              </a:rPr>
            </a:br>
            <a:r>
              <a:rPr lang="pl-PL" sz="2400" b="1" dirty="0" smtClean="0">
                <a:solidFill>
                  <a:srgbClr val="7030A0"/>
                </a:solidFill>
                <a:latin typeface="Candara" pitchFamily="34" charset="0"/>
              </a:rPr>
              <a:t>z </a:t>
            </a:r>
            <a:r>
              <a:rPr lang="pl-PL" sz="2400" b="1" dirty="0" smtClean="0">
                <a:solidFill>
                  <a:srgbClr val="7030A0"/>
                </a:solidFill>
                <a:latin typeface="Candara" pitchFamily="34" charset="0"/>
              </a:rPr>
              <a:t>nielegalnym wykonywaniem pracy.</a:t>
            </a:r>
          </a:p>
          <a:p>
            <a:pPr algn="just">
              <a:buNone/>
            </a:pPr>
            <a:endParaRPr lang="pl-PL" sz="2400" b="1" dirty="0" smtClean="0">
              <a:latin typeface="Candara" pitchFamily="34" charset="0"/>
            </a:endParaRPr>
          </a:p>
          <a:p>
            <a:pPr algn="just">
              <a:buNone/>
            </a:pPr>
            <a:r>
              <a:rPr lang="pl-PL" sz="2400" b="1" dirty="0" smtClean="0">
                <a:latin typeface="Candara" pitchFamily="34" charset="0"/>
              </a:rPr>
              <a:t>		</a:t>
            </a:r>
            <a:r>
              <a:rPr lang="pl-PL" sz="1800" b="1" i="1" dirty="0" smtClean="0">
                <a:solidFill>
                  <a:srgbClr val="0070C0"/>
                </a:solidFill>
                <a:latin typeface="Candara" pitchFamily="34" charset="0"/>
              </a:rPr>
              <a:t>Warunkiem realizacji powyższego przepisu jest wydanie decyzji bez 	terminu </a:t>
            </a:r>
            <a:r>
              <a:rPr lang="pl-PL" sz="1800" b="1" i="1" dirty="0" smtClean="0">
                <a:solidFill>
                  <a:srgbClr val="0070C0"/>
                </a:solidFill>
                <a:latin typeface="Candara" pitchFamily="34" charset="0"/>
              </a:rPr>
              <a:t>(do </a:t>
            </a:r>
            <a:r>
              <a:rPr lang="pl-PL" sz="1800" b="1" i="1" dirty="0" smtClean="0">
                <a:solidFill>
                  <a:srgbClr val="0070C0"/>
                </a:solidFill>
                <a:latin typeface="Candara" pitchFamily="34" charset="0"/>
              </a:rPr>
              <a:t>wykonania </a:t>
            </a:r>
            <a:r>
              <a:rPr lang="pl-PL" sz="1800" b="1" i="1" dirty="0" smtClean="0">
                <a:solidFill>
                  <a:srgbClr val="0070C0"/>
                </a:solidFill>
                <a:latin typeface="Candara" pitchFamily="34" charset="0"/>
              </a:rPr>
              <a:t>pod </a:t>
            </a:r>
            <a:r>
              <a:rPr lang="pl-PL" sz="1800" b="1" i="1" dirty="0" smtClean="0">
                <a:solidFill>
                  <a:srgbClr val="0070C0"/>
                </a:solidFill>
                <a:latin typeface="Candara" pitchFamily="34" charset="0"/>
              </a:rPr>
              <a:t>konwojem), a nie wydanej z </a:t>
            </a:r>
            <a:r>
              <a:rPr lang="pl-PL" sz="1800" b="1" i="1" dirty="0" smtClean="0">
                <a:solidFill>
                  <a:srgbClr val="0070C0"/>
                </a:solidFill>
                <a:latin typeface="Candara" pitchFamily="34" charset="0"/>
              </a:rPr>
              <a:t>określeniem </a:t>
            </a:r>
            <a:r>
              <a:rPr lang="pl-PL" sz="1800" b="1" i="1" dirty="0" smtClean="0">
                <a:solidFill>
                  <a:srgbClr val="0070C0"/>
                </a:solidFill>
                <a:latin typeface="Candara" pitchFamily="34" charset="0"/>
              </a:rPr>
              <a:t>	terminu, która podlega samodzielnemu wykonaniu. </a:t>
            </a:r>
            <a:endParaRPr lang="pl-PL" sz="1800" i="1" dirty="0" smtClean="0">
              <a:solidFill>
                <a:srgbClr val="0070C0"/>
              </a:solidFill>
              <a:latin typeface="Candara" pitchFamily="34" charset="0"/>
            </a:endParaRPr>
          </a:p>
          <a:p>
            <a:pPr algn="just">
              <a:buNone/>
            </a:pPr>
            <a:endParaRPr lang="pl-PL" sz="1600" dirty="0" smtClean="0">
              <a:latin typeface="Candara" pitchFamily="34" charset="0"/>
            </a:endParaRPr>
          </a:p>
          <a:p>
            <a:pPr algn="just">
              <a:buNone/>
            </a:pPr>
            <a:endParaRPr lang="pl-PL" sz="1600" dirty="0" smtClean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1571625" y="4857750"/>
            <a:ext cx="67865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pl-PL">
                <a:solidFill>
                  <a:srgbClr val="000000"/>
                </a:solidFill>
              </a:rPr>
              <a:t/>
            </a:r>
            <a:br>
              <a:rPr lang="pl-PL">
                <a:solidFill>
                  <a:srgbClr val="000000"/>
                </a:solidFill>
              </a:rPr>
            </a:br>
            <a:endParaRPr lang="pl-PL">
              <a:solidFill>
                <a:srgbClr val="000000"/>
              </a:solidFill>
            </a:endParaRPr>
          </a:p>
          <a:p>
            <a:pPr eaLnBrk="0" hangingPunct="0"/>
            <a:endParaRPr lang="pl-PL">
              <a:solidFill>
                <a:srgbClr val="000000"/>
              </a:solidFill>
            </a:endParaRPr>
          </a:p>
        </p:txBody>
      </p:sp>
      <p:sp>
        <p:nvSpPr>
          <p:cNvPr id="12" name="pole tekstowe 10"/>
          <p:cNvSpPr txBox="1">
            <a:spLocks noChangeArrowheads="1"/>
          </p:cNvSpPr>
          <p:nvPr/>
        </p:nvSpPr>
        <p:spPr bwMode="auto">
          <a:xfrm>
            <a:off x="539552" y="1556792"/>
            <a:ext cx="8424936" cy="2716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pl-PL" altLang="pl-PL" sz="4000" b="1" i="1" dirty="0" smtClean="0">
              <a:solidFill>
                <a:srgbClr val="FFC000"/>
              </a:solidFill>
              <a:latin typeface="Candara" pitchFamily="34" charset="0"/>
            </a:endParaRPr>
          </a:p>
          <a:p>
            <a:pPr algn="ctr">
              <a:defRPr/>
            </a:pPr>
            <a:r>
              <a:rPr lang="pl-PL" altLang="pl-PL" sz="4000" b="1" i="1" dirty="0" smtClean="0">
                <a:solidFill>
                  <a:srgbClr val="FFC000"/>
                </a:solidFill>
                <a:latin typeface="Candara" pitchFamily="34" charset="0"/>
              </a:rPr>
              <a:t>Cudzoziemcy na polskim rynku pracy</a:t>
            </a:r>
          </a:p>
          <a:p>
            <a:pPr algn="ctr">
              <a:defRPr/>
            </a:pPr>
            <a:r>
              <a:rPr lang="pl-PL" altLang="pl-PL" sz="4000" b="1" i="1" dirty="0" smtClean="0">
                <a:solidFill>
                  <a:srgbClr val="FFC000"/>
                </a:solidFill>
                <a:latin typeface="Candara" pitchFamily="34" charset="0"/>
              </a:rPr>
              <a:t>- problemy, wątpliwości</a:t>
            </a:r>
            <a:r>
              <a:rPr lang="pl-PL" altLang="pl-PL" sz="4000" b="1" i="1" dirty="0" smtClean="0">
                <a:solidFill>
                  <a:srgbClr val="FFC000"/>
                </a:solidFill>
                <a:latin typeface="Candara" pitchFamily="34" charset="0"/>
              </a:rPr>
              <a:t/>
            </a:r>
            <a:br>
              <a:rPr lang="pl-PL" altLang="pl-PL" sz="4000" b="1" i="1" dirty="0" smtClean="0">
                <a:solidFill>
                  <a:srgbClr val="FFC000"/>
                </a:solidFill>
                <a:latin typeface="Candara" pitchFamily="34" charset="0"/>
              </a:rPr>
            </a:br>
            <a:r>
              <a:rPr lang="pl-PL" altLang="pl-PL" sz="4000" b="1" i="1" dirty="0" smtClean="0">
                <a:solidFill>
                  <a:srgbClr val="FFC000"/>
                </a:solidFill>
                <a:latin typeface="Candara" pitchFamily="34" charset="0"/>
              </a:rPr>
              <a:t> </a:t>
            </a:r>
            <a:endParaRPr lang="pl-PL" altLang="pl-PL" sz="4000" b="1" i="1" dirty="0">
              <a:solidFill>
                <a:srgbClr val="FFC000"/>
              </a:solidFill>
              <a:latin typeface="Candara" pitchFamily="34" charset="0"/>
            </a:endParaRPr>
          </a:p>
          <a:p>
            <a:pPr algn="ctr">
              <a:defRPr/>
            </a:pPr>
            <a:endParaRPr lang="pl-PL" sz="1050" b="1" dirty="0">
              <a:solidFill>
                <a:prstClr val="white"/>
              </a:solidFill>
              <a:cs typeface="Arial" charset="0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79065" y="5157192"/>
            <a:ext cx="2224088" cy="1393825"/>
            <a:chOff x="-23" y="3158"/>
            <a:chExt cx="1401" cy="878"/>
          </a:xfrm>
        </p:grpSpPr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-23" y="3748"/>
              <a:ext cx="1401" cy="2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pl-PL" sz="1200" baseline="0" dirty="0">
                  <a:solidFill>
                    <a:srgbClr val="008000"/>
                  </a:solidFill>
                  <a:cs typeface="Arial" pitchFamily="34" charset="0"/>
                </a:rPr>
                <a:t>Morski Oddział</a:t>
              </a:r>
            </a:p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pl-PL" sz="1200" baseline="0" dirty="0">
                  <a:solidFill>
                    <a:srgbClr val="008000"/>
                  </a:solidFill>
                  <a:cs typeface="Arial" pitchFamily="34" charset="0"/>
                </a:rPr>
                <a:t>Straży Granicznej</a:t>
              </a:r>
            </a:p>
          </p:txBody>
        </p:sp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3" y="3158"/>
              <a:ext cx="431" cy="54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9357439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7"/>
          <p:cNvSpPr>
            <a:spLocks/>
          </p:cNvSpPr>
          <p:nvPr/>
        </p:nvSpPr>
        <p:spPr bwMode="auto">
          <a:xfrm>
            <a:off x="2987675" y="3284538"/>
            <a:ext cx="56991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pl-PL" sz="2000" baseline="0"/>
              <a:t>	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107950" y="5013325"/>
            <a:ext cx="2232025" cy="1368425"/>
            <a:chOff x="68" y="3158"/>
            <a:chExt cx="1406" cy="862"/>
          </a:xfrm>
        </p:grpSpPr>
        <p:sp>
          <p:nvSpPr>
            <p:cNvPr id="16391" name="pole tekstowe 10"/>
            <p:cNvSpPr txBox="1">
              <a:spLocks noChangeArrowheads="1"/>
            </p:cNvSpPr>
            <p:nvPr/>
          </p:nvSpPr>
          <p:spPr bwMode="auto">
            <a:xfrm>
              <a:off x="68" y="3732"/>
              <a:ext cx="140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1200" baseline="0">
                  <a:solidFill>
                    <a:schemeClr val="bg1"/>
                  </a:solidFill>
                  <a:cs typeface="Arial" charset="0"/>
                </a:rPr>
                <a:t>Morski Oddział</a:t>
              </a:r>
            </a:p>
            <a:p>
              <a:r>
                <a:rPr lang="pl-PL" sz="1200" baseline="0">
                  <a:solidFill>
                    <a:schemeClr val="bg1"/>
                  </a:solidFill>
                  <a:cs typeface="Arial" charset="0"/>
                </a:rPr>
                <a:t>Straży Granicznej</a:t>
              </a:r>
            </a:p>
          </p:txBody>
        </p:sp>
        <p:pic>
          <p:nvPicPr>
            <p:cNvPr id="16392" name="Picture 28" descr="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3" y="3158"/>
              <a:ext cx="436" cy="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1403648" y="1124744"/>
            <a:ext cx="7572428" cy="4320480"/>
          </a:xfrm>
        </p:spPr>
        <p:txBody>
          <a:bodyPr/>
          <a:lstStyle/>
          <a:p>
            <a:pPr marL="448056" indent="-384048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pl-PL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pl-PL" sz="2000" dirty="0" smtClean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Cudzoziemcy nieposiadający uprzywilejowanego statusu, powinni - co do zasady:</a:t>
            </a:r>
          </a:p>
          <a:p>
            <a:pPr marL="448056" indent="-384048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l-PL" sz="2000" dirty="0" smtClean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legitymować się </a:t>
            </a:r>
            <a:r>
              <a:rPr lang="pl-PL" sz="2000" b="1" dirty="0" smtClean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zezwoleniem na pracę </a:t>
            </a:r>
            <a:r>
              <a:rPr lang="pl-PL" sz="2000" dirty="0" smtClean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oraz</a:t>
            </a:r>
          </a:p>
          <a:p>
            <a:pPr marL="448056" indent="-384048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l-PL" sz="2000" dirty="0" smtClean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odpowiednią podstawą pobytu (np. wizą, zezwoleniem na pobyt czasowy, wizą jednolitą wydaną przez inne państwo strefy Schengen) - </a:t>
            </a:r>
            <a:r>
              <a:rPr lang="pl-PL" sz="2000" b="1" dirty="0" smtClean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w formie, która nie wyklucza wykonywania pracy.</a:t>
            </a:r>
          </a:p>
          <a:p>
            <a:pPr marL="448056" indent="-384048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l-PL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Symbol zastępczy zawartości 1"/>
          <p:cNvSpPr txBox="1">
            <a:spLocks/>
          </p:cNvSpPr>
          <p:nvPr/>
        </p:nvSpPr>
        <p:spPr>
          <a:xfrm>
            <a:off x="2195736" y="188640"/>
            <a:ext cx="5786438" cy="43204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1800" b="1" dirty="0" smtClean="0">
                <a:solidFill>
                  <a:srgbClr val="C00000"/>
                </a:solidFill>
              </a:rPr>
              <a:t>Cudzoziemcy na polskim rynku </a:t>
            </a:r>
            <a:r>
              <a:rPr lang="pl-PL" sz="1800" b="1" dirty="0" smtClean="0">
                <a:solidFill>
                  <a:srgbClr val="C00000"/>
                </a:solidFill>
              </a:rPr>
              <a:t>pracy – zasada ogólna</a:t>
            </a:r>
            <a:endParaRPr lang="pl-PL" sz="11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7"/>
          <p:cNvSpPr>
            <a:spLocks/>
          </p:cNvSpPr>
          <p:nvPr/>
        </p:nvSpPr>
        <p:spPr bwMode="auto">
          <a:xfrm>
            <a:off x="2987675" y="3284538"/>
            <a:ext cx="56991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pl-PL" sz="2000" baseline="0"/>
              <a:t>	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107950" y="5013325"/>
            <a:ext cx="2232025" cy="1368425"/>
            <a:chOff x="68" y="3158"/>
            <a:chExt cx="1406" cy="862"/>
          </a:xfrm>
        </p:grpSpPr>
        <p:sp>
          <p:nvSpPr>
            <p:cNvPr id="16391" name="pole tekstowe 10"/>
            <p:cNvSpPr txBox="1">
              <a:spLocks noChangeArrowheads="1"/>
            </p:cNvSpPr>
            <p:nvPr/>
          </p:nvSpPr>
          <p:spPr bwMode="auto">
            <a:xfrm>
              <a:off x="68" y="3732"/>
              <a:ext cx="140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1200" baseline="0">
                  <a:solidFill>
                    <a:schemeClr val="bg1"/>
                  </a:solidFill>
                  <a:cs typeface="Arial" charset="0"/>
                </a:rPr>
                <a:t>Morski Oddział</a:t>
              </a:r>
            </a:p>
            <a:p>
              <a:r>
                <a:rPr lang="pl-PL" sz="1200" baseline="0">
                  <a:solidFill>
                    <a:schemeClr val="bg1"/>
                  </a:solidFill>
                  <a:cs typeface="Arial" charset="0"/>
                </a:rPr>
                <a:t>Straży Granicznej</a:t>
              </a:r>
            </a:p>
          </p:txBody>
        </p:sp>
        <p:pic>
          <p:nvPicPr>
            <p:cNvPr id="16392" name="Picture 28" descr="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3" y="3158"/>
              <a:ext cx="436" cy="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1475656" y="548680"/>
            <a:ext cx="7572428" cy="4248472"/>
          </a:xfrm>
        </p:spPr>
        <p:txBody>
          <a:bodyPr/>
          <a:lstStyle/>
          <a:p>
            <a:pPr marL="448056" indent="-384048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l-PL" sz="2000" dirty="0" smtClean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      </a:t>
            </a:r>
            <a:r>
              <a:rPr lang="pl-PL" sz="1600" dirty="0" smtClean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Cudzoziemcy zwolnieni z obowiązku posiadania zezwolenia na pracę na mocy </a:t>
            </a:r>
            <a:r>
              <a:rPr lang="pl-PL" sz="1600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rozporządzenie ministra </a:t>
            </a:r>
            <a:r>
              <a:rPr lang="pl-PL" sz="1600" dirty="0" err="1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PiPS</a:t>
            </a:r>
            <a:r>
              <a:rPr lang="pl-PL" sz="1600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 z dnia 21.04.2015 r.</a:t>
            </a:r>
            <a:endParaRPr lang="pl-PL" sz="1600" dirty="0" smtClean="0">
              <a:solidFill>
                <a:schemeClr val="accent6">
                  <a:lumMod val="50000"/>
                </a:schemeClr>
              </a:solidFill>
              <a:latin typeface="Candara" pitchFamily="34" charset="0"/>
            </a:endParaRPr>
          </a:p>
          <a:p>
            <a:pPr marL="3175" indent="9525" algn="just">
              <a:buNone/>
            </a:pPr>
            <a:r>
              <a:rPr lang="pl-PL" sz="2000" dirty="0" smtClean="0"/>
              <a:t> -   cudzoziemcy będący </a:t>
            </a:r>
            <a:r>
              <a:rPr lang="pl-PL" sz="2000" dirty="0" smtClean="0"/>
              <a:t>obywatelami Republiki Armenii, Republiki </a:t>
            </a:r>
            <a:r>
              <a:rPr lang="pl-PL" sz="2000" dirty="0" smtClean="0"/>
              <a:t> </a:t>
            </a:r>
          </a:p>
          <a:p>
            <a:pPr marL="3175" indent="9525" algn="just">
              <a:buNone/>
            </a:pPr>
            <a:r>
              <a:rPr lang="pl-PL" sz="2000" dirty="0" smtClean="0"/>
              <a:t>      Białorusi</a:t>
            </a:r>
            <a:r>
              <a:rPr lang="pl-PL" sz="2000" dirty="0" smtClean="0"/>
              <a:t>, Republiki Gruzji, Republiki Mołdawii, Federacji Rosyjskiej </a:t>
            </a:r>
            <a:r>
              <a:rPr lang="pl-PL" sz="2000" dirty="0" smtClean="0"/>
              <a:t> </a:t>
            </a:r>
          </a:p>
          <a:p>
            <a:pPr marL="3175" indent="9525" algn="just">
              <a:buNone/>
            </a:pPr>
            <a:r>
              <a:rPr lang="pl-PL" sz="2000" dirty="0"/>
              <a:t> </a:t>
            </a:r>
            <a:r>
              <a:rPr lang="pl-PL" sz="2000" dirty="0" smtClean="0"/>
              <a:t>     </a:t>
            </a:r>
            <a:r>
              <a:rPr lang="pl-PL" sz="2000" dirty="0" smtClean="0"/>
              <a:t>lub Ukrainy</a:t>
            </a:r>
            <a:r>
              <a:rPr lang="pl-PL" sz="2000" dirty="0"/>
              <a:t>,</a:t>
            </a:r>
            <a:r>
              <a:rPr lang="pl-PL" sz="2000" dirty="0" smtClean="0"/>
              <a:t> </a:t>
            </a:r>
          </a:p>
          <a:p>
            <a:pPr marL="346075" algn="just">
              <a:buFontTx/>
              <a:buChar char="-"/>
            </a:pPr>
            <a:r>
              <a:rPr lang="pl-PL" sz="2000" dirty="0" smtClean="0"/>
              <a:t>wykonujący </a:t>
            </a:r>
            <a:r>
              <a:rPr lang="pl-PL" sz="2000" dirty="0" smtClean="0"/>
              <a:t>pracę przez okres nieprzekraczający </a:t>
            </a:r>
            <a:r>
              <a:rPr lang="pl-PL" sz="2000" b="1" dirty="0" smtClean="0"/>
              <a:t>6 miesięcy w ciągu kolejnych 12 miesięcy</a:t>
            </a:r>
            <a:r>
              <a:rPr lang="pl-PL" sz="2000" dirty="0" smtClean="0"/>
              <a:t>, </a:t>
            </a:r>
            <a:endParaRPr lang="pl-PL" sz="2000" dirty="0" smtClean="0"/>
          </a:p>
          <a:p>
            <a:pPr marL="346075" algn="just">
              <a:buFontTx/>
              <a:buChar char="-"/>
            </a:pPr>
            <a:r>
              <a:rPr lang="pl-PL" sz="2000" dirty="0" smtClean="0"/>
              <a:t>przed </a:t>
            </a:r>
            <a:r>
              <a:rPr lang="pl-PL" sz="2000" dirty="0" smtClean="0"/>
              <a:t>podjęciem przez cudzoziemca pracy powiatowy urząd pracy, właściwy ze względu na miejsce pobytu stałego lub siedzibę podmiotu powierzającego wykonywanie pracy, zarejestrował pisemne oświadczenie tego podmiotu o zamiarze powierzenia wykonywania pracy temu cudzoziemcowi, określające nazwę </a:t>
            </a:r>
            <a:r>
              <a:rPr lang="pl-PL" sz="2000" b="1" dirty="0" smtClean="0"/>
              <a:t>zawodu</a:t>
            </a:r>
            <a:r>
              <a:rPr lang="pl-PL" sz="2000" dirty="0" smtClean="0"/>
              <a:t>, </a:t>
            </a:r>
            <a:r>
              <a:rPr lang="pl-PL" sz="2000" b="1" dirty="0" smtClean="0"/>
              <a:t>miejsce wykonywania pracy</a:t>
            </a:r>
            <a:r>
              <a:rPr lang="pl-PL" sz="2000" dirty="0" smtClean="0"/>
              <a:t>, </a:t>
            </a:r>
            <a:r>
              <a:rPr lang="pl-PL" sz="2000" b="1" dirty="0" smtClean="0"/>
              <a:t>datę rozpoczęcia i okres wykonywania pracy</a:t>
            </a:r>
            <a:r>
              <a:rPr lang="pl-PL" sz="2000" dirty="0" smtClean="0"/>
              <a:t>, </a:t>
            </a:r>
            <a:r>
              <a:rPr lang="pl-PL" sz="2000" b="1" dirty="0" smtClean="0"/>
              <a:t>rodzaj umowy </a:t>
            </a:r>
            <a:r>
              <a:rPr lang="pl-PL" sz="2000" dirty="0" smtClean="0"/>
              <a:t>stanowiącej podstawę wykonywania pracy oraz </a:t>
            </a:r>
            <a:r>
              <a:rPr lang="pl-PL" sz="2000" b="1" dirty="0" smtClean="0"/>
              <a:t>wysokość wynagrodzenia </a:t>
            </a:r>
            <a:r>
              <a:rPr lang="pl-PL" sz="2000" dirty="0" smtClean="0"/>
              <a:t>brutto za pracę, </a:t>
            </a:r>
            <a:endParaRPr lang="pl-PL" sz="2000" dirty="0" smtClean="0"/>
          </a:p>
          <a:p>
            <a:pPr marL="346075" algn="just">
              <a:buFontTx/>
              <a:buChar char="-"/>
            </a:pPr>
            <a:r>
              <a:rPr lang="pl-PL" sz="2000" b="1" u="sng" dirty="0" smtClean="0"/>
              <a:t>praca </a:t>
            </a:r>
            <a:r>
              <a:rPr lang="pl-PL" sz="2000" b="1" u="sng" dirty="0" smtClean="0"/>
              <a:t>ta wykonywana jest na podstawie pisemnej umowy na warunkach określonych w oświadczeniu. </a:t>
            </a:r>
          </a:p>
          <a:p>
            <a:pPr marL="64008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pl-PL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Symbol zastępczy zawartości 1"/>
          <p:cNvSpPr txBox="1">
            <a:spLocks/>
          </p:cNvSpPr>
          <p:nvPr/>
        </p:nvSpPr>
        <p:spPr>
          <a:xfrm>
            <a:off x="2195736" y="0"/>
            <a:ext cx="5786438" cy="62068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1800" b="1" dirty="0" smtClean="0">
                <a:solidFill>
                  <a:srgbClr val="C00000"/>
                </a:solidFill>
              </a:rPr>
              <a:t>Cudzoziemcy na polskim rynku pracy – </a:t>
            </a:r>
            <a:r>
              <a:rPr lang="pl-PL" sz="1800" b="1" dirty="0" smtClean="0">
                <a:solidFill>
                  <a:srgbClr val="C00000"/>
                </a:solidFill>
              </a:rPr>
              <a:t>oświadczenia</a:t>
            </a:r>
            <a:endParaRPr lang="pl-PL" sz="11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7"/>
          <p:cNvSpPr>
            <a:spLocks/>
          </p:cNvSpPr>
          <p:nvPr/>
        </p:nvSpPr>
        <p:spPr bwMode="auto">
          <a:xfrm>
            <a:off x="2987675" y="3284538"/>
            <a:ext cx="56991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pl-PL" sz="2000" baseline="0"/>
              <a:t>	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107950" y="5013325"/>
            <a:ext cx="2232025" cy="1368425"/>
            <a:chOff x="68" y="3158"/>
            <a:chExt cx="1406" cy="862"/>
          </a:xfrm>
        </p:grpSpPr>
        <p:sp>
          <p:nvSpPr>
            <p:cNvPr id="16391" name="pole tekstowe 10"/>
            <p:cNvSpPr txBox="1">
              <a:spLocks noChangeArrowheads="1"/>
            </p:cNvSpPr>
            <p:nvPr/>
          </p:nvSpPr>
          <p:spPr bwMode="auto">
            <a:xfrm>
              <a:off x="68" y="3732"/>
              <a:ext cx="140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1200" baseline="0">
                  <a:solidFill>
                    <a:schemeClr val="bg1"/>
                  </a:solidFill>
                  <a:cs typeface="Arial" charset="0"/>
                </a:rPr>
                <a:t>Morski Oddział</a:t>
              </a:r>
            </a:p>
            <a:p>
              <a:r>
                <a:rPr lang="pl-PL" sz="1200" baseline="0">
                  <a:solidFill>
                    <a:schemeClr val="bg1"/>
                  </a:solidFill>
                  <a:cs typeface="Arial" charset="0"/>
                </a:rPr>
                <a:t>Straży Granicznej</a:t>
              </a:r>
            </a:p>
          </p:txBody>
        </p:sp>
        <p:pic>
          <p:nvPicPr>
            <p:cNvPr id="16392" name="Picture 28" descr="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3" y="3158"/>
              <a:ext cx="436" cy="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1331640" y="692696"/>
            <a:ext cx="7644436" cy="4320480"/>
          </a:xfrm>
        </p:spPr>
        <p:txBody>
          <a:bodyPr/>
          <a:lstStyle/>
          <a:p>
            <a:pPr algn="just">
              <a:buNone/>
            </a:pPr>
            <a:r>
              <a:rPr lang="pl-PL" sz="1600" dirty="0" smtClean="0"/>
              <a:t>	</a:t>
            </a:r>
          </a:p>
          <a:p>
            <a:pPr algn="just">
              <a:buNone/>
            </a:pPr>
            <a:r>
              <a:rPr lang="pl-PL" sz="1600" dirty="0" smtClean="0"/>
              <a:t>	</a:t>
            </a:r>
            <a:r>
              <a:rPr lang="pl-PL" sz="1800" dirty="0" smtClean="0">
                <a:latin typeface="Candara" pitchFamily="34" charset="0"/>
              </a:rPr>
              <a:t>Działania pracodawcy w celu wydania cudzoziemcowi oświadczenia obejmują rejestrację oświadczenia w powiatowym urzędzie pracy (PUP) właściwym ze względu na miejsce swojego pobytu lub siedzibę. </a:t>
            </a:r>
          </a:p>
          <a:p>
            <a:pPr algn="just">
              <a:buNone/>
            </a:pPr>
            <a:r>
              <a:rPr lang="pl-PL" sz="1800" dirty="0" smtClean="0">
                <a:latin typeface="Candara" pitchFamily="34" charset="0"/>
              </a:rPr>
              <a:t>	Oświadczenie powinno być zarejestrowane w PUP </a:t>
            </a:r>
            <a:r>
              <a:rPr lang="pl-PL" sz="1800" u="sng" dirty="0" smtClean="0">
                <a:latin typeface="Candara" pitchFamily="34" charset="0"/>
              </a:rPr>
              <a:t>przed datą podjęcia pracy</a:t>
            </a:r>
            <a:r>
              <a:rPr lang="pl-PL" sz="1800" dirty="0" smtClean="0">
                <a:latin typeface="Candara" pitchFamily="34" charset="0"/>
              </a:rPr>
              <a:t> przez cudzoziemca. Oświadczenie musi zawierać dane jednoznacznie identyfikujące pracodawcę oraz cudzoziemca. </a:t>
            </a:r>
          </a:p>
          <a:p>
            <a:pPr algn="just">
              <a:buNone/>
            </a:pPr>
            <a:r>
              <a:rPr lang="pl-PL" sz="1800" dirty="0" smtClean="0">
                <a:latin typeface="Candara" pitchFamily="34" charset="0"/>
              </a:rPr>
              <a:t>	Zarejestrowane oświadczenie stanowi podstawę do uzyskania przez cudzoziemca wizy w celu podjęcia pracy lub jeśli przebywa już w Polsce, do uzyskania  zezwolenia na pobyt czasowy. </a:t>
            </a:r>
          </a:p>
          <a:p>
            <a:pPr algn="just">
              <a:buNone/>
            </a:pPr>
            <a:r>
              <a:rPr lang="pl-PL" sz="1800" dirty="0" smtClean="0">
                <a:latin typeface="Candara" pitchFamily="34" charset="0"/>
              </a:rPr>
              <a:t>	Oświadczenie </a:t>
            </a:r>
            <a:r>
              <a:rPr lang="pl-PL" sz="1800" u="sng" dirty="0" smtClean="0">
                <a:latin typeface="Candara" pitchFamily="34" charset="0"/>
              </a:rPr>
              <a:t>nie jest umową o pracę</a:t>
            </a:r>
            <a:r>
              <a:rPr lang="pl-PL" sz="1800" dirty="0" smtClean="0">
                <a:latin typeface="Candara" pitchFamily="34" charset="0"/>
              </a:rPr>
              <a:t>, dlatego też aby praca była wykonywana legalnie, pracodawca ma obowiązek </a:t>
            </a:r>
            <a:r>
              <a:rPr lang="pl-PL" sz="1800" u="sng" dirty="0" smtClean="0">
                <a:latin typeface="Candara" pitchFamily="34" charset="0"/>
              </a:rPr>
              <a:t>podpisać</a:t>
            </a:r>
            <a:r>
              <a:rPr lang="pl-PL" sz="1800" dirty="0">
                <a:latin typeface="Candara" pitchFamily="34" charset="0"/>
              </a:rPr>
              <a:t/>
            </a:r>
            <a:br>
              <a:rPr lang="pl-PL" sz="1800" dirty="0">
                <a:latin typeface="Candara" pitchFamily="34" charset="0"/>
              </a:rPr>
            </a:br>
            <a:r>
              <a:rPr lang="pl-PL" sz="1800" dirty="0" smtClean="0">
                <a:latin typeface="Candara" pitchFamily="34" charset="0"/>
              </a:rPr>
              <a:t>z </a:t>
            </a:r>
            <a:r>
              <a:rPr lang="pl-PL" sz="1800" dirty="0" smtClean="0">
                <a:latin typeface="Candara" pitchFamily="34" charset="0"/>
              </a:rPr>
              <a:t>cudzoziemcem umowę o pracę lub umowę cywilno – prawną, określając w niej warunki pracy </a:t>
            </a:r>
            <a:r>
              <a:rPr lang="pl-PL" sz="1800" u="sng" dirty="0" smtClean="0">
                <a:latin typeface="Candara" pitchFamily="34" charset="0"/>
              </a:rPr>
              <a:t>tożsame</a:t>
            </a:r>
            <a:r>
              <a:rPr lang="pl-PL" sz="1800" dirty="0" smtClean="0">
                <a:latin typeface="Candara" pitchFamily="34" charset="0"/>
              </a:rPr>
              <a:t> z tymi zawartymi w oświadczeniu.</a:t>
            </a:r>
          </a:p>
          <a:p>
            <a:pPr algn="just">
              <a:buNone/>
            </a:pPr>
            <a:r>
              <a:rPr lang="pl-PL" sz="1600" dirty="0" smtClean="0"/>
              <a:t>	</a:t>
            </a:r>
            <a:endParaRPr lang="pl-PL" sz="1600" dirty="0"/>
          </a:p>
        </p:txBody>
      </p:sp>
      <p:sp>
        <p:nvSpPr>
          <p:cNvPr id="10" name="Symbol zastępczy zawartości 1"/>
          <p:cNvSpPr txBox="1">
            <a:spLocks/>
          </p:cNvSpPr>
          <p:nvPr/>
        </p:nvSpPr>
        <p:spPr>
          <a:xfrm>
            <a:off x="2195736" y="116632"/>
            <a:ext cx="5786438" cy="79208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None/>
              <a:defRPr/>
            </a:pPr>
            <a:r>
              <a:rPr lang="pl-PL" sz="1800" b="1" dirty="0" smtClean="0">
                <a:solidFill>
                  <a:srgbClr val="C00000"/>
                </a:solidFill>
              </a:rPr>
              <a:t>Cudzoziemcy na polskim rynku pracy</a:t>
            </a:r>
            <a:r>
              <a:rPr lang="pl-PL" sz="1100" b="1" dirty="0" smtClean="0">
                <a:solidFill>
                  <a:srgbClr val="C00000"/>
                </a:solidFill>
              </a:rPr>
              <a:t> </a:t>
            </a:r>
          </a:p>
          <a:p>
            <a:pPr algn="ctr" fontAlgn="auto">
              <a:spcAft>
                <a:spcPts val="0"/>
              </a:spcAft>
              <a:buNone/>
              <a:defRPr/>
            </a:pPr>
            <a:r>
              <a:rPr lang="pl-PL" sz="1800" dirty="0" smtClean="0">
                <a:solidFill>
                  <a:srgbClr val="C00000"/>
                </a:solidFill>
              </a:rPr>
              <a:t>– oświadczenia o zamiarze powierzenia wykonywania pracy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l-PL" sz="18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ymbol zastępczy zawartości 2"/>
          <p:cNvSpPr>
            <a:spLocks noGrp="1"/>
          </p:cNvSpPr>
          <p:nvPr>
            <p:ph idx="1"/>
          </p:nvPr>
        </p:nvSpPr>
        <p:spPr>
          <a:xfrm>
            <a:off x="1476375" y="1643050"/>
            <a:ext cx="7281863" cy="49593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pl-PL" altLang="pl-PL" sz="2000" b="1" dirty="0" smtClean="0">
                <a:solidFill>
                  <a:srgbClr val="C00000"/>
                </a:solidFill>
              </a:rPr>
              <a:t>	</a:t>
            </a:r>
            <a:endParaRPr lang="pl-PL" altLang="pl-PL" sz="1800" b="1" dirty="0" smtClean="0">
              <a:latin typeface="Candara" pitchFamily="34" charset="0"/>
            </a:endParaRPr>
          </a:p>
          <a:p>
            <a:pPr>
              <a:buFont typeface="Arial" charset="0"/>
              <a:buAutoNum type="arabicPeriod"/>
            </a:pPr>
            <a:endParaRPr lang="pl-PL" altLang="pl-PL" sz="1800" b="1" dirty="0" smtClean="0">
              <a:latin typeface="Candara" pitchFamily="34" charset="0"/>
            </a:endParaRPr>
          </a:p>
          <a:p>
            <a:pPr>
              <a:buNone/>
            </a:pPr>
            <a:r>
              <a:rPr lang="pl-PL" altLang="pl-PL" sz="1800" b="1" dirty="0" smtClean="0">
                <a:latin typeface="Candara" pitchFamily="34" charset="0"/>
              </a:rPr>
              <a:t>			</a:t>
            </a:r>
            <a:endParaRPr lang="pl-PL" altLang="pl-PL" sz="1800" dirty="0" smtClean="0"/>
          </a:p>
        </p:txBody>
      </p:sp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3473631730"/>
              </p:ext>
            </p:extLst>
          </p:nvPr>
        </p:nvGraphicFramePr>
        <p:xfrm>
          <a:off x="251520" y="188640"/>
          <a:ext cx="8640960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882110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7"/>
          <p:cNvSpPr>
            <a:spLocks/>
          </p:cNvSpPr>
          <p:nvPr/>
        </p:nvSpPr>
        <p:spPr bwMode="auto">
          <a:xfrm>
            <a:off x="2987675" y="3284538"/>
            <a:ext cx="56991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pl-PL" sz="2000" baseline="0"/>
              <a:t>	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107950" y="5013325"/>
            <a:ext cx="2232025" cy="1368425"/>
            <a:chOff x="68" y="3158"/>
            <a:chExt cx="1406" cy="862"/>
          </a:xfrm>
        </p:grpSpPr>
        <p:sp>
          <p:nvSpPr>
            <p:cNvPr id="16391" name="pole tekstowe 10"/>
            <p:cNvSpPr txBox="1">
              <a:spLocks noChangeArrowheads="1"/>
            </p:cNvSpPr>
            <p:nvPr/>
          </p:nvSpPr>
          <p:spPr bwMode="auto">
            <a:xfrm>
              <a:off x="68" y="3732"/>
              <a:ext cx="140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1200" baseline="0">
                  <a:solidFill>
                    <a:schemeClr val="bg1"/>
                  </a:solidFill>
                  <a:cs typeface="Arial" charset="0"/>
                </a:rPr>
                <a:t>Morski Oddział</a:t>
              </a:r>
            </a:p>
            <a:p>
              <a:r>
                <a:rPr lang="pl-PL" sz="1200" baseline="0">
                  <a:solidFill>
                    <a:schemeClr val="bg1"/>
                  </a:solidFill>
                  <a:cs typeface="Arial" charset="0"/>
                </a:rPr>
                <a:t>Straży Granicznej</a:t>
              </a:r>
            </a:p>
          </p:txBody>
        </p:sp>
        <p:pic>
          <p:nvPicPr>
            <p:cNvPr id="16392" name="Picture 28" descr="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3" y="3158"/>
              <a:ext cx="436" cy="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1259632" y="908720"/>
            <a:ext cx="7632848" cy="511256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pl-PL" sz="2000" dirty="0" smtClean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       </a:t>
            </a:r>
            <a:r>
              <a:rPr lang="pl-PL" sz="1600" i="1" dirty="0" smtClean="0">
                <a:latin typeface="Candara" pitchFamily="34" charset="0"/>
              </a:rPr>
              <a:t>Czy jeśli bezpośrednio przed złożeniem wniosku o przedłużenie pobytu cudzoziemiec mający stampilę w paszporcie był uprawniony do wykonywania pracy </a:t>
            </a:r>
            <a:r>
              <a:rPr lang="pl-PL" sz="1600" b="1" i="1" dirty="0" smtClean="0">
                <a:solidFill>
                  <a:srgbClr val="FF0000"/>
                </a:solidFill>
                <a:latin typeface="Candara" pitchFamily="34" charset="0"/>
              </a:rPr>
              <a:t>na podstawie posiadanego oświadczenia pracodawcy</a:t>
            </a:r>
            <a:r>
              <a:rPr lang="pl-PL" sz="1600" i="1" dirty="0" smtClean="0">
                <a:solidFill>
                  <a:srgbClr val="FF0000"/>
                </a:solidFill>
                <a:latin typeface="Candara" pitchFamily="34" charset="0"/>
              </a:rPr>
              <a:t>, </a:t>
            </a:r>
            <a:r>
              <a:rPr lang="pl-PL" sz="1600" i="1" dirty="0" smtClean="0">
                <a:latin typeface="Candara" pitchFamily="34" charset="0"/>
              </a:rPr>
              <a:t>zarejestrowanego w PUP, może on legalnie kontynuować pracę? </a:t>
            </a:r>
            <a:endParaRPr lang="pl-PL" sz="1600" b="1" i="1" dirty="0" smtClean="0">
              <a:latin typeface="Candara" pitchFamily="34" charset="0"/>
            </a:endParaRPr>
          </a:p>
          <a:p>
            <a:pPr algn="just">
              <a:buNone/>
            </a:pPr>
            <a:r>
              <a:rPr lang="pl-PL" sz="1600" dirty="0" smtClean="0">
                <a:latin typeface="Candara" pitchFamily="34" charset="0"/>
              </a:rPr>
              <a:t>	Zgodnie z </a:t>
            </a:r>
            <a:r>
              <a:rPr lang="pl-PL" sz="1600" i="1" dirty="0" smtClean="0">
                <a:latin typeface="Candara" pitchFamily="34" charset="0"/>
              </a:rPr>
              <a:t>art. 108 ust. 1 </a:t>
            </a:r>
            <a:r>
              <a:rPr lang="pl-PL" sz="1600" i="1" dirty="0" err="1" smtClean="0">
                <a:latin typeface="Candara" pitchFamily="34" charset="0"/>
              </a:rPr>
              <a:t>pkt</a:t>
            </a:r>
            <a:r>
              <a:rPr lang="pl-PL" sz="1600" i="1" dirty="0" smtClean="0">
                <a:latin typeface="Candara" pitchFamily="34" charset="0"/>
              </a:rPr>
              <a:t> 2</a:t>
            </a:r>
            <a:r>
              <a:rPr lang="pl-PL" sz="1600" dirty="0" smtClean="0">
                <a:latin typeface="Candara" pitchFamily="34" charset="0"/>
              </a:rPr>
              <a:t> </a:t>
            </a:r>
            <a:r>
              <a:rPr lang="pl-PL" sz="1600" i="1" dirty="0" smtClean="0">
                <a:latin typeface="Candara" pitchFamily="34" charset="0"/>
              </a:rPr>
              <a:t>ustawy o cudzoziemcach, </a:t>
            </a:r>
            <a:r>
              <a:rPr lang="pl-PL" sz="1600" dirty="0" smtClean="0">
                <a:latin typeface="Candara" pitchFamily="34" charset="0"/>
              </a:rPr>
              <a:t>jeżeli termin na złożenie wniosku o udzielenie cudzoziemcowi zezwolenia na pobyt czasowy został zachowany (tzn. wniosek został złożony nie później niż w ostatnim dniu legalnego pobytu cudzoziemca na terytorium RP) i wniosek ten nie zawiera braków formalnych lub braki formalne zostały uzupełnione w terminie:</a:t>
            </a:r>
          </a:p>
          <a:p>
            <a:pPr algn="just">
              <a:buNone/>
            </a:pPr>
            <a:r>
              <a:rPr lang="pl-PL" sz="1600" dirty="0" smtClean="0">
                <a:latin typeface="Candara" pitchFamily="34" charset="0"/>
              </a:rPr>
              <a:t>	1) wojewoda umieszcza w dokumencie podróży cudzoziemca </a:t>
            </a:r>
            <a:r>
              <a:rPr lang="pl-PL" sz="1600" b="1" dirty="0" smtClean="0">
                <a:solidFill>
                  <a:srgbClr val="FF0000"/>
                </a:solidFill>
                <a:latin typeface="Candara" pitchFamily="34" charset="0"/>
              </a:rPr>
              <a:t>odcisk stempla </a:t>
            </a:r>
            <a:r>
              <a:rPr lang="pl-PL" sz="1600" dirty="0" smtClean="0">
                <a:latin typeface="Candara" pitchFamily="34" charset="0"/>
              </a:rPr>
              <a:t>potwierdzającego złożenie wniosku o udzielenie zezwolenia na pobyt czasowy;</a:t>
            </a:r>
          </a:p>
          <a:p>
            <a:pPr algn="just">
              <a:buNone/>
            </a:pPr>
            <a:r>
              <a:rPr lang="pl-PL" sz="1600" dirty="0" smtClean="0">
                <a:latin typeface="Candara" pitchFamily="34" charset="0"/>
              </a:rPr>
              <a:t>	</a:t>
            </a:r>
            <a:r>
              <a:rPr lang="pl-PL" sz="1600" dirty="0" smtClean="0">
                <a:latin typeface="Candara" pitchFamily="34" charset="0"/>
              </a:rPr>
              <a:t>2) </a:t>
            </a:r>
            <a:r>
              <a:rPr lang="pl-PL" sz="1600" b="1" dirty="0" smtClean="0">
                <a:solidFill>
                  <a:srgbClr val="FF0000"/>
                </a:solidFill>
                <a:latin typeface="Candara" pitchFamily="34" charset="0"/>
              </a:rPr>
              <a:t>pobyt </a:t>
            </a:r>
            <a:r>
              <a:rPr lang="pl-PL" sz="1600" b="1" dirty="0" smtClean="0">
                <a:solidFill>
                  <a:srgbClr val="FF0000"/>
                </a:solidFill>
                <a:latin typeface="Candara" pitchFamily="34" charset="0"/>
              </a:rPr>
              <a:t>cudzoziemca na terytorium RP uważa się za </a:t>
            </a:r>
            <a:r>
              <a:rPr lang="pl-PL" sz="1600" b="1" dirty="0" smtClean="0">
                <a:solidFill>
                  <a:srgbClr val="FF0000"/>
                </a:solidFill>
                <a:latin typeface="Candara" pitchFamily="34" charset="0"/>
              </a:rPr>
              <a:t>legalny </a:t>
            </a:r>
            <a:r>
              <a:rPr lang="pl-PL" sz="1600" dirty="0" smtClean="0">
                <a:latin typeface="Candara" pitchFamily="34" charset="0"/>
              </a:rPr>
              <a:t>od </a:t>
            </a:r>
            <a:r>
              <a:rPr lang="pl-PL" sz="1600" dirty="0" smtClean="0">
                <a:latin typeface="Candara" pitchFamily="34" charset="0"/>
              </a:rPr>
              <a:t>dnia złożenia wniosku do dnia, w którym decyzja w sprawie udzielenia zezwolenia na pobyt czasowy stanie się ostateczna.</a:t>
            </a:r>
          </a:p>
          <a:p>
            <a:pPr>
              <a:buNone/>
            </a:pPr>
            <a:endParaRPr lang="pl-PL" sz="1600" dirty="0" smtClean="0">
              <a:latin typeface="Candara" pitchFamily="34" charset="0"/>
            </a:endParaRPr>
          </a:p>
          <a:p>
            <a:pPr>
              <a:buNone/>
            </a:pPr>
            <a:r>
              <a:rPr lang="pl-PL" sz="1600" dirty="0" smtClean="0">
                <a:latin typeface="Candara" pitchFamily="34" charset="0"/>
              </a:rPr>
              <a:t>		</a:t>
            </a:r>
            <a:r>
              <a:rPr lang="pl-PL" sz="1200" dirty="0" smtClean="0">
                <a:latin typeface="Candara" pitchFamily="34" charset="0"/>
              </a:rPr>
              <a:t>     Identyczną regulację – w odniesieniu do wniosku o udzielenie cudzoziemcowi zezwolenia na pobyt   </a:t>
            </a:r>
          </a:p>
          <a:p>
            <a:pPr>
              <a:buNone/>
            </a:pPr>
            <a:r>
              <a:rPr lang="pl-PL" sz="1200" dirty="0" smtClean="0">
                <a:latin typeface="Candara" pitchFamily="34" charset="0"/>
              </a:rPr>
              <a:t>		      stały –  zawiera </a:t>
            </a:r>
            <a:r>
              <a:rPr lang="pl-PL" sz="1200" i="1" dirty="0" smtClean="0">
                <a:latin typeface="Candara" pitchFamily="34" charset="0"/>
              </a:rPr>
              <a:t>art. 206 ust. 1 </a:t>
            </a:r>
            <a:r>
              <a:rPr lang="pl-PL" sz="1200" i="1" dirty="0" err="1" smtClean="0">
                <a:latin typeface="Candara" pitchFamily="34" charset="0"/>
              </a:rPr>
              <a:t>pkt</a:t>
            </a:r>
            <a:r>
              <a:rPr lang="pl-PL" sz="1200" i="1" dirty="0" smtClean="0">
                <a:latin typeface="Candara" pitchFamily="34" charset="0"/>
              </a:rPr>
              <a:t> 2 ustawy o cudzoziemcach.</a:t>
            </a:r>
            <a:endParaRPr lang="pl-PL" sz="1200" dirty="0" smtClean="0">
              <a:latin typeface="Candara" pitchFamily="34" charset="0"/>
            </a:endParaRPr>
          </a:p>
          <a:p>
            <a:pPr marL="448056" indent="-384048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pl-PL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Symbol zastępczy zawartości 1"/>
          <p:cNvSpPr txBox="1">
            <a:spLocks/>
          </p:cNvSpPr>
          <p:nvPr/>
        </p:nvSpPr>
        <p:spPr>
          <a:xfrm>
            <a:off x="2195736" y="0"/>
            <a:ext cx="5786438" cy="76470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buClr>
                <a:srgbClr val="FF7E1D"/>
              </a:buClr>
              <a:buFont typeface="ZapfHumnst L2" pitchFamily="34" charset="-18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1800" b="1" dirty="0" smtClean="0">
                <a:solidFill>
                  <a:srgbClr val="C00000"/>
                </a:solidFill>
              </a:rPr>
              <a:t>Cudzoziemcy na polskim rynku pracy - praca w okresie </a:t>
            </a:r>
          </a:p>
          <a:p>
            <a:pPr algn="ctr" eaLnBrk="0" hangingPunct="0">
              <a:buClr>
                <a:srgbClr val="FF7E1D"/>
              </a:buClr>
              <a:buFont typeface="ZapfHumnst L2" pitchFamily="34" charset="-18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1800" b="1" dirty="0" smtClean="0">
                <a:solidFill>
                  <a:srgbClr val="C00000"/>
                </a:solidFill>
              </a:rPr>
              <a:t>oczekiwania na przedłużenie pobytu </a:t>
            </a:r>
            <a:endParaRPr lang="pl-PL" sz="1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7"/>
          <p:cNvSpPr>
            <a:spLocks/>
          </p:cNvSpPr>
          <p:nvPr/>
        </p:nvSpPr>
        <p:spPr bwMode="auto">
          <a:xfrm>
            <a:off x="2987675" y="3284538"/>
            <a:ext cx="56991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pl-PL" sz="2000" baseline="0"/>
              <a:t>	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107950" y="5013325"/>
            <a:ext cx="2232025" cy="1368425"/>
            <a:chOff x="68" y="3158"/>
            <a:chExt cx="1406" cy="862"/>
          </a:xfrm>
        </p:grpSpPr>
        <p:sp>
          <p:nvSpPr>
            <p:cNvPr id="16391" name="pole tekstowe 10"/>
            <p:cNvSpPr txBox="1">
              <a:spLocks noChangeArrowheads="1"/>
            </p:cNvSpPr>
            <p:nvPr/>
          </p:nvSpPr>
          <p:spPr bwMode="auto">
            <a:xfrm>
              <a:off x="68" y="3732"/>
              <a:ext cx="140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1200" baseline="0">
                  <a:solidFill>
                    <a:schemeClr val="bg1"/>
                  </a:solidFill>
                  <a:cs typeface="Arial" charset="0"/>
                </a:rPr>
                <a:t>Morski Oddział</a:t>
              </a:r>
            </a:p>
            <a:p>
              <a:r>
                <a:rPr lang="pl-PL" sz="1200" baseline="0">
                  <a:solidFill>
                    <a:schemeClr val="bg1"/>
                  </a:solidFill>
                  <a:cs typeface="Arial" charset="0"/>
                </a:rPr>
                <a:t>Straży Granicznej</a:t>
              </a:r>
            </a:p>
          </p:txBody>
        </p:sp>
        <p:pic>
          <p:nvPicPr>
            <p:cNvPr id="16392" name="Picture 28" descr="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3" y="3158"/>
              <a:ext cx="436" cy="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1283540" y="764704"/>
            <a:ext cx="7860460" cy="5112568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pl-PL" sz="2000" dirty="0" smtClean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      </a:t>
            </a:r>
            <a:r>
              <a:rPr lang="pl-PL" sz="1600" dirty="0" smtClean="0">
                <a:latin typeface="Candara" pitchFamily="34" charset="0"/>
              </a:rPr>
              <a:t>W myśl </a:t>
            </a:r>
            <a:r>
              <a:rPr lang="pl-PL" sz="1600" i="1" dirty="0" smtClean="0">
                <a:latin typeface="Candara" pitchFamily="34" charset="0"/>
              </a:rPr>
              <a:t>art. 87 ust. 1 </a:t>
            </a:r>
            <a:r>
              <a:rPr lang="pl-PL" sz="1600" i="1" dirty="0" err="1" smtClean="0">
                <a:latin typeface="Candara" pitchFamily="34" charset="0"/>
              </a:rPr>
              <a:t>pkt</a:t>
            </a:r>
            <a:r>
              <a:rPr lang="pl-PL" sz="1600" i="1" dirty="0" smtClean="0">
                <a:latin typeface="Candara" pitchFamily="34" charset="0"/>
              </a:rPr>
              <a:t> 12 lit. b) ustawy z dnia 20 kwietnia 2004 r. o promocji zatrudnienia i instytucjach rynku pracy</a:t>
            </a:r>
            <a:r>
              <a:rPr lang="pl-PL" sz="1600" dirty="0" smtClean="0">
                <a:latin typeface="Candara" pitchFamily="34" charset="0"/>
              </a:rPr>
              <a:t>, cudzoziemiec jest uprawniony do wykonywania pracy na terytorium RP, jeżeli posiada zezwolenie na pracę oraz przebywa na terytorium RP na podstawie </a:t>
            </a:r>
            <a:r>
              <a:rPr lang="pl-PL" sz="1600" i="1" dirty="0" smtClean="0">
                <a:latin typeface="Candara" pitchFamily="34" charset="0"/>
              </a:rPr>
              <a:t>art. 108 ust. 1 </a:t>
            </a:r>
            <a:r>
              <a:rPr lang="pl-PL" sz="1600" i="1" dirty="0" err="1" smtClean="0">
                <a:latin typeface="Candara" pitchFamily="34" charset="0"/>
              </a:rPr>
              <a:t>pkt</a:t>
            </a:r>
            <a:r>
              <a:rPr lang="pl-PL" sz="1600" i="1" dirty="0" smtClean="0">
                <a:latin typeface="Candara" pitchFamily="34" charset="0"/>
              </a:rPr>
              <a:t> 2 lub art. 206 ust. 1 </a:t>
            </a:r>
            <a:r>
              <a:rPr lang="pl-PL" sz="1600" i="1" dirty="0" err="1" smtClean="0">
                <a:latin typeface="Candara" pitchFamily="34" charset="0"/>
              </a:rPr>
              <a:t>pkt</a:t>
            </a:r>
            <a:r>
              <a:rPr lang="pl-PL" sz="1600" i="1" dirty="0" smtClean="0">
                <a:latin typeface="Candara" pitchFamily="34" charset="0"/>
              </a:rPr>
              <a:t> 2 ustawy z dnia 12 grudnia 2013 r. o cudzoziemcach </a:t>
            </a:r>
            <a:r>
              <a:rPr lang="pl-PL" sz="1600" dirty="0" smtClean="0">
                <a:latin typeface="Candara" pitchFamily="34" charset="0"/>
              </a:rPr>
              <a:t>lub na podstawie </a:t>
            </a:r>
            <a:r>
              <a:rPr lang="pl-PL" sz="1600" dirty="0" smtClean="0">
                <a:latin typeface="Candara" pitchFamily="34" charset="0"/>
              </a:rPr>
              <a:t>umieszczonego</a:t>
            </a:r>
            <a:br>
              <a:rPr lang="pl-PL" sz="1600" dirty="0" smtClean="0">
                <a:latin typeface="Candara" pitchFamily="34" charset="0"/>
              </a:rPr>
            </a:br>
            <a:r>
              <a:rPr lang="pl-PL" sz="1600" dirty="0" smtClean="0">
                <a:latin typeface="Candara" pitchFamily="34" charset="0"/>
              </a:rPr>
              <a:t>w </a:t>
            </a:r>
            <a:r>
              <a:rPr lang="pl-PL" sz="1600" dirty="0" smtClean="0">
                <a:latin typeface="Candara" pitchFamily="34" charset="0"/>
              </a:rPr>
              <a:t>dokumencie podróży odcisku stempla, który potwierdza złożenie </a:t>
            </a:r>
            <a:r>
              <a:rPr lang="pl-PL" sz="1600" dirty="0" smtClean="0">
                <a:latin typeface="Candara" pitchFamily="34" charset="0"/>
              </a:rPr>
              <a:t>wniosku</a:t>
            </a:r>
            <a:br>
              <a:rPr lang="pl-PL" sz="1600" dirty="0" smtClean="0">
                <a:latin typeface="Candara" pitchFamily="34" charset="0"/>
              </a:rPr>
            </a:br>
            <a:r>
              <a:rPr lang="pl-PL" sz="1600" dirty="0" smtClean="0">
                <a:latin typeface="Candara" pitchFamily="34" charset="0"/>
              </a:rPr>
              <a:t>o </a:t>
            </a:r>
            <a:r>
              <a:rPr lang="pl-PL" sz="1600" dirty="0" smtClean="0">
                <a:latin typeface="Candara" pitchFamily="34" charset="0"/>
              </a:rPr>
              <a:t>udzielenie zezwolenia na pobyt rezydenta długoterminowego Unii Europejskiej, </a:t>
            </a:r>
            <a:r>
              <a:rPr lang="pl-PL" sz="1600" b="1" dirty="0" smtClean="0">
                <a:solidFill>
                  <a:srgbClr val="FF0000"/>
                </a:solidFill>
                <a:latin typeface="Candara" pitchFamily="34" charset="0"/>
              </a:rPr>
              <a:t>jeżeli bezpośrednio przed złożeniem wniosku był uprawniony do wykonywania pracy na terytorium RP.</a:t>
            </a:r>
          </a:p>
          <a:p>
            <a:pPr algn="just">
              <a:buNone/>
            </a:pPr>
            <a:r>
              <a:rPr lang="pl-PL" sz="1600" dirty="0" smtClean="0">
                <a:latin typeface="Candara" pitchFamily="34" charset="0"/>
              </a:rPr>
              <a:t>	Sytuacja taka zachodzi niewątpliwie, gdy cudzoziemiec w dniu złożenia powyższego wniosku ma ważne zezwolenie na pracę – może on wówczas kontynuować pracę zgodnie z tym zezwoleniem w okresie oczekiwania na decyzję pobytową.</a:t>
            </a:r>
          </a:p>
          <a:p>
            <a:pPr algn="just">
              <a:buNone/>
            </a:pPr>
            <a:r>
              <a:rPr lang="pl-PL" sz="1600" dirty="0" smtClean="0">
                <a:latin typeface="Candara" pitchFamily="34" charset="0"/>
              </a:rPr>
              <a:t>	Ponadto należy uznać, że cudzoziemiec bezpośrednio przed złożeniem ww. wniosku był uprawniony do wykonywania pracy na terytorium RP również w przypadku, </a:t>
            </a:r>
            <a:r>
              <a:rPr lang="pl-PL" sz="1600" b="1" dirty="0" smtClean="0">
                <a:solidFill>
                  <a:srgbClr val="FF0000"/>
                </a:solidFill>
                <a:latin typeface="Candara" pitchFamily="34" charset="0"/>
              </a:rPr>
              <a:t>gdy w dniu tym posiadał on zarejestrowane w powiatowym urzędzie pracy oświadczenie o zamiarze powierzenia mu pracy i nie upłynął jeszcze okres 6 miesięcy w ciągu kolejnych 12</a:t>
            </a:r>
            <a:r>
              <a:rPr lang="pl-PL" sz="1600" dirty="0" smtClean="0">
                <a:latin typeface="Candara" pitchFamily="34" charset="0"/>
              </a:rPr>
              <a:t>, w którym może być wykonywana praca na podstawie takiego oświadczenia</a:t>
            </a:r>
            <a:endParaRPr lang="pl-PL" sz="1600" b="1" dirty="0" smtClean="0">
              <a:latin typeface="Candara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pl-PL" sz="1600" b="1" dirty="0" smtClean="0">
              <a:solidFill>
                <a:srgbClr val="FF0000"/>
              </a:solidFill>
            </a:endParaRPr>
          </a:p>
          <a:p>
            <a:pPr marL="448056" indent="-384048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pl-PL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Symbol zastępczy zawartości 1"/>
          <p:cNvSpPr txBox="1">
            <a:spLocks/>
          </p:cNvSpPr>
          <p:nvPr/>
        </p:nvSpPr>
        <p:spPr>
          <a:xfrm>
            <a:off x="2195736" y="0"/>
            <a:ext cx="5786438" cy="76470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buClr>
                <a:srgbClr val="FF7E1D"/>
              </a:buClr>
              <a:buFont typeface="ZapfHumnst L2" pitchFamily="34" charset="-18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1800" b="1" dirty="0" smtClean="0">
                <a:solidFill>
                  <a:srgbClr val="C00000"/>
                </a:solidFill>
              </a:rPr>
              <a:t>Cudzoziemcy na polskim rynku pracy - praca w okresie </a:t>
            </a:r>
          </a:p>
          <a:p>
            <a:pPr algn="ctr" eaLnBrk="0" hangingPunct="0">
              <a:buClr>
                <a:srgbClr val="FF7E1D"/>
              </a:buClr>
              <a:buFont typeface="ZapfHumnst L2" pitchFamily="34" charset="-18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1800" b="1" dirty="0" smtClean="0">
                <a:solidFill>
                  <a:srgbClr val="C00000"/>
                </a:solidFill>
              </a:rPr>
              <a:t>oczekiwania na przedłużenie pobytu </a:t>
            </a:r>
            <a:r>
              <a:rPr lang="pl-PL" sz="1800" b="1" dirty="0" err="1" smtClean="0">
                <a:solidFill>
                  <a:srgbClr val="C00000"/>
                </a:solidFill>
              </a:rPr>
              <a:t>c.d</a:t>
            </a:r>
            <a:endParaRPr lang="pl-PL" sz="1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107950" y="5013325"/>
            <a:ext cx="2224088" cy="1368425"/>
            <a:chOff x="68" y="3158"/>
            <a:chExt cx="1401" cy="862"/>
          </a:xfrm>
        </p:grpSpPr>
        <p:sp>
          <p:nvSpPr>
            <p:cNvPr id="2" name="Text Box 2"/>
            <p:cNvSpPr txBox="1">
              <a:spLocks noChangeArrowheads="1"/>
            </p:cNvSpPr>
            <p:nvPr/>
          </p:nvSpPr>
          <p:spPr bwMode="auto">
            <a:xfrm>
              <a:off x="68" y="3732"/>
              <a:ext cx="1401" cy="2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pl-PL" sz="1200" baseline="0">
                  <a:solidFill>
                    <a:srgbClr val="008000"/>
                  </a:solidFill>
                  <a:cs typeface="Arial" charset="0"/>
                </a:rPr>
                <a:t>Morski Oddział</a:t>
              </a:r>
            </a:p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pl-PL" sz="1200" baseline="0">
                  <a:solidFill>
                    <a:srgbClr val="008000"/>
                  </a:solidFill>
                  <a:cs typeface="Arial" charset="0"/>
                </a:rPr>
                <a:t>Straży Granicznej</a:t>
              </a:r>
            </a:p>
          </p:txBody>
        </p:sp>
        <p:pic>
          <p:nvPicPr>
            <p:cNvPr id="1536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3" y="3158"/>
              <a:ext cx="431" cy="54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4463" y="0"/>
            <a:ext cx="9431338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2588" y="441325"/>
            <a:ext cx="1346200" cy="1285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2101207" y="260648"/>
            <a:ext cx="5965392" cy="58695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sz="3200" b="1" dirty="0" smtClean="0">
                <a:solidFill>
                  <a:srgbClr val="FF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</a:rPr>
              <a:t>OBSZAR  DZIAŁANIA MOSG </a:t>
            </a:r>
            <a:endParaRPr lang="pl-PL" sz="3200" b="1" dirty="0">
              <a:solidFill>
                <a:srgbClr val="FF33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2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7"/>
          <p:cNvSpPr>
            <a:spLocks/>
          </p:cNvSpPr>
          <p:nvPr/>
        </p:nvSpPr>
        <p:spPr bwMode="auto">
          <a:xfrm>
            <a:off x="2987675" y="3284538"/>
            <a:ext cx="56991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pl-PL" sz="2000" baseline="0"/>
              <a:t>	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107950" y="5013325"/>
            <a:ext cx="2232025" cy="1368425"/>
            <a:chOff x="68" y="3158"/>
            <a:chExt cx="1406" cy="862"/>
          </a:xfrm>
        </p:grpSpPr>
        <p:sp>
          <p:nvSpPr>
            <p:cNvPr id="16391" name="pole tekstowe 10"/>
            <p:cNvSpPr txBox="1">
              <a:spLocks noChangeArrowheads="1"/>
            </p:cNvSpPr>
            <p:nvPr/>
          </p:nvSpPr>
          <p:spPr bwMode="auto">
            <a:xfrm>
              <a:off x="68" y="3732"/>
              <a:ext cx="140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1200" baseline="0">
                  <a:solidFill>
                    <a:schemeClr val="bg1"/>
                  </a:solidFill>
                  <a:cs typeface="Arial" charset="0"/>
                </a:rPr>
                <a:t>Morski Oddział</a:t>
              </a:r>
            </a:p>
            <a:p>
              <a:r>
                <a:rPr lang="pl-PL" sz="1200" baseline="0">
                  <a:solidFill>
                    <a:schemeClr val="bg1"/>
                  </a:solidFill>
                  <a:cs typeface="Arial" charset="0"/>
                </a:rPr>
                <a:t>Straży Granicznej</a:t>
              </a:r>
            </a:p>
          </p:txBody>
        </p:sp>
        <p:pic>
          <p:nvPicPr>
            <p:cNvPr id="16392" name="Picture 28" descr="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3" y="3158"/>
              <a:ext cx="436" cy="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1283540" y="908720"/>
            <a:ext cx="7608940" cy="5112568"/>
          </a:xfrm>
        </p:spPr>
        <p:txBody>
          <a:bodyPr/>
          <a:lstStyle/>
          <a:p>
            <a:pPr marL="0" indent="0">
              <a:buNone/>
            </a:pPr>
            <a:r>
              <a:rPr lang="pl-PL" sz="2000" b="1" dirty="0" smtClean="0">
                <a:solidFill>
                  <a:srgbClr val="FF0000"/>
                </a:solidFill>
                <a:latin typeface="Candara" pitchFamily="34" charset="0"/>
              </a:rPr>
              <a:t>WYJĄTEK !!!</a:t>
            </a:r>
          </a:p>
          <a:p>
            <a:pPr marL="0" indent="0" algn="just">
              <a:buNone/>
            </a:pPr>
            <a:r>
              <a:rPr lang="pl-PL" sz="2000" dirty="0" smtClean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Możliwość wykonywania pracy przez cudzoziemca, który złożył wniosek o jednolite zezwolenie na pobyt i pracę bez konieczności posiadania ważnego zezwolenia na pracę lub oświadczenia.  </a:t>
            </a:r>
          </a:p>
          <a:p>
            <a:pPr marL="0" indent="0">
              <a:buNone/>
            </a:pPr>
            <a:r>
              <a:rPr lang="pl-PL" sz="2000" dirty="0" smtClean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pl-PL" sz="1600" b="1" dirty="0" smtClean="0"/>
              <a:t>Art. 88g.</a:t>
            </a:r>
            <a:r>
              <a:rPr lang="pl-PL" sz="1600" dirty="0" smtClean="0"/>
              <a:t> (…)</a:t>
            </a:r>
            <a:endParaRPr lang="pl-PL" sz="1200" dirty="0" smtClean="0"/>
          </a:p>
          <a:p>
            <a:pPr marL="450850" indent="0" algn="just">
              <a:buNone/>
            </a:pPr>
            <a:r>
              <a:rPr lang="pl-PL" sz="1600" b="1" dirty="0" smtClean="0"/>
              <a:t>1a.</a:t>
            </a:r>
            <a:r>
              <a:rPr lang="pl-PL" sz="1600" dirty="0" smtClean="0"/>
              <a:t> Jeżeli termin na złożenie wniosku o wydanie przedłużenia zezwolenia na </a:t>
            </a:r>
            <a:r>
              <a:rPr lang="pl-PL" sz="1600" dirty="0" smtClean="0"/>
              <a:t>pracę</a:t>
            </a:r>
            <a:br>
              <a:rPr lang="pl-PL" sz="1600" dirty="0" smtClean="0"/>
            </a:br>
            <a:r>
              <a:rPr lang="pl-PL" sz="1600" dirty="0" smtClean="0"/>
              <a:t>u </a:t>
            </a:r>
            <a:r>
              <a:rPr lang="pl-PL" sz="1600" dirty="0" smtClean="0"/>
              <a:t>tego samego pracodawcy i na tym samym stanowisku został zachowany i wniosek nie zawiera braków formalnych lub braki formalne zostały uzupełnione w terminie, pracę cudzoziemca na terytorium Rzeczypospolitej Polskiej uważa się za legalną od dnia złożenia wniosku do dnia, w którym decyzja o udzieleniu przedłużenia zezwolenia na pracę stanie się ostateczna</a:t>
            </a:r>
            <a:r>
              <a:rPr lang="pl-PL" sz="1600" dirty="0" smtClean="0"/>
              <a:t>.</a:t>
            </a:r>
            <a:endParaRPr lang="pl-PL" sz="1600" dirty="0" smtClean="0"/>
          </a:p>
          <a:p>
            <a:pPr marL="1609725" indent="0" algn="just">
              <a:buNone/>
            </a:pPr>
            <a:r>
              <a:rPr lang="pl-PL" sz="1600" b="1" dirty="0" smtClean="0"/>
              <a:t>1b</a:t>
            </a:r>
            <a:r>
              <a:rPr lang="pl-PL" sz="1600" dirty="0" smtClean="0"/>
              <a:t>. Do cudzoziemca, który złożył wniosek o zezwolenie na pobyt czasowy, o którym mowa w </a:t>
            </a:r>
            <a:r>
              <a:rPr lang="pl-PL" sz="1600" u="sng" dirty="0" smtClean="0"/>
              <a:t>art. 114 ust. 1, </a:t>
            </a:r>
            <a:r>
              <a:rPr lang="pl-PL" sz="1600" dirty="0" smtClean="0"/>
              <a:t>art. 126 ust. 1, art. 127 lub art. 142 ust. 3 ustawy z dnia 12 grudnia 2013 r. o </a:t>
            </a:r>
            <a:r>
              <a:rPr lang="pl-PL" sz="1600" dirty="0" smtClean="0"/>
              <a:t>cudzoziemcach,</a:t>
            </a:r>
            <a:br>
              <a:rPr lang="pl-PL" sz="1600" dirty="0" smtClean="0"/>
            </a:br>
            <a:r>
              <a:rPr lang="pl-PL" sz="1600" dirty="0" smtClean="0"/>
              <a:t>w </a:t>
            </a:r>
            <a:r>
              <a:rPr lang="pl-PL" sz="1600" dirty="0" smtClean="0"/>
              <a:t>celu </a:t>
            </a:r>
            <a:r>
              <a:rPr lang="pl-PL" sz="1600" b="1" u="sng" dirty="0" smtClean="0">
                <a:solidFill>
                  <a:srgbClr val="FF0000"/>
                </a:solidFill>
              </a:rPr>
              <a:t>kontynuowania pracy</a:t>
            </a:r>
            <a:r>
              <a:rPr lang="pl-PL" sz="1600" b="1" dirty="0" smtClean="0">
                <a:solidFill>
                  <a:srgbClr val="FF0000"/>
                </a:solidFill>
              </a:rPr>
              <a:t> wykonywanej </a:t>
            </a:r>
            <a:r>
              <a:rPr lang="pl-PL" sz="1600" b="1" u="sng" dirty="0" smtClean="0">
                <a:solidFill>
                  <a:srgbClr val="FF0000"/>
                </a:solidFill>
              </a:rPr>
              <a:t>zgodnie z posiadanym przez siebie zezwoleniem na pracę</a:t>
            </a:r>
            <a:r>
              <a:rPr lang="pl-PL" sz="1600" dirty="0" smtClean="0"/>
              <a:t> lub zezwoleniem na pobyt czasowy stosuje się przepis ust. 1a.</a:t>
            </a:r>
          </a:p>
          <a:p>
            <a:pPr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pl-PL" sz="1600" b="1" dirty="0" smtClean="0"/>
          </a:p>
          <a:p>
            <a:pPr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pl-PL" sz="1600" b="1" dirty="0" smtClean="0">
              <a:solidFill>
                <a:srgbClr val="FF0000"/>
              </a:solidFill>
            </a:endParaRPr>
          </a:p>
          <a:p>
            <a:pPr marL="448056" indent="-384048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pl-PL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Symbol zastępczy zawartości 1"/>
          <p:cNvSpPr txBox="1">
            <a:spLocks/>
          </p:cNvSpPr>
          <p:nvPr/>
        </p:nvSpPr>
        <p:spPr>
          <a:xfrm>
            <a:off x="2195736" y="0"/>
            <a:ext cx="5786438" cy="76470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buClr>
                <a:srgbClr val="FF7E1D"/>
              </a:buClr>
              <a:buFont typeface="ZapfHumnst L2" pitchFamily="34" charset="-18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1800" b="1" dirty="0" smtClean="0">
                <a:solidFill>
                  <a:srgbClr val="C00000"/>
                </a:solidFill>
              </a:rPr>
              <a:t>Cudzoziemcy na polskim rynku pracy - praca w okresie </a:t>
            </a:r>
          </a:p>
          <a:p>
            <a:pPr algn="ctr" eaLnBrk="0" hangingPunct="0">
              <a:buClr>
                <a:srgbClr val="FF7E1D"/>
              </a:buClr>
              <a:buFont typeface="ZapfHumnst L2" pitchFamily="34" charset="-18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1800" b="1" dirty="0" smtClean="0">
                <a:solidFill>
                  <a:srgbClr val="C00000"/>
                </a:solidFill>
              </a:rPr>
              <a:t>oczekiwania na przedłużenie pobytu </a:t>
            </a:r>
            <a:r>
              <a:rPr lang="pl-PL" sz="1800" b="1" dirty="0" err="1" smtClean="0">
                <a:solidFill>
                  <a:srgbClr val="C00000"/>
                </a:solidFill>
              </a:rPr>
              <a:t>c.d</a:t>
            </a:r>
            <a:endParaRPr lang="pl-PL" sz="1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7"/>
          <p:cNvSpPr>
            <a:spLocks/>
          </p:cNvSpPr>
          <p:nvPr/>
        </p:nvSpPr>
        <p:spPr bwMode="auto">
          <a:xfrm>
            <a:off x="2987675" y="3284538"/>
            <a:ext cx="56991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pl-PL" sz="2000" baseline="0"/>
              <a:t>	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107950" y="5013325"/>
            <a:ext cx="2232025" cy="1368425"/>
            <a:chOff x="68" y="3158"/>
            <a:chExt cx="1406" cy="862"/>
          </a:xfrm>
        </p:grpSpPr>
        <p:sp>
          <p:nvSpPr>
            <p:cNvPr id="16391" name="pole tekstowe 10"/>
            <p:cNvSpPr txBox="1">
              <a:spLocks noChangeArrowheads="1"/>
            </p:cNvSpPr>
            <p:nvPr/>
          </p:nvSpPr>
          <p:spPr bwMode="auto">
            <a:xfrm>
              <a:off x="68" y="3732"/>
              <a:ext cx="140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1200" baseline="0">
                  <a:solidFill>
                    <a:schemeClr val="bg1"/>
                  </a:solidFill>
                  <a:cs typeface="Arial" charset="0"/>
                </a:rPr>
                <a:t>Morski Oddział</a:t>
              </a:r>
            </a:p>
            <a:p>
              <a:r>
                <a:rPr lang="pl-PL" sz="1200" baseline="0">
                  <a:solidFill>
                    <a:schemeClr val="bg1"/>
                  </a:solidFill>
                  <a:cs typeface="Arial" charset="0"/>
                </a:rPr>
                <a:t>Straży Granicznej</a:t>
              </a:r>
            </a:p>
          </p:txBody>
        </p:sp>
        <p:pic>
          <p:nvPicPr>
            <p:cNvPr id="16392" name="Picture 28" descr="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3" y="3158"/>
              <a:ext cx="436" cy="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1331640" y="1124744"/>
            <a:ext cx="7355160" cy="4320480"/>
          </a:xfrm>
        </p:spPr>
        <p:txBody>
          <a:bodyPr/>
          <a:lstStyle/>
          <a:p>
            <a:pPr marL="448056" indent="-384048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pl-PL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Z dniem 11.06.2017 r. </a:t>
            </a:r>
            <a:r>
              <a:rPr lang="pl-PL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zniesiono obowiązek wizowy wobec obywateli </a:t>
            </a:r>
            <a:r>
              <a:rPr lang="pl-PL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Ukrainy </a:t>
            </a:r>
            <a:r>
              <a:rPr lang="pl-PL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legitymujących </a:t>
            </a:r>
            <a:r>
              <a:rPr lang="pl-PL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się podczas przekraczania granicy paszportem </a:t>
            </a:r>
            <a:r>
              <a:rPr lang="pl-PL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biometrycznym i spełniających pozostałe warunki wjazdu określone w przepisach, a pobyt nie będzie trwał dłużej niż 90 dni w ciągu 180–dniowego okresu </a:t>
            </a:r>
            <a:r>
              <a:rPr lang="pl-PL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(nie dotyczy GBR i IRL). </a:t>
            </a:r>
          </a:p>
          <a:p>
            <a:pPr marL="448056" indent="-384048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pl-PL" sz="105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8056" indent="-384048" algn="just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pl-PL" sz="1600" dirty="0" smtClean="0"/>
              <a:t>	</a:t>
            </a:r>
            <a:r>
              <a:rPr lang="pl-PL" sz="1600" i="1" dirty="0" smtClean="0"/>
              <a:t>Konsekwencja </a:t>
            </a:r>
            <a:r>
              <a:rPr lang="pl-PL" sz="1600" i="1" dirty="0"/>
              <a:t>wejścia w życie rozporządzenia Parlamentu Europejskiego i Rady (UE) 2017/850 z dnia 17 maja 2017 r. zmieniającego rozporządzenie (WE) nr 539/2001 wymieniające państwa trzecie, których obywatele muszą posiadać wizy podczas przekraczania granic zewnętrznych, oraz te, których obywatele są zwolnieni z tego wymogu (Dz. U. UE L 133 z dnia 22 maja 2017 r.)</a:t>
            </a:r>
            <a:endParaRPr lang="pl-PL" sz="1600" b="1" i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4008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pl-PL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Symbol zastępczy zawartości 1"/>
          <p:cNvSpPr txBox="1">
            <a:spLocks/>
          </p:cNvSpPr>
          <p:nvPr/>
        </p:nvSpPr>
        <p:spPr>
          <a:xfrm>
            <a:off x="2195736" y="188640"/>
            <a:ext cx="5786438" cy="72008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1800" b="1" dirty="0" smtClean="0">
                <a:solidFill>
                  <a:srgbClr val="C00000"/>
                </a:solidFill>
              </a:rPr>
              <a:t>Cudzoziemcy na polskim rynku pracy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1800" b="1" dirty="0" smtClean="0">
                <a:solidFill>
                  <a:srgbClr val="C00000"/>
                </a:solidFill>
              </a:rPr>
              <a:t>R U C H   B E Z W I Z O W Y</a:t>
            </a:r>
            <a:endParaRPr lang="pl-PL" sz="11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2174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7"/>
          <p:cNvSpPr>
            <a:spLocks/>
          </p:cNvSpPr>
          <p:nvPr/>
        </p:nvSpPr>
        <p:spPr bwMode="auto">
          <a:xfrm>
            <a:off x="2987675" y="3284538"/>
            <a:ext cx="56991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pl-PL" sz="2000" baseline="0"/>
              <a:t>	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107950" y="5013325"/>
            <a:ext cx="2232025" cy="1368425"/>
            <a:chOff x="68" y="3158"/>
            <a:chExt cx="1406" cy="862"/>
          </a:xfrm>
        </p:grpSpPr>
        <p:sp>
          <p:nvSpPr>
            <p:cNvPr id="16391" name="pole tekstowe 10"/>
            <p:cNvSpPr txBox="1">
              <a:spLocks noChangeArrowheads="1"/>
            </p:cNvSpPr>
            <p:nvPr/>
          </p:nvSpPr>
          <p:spPr bwMode="auto">
            <a:xfrm>
              <a:off x="68" y="3732"/>
              <a:ext cx="140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1200" baseline="0">
                  <a:solidFill>
                    <a:schemeClr val="bg1"/>
                  </a:solidFill>
                  <a:cs typeface="Arial" charset="0"/>
                </a:rPr>
                <a:t>Morski Oddział</a:t>
              </a:r>
            </a:p>
            <a:p>
              <a:r>
                <a:rPr lang="pl-PL" sz="1200" baseline="0">
                  <a:solidFill>
                    <a:schemeClr val="bg1"/>
                  </a:solidFill>
                  <a:cs typeface="Arial" charset="0"/>
                </a:rPr>
                <a:t>Straży Granicznej</a:t>
              </a:r>
            </a:p>
          </p:txBody>
        </p:sp>
        <p:pic>
          <p:nvPicPr>
            <p:cNvPr id="16392" name="Picture 28" descr="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3" y="3158"/>
              <a:ext cx="436" cy="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1547663" y="1797270"/>
            <a:ext cx="7327505" cy="4320480"/>
          </a:xfrm>
        </p:spPr>
        <p:txBody>
          <a:bodyPr/>
          <a:lstStyle/>
          <a:p>
            <a:pPr marL="448056" indent="-384048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pl-PL" sz="2000" dirty="0" smtClean="0"/>
              <a:t>	</a:t>
            </a:r>
            <a:r>
              <a:rPr lang="pl-PL" sz="2000" dirty="0" smtClean="0">
                <a:solidFill>
                  <a:srgbClr val="00B0F0"/>
                </a:solidFill>
              </a:rPr>
              <a:t>Obywatele </a:t>
            </a:r>
            <a:r>
              <a:rPr lang="pl-PL" sz="2000" dirty="0">
                <a:solidFill>
                  <a:srgbClr val="00B0F0"/>
                </a:solidFill>
              </a:rPr>
              <a:t>Ukrainy przekraczający granicę w ruchu bezwizowym </a:t>
            </a:r>
            <a:r>
              <a:rPr lang="pl-PL" sz="2000" b="1" dirty="0">
                <a:solidFill>
                  <a:srgbClr val="00B0F0"/>
                </a:solidFill>
              </a:rPr>
              <a:t>będą mogli wykonywać pracę </a:t>
            </a:r>
            <a:r>
              <a:rPr lang="pl-PL" sz="2000" dirty="0">
                <a:solidFill>
                  <a:srgbClr val="00B0F0"/>
                </a:solidFill>
              </a:rPr>
              <a:t>na terytorium Polski, pod warunkiem posiadania odpowiednich dokumentów do realizacji tego celu, np. oświadczenia o zamiarze powierzenia wykonywania pracy lub odpowiedniego zezwolenia na pracę</a:t>
            </a:r>
            <a:r>
              <a:rPr lang="pl-PL" sz="2000" dirty="0" smtClean="0">
                <a:solidFill>
                  <a:srgbClr val="00B0F0"/>
                </a:solidFill>
              </a:rPr>
              <a:t>.</a:t>
            </a:r>
          </a:p>
          <a:p>
            <a:pPr marL="448056" indent="-384048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pl-PL" sz="2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8056" indent="-384048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pl-PL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pl-PL" sz="2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Symbol zastępczy zawartości 1"/>
          <p:cNvSpPr txBox="1">
            <a:spLocks/>
          </p:cNvSpPr>
          <p:nvPr/>
        </p:nvSpPr>
        <p:spPr>
          <a:xfrm>
            <a:off x="2195736" y="188640"/>
            <a:ext cx="5786438" cy="72008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1800" b="1" dirty="0" smtClean="0">
                <a:solidFill>
                  <a:srgbClr val="C00000"/>
                </a:solidFill>
              </a:rPr>
              <a:t>Cudzoziemcy na polskim rynku pracy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1800" b="1" dirty="0" smtClean="0">
                <a:solidFill>
                  <a:srgbClr val="C00000"/>
                </a:solidFill>
              </a:rPr>
              <a:t>R U C H   B E Z W I Z O W </a:t>
            </a:r>
            <a:r>
              <a:rPr lang="pl-PL" sz="1800" b="1" dirty="0" smtClean="0">
                <a:solidFill>
                  <a:srgbClr val="C00000"/>
                </a:solidFill>
              </a:rPr>
              <a:t>Y - PRACA</a:t>
            </a:r>
            <a:endParaRPr lang="pl-PL" sz="11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9224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7"/>
          <p:cNvSpPr>
            <a:spLocks/>
          </p:cNvSpPr>
          <p:nvPr/>
        </p:nvSpPr>
        <p:spPr bwMode="auto">
          <a:xfrm>
            <a:off x="2987675" y="3284538"/>
            <a:ext cx="56991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pl-PL" sz="2000" baseline="0"/>
              <a:t>	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107950" y="5013325"/>
            <a:ext cx="2232025" cy="1368425"/>
            <a:chOff x="68" y="3158"/>
            <a:chExt cx="1406" cy="862"/>
          </a:xfrm>
        </p:grpSpPr>
        <p:sp>
          <p:nvSpPr>
            <p:cNvPr id="16391" name="pole tekstowe 10"/>
            <p:cNvSpPr txBox="1">
              <a:spLocks noChangeArrowheads="1"/>
            </p:cNvSpPr>
            <p:nvPr/>
          </p:nvSpPr>
          <p:spPr bwMode="auto">
            <a:xfrm>
              <a:off x="68" y="3732"/>
              <a:ext cx="140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1200" baseline="0">
                  <a:solidFill>
                    <a:schemeClr val="bg1"/>
                  </a:solidFill>
                  <a:cs typeface="Arial" charset="0"/>
                </a:rPr>
                <a:t>Morski Oddział</a:t>
              </a:r>
            </a:p>
            <a:p>
              <a:r>
                <a:rPr lang="pl-PL" sz="1200" baseline="0">
                  <a:solidFill>
                    <a:schemeClr val="bg1"/>
                  </a:solidFill>
                  <a:cs typeface="Arial" charset="0"/>
                </a:rPr>
                <a:t>Straży Granicznej</a:t>
              </a:r>
            </a:p>
          </p:txBody>
        </p:sp>
        <p:pic>
          <p:nvPicPr>
            <p:cNvPr id="16392" name="Picture 28" descr="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3" y="3158"/>
              <a:ext cx="436" cy="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1763688" y="1400411"/>
            <a:ext cx="7128792" cy="4320480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sz="2000" dirty="0" smtClean="0">
                <a:solidFill>
                  <a:srgbClr val="00B0F0"/>
                </a:solidFill>
              </a:rPr>
              <a:t>Ważną </a:t>
            </a:r>
            <a:r>
              <a:rPr lang="pl-PL" sz="2000" dirty="0">
                <a:solidFill>
                  <a:srgbClr val="00B0F0"/>
                </a:solidFill>
              </a:rPr>
              <a:t>kwestią jest pobyt na terytorium RP </a:t>
            </a:r>
            <a:r>
              <a:rPr lang="pl-PL" sz="2000" dirty="0" smtClean="0">
                <a:solidFill>
                  <a:srgbClr val="00B0F0"/>
                </a:solidFill>
              </a:rPr>
              <a:t>cudzoziemców</a:t>
            </a:r>
            <a:br>
              <a:rPr lang="pl-PL" sz="2000" dirty="0" smtClean="0">
                <a:solidFill>
                  <a:srgbClr val="00B0F0"/>
                </a:solidFill>
              </a:rPr>
            </a:br>
            <a:r>
              <a:rPr lang="pl-PL" sz="2000" dirty="0" smtClean="0">
                <a:solidFill>
                  <a:srgbClr val="00B0F0"/>
                </a:solidFill>
              </a:rPr>
              <a:t>w </a:t>
            </a:r>
            <a:r>
              <a:rPr lang="pl-PL" sz="2000" dirty="0">
                <a:solidFill>
                  <a:srgbClr val="00B0F0"/>
                </a:solidFill>
              </a:rPr>
              <a:t>trakcie toczącego się przed wojewodą postępowania o udzielenie zezwolenia na pobyt czasowy, pobyt stały lub pobyt rezydenta długoterminowego UE. W przypadku, gdy wniosek został </a:t>
            </a:r>
            <a:r>
              <a:rPr lang="pl-PL" sz="2000" dirty="0" smtClean="0">
                <a:solidFill>
                  <a:srgbClr val="00B0F0"/>
                </a:solidFill>
              </a:rPr>
              <a:t>złożony</a:t>
            </a:r>
            <a:br>
              <a:rPr lang="pl-PL" sz="2000" dirty="0" smtClean="0">
                <a:solidFill>
                  <a:srgbClr val="00B0F0"/>
                </a:solidFill>
              </a:rPr>
            </a:br>
            <a:r>
              <a:rPr lang="pl-PL" sz="2000" dirty="0" smtClean="0">
                <a:solidFill>
                  <a:srgbClr val="00B0F0"/>
                </a:solidFill>
              </a:rPr>
              <a:t>w </a:t>
            </a:r>
            <a:r>
              <a:rPr lang="pl-PL" sz="2000" dirty="0">
                <a:solidFill>
                  <a:srgbClr val="00B0F0"/>
                </a:solidFill>
              </a:rPr>
              <a:t>terminie oraz nie zawiera braków formalnych (lub braki formalne zostały </a:t>
            </a:r>
            <a:r>
              <a:rPr lang="pl-PL" sz="2000" dirty="0" smtClean="0">
                <a:solidFill>
                  <a:srgbClr val="00B0F0"/>
                </a:solidFill>
              </a:rPr>
              <a:t>uzupełnione w </a:t>
            </a:r>
            <a:r>
              <a:rPr lang="pl-PL" sz="2000" dirty="0">
                <a:solidFill>
                  <a:srgbClr val="00B0F0"/>
                </a:solidFill>
              </a:rPr>
              <a:t>terminie) wówczas w dokumencie podróży wnioskodawcy zostaje umieszczana stosowna stampila</a:t>
            </a:r>
            <a:r>
              <a:rPr lang="pl-PL" sz="2000" dirty="0" smtClean="0">
                <a:solidFill>
                  <a:srgbClr val="00B0F0"/>
                </a:solidFill>
              </a:rPr>
              <a:t>.</a:t>
            </a:r>
            <a:endParaRPr lang="pl-PL" sz="2000" dirty="0">
              <a:solidFill>
                <a:srgbClr val="00B0F0"/>
              </a:solidFill>
            </a:endParaRPr>
          </a:p>
        </p:txBody>
      </p:sp>
      <p:sp>
        <p:nvSpPr>
          <p:cNvPr id="10" name="Symbol zastępczy zawartości 1"/>
          <p:cNvSpPr txBox="1">
            <a:spLocks/>
          </p:cNvSpPr>
          <p:nvPr/>
        </p:nvSpPr>
        <p:spPr>
          <a:xfrm>
            <a:off x="2195736" y="188640"/>
            <a:ext cx="5786438" cy="100811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1800" b="1" i="1" dirty="0" smtClean="0">
                <a:solidFill>
                  <a:srgbClr val="C00000"/>
                </a:solidFill>
              </a:rPr>
              <a:t>Cudzoziemcy na polskim rynku pracy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1800" b="1" dirty="0" smtClean="0">
                <a:solidFill>
                  <a:srgbClr val="C00000"/>
                </a:solidFill>
              </a:rPr>
              <a:t>R U C H   B E Z W I Z O W </a:t>
            </a:r>
            <a:r>
              <a:rPr lang="pl-PL" sz="1800" b="1" dirty="0" smtClean="0">
                <a:solidFill>
                  <a:srgbClr val="C00000"/>
                </a:solidFill>
              </a:rPr>
              <a:t>Y – POSTĘPOWANIE PRZED WOJEWODĄ</a:t>
            </a:r>
            <a:endParaRPr lang="pl-PL" sz="11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611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7"/>
          <p:cNvSpPr>
            <a:spLocks/>
          </p:cNvSpPr>
          <p:nvPr/>
        </p:nvSpPr>
        <p:spPr bwMode="auto">
          <a:xfrm>
            <a:off x="2987675" y="3284538"/>
            <a:ext cx="56991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pl-PL" sz="2000" baseline="0"/>
              <a:t>	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107950" y="5013325"/>
            <a:ext cx="2232025" cy="1368425"/>
            <a:chOff x="68" y="3158"/>
            <a:chExt cx="1406" cy="862"/>
          </a:xfrm>
        </p:grpSpPr>
        <p:sp>
          <p:nvSpPr>
            <p:cNvPr id="16391" name="pole tekstowe 10"/>
            <p:cNvSpPr txBox="1">
              <a:spLocks noChangeArrowheads="1"/>
            </p:cNvSpPr>
            <p:nvPr/>
          </p:nvSpPr>
          <p:spPr bwMode="auto">
            <a:xfrm>
              <a:off x="68" y="3732"/>
              <a:ext cx="140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1200" baseline="0">
                  <a:solidFill>
                    <a:schemeClr val="bg1"/>
                  </a:solidFill>
                  <a:cs typeface="Arial" charset="0"/>
                </a:rPr>
                <a:t>Morski Oddział</a:t>
              </a:r>
            </a:p>
            <a:p>
              <a:r>
                <a:rPr lang="pl-PL" sz="1200" baseline="0">
                  <a:solidFill>
                    <a:schemeClr val="bg1"/>
                  </a:solidFill>
                  <a:cs typeface="Arial" charset="0"/>
                </a:rPr>
                <a:t>Straży Granicznej</a:t>
              </a:r>
            </a:p>
          </p:txBody>
        </p:sp>
        <p:pic>
          <p:nvPicPr>
            <p:cNvPr id="16392" name="Picture 28" descr="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3" y="3158"/>
              <a:ext cx="436" cy="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1907704" y="1052736"/>
            <a:ext cx="7056784" cy="4320480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sz="2000" dirty="0">
                <a:solidFill>
                  <a:srgbClr val="00B0F0"/>
                </a:solidFill>
              </a:rPr>
              <a:t>Posiadanie w paszporcie stampili potwierdzającej </a:t>
            </a:r>
            <a:r>
              <a:rPr lang="pl-PL" sz="2000" dirty="0" smtClean="0">
                <a:solidFill>
                  <a:srgbClr val="00B0F0"/>
                </a:solidFill>
              </a:rPr>
              <a:t>złożenie</a:t>
            </a:r>
            <a:br>
              <a:rPr lang="pl-PL" sz="2000" dirty="0" smtClean="0">
                <a:solidFill>
                  <a:srgbClr val="00B0F0"/>
                </a:solidFill>
              </a:rPr>
            </a:br>
            <a:r>
              <a:rPr lang="pl-PL" sz="2000" dirty="0" smtClean="0">
                <a:solidFill>
                  <a:srgbClr val="00B0F0"/>
                </a:solidFill>
              </a:rPr>
              <a:t>w </a:t>
            </a:r>
            <a:r>
              <a:rPr lang="pl-PL" sz="2000" dirty="0">
                <a:solidFill>
                  <a:srgbClr val="00B0F0"/>
                </a:solidFill>
              </a:rPr>
              <a:t>terminie wniosku o udzielenie zezwolenia na pobyt, nie jest podstawą do przekroczenia granicy państwowej na wjazd do </a:t>
            </a:r>
            <a:r>
              <a:rPr lang="pl-PL" sz="2000" dirty="0" smtClean="0">
                <a:solidFill>
                  <a:srgbClr val="00B0F0"/>
                </a:solidFill>
              </a:rPr>
              <a:t>RP.</a:t>
            </a:r>
            <a:br>
              <a:rPr lang="pl-PL" sz="2000" dirty="0" smtClean="0">
                <a:solidFill>
                  <a:srgbClr val="00B0F0"/>
                </a:solidFill>
              </a:rPr>
            </a:br>
            <a:r>
              <a:rPr lang="pl-PL" sz="2000" dirty="0" smtClean="0">
                <a:solidFill>
                  <a:srgbClr val="00B0F0"/>
                </a:solidFill>
              </a:rPr>
              <a:t>W </a:t>
            </a:r>
            <a:r>
              <a:rPr lang="pl-PL" sz="2000" dirty="0">
                <a:solidFill>
                  <a:srgbClr val="00B0F0"/>
                </a:solidFill>
              </a:rPr>
              <a:t>przypadku, gdy cudzoziemiec posiada w dokumencie podróży ww. stampilę jest uprawniony do wjazdu na terytorium </a:t>
            </a:r>
            <a:r>
              <a:rPr lang="pl-PL" sz="2000" dirty="0" smtClean="0">
                <a:solidFill>
                  <a:srgbClr val="00B0F0"/>
                </a:solidFill>
              </a:rPr>
              <a:t>Polski</a:t>
            </a:r>
            <a:br>
              <a:rPr lang="pl-PL" sz="2000" dirty="0" smtClean="0">
                <a:solidFill>
                  <a:srgbClr val="00B0F0"/>
                </a:solidFill>
              </a:rPr>
            </a:br>
            <a:r>
              <a:rPr lang="pl-PL" sz="2000" dirty="0" smtClean="0">
                <a:solidFill>
                  <a:srgbClr val="00B0F0"/>
                </a:solidFill>
              </a:rPr>
              <a:t>w </a:t>
            </a:r>
            <a:r>
              <a:rPr lang="pl-PL" sz="2000" dirty="0">
                <a:solidFill>
                  <a:srgbClr val="00B0F0"/>
                </a:solidFill>
              </a:rPr>
              <a:t>ruchu bezwizowym wyłącznie, jeżeli nie wykorzystał, w okresie przed procedurą i w jej trakcie, 90 dni pobytu w okresie </a:t>
            </a:r>
            <a:r>
              <a:rPr lang="pl-PL" sz="2000" dirty="0" smtClean="0">
                <a:solidFill>
                  <a:srgbClr val="00B0F0"/>
                </a:solidFill>
              </a:rPr>
              <a:t>180-dniowym</a:t>
            </a:r>
            <a:r>
              <a:rPr lang="pl-PL" sz="2000" dirty="0">
                <a:solidFill>
                  <a:srgbClr val="00B0F0"/>
                </a:solidFill>
              </a:rPr>
              <a:t>. Jeżeli okres </a:t>
            </a:r>
            <a:r>
              <a:rPr lang="pl-PL" sz="2000" dirty="0" smtClean="0">
                <a:solidFill>
                  <a:srgbClr val="00B0F0"/>
                </a:solidFill>
              </a:rPr>
              <a:t>pobytu w </a:t>
            </a:r>
            <a:r>
              <a:rPr lang="pl-PL" sz="2000" dirty="0">
                <a:solidFill>
                  <a:srgbClr val="00B0F0"/>
                </a:solidFill>
              </a:rPr>
              <a:t>ruchu bezwizowym został wykorzystany, ponowny wjazd do RP może nastąpić na podstawie wizy długoterminowej.</a:t>
            </a:r>
            <a:endParaRPr lang="pl-PL" sz="2000" dirty="0">
              <a:solidFill>
                <a:srgbClr val="00B0F0"/>
              </a:solidFill>
            </a:endParaRPr>
          </a:p>
        </p:txBody>
      </p:sp>
      <p:sp>
        <p:nvSpPr>
          <p:cNvPr id="10" name="Symbol zastępczy zawartości 1"/>
          <p:cNvSpPr txBox="1">
            <a:spLocks/>
          </p:cNvSpPr>
          <p:nvPr/>
        </p:nvSpPr>
        <p:spPr>
          <a:xfrm>
            <a:off x="2195736" y="188640"/>
            <a:ext cx="5786438" cy="72008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1800" b="1" dirty="0" smtClean="0">
                <a:solidFill>
                  <a:srgbClr val="C00000"/>
                </a:solidFill>
              </a:rPr>
              <a:t>Cudzoziemcy na polskim rynku pracy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1800" b="1" dirty="0" smtClean="0">
                <a:solidFill>
                  <a:srgbClr val="C00000"/>
                </a:solidFill>
              </a:rPr>
              <a:t>R U C H   B E Z W I Z O W Y</a:t>
            </a:r>
            <a:endParaRPr lang="pl-PL" sz="11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3535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7"/>
          <p:cNvSpPr>
            <a:spLocks/>
          </p:cNvSpPr>
          <p:nvPr/>
        </p:nvSpPr>
        <p:spPr bwMode="auto">
          <a:xfrm>
            <a:off x="2987675" y="3284538"/>
            <a:ext cx="56991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pl-PL" sz="2000" baseline="0"/>
              <a:t>	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107950" y="5013325"/>
            <a:ext cx="2232025" cy="1368425"/>
            <a:chOff x="68" y="3158"/>
            <a:chExt cx="1406" cy="862"/>
          </a:xfrm>
        </p:grpSpPr>
        <p:sp>
          <p:nvSpPr>
            <p:cNvPr id="16391" name="pole tekstowe 10"/>
            <p:cNvSpPr txBox="1">
              <a:spLocks noChangeArrowheads="1"/>
            </p:cNvSpPr>
            <p:nvPr/>
          </p:nvSpPr>
          <p:spPr bwMode="auto">
            <a:xfrm>
              <a:off x="68" y="3732"/>
              <a:ext cx="140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1200" baseline="0">
                  <a:solidFill>
                    <a:schemeClr val="bg1"/>
                  </a:solidFill>
                  <a:cs typeface="Arial" charset="0"/>
                </a:rPr>
                <a:t>Morski Oddział</a:t>
              </a:r>
            </a:p>
            <a:p>
              <a:r>
                <a:rPr lang="pl-PL" sz="1200" baseline="0">
                  <a:solidFill>
                    <a:schemeClr val="bg1"/>
                  </a:solidFill>
                  <a:cs typeface="Arial" charset="0"/>
                </a:rPr>
                <a:t>Straży Granicznej</a:t>
              </a:r>
            </a:p>
          </p:txBody>
        </p:sp>
        <p:pic>
          <p:nvPicPr>
            <p:cNvPr id="16392" name="Picture 28" descr="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3" y="3158"/>
              <a:ext cx="436" cy="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1547664" y="1124744"/>
            <a:ext cx="7428412" cy="3600400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sz="2000" dirty="0">
                <a:solidFill>
                  <a:srgbClr val="00B0F0"/>
                </a:solidFill>
              </a:rPr>
              <a:t>Do obliczenia dozwolonego okresu pobytu w ramach ruchu bezwizowego nie wlicza się okresu pobytu na samej stampili, natomiast należy mieć na uwadze, że okres pobytu na stampili rozpoczyna się nie z dniem jej otrzymania, lecz z dniem wyczerpania okresu pobytu, do którego cudzoziemiec był uprawniony w ramach ruchu bezwizowego. To oznacza, że dopiero po wykorzystaniu całego okresu pobytu przysługującego w ramach ruchu bezwizowego, następuje płynne przejście na uprawnienia wynikające ze </a:t>
            </a:r>
            <a:r>
              <a:rPr lang="pl-PL" sz="2000" dirty="0" smtClean="0">
                <a:solidFill>
                  <a:srgbClr val="00B0F0"/>
                </a:solidFill>
              </a:rPr>
              <a:t>złożenia</a:t>
            </a:r>
            <a:br>
              <a:rPr lang="pl-PL" sz="2000" dirty="0" smtClean="0">
                <a:solidFill>
                  <a:srgbClr val="00B0F0"/>
                </a:solidFill>
              </a:rPr>
            </a:br>
            <a:r>
              <a:rPr lang="pl-PL" sz="2000" dirty="0" smtClean="0">
                <a:solidFill>
                  <a:srgbClr val="00B0F0"/>
                </a:solidFill>
              </a:rPr>
              <a:t>w </a:t>
            </a:r>
            <a:r>
              <a:rPr lang="pl-PL" sz="2000" dirty="0">
                <a:solidFill>
                  <a:srgbClr val="00B0F0"/>
                </a:solidFill>
              </a:rPr>
              <a:t>terminie wniosku na pobyt czasowy, pobyt stały lub pobyt rezydenta długoterminowego UE.</a:t>
            </a:r>
            <a:endParaRPr lang="pl-PL" sz="2000" dirty="0">
              <a:solidFill>
                <a:srgbClr val="00B0F0"/>
              </a:solidFill>
            </a:endParaRPr>
          </a:p>
        </p:txBody>
      </p:sp>
      <p:sp>
        <p:nvSpPr>
          <p:cNvPr id="10" name="Symbol zastępczy zawartości 1"/>
          <p:cNvSpPr txBox="1">
            <a:spLocks/>
          </p:cNvSpPr>
          <p:nvPr/>
        </p:nvSpPr>
        <p:spPr>
          <a:xfrm>
            <a:off x="2195736" y="188640"/>
            <a:ext cx="5786438" cy="72008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1800" b="1" dirty="0" smtClean="0">
                <a:solidFill>
                  <a:srgbClr val="C00000"/>
                </a:solidFill>
              </a:rPr>
              <a:t>Cudzoziemcy na polskim rynku pracy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1800" b="1" dirty="0" smtClean="0">
                <a:solidFill>
                  <a:srgbClr val="C00000"/>
                </a:solidFill>
              </a:rPr>
              <a:t>R U C H   B E Z W I Z O W Y</a:t>
            </a:r>
            <a:endParaRPr lang="pl-PL" sz="11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2451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0" y="58578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pl-PL">
                <a:solidFill>
                  <a:srgbClr val="000000"/>
                </a:solidFill>
              </a:rPr>
              <a:t/>
            </a:r>
            <a:br>
              <a:rPr lang="pl-PL">
                <a:solidFill>
                  <a:srgbClr val="000000"/>
                </a:solidFill>
              </a:rPr>
            </a:br>
            <a:endParaRPr lang="pl-PL">
              <a:solidFill>
                <a:srgbClr val="000000"/>
              </a:solidFill>
            </a:endParaRPr>
          </a:p>
          <a:p>
            <a:pPr eaLnBrk="0" hangingPunct="0"/>
            <a:endParaRPr lang="pl-PL">
              <a:solidFill>
                <a:srgbClr val="000000"/>
              </a:solidFill>
            </a:endParaRPr>
          </a:p>
        </p:txBody>
      </p:sp>
      <p:sp>
        <p:nvSpPr>
          <p:cNvPr id="30724" name="pole tekstowe 10"/>
          <p:cNvSpPr txBox="1">
            <a:spLocks noChangeArrowheads="1"/>
          </p:cNvSpPr>
          <p:nvPr/>
        </p:nvSpPr>
        <p:spPr bwMode="auto">
          <a:xfrm>
            <a:off x="2357438" y="2214563"/>
            <a:ext cx="54292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4000" b="1">
                <a:solidFill>
                  <a:srgbClr val="FFFFFF"/>
                </a:solidFill>
                <a:cs typeface="Arial" charset="0"/>
              </a:rPr>
              <a:t>Dziękuję za uwagę.</a:t>
            </a:r>
          </a:p>
        </p:txBody>
      </p:sp>
      <p:pic>
        <p:nvPicPr>
          <p:cNvPr id="30725" name="Picture 13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4724400"/>
            <a:ext cx="1038225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"/>
          <p:cNvGrpSpPr>
            <a:grpSpLocks/>
          </p:cNvGrpSpPr>
          <p:nvPr/>
        </p:nvGrpSpPr>
        <p:grpSpPr bwMode="auto">
          <a:xfrm>
            <a:off x="107950" y="5013325"/>
            <a:ext cx="2224088" cy="1368425"/>
            <a:chOff x="68" y="3158"/>
            <a:chExt cx="1401" cy="862"/>
          </a:xfrm>
        </p:grpSpPr>
        <p:sp>
          <p:nvSpPr>
            <p:cNvPr id="16420" name="Text Box 2"/>
            <p:cNvSpPr txBox="1">
              <a:spLocks noChangeArrowheads="1"/>
            </p:cNvSpPr>
            <p:nvPr/>
          </p:nvSpPr>
          <p:spPr bwMode="auto">
            <a:xfrm>
              <a:off x="68" y="3732"/>
              <a:ext cx="1401" cy="2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pl-PL" sz="1200" baseline="0">
                  <a:solidFill>
                    <a:srgbClr val="008000"/>
                  </a:solidFill>
                  <a:cs typeface="Arial" charset="0"/>
                </a:rPr>
                <a:t>Morski Oddział</a:t>
              </a:r>
            </a:p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pl-PL" sz="1200" baseline="0">
                  <a:solidFill>
                    <a:srgbClr val="008000"/>
                  </a:solidFill>
                  <a:cs typeface="Arial" charset="0"/>
                </a:rPr>
                <a:t>Straży Granicznej</a:t>
              </a:r>
            </a:p>
          </p:txBody>
        </p:sp>
        <p:pic>
          <p:nvPicPr>
            <p:cNvPr id="1642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3" y="3158"/>
              <a:ext cx="431" cy="54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6325" y="5975350"/>
            <a:ext cx="1039813" cy="779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2483768" y="692696"/>
            <a:ext cx="3571875" cy="533400"/>
          </a:xfrm>
          <a:prstGeom prst="rect">
            <a:avLst/>
          </a:prstGeom>
          <a:gradFill rotWithShape="0">
            <a:gsLst>
              <a:gs pos="0">
                <a:srgbClr val="5E1800"/>
              </a:gs>
              <a:gs pos="50000">
                <a:srgbClr val="CC3300"/>
              </a:gs>
              <a:gs pos="100000">
                <a:srgbClr val="5E1800"/>
              </a:gs>
            </a:gsLst>
            <a:lin ang="5400000" scaled="1"/>
          </a:gradFill>
          <a:ln w="9360" cap="sq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303199" prstMaterial="legacyMatte">
            <a:bevelT w="13500" h="13500" prst="angle"/>
            <a:bevelB w="13500" h="13500" prst="angle"/>
            <a:extrusionClr>
              <a:srgbClr val="CC3300"/>
            </a:extrusionClr>
          </a:sp3d>
        </p:spPr>
        <p:txBody>
          <a:bodyPr anchor="ctr">
            <a:flatTx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sz="1400" b="1" baseline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KOMENDANT</a:t>
            </a:r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4525963" y="4265613"/>
            <a:ext cx="1179512" cy="50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6390" name="Rectangle 7"/>
          <p:cNvSpPr>
            <a:spLocks noChangeArrowheads="1"/>
          </p:cNvSpPr>
          <p:nvPr/>
        </p:nvSpPr>
        <p:spPr bwMode="auto">
          <a:xfrm>
            <a:off x="3963988" y="4535488"/>
            <a:ext cx="1179512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6391" name="Rectangle 8"/>
          <p:cNvSpPr>
            <a:spLocks noChangeArrowheads="1"/>
          </p:cNvSpPr>
          <p:nvPr/>
        </p:nvSpPr>
        <p:spPr bwMode="auto">
          <a:xfrm>
            <a:off x="4525963" y="3124200"/>
            <a:ext cx="1179512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87313" y="1439863"/>
            <a:ext cx="1857375" cy="571500"/>
          </a:xfrm>
          <a:prstGeom prst="rect">
            <a:avLst/>
          </a:prstGeom>
          <a:gradFill rotWithShape="0">
            <a:gsLst>
              <a:gs pos="0">
                <a:srgbClr val="5E4700"/>
              </a:gs>
              <a:gs pos="50000">
                <a:srgbClr val="CC9900"/>
              </a:gs>
              <a:gs pos="100000">
                <a:srgbClr val="5E4700"/>
              </a:gs>
            </a:gsLst>
            <a:lin ang="5400000" scaled="1"/>
          </a:gradFill>
          <a:ln w="9360" cap="sq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303199" prstMaterial="legacyMatte">
            <a:bevelT w="13500" h="13500" prst="angle"/>
            <a:bevelB w="13500" h="13500" prst="angle"/>
            <a:extrusionClr>
              <a:srgbClr val="CC9900"/>
            </a:extrusionClr>
          </a:sp3d>
        </p:spPr>
        <p:txBody>
          <a:bodyPr lIns="0" tIns="10800" rIns="0" bIns="10800" anchor="ctr">
            <a:flatTx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sz="1200" b="1" baseline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KOMENDA MOSG</a:t>
            </a:r>
            <a:r>
              <a:rPr lang="en-GB" sz="1200" b="1" baseline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431800" y="2232025"/>
            <a:ext cx="1497013" cy="287338"/>
          </a:xfrm>
          <a:prstGeom prst="rect">
            <a:avLst/>
          </a:prstGeom>
          <a:gradFill rotWithShape="0">
            <a:gsLst>
              <a:gs pos="0">
                <a:srgbClr val="5E4700"/>
              </a:gs>
              <a:gs pos="50000">
                <a:srgbClr val="CC9900"/>
              </a:gs>
              <a:gs pos="100000">
                <a:srgbClr val="5E4700"/>
              </a:gs>
            </a:gsLst>
            <a:lin ang="5400000" scaled="1"/>
          </a:gradFill>
          <a:ln w="9360" cap="sq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303199" prstMaterial="legacyMatte">
            <a:bevelT w="13500" h="13500" prst="angle"/>
            <a:bevelB w="13500" h="13500" prst="angle"/>
            <a:extrusionClr>
              <a:srgbClr val="CC9900"/>
            </a:extrusionClr>
          </a:sp3d>
        </p:spPr>
        <p:txBody>
          <a:bodyPr lIns="0" tIns="10800" rIns="0" bIns="10800" anchor="ctr">
            <a:flatTx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sz="1200" b="1" baseline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WYDZIAŁY</a:t>
            </a: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7146925" y="3694113"/>
            <a:ext cx="1181100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6395" name="Rectangle 12"/>
          <p:cNvSpPr>
            <a:spLocks noChangeArrowheads="1"/>
          </p:cNvSpPr>
          <p:nvPr/>
        </p:nvSpPr>
        <p:spPr bwMode="auto">
          <a:xfrm>
            <a:off x="7146925" y="3124200"/>
            <a:ext cx="1181100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6397" name="Rectangle 13"/>
          <p:cNvSpPr>
            <a:spLocks noChangeArrowheads="1"/>
          </p:cNvSpPr>
          <p:nvPr/>
        </p:nvSpPr>
        <p:spPr bwMode="auto">
          <a:xfrm>
            <a:off x="2320925" y="2232025"/>
            <a:ext cx="1711325" cy="287338"/>
          </a:xfrm>
          <a:prstGeom prst="rect">
            <a:avLst/>
          </a:prstGeom>
          <a:gradFill rotWithShape="0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9360" cap="sq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303199" prstMaterial="legacyMatte">
            <a:bevelT w="13500" h="13500" prst="angle"/>
            <a:bevelB w="13500" h="13500" prst="angle"/>
            <a:extrusionClr>
              <a:srgbClr val="0000FF"/>
            </a:extrusionClr>
          </a:sp3d>
        </p:spPr>
        <p:txBody>
          <a:bodyPr lIns="18000" tIns="10800" rIns="18000" bIns="10800" anchor="ctr">
            <a:flatTx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sz="1100" b="1" baseline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PDSG W ŚWINOUJŚCIU</a:t>
            </a:r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2320925" y="2808288"/>
            <a:ext cx="1566863" cy="287337"/>
          </a:xfrm>
          <a:prstGeom prst="rect">
            <a:avLst/>
          </a:prstGeom>
          <a:gradFill rotWithShape="0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9360" cap="sq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303199" prstMaterial="legacyMatte">
            <a:bevelT w="13500" h="13500" prst="angle"/>
            <a:bevelB w="13500" h="13500" prst="angle"/>
            <a:extrusionClr>
              <a:srgbClr val="0000FF"/>
            </a:extrusionClr>
          </a:sp3d>
        </p:spPr>
        <p:txBody>
          <a:bodyPr lIns="18000" tIns="10800" rIns="18000" bIns="10800" anchor="ctr">
            <a:flatTx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l-PL" sz="1100" b="1" baseline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sz="1100" b="1" baseline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KDSG W GDAŃSKU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l-PL" sz="1100" b="1" baseline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2105025" y="1444625"/>
            <a:ext cx="2143125" cy="571500"/>
          </a:xfrm>
          <a:prstGeom prst="rect">
            <a:avLst/>
          </a:prstGeom>
          <a:gradFill rotWithShape="0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9360" cap="sq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303199" prstMaterial="legacyMatte">
            <a:bevelT w="13500" h="13500" prst="angle"/>
            <a:bevelB w="13500" h="13500" prst="angle"/>
            <a:extrusionClr>
              <a:srgbClr val="0000FF"/>
            </a:extrusionClr>
          </a:sp3d>
        </p:spPr>
        <p:txBody>
          <a:bodyPr lIns="18000" tIns="10800" rIns="18000" bIns="10800" anchor="ctr">
            <a:flatTx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sz="1200" b="1" baseline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DYWIZJONY</a:t>
            </a:r>
          </a:p>
        </p:txBody>
      </p:sp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4433888" y="1439863"/>
            <a:ext cx="4114800" cy="593725"/>
          </a:xfrm>
          <a:prstGeom prst="rect">
            <a:avLst/>
          </a:prstGeom>
          <a:gradFill rotWithShape="0">
            <a:gsLst>
              <a:gs pos="0">
                <a:srgbClr val="003B00"/>
              </a:gs>
              <a:gs pos="50000">
                <a:srgbClr val="008000"/>
              </a:gs>
              <a:gs pos="100000">
                <a:srgbClr val="003B00"/>
              </a:gs>
            </a:gsLst>
            <a:lin ang="5400000" scaled="1"/>
          </a:gradFill>
          <a:ln w="9360" cap="sq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303199"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lIns="18000" tIns="10800" rIns="18000" bIns="10800" anchor="ctr">
            <a:flatTx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sz="1200" b="1" baseline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PLACÓWKI SG</a:t>
            </a:r>
          </a:p>
        </p:txBody>
      </p:sp>
      <p:sp>
        <p:nvSpPr>
          <p:cNvPr id="16401" name="Rectangle 17"/>
          <p:cNvSpPr>
            <a:spLocks noChangeArrowheads="1"/>
          </p:cNvSpPr>
          <p:nvPr/>
        </p:nvSpPr>
        <p:spPr bwMode="auto">
          <a:xfrm>
            <a:off x="5903913" y="2308225"/>
            <a:ext cx="1219200" cy="355600"/>
          </a:xfrm>
          <a:prstGeom prst="rect">
            <a:avLst/>
          </a:prstGeom>
          <a:gradFill rotWithShape="0">
            <a:gsLst>
              <a:gs pos="0">
                <a:srgbClr val="003B00"/>
              </a:gs>
              <a:gs pos="50000">
                <a:srgbClr val="008000"/>
              </a:gs>
              <a:gs pos="100000">
                <a:srgbClr val="003B00"/>
              </a:gs>
            </a:gsLst>
            <a:lin ang="5400000" scaled="1"/>
          </a:gradFill>
          <a:ln w="9360" cap="sq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303199"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lIns="18000" tIns="10800" rIns="18000" bIns="10800" anchor="ctr">
            <a:flatTx/>
          </a:bodyPr>
          <a:lstStyle/>
          <a:p>
            <a:pPr algn="ctr">
              <a:lnSpc>
                <a:spcPct val="8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200" b="1" baseline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Świnoujści</a:t>
            </a:r>
            <a:r>
              <a:rPr lang="pl-PL" sz="1200" b="1" baseline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</a:p>
        </p:txBody>
      </p:sp>
      <p:sp>
        <p:nvSpPr>
          <p:cNvPr id="16402" name="Rectangle 18"/>
          <p:cNvSpPr>
            <a:spLocks noChangeArrowheads="1"/>
          </p:cNvSpPr>
          <p:nvPr/>
        </p:nvSpPr>
        <p:spPr bwMode="auto">
          <a:xfrm>
            <a:off x="7343775" y="2303463"/>
            <a:ext cx="1217613" cy="360362"/>
          </a:xfrm>
          <a:prstGeom prst="rect">
            <a:avLst/>
          </a:prstGeom>
          <a:gradFill rotWithShape="0">
            <a:gsLst>
              <a:gs pos="0">
                <a:srgbClr val="003B00"/>
              </a:gs>
              <a:gs pos="50000">
                <a:srgbClr val="008000"/>
              </a:gs>
              <a:gs pos="100000">
                <a:srgbClr val="003B00"/>
              </a:gs>
            </a:gsLst>
            <a:lin ang="5400000" scaled="1"/>
          </a:gradFill>
          <a:ln w="9360" cap="sq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303199"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lIns="18000" tIns="10800" rIns="18000" bIns="10800" anchor="ctr">
            <a:flatTx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200" b="1" baseline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Kołobrzeg</a:t>
            </a:r>
          </a:p>
        </p:txBody>
      </p:sp>
      <p:sp>
        <p:nvSpPr>
          <p:cNvPr id="16403" name="Rectangle 19"/>
          <p:cNvSpPr>
            <a:spLocks noChangeArrowheads="1"/>
          </p:cNvSpPr>
          <p:nvPr/>
        </p:nvSpPr>
        <p:spPr bwMode="auto">
          <a:xfrm>
            <a:off x="4470400" y="3063875"/>
            <a:ext cx="1217613" cy="249238"/>
          </a:xfrm>
          <a:prstGeom prst="rect">
            <a:avLst/>
          </a:prstGeom>
          <a:gradFill rotWithShape="0">
            <a:gsLst>
              <a:gs pos="0">
                <a:srgbClr val="003B00"/>
              </a:gs>
              <a:gs pos="50000">
                <a:srgbClr val="008000"/>
              </a:gs>
              <a:gs pos="100000">
                <a:srgbClr val="003B00"/>
              </a:gs>
            </a:gsLst>
            <a:lin ang="5400000" scaled="1"/>
          </a:gradFill>
          <a:ln w="9360" cap="sq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303199"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lIns="18000" tIns="10800" rIns="18000" bIns="10800" anchor="ctr">
            <a:flatTx/>
          </a:bodyPr>
          <a:lstStyle/>
          <a:p>
            <a:pPr algn="ctr">
              <a:lnSpc>
                <a:spcPct val="8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200" b="1" baseline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Ust</a:t>
            </a:r>
            <a:r>
              <a:rPr lang="pl-PL" sz="1200" b="1" baseline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</a:t>
            </a:r>
          </a:p>
        </p:txBody>
      </p:sp>
      <p:sp>
        <p:nvSpPr>
          <p:cNvPr id="16404" name="Rectangle 20"/>
          <p:cNvSpPr>
            <a:spLocks noChangeArrowheads="1"/>
          </p:cNvSpPr>
          <p:nvPr/>
        </p:nvSpPr>
        <p:spPr bwMode="auto">
          <a:xfrm>
            <a:off x="7343775" y="3024188"/>
            <a:ext cx="1219200" cy="287337"/>
          </a:xfrm>
          <a:prstGeom prst="rect">
            <a:avLst/>
          </a:prstGeom>
          <a:gradFill rotWithShape="0">
            <a:gsLst>
              <a:gs pos="0">
                <a:srgbClr val="003B00"/>
              </a:gs>
              <a:gs pos="50000">
                <a:srgbClr val="008000"/>
              </a:gs>
              <a:gs pos="100000">
                <a:srgbClr val="003B00"/>
              </a:gs>
            </a:gsLst>
            <a:lin ang="5400000" scaled="1"/>
          </a:gradFill>
          <a:ln w="9360" cap="sq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303199"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lIns="18000" tIns="10800" rIns="18000" bIns="10800" anchor="ctr">
            <a:flatTx/>
          </a:bodyPr>
          <a:lstStyle/>
          <a:p>
            <a:pPr algn="ctr">
              <a:lnSpc>
                <a:spcPct val="8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200" b="1" baseline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Gdyni</a:t>
            </a:r>
            <a:r>
              <a:rPr lang="pl-PL" sz="1200" b="1" baseline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</a:p>
        </p:txBody>
      </p:sp>
      <p:sp>
        <p:nvSpPr>
          <p:cNvPr id="16405" name="Rectangle 21"/>
          <p:cNvSpPr>
            <a:spLocks noChangeArrowheads="1"/>
          </p:cNvSpPr>
          <p:nvPr/>
        </p:nvSpPr>
        <p:spPr bwMode="auto">
          <a:xfrm>
            <a:off x="5837238" y="3605213"/>
            <a:ext cx="1219200" cy="282575"/>
          </a:xfrm>
          <a:prstGeom prst="rect">
            <a:avLst/>
          </a:prstGeom>
          <a:gradFill rotWithShape="0">
            <a:gsLst>
              <a:gs pos="0">
                <a:srgbClr val="003B00"/>
              </a:gs>
              <a:gs pos="50000">
                <a:srgbClr val="008000"/>
              </a:gs>
              <a:gs pos="100000">
                <a:srgbClr val="003B00"/>
              </a:gs>
            </a:gsLst>
            <a:lin ang="5400000" scaled="1"/>
          </a:gradFill>
          <a:ln w="9360" cap="sq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303199"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lIns="18000" tIns="10800" rIns="18000" bIns="10800" anchor="ctr">
            <a:flatTx/>
          </a:bodyPr>
          <a:lstStyle/>
          <a:p>
            <a:pPr algn="ctr">
              <a:lnSpc>
                <a:spcPct val="8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200" b="1" baseline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Krynic</a:t>
            </a:r>
            <a:r>
              <a:rPr lang="pl-PL" sz="1200" b="1" baseline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-GB" sz="1200" b="1" baseline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Morsk</a:t>
            </a:r>
            <a:r>
              <a:rPr lang="pl-PL" sz="1200" b="1" baseline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</a:p>
        </p:txBody>
      </p:sp>
      <p:sp>
        <p:nvSpPr>
          <p:cNvPr id="16406" name="Rectangle 22"/>
          <p:cNvSpPr>
            <a:spLocks noChangeArrowheads="1"/>
          </p:cNvSpPr>
          <p:nvPr/>
        </p:nvSpPr>
        <p:spPr bwMode="auto">
          <a:xfrm>
            <a:off x="5929313" y="3024188"/>
            <a:ext cx="1217612" cy="320675"/>
          </a:xfrm>
          <a:prstGeom prst="rect">
            <a:avLst/>
          </a:prstGeom>
          <a:gradFill rotWithShape="0">
            <a:gsLst>
              <a:gs pos="0">
                <a:srgbClr val="003B00"/>
              </a:gs>
              <a:gs pos="50000">
                <a:srgbClr val="008000"/>
              </a:gs>
              <a:gs pos="100000">
                <a:srgbClr val="003B00"/>
              </a:gs>
            </a:gsLst>
            <a:lin ang="5400000" scaled="1"/>
          </a:gradFill>
          <a:ln w="9360" cap="sq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303199"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lIns="18000" tIns="10800" rIns="18000" bIns="10800" anchor="ctr">
            <a:flatTx/>
          </a:bodyPr>
          <a:lstStyle/>
          <a:p>
            <a:pPr algn="ctr">
              <a:lnSpc>
                <a:spcPct val="8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200" b="1" baseline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Władysławow</a:t>
            </a:r>
            <a:r>
              <a:rPr lang="pl-PL" sz="1200" b="1" baseline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</a:p>
        </p:txBody>
      </p:sp>
      <p:sp>
        <p:nvSpPr>
          <p:cNvPr id="16407" name="Rectangle 23"/>
          <p:cNvSpPr>
            <a:spLocks noChangeArrowheads="1"/>
          </p:cNvSpPr>
          <p:nvPr/>
        </p:nvSpPr>
        <p:spPr bwMode="auto">
          <a:xfrm>
            <a:off x="7321550" y="3600450"/>
            <a:ext cx="1219200" cy="287338"/>
          </a:xfrm>
          <a:prstGeom prst="rect">
            <a:avLst/>
          </a:prstGeom>
          <a:gradFill rotWithShape="0">
            <a:gsLst>
              <a:gs pos="0">
                <a:srgbClr val="003B00"/>
              </a:gs>
              <a:gs pos="50000">
                <a:srgbClr val="008000"/>
              </a:gs>
              <a:gs pos="100000">
                <a:srgbClr val="003B00"/>
              </a:gs>
            </a:gsLst>
            <a:lin ang="5400000" scaled="1"/>
          </a:gradFill>
          <a:ln w="9360" cap="sq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303199"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lIns="18000" tIns="10800" rIns="18000" bIns="10800" anchor="ctr">
            <a:flatTx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200" b="1" baseline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Elblą</a:t>
            </a:r>
            <a:r>
              <a:rPr lang="pl-PL" sz="1200" b="1" baseline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</a:t>
            </a:r>
          </a:p>
        </p:txBody>
      </p:sp>
      <p:sp>
        <p:nvSpPr>
          <p:cNvPr id="16408" name="Rectangle 24"/>
          <p:cNvSpPr>
            <a:spLocks noChangeArrowheads="1"/>
          </p:cNvSpPr>
          <p:nvPr/>
        </p:nvSpPr>
        <p:spPr bwMode="auto">
          <a:xfrm>
            <a:off x="4397375" y="3633788"/>
            <a:ext cx="1219200" cy="287337"/>
          </a:xfrm>
          <a:prstGeom prst="rect">
            <a:avLst/>
          </a:prstGeom>
          <a:gradFill rotWithShape="0">
            <a:gsLst>
              <a:gs pos="0">
                <a:srgbClr val="003B00"/>
              </a:gs>
              <a:gs pos="50000">
                <a:srgbClr val="008000"/>
              </a:gs>
              <a:gs pos="100000">
                <a:srgbClr val="003B00"/>
              </a:gs>
            </a:gsLst>
            <a:lin ang="5400000" scaled="1"/>
          </a:gradFill>
          <a:ln w="9360" cap="sq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303199"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lIns="18000" tIns="10800" rIns="18000" bIns="10800" anchor="ctr">
            <a:flatTx/>
          </a:bodyPr>
          <a:lstStyle/>
          <a:p>
            <a:pPr algn="ctr">
              <a:lnSpc>
                <a:spcPct val="8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sz="1200" b="1" baseline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Gdańsk</a:t>
            </a:r>
          </a:p>
        </p:txBody>
      </p:sp>
      <p:sp>
        <p:nvSpPr>
          <p:cNvPr id="16409" name="Rectangle 25"/>
          <p:cNvSpPr>
            <a:spLocks noChangeArrowheads="1"/>
          </p:cNvSpPr>
          <p:nvPr/>
        </p:nvSpPr>
        <p:spPr bwMode="auto">
          <a:xfrm>
            <a:off x="4464050" y="2308225"/>
            <a:ext cx="1219200" cy="284163"/>
          </a:xfrm>
          <a:prstGeom prst="rect">
            <a:avLst/>
          </a:prstGeom>
          <a:gradFill rotWithShape="0">
            <a:gsLst>
              <a:gs pos="0">
                <a:srgbClr val="003B00"/>
              </a:gs>
              <a:gs pos="50000">
                <a:srgbClr val="008000"/>
              </a:gs>
              <a:gs pos="100000">
                <a:srgbClr val="003B00"/>
              </a:gs>
            </a:gsLst>
            <a:lin ang="5400000" scaled="1"/>
          </a:gradFill>
          <a:ln w="9360" cap="sq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303199"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lIns="18000" tIns="10800" rIns="18000" bIns="10800" anchor="ctr">
            <a:flatTx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sz="1200" b="1" baseline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Szczecin</a:t>
            </a:r>
          </a:p>
        </p:txBody>
      </p:sp>
      <p:sp>
        <p:nvSpPr>
          <p:cNvPr id="4" name="Text Box 26"/>
          <p:cNvSpPr txBox="1">
            <a:spLocks noChangeArrowheads="1"/>
          </p:cNvSpPr>
          <p:nvPr/>
        </p:nvSpPr>
        <p:spPr bwMode="auto">
          <a:xfrm>
            <a:off x="287338" y="-133350"/>
            <a:ext cx="8229600" cy="673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aseline="0" dirty="0">
                <a:solidFill>
                  <a:srgbClr val="000000"/>
                </a:solidFill>
              </a:rPr>
              <a:t/>
            </a:r>
            <a:br>
              <a:rPr lang="en-GB" baseline="0" dirty="0">
                <a:solidFill>
                  <a:srgbClr val="000000"/>
                </a:solidFill>
              </a:rPr>
            </a:br>
            <a:r>
              <a:rPr lang="en-GB" sz="2000" b="1" baseline="0" dirty="0">
                <a:cs typeface="Arial" charset="0"/>
              </a:rPr>
              <a:t> </a:t>
            </a:r>
            <a:r>
              <a:rPr lang="pl-PL" sz="2000" b="1" baseline="0" dirty="0">
                <a:latin typeface="Tahoma" pitchFamily="32" charset="0"/>
                <a:cs typeface="Tahoma" pitchFamily="32" charset="0"/>
              </a:rPr>
              <a:t>JEDNOSTKI ORGANIZACYJNE</a:t>
            </a:r>
          </a:p>
        </p:txBody>
      </p:sp>
      <p:pic>
        <p:nvPicPr>
          <p:cNvPr id="16410" name="Picture 2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6638" y="4392613"/>
            <a:ext cx="1036637" cy="1347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411" name="Picture 2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8363" y="5111750"/>
            <a:ext cx="1035050" cy="1592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412" name="Picture 2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64050" y="5111750"/>
            <a:ext cx="1036638" cy="1493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413" name="Picture 3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86638" y="5178425"/>
            <a:ext cx="1079500" cy="1517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414" name="Picture 3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03913" y="6048375"/>
            <a:ext cx="1177925" cy="785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415" name="Picture 3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59038" y="5246688"/>
            <a:ext cx="1357312" cy="801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416" name="Picture 3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59038" y="4238625"/>
            <a:ext cx="1357312" cy="873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418" name="Picture 3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447925" y="3167063"/>
            <a:ext cx="1357313" cy="8651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>
            <a:outerShdw dist="153753" dir="2700000" algn="ctr" rotWithShape="0">
              <a:srgbClr val="000000">
                <a:alpha val="15047"/>
              </a:srgbClr>
            </a:outerShdw>
          </a:effectLst>
        </p:spPr>
      </p:pic>
      <p:pic>
        <p:nvPicPr>
          <p:cNvPr id="5" name="Picture 3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25963" y="4265613"/>
            <a:ext cx="1019175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419" name="Picture 3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018213" y="4319588"/>
            <a:ext cx="965200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1571625" y="4857750"/>
            <a:ext cx="67865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pl-PL">
                <a:solidFill>
                  <a:srgbClr val="000000"/>
                </a:solidFill>
              </a:rPr>
              <a:t/>
            </a:r>
            <a:br>
              <a:rPr lang="pl-PL">
                <a:solidFill>
                  <a:srgbClr val="000000"/>
                </a:solidFill>
              </a:rPr>
            </a:br>
            <a:endParaRPr lang="pl-PL">
              <a:solidFill>
                <a:srgbClr val="000000"/>
              </a:solidFill>
            </a:endParaRPr>
          </a:p>
          <a:p>
            <a:pPr eaLnBrk="0" hangingPunct="0"/>
            <a:endParaRPr lang="pl-PL">
              <a:solidFill>
                <a:srgbClr val="000000"/>
              </a:solidFill>
            </a:endParaRPr>
          </a:p>
        </p:txBody>
      </p:sp>
      <p:sp>
        <p:nvSpPr>
          <p:cNvPr id="12" name="pole tekstowe 10"/>
          <p:cNvSpPr txBox="1">
            <a:spLocks noChangeArrowheads="1"/>
          </p:cNvSpPr>
          <p:nvPr/>
        </p:nvSpPr>
        <p:spPr bwMode="auto">
          <a:xfrm>
            <a:off x="539552" y="1556792"/>
            <a:ext cx="8424936" cy="21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pl-PL" altLang="pl-PL" sz="4000" b="1" i="1" dirty="0" smtClean="0">
              <a:solidFill>
                <a:srgbClr val="FFC000"/>
              </a:solidFill>
              <a:latin typeface="Candara" pitchFamily="34" charset="0"/>
            </a:endParaRPr>
          </a:p>
          <a:p>
            <a:pPr algn="ctr">
              <a:defRPr/>
            </a:pPr>
            <a:r>
              <a:rPr lang="pl-PL" altLang="pl-PL" sz="4000" b="1" i="1" dirty="0" smtClean="0">
                <a:solidFill>
                  <a:srgbClr val="FFC000"/>
                </a:solidFill>
                <a:latin typeface="Candara" pitchFamily="34" charset="0"/>
              </a:rPr>
              <a:t>Kontrola legalności zatrudnienia  </a:t>
            </a:r>
            <a:br>
              <a:rPr lang="pl-PL" altLang="pl-PL" sz="4000" b="1" i="1" dirty="0" smtClean="0">
                <a:solidFill>
                  <a:srgbClr val="FFC000"/>
                </a:solidFill>
                <a:latin typeface="Candara" pitchFamily="34" charset="0"/>
              </a:rPr>
            </a:br>
            <a:r>
              <a:rPr lang="pl-PL" altLang="pl-PL" sz="4000" b="1" i="1" dirty="0" smtClean="0">
                <a:solidFill>
                  <a:srgbClr val="FFC000"/>
                </a:solidFill>
                <a:latin typeface="Candara" pitchFamily="34" charset="0"/>
              </a:rPr>
              <a:t> </a:t>
            </a:r>
            <a:endParaRPr lang="pl-PL" altLang="pl-PL" sz="4000" b="1" i="1" dirty="0">
              <a:solidFill>
                <a:srgbClr val="FFC000"/>
              </a:solidFill>
              <a:latin typeface="Candara" pitchFamily="34" charset="0"/>
            </a:endParaRPr>
          </a:p>
          <a:p>
            <a:pPr algn="ctr">
              <a:defRPr/>
            </a:pPr>
            <a:endParaRPr lang="pl-PL" sz="1050" b="1" dirty="0">
              <a:solidFill>
                <a:prstClr val="white"/>
              </a:solidFill>
              <a:cs typeface="Arial" charset="0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79065" y="5157192"/>
            <a:ext cx="2224088" cy="1393825"/>
            <a:chOff x="-23" y="3158"/>
            <a:chExt cx="1401" cy="878"/>
          </a:xfrm>
        </p:grpSpPr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-23" y="3748"/>
              <a:ext cx="1401" cy="2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pl-PL" sz="1200" baseline="0" dirty="0">
                  <a:solidFill>
                    <a:srgbClr val="008000"/>
                  </a:solidFill>
                  <a:cs typeface="Arial" pitchFamily="34" charset="0"/>
                </a:rPr>
                <a:t>Morski Oddział</a:t>
              </a:r>
            </a:p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pl-PL" sz="1200" baseline="0" dirty="0">
                  <a:solidFill>
                    <a:srgbClr val="008000"/>
                  </a:solidFill>
                  <a:cs typeface="Arial" pitchFamily="34" charset="0"/>
                </a:rPr>
                <a:t>Straży Granicznej</a:t>
              </a:r>
            </a:p>
          </p:txBody>
        </p:sp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3" y="3158"/>
              <a:ext cx="431" cy="54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07950" y="5013325"/>
            <a:ext cx="2224088" cy="1368425"/>
            <a:chOff x="68" y="3158"/>
            <a:chExt cx="1401" cy="862"/>
          </a:xfrm>
        </p:grpSpPr>
        <p:sp>
          <p:nvSpPr>
            <p:cNvPr id="17413" name="Text Box 2"/>
            <p:cNvSpPr txBox="1">
              <a:spLocks noChangeArrowheads="1"/>
            </p:cNvSpPr>
            <p:nvPr/>
          </p:nvSpPr>
          <p:spPr bwMode="auto">
            <a:xfrm>
              <a:off x="68" y="3732"/>
              <a:ext cx="1401" cy="2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pl-PL" sz="1200" baseline="0">
                  <a:solidFill>
                    <a:srgbClr val="008000"/>
                  </a:solidFill>
                  <a:cs typeface="Arial" charset="0"/>
                </a:rPr>
                <a:t>Morski Oddział</a:t>
              </a:r>
            </a:p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pl-PL" sz="1200" baseline="0">
                  <a:solidFill>
                    <a:srgbClr val="008000"/>
                  </a:solidFill>
                  <a:cs typeface="Arial" charset="0"/>
                </a:rPr>
                <a:t>Straży Granicznej</a:t>
              </a:r>
            </a:p>
          </p:txBody>
        </p:sp>
        <p:pic>
          <p:nvPicPr>
            <p:cNvPr id="1741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3" y="3158"/>
              <a:ext cx="431" cy="54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sp>
        <p:nvSpPr>
          <p:cNvPr id="17411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919163" y="116632"/>
            <a:ext cx="8224837" cy="981075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800" b="1" dirty="0" smtClean="0">
                <a:solidFill>
                  <a:srgbClr val="FF6600"/>
                </a:solidFill>
                <a:latin typeface="Arial" charset="0"/>
              </a:rPr>
              <a:t>KONTROLA LEGALNOŚCI ZATRUDNIENIA</a:t>
            </a:r>
          </a:p>
        </p:txBody>
      </p:sp>
      <p:sp>
        <p:nvSpPr>
          <p:cNvPr id="17412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919163" y="836613"/>
            <a:ext cx="8224837" cy="4521200"/>
          </a:xfrm>
        </p:spPr>
        <p:txBody>
          <a:bodyPr/>
          <a:lstStyle/>
          <a:p>
            <a:pPr indent="-339725" algn="just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000" dirty="0" smtClean="0">
                <a:solidFill>
                  <a:srgbClr val="FFFFFF"/>
                </a:solidFill>
                <a:latin typeface="Times New Roman" pitchFamily="16" charset="0"/>
              </a:rPr>
              <a:t>     </a:t>
            </a:r>
            <a:r>
              <a:rPr lang="pl-PL" sz="2000" dirty="0" smtClean="0">
                <a:latin typeface="Candara" pitchFamily="34" charset="0"/>
              </a:rPr>
              <a:t>Od początku 2017 roku </a:t>
            </a:r>
            <a:r>
              <a:rPr lang="pl-PL" sz="2000" dirty="0" smtClean="0">
                <a:latin typeface="Candara" pitchFamily="34" charset="0"/>
              </a:rPr>
              <a:t>(do </a:t>
            </a:r>
            <a:r>
              <a:rPr lang="pl-PL" sz="2000" dirty="0" smtClean="0">
                <a:latin typeface="Candara" pitchFamily="34" charset="0"/>
              </a:rPr>
              <a:t>31.05) funkcjonariusze Morskiego Oddziału SG przeprowadzili </a:t>
            </a:r>
          </a:p>
          <a:p>
            <a:pPr indent="-339725" algn="just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000" dirty="0" smtClean="0">
                <a:latin typeface="Candara" pitchFamily="34" charset="0"/>
              </a:rPr>
              <a:t>                                                       </a:t>
            </a:r>
            <a:r>
              <a:rPr lang="pl-PL" b="1" dirty="0" smtClean="0">
                <a:solidFill>
                  <a:srgbClr val="0070C0"/>
                </a:solidFill>
                <a:latin typeface="Candara" pitchFamily="34" charset="0"/>
              </a:rPr>
              <a:t>193</a:t>
            </a:r>
          </a:p>
          <a:p>
            <a:pPr indent="-339725" algn="just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000" dirty="0" smtClean="0">
                <a:latin typeface="Candara" pitchFamily="34" charset="0"/>
              </a:rPr>
              <a:t>     </a:t>
            </a:r>
            <a:r>
              <a:rPr lang="pl-PL" sz="2000" dirty="0" smtClean="0">
                <a:latin typeface="Candara" pitchFamily="34" charset="0"/>
              </a:rPr>
              <a:t>kontrole </a:t>
            </a:r>
            <a:r>
              <a:rPr lang="pl-PL" sz="2000" dirty="0" smtClean="0">
                <a:latin typeface="Candara" pitchFamily="34" charset="0"/>
              </a:rPr>
              <a:t>legalności zatrudnienia, przy efektywności ponad</a:t>
            </a:r>
            <a:r>
              <a:rPr lang="pl-PL" sz="2000" b="1" u="sng" dirty="0" smtClean="0">
                <a:latin typeface="Candara" pitchFamily="34" charset="0"/>
              </a:rPr>
              <a:t> 78,8%,</a:t>
            </a:r>
            <a:r>
              <a:rPr lang="pl-PL" sz="2000" dirty="0" smtClean="0">
                <a:latin typeface="Candara" pitchFamily="34" charset="0"/>
              </a:rPr>
              <a:t> gdyż </a:t>
            </a:r>
          </a:p>
          <a:p>
            <a:pPr indent="-339725" algn="just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000" dirty="0" smtClean="0">
                <a:solidFill>
                  <a:srgbClr val="FFFFFF"/>
                </a:solidFill>
                <a:latin typeface="Candara" pitchFamily="34" charset="0"/>
              </a:rPr>
              <a:t>     </a:t>
            </a:r>
            <a:r>
              <a:rPr lang="pl-PL" sz="2400" b="1" dirty="0" smtClean="0">
                <a:solidFill>
                  <a:srgbClr val="FF0000"/>
                </a:solidFill>
                <a:latin typeface="Candara" pitchFamily="34" charset="0"/>
              </a:rPr>
              <a:t>152</a:t>
            </a:r>
            <a:r>
              <a:rPr lang="pl-PL" sz="2000" dirty="0" smtClean="0">
                <a:latin typeface="Candara" pitchFamily="34" charset="0"/>
              </a:rPr>
              <a:t> kontrole zakończono protokołem stwierdzającym nieprawidłowości w obszarze  objętym kontrolą.</a:t>
            </a:r>
          </a:p>
          <a:p>
            <a:pPr indent="-339725" algn="just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l-PL" sz="2000" dirty="0" smtClean="0">
              <a:solidFill>
                <a:srgbClr val="FFFFFF"/>
              </a:solidFill>
              <a:latin typeface="Candara" pitchFamily="34" charset="0"/>
            </a:endParaRPr>
          </a:p>
          <a:p>
            <a:pPr indent="-339725" algn="just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000" dirty="0" smtClean="0">
                <a:latin typeface="Candara" pitchFamily="34" charset="0"/>
              </a:rPr>
              <a:t>          W ich trakcie zweryfikowano dokumentację dotyczącą powierzenia        </a:t>
            </a:r>
          </a:p>
          <a:p>
            <a:pPr indent="-339725" algn="just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000" dirty="0" smtClean="0">
                <a:latin typeface="Candara" pitchFamily="34" charset="0"/>
              </a:rPr>
              <a:t>           wykonywania pracy</a:t>
            </a:r>
            <a:r>
              <a:rPr lang="pl-PL" sz="2000" dirty="0" smtClean="0">
                <a:solidFill>
                  <a:srgbClr val="FFFFFF"/>
                </a:solidFill>
                <a:latin typeface="Candara" pitchFamily="34" charset="0"/>
              </a:rPr>
              <a:t> </a:t>
            </a:r>
            <a:r>
              <a:rPr lang="pl-PL" sz="2800" b="1" dirty="0" smtClean="0">
                <a:solidFill>
                  <a:srgbClr val="FF3333"/>
                </a:solidFill>
                <a:latin typeface="Candara" pitchFamily="34" charset="0"/>
              </a:rPr>
              <a:t>3180 </a:t>
            </a:r>
            <a:r>
              <a:rPr lang="pl-PL" sz="2000" dirty="0" smtClean="0">
                <a:latin typeface="Candara" pitchFamily="34" charset="0"/>
              </a:rPr>
              <a:t>cudzoziemcom, a w </a:t>
            </a:r>
            <a:r>
              <a:rPr lang="pl-PL" sz="2800" b="1" dirty="0" smtClean="0">
                <a:solidFill>
                  <a:srgbClr val="FF3333"/>
                </a:solidFill>
                <a:latin typeface="Candara" pitchFamily="34" charset="0"/>
              </a:rPr>
              <a:t>709</a:t>
            </a:r>
            <a:r>
              <a:rPr lang="pl-PL" sz="2000" dirty="0" smtClean="0">
                <a:solidFill>
                  <a:srgbClr val="FFFFFF"/>
                </a:solidFill>
                <a:latin typeface="Candara" pitchFamily="34" charset="0"/>
              </a:rPr>
              <a:t> </a:t>
            </a:r>
            <a:r>
              <a:rPr lang="pl-PL" sz="2000" dirty="0" smtClean="0">
                <a:latin typeface="Candara" pitchFamily="34" charset="0"/>
              </a:rPr>
              <a:t>przypadkach  </a:t>
            </a:r>
          </a:p>
          <a:p>
            <a:pPr indent="-339725" algn="just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000" dirty="0" smtClean="0">
                <a:latin typeface="Candara" pitchFamily="34" charset="0"/>
              </a:rPr>
              <a:t>                 stwierdzono nieprawidłowości.</a:t>
            </a:r>
          </a:p>
          <a:p>
            <a:pPr indent="-339725" algn="just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000" dirty="0" smtClean="0">
                <a:latin typeface="Candara" pitchFamily="34" charset="0"/>
              </a:rPr>
              <a:t>					</a:t>
            </a:r>
            <a:endParaRPr lang="pl-PL" sz="2000" dirty="0" smtClean="0">
              <a:solidFill>
                <a:srgbClr val="FFFFFF"/>
              </a:solidFill>
              <a:latin typeface="Times New Roman" pitchFamily="16" charset="0"/>
            </a:endParaRPr>
          </a:p>
          <a:p>
            <a:pPr indent="-339725" algn="just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000" dirty="0" smtClean="0">
                <a:solidFill>
                  <a:srgbClr val="FFFFFF"/>
                </a:solidFill>
                <a:latin typeface="Times New Roman" pitchFamily="16" charset="0"/>
              </a:rPr>
              <a:t>					</a:t>
            </a:r>
            <a:endParaRPr lang="pl-PL" sz="2000" b="1" dirty="0" smtClean="0">
              <a:solidFill>
                <a:srgbClr val="FFFF00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714348" y="0"/>
            <a:ext cx="8229600" cy="107157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800" b="1" dirty="0" smtClean="0">
                <a:solidFill>
                  <a:schemeClr val="tx2"/>
                </a:solidFill>
              </a:rPr>
              <a:t>Etapy sprawdzania </a:t>
            </a:r>
            <a:br>
              <a:rPr lang="pl-PL" sz="2800" b="1" dirty="0" smtClean="0">
                <a:solidFill>
                  <a:schemeClr val="tx2"/>
                </a:solidFill>
              </a:rPr>
            </a:br>
            <a:r>
              <a:rPr lang="pl-PL" sz="2800" dirty="0" smtClean="0">
                <a:solidFill>
                  <a:schemeClr val="tx2"/>
                </a:solidFill>
              </a:rPr>
              <a:t>cudzoziemców wykonujących pracę </a:t>
            </a:r>
            <a:r>
              <a:rPr lang="pl-PL" sz="2800" dirty="0" smtClean="0">
                <a:solidFill>
                  <a:schemeClr val="accent2"/>
                </a:solidFill>
              </a:rPr>
              <a:t>– POBYT </a:t>
            </a:r>
            <a:endParaRPr lang="pl-PL" sz="2800" dirty="0">
              <a:solidFill>
                <a:schemeClr val="accent2"/>
              </a:solidFill>
            </a:endParaRPr>
          </a:p>
        </p:txBody>
      </p:sp>
      <p:sp>
        <p:nvSpPr>
          <p:cNvPr id="16388" name="Rectangle 7"/>
          <p:cNvSpPr>
            <a:spLocks/>
          </p:cNvSpPr>
          <p:nvPr/>
        </p:nvSpPr>
        <p:spPr bwMode="auto">
          <a:xfrm>
            <a:off x="2987675" y="3284538"/>
            <a:ext cx="56991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pl-PL" sz="2000" baseline="0"/>
              <a:t>	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107950" y="5013325"/>
            <a:ext cx="2232025" cy="1368425"/>
            <a:chOff x="68" y="3158"/>
            <a:chExt cx="1406" cy="862"/>
          </a:xfrm>
        </p:grpSpPr>
        <p:sp>
          <p:nvSpPr>
            <p:cNvPr id="16391" name="pole tekstowe 10"/>
            <p:cNvSpPr txBox="1">
              <a:spLocks noChangeArrowheads="1"/>
            </p:cNvSpPr>
            <p:nvPr/>
          </p:nvSpPr>
          <p:spPr bwMode="auto">
            <a:xfrm>
              <a:off x="68" y="3732"/>
              <a:ext cx="140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1200" baseline="0">
                  <a:solidFill>
                    <a:schemeClr val="bg1"/>
                  </a:solidFill>
                  <a:cs typeface="Arial" charset="0"/>
                </a:rPr>
                <a:t>Morski Oddział</a:t>
              </a:r>
            </a:p>
            <a:p>
              <a:r>
                <a:rPr lang="pl-PL" sz="1200" baseline="0">
                  <a:solidFill>
                    <a:schemeClr val="bg1"/>
                  </a:solidFill>
                  <a:cs typeface="Arial" charset="0"/>
                </a:rPr>
                <a:t>Straży Granicznej</a:t>
              </a:r>
            </a:p>
          </p:txBody>
        </p:sp>
        <p:pic>
          <p:nvPicPr>
            <p:cNvPr id="16392" name="Picture 28" descr="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3" y="3158"/>
              <a:ext cx="436" cy="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1357290" y="1714488"/>
            <a:ext cx="7572428" cy="3071834"/>
          </a:xfrm>
        </p:spPr>
        <p:txBody>
          <a:bodyPr/>
          <a:lstStyle/>
          <a:p>
            <a:pPr>
              <a:lnSpc>
                <a:spcPct val="140000"/>
              </a:lnSpc>
              <a:spcBef>
                <a:spcPts val="700"/>
              </a:spcBef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000" dirty="0" smtClean="0">
                <a:solidFill>
                  <a:srgbClr val="000000"/>
                </a:solidFill>
              </a:rPr>
              <a:t>I. </a:t>
            </a:r>
            <a:r>
              <a:rPr lang="pl-PL" sz="2000" dirty="0" smtClean="0">
                <a:solidFill>
                  <a:srgbClr val="000000"/>
                </a:solidFill>
                <a:latin typeface="Candara" pitchFamily="34" charset="0"/>
              </a:rPr>
              <a:t>Czy cudzoziemiec legalnie przebywa  w Polsce – tj. czy ma </a:t>
            </a:r>
            <a:r>
              <a:rPr lang="pl-PL" sz="2000" b="1" dirty="0" smtClean="0">
                <a:solidFill>
                  <a:srgbClr val="800000"/>
                </a:solidFill>
                <a:latin typeface="Candara" pitchFamily="34" charset="0"/>
              </a:rPr>
              <a:t>ważną wizę lub inny dokument uprawniający go do pobytu </a:t>
            </a:r>
            <a:r>
              <a:rPr lang="pl-PL" sz="2000" dirty="0" smtClean="0">
                <a:solidFill>
                  <a:srgbClr val="000000"/>
                </a:solidFill>
                <a:latin typeface="Candara" pitchFamily="34" charset="0"/>
              </a:rPr>
              <a:t>na terytorium RP (np. kartę pobytu)?</a:t>
            </a:r>
          </a:p>
          <a:p>
            <a:pPr>
              <a:lnSpc>
                <a:spcPct val="140000"/>
              </a:lnSpc>
              <a:spcBef>
                <a:spcPts val="700"/>
              </a:spcBef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000" dirty="0" smtClean="0">
                <a:solidFill>
                  <a:srgbClr val="000000"/>
                </a:solidFill>
                <a:latin typeface="Candara" pitchFamily="34" charset="0"/>
              </a:rPr>
              <a:t>II. Czy podstawa </a:t>
            </a:r>
            <a:r>
              <a:rPr lang="pl-PL" sz="2000" b="1" dirty="0" smtClean="0">
                <a:solidFill>
                  <a:srgbClr val="800000"/>
                </a:solidFill>
                <a:latin typeface="Candara" pitchFamily="34" charset="0"/>
              </a:rPr>
              <a:t>pobytu cudzoziemca</a:t>
            </a:r>
            <a:r>
              <a:rPr lang="pl-PL" sz="2000" dirty="0" smtClean="0">
                <a:solidFill>
                  <a:srgbClr val="800000"/>
                </a:solidFill>
                <a:latin typeface="Candara" pitchFamily="34" charset="0"/>
              </a:rPr>
              <a:t> </a:t>
            </a:r>
            <a:r>
              <a:rPr lang="pl-PL" sz="2000" dirty="0" smtClean="0">
                <a:solidFill>
                  <a:srgbClr val="000000"/>
                </a:solidFill>
                <a:latin typeface="Candara" pitchFamily="34" charset="0"/>
              </a:rPr>
              <a:t>na terytorium RP </a:t>
            </a:r>
            <a:r>
              <a:rPr lang="pl-PL" sz="2000" b="1" dirty="0" smtClean="0">
                <a:solidFill>
                  <a:srgbClr val="800000"/>
                </a:solidFill>
                <a:latin typeface="Candara" pitchFamily="34" charset="0"/>
              </a:rPr>
              <a:t>uprawnia go do wykonywania pracy?</a:t>
            </a:r>
          </a:p>
          <a:p>
            <a:pPr lvl="1" algn="just">
              <a:buNone/>
              <a:defRPr/>
            </a:pPr>
            <a:endParaRPr lang="pl-PL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714348" y="0"/>
            <a:ext cx="8229600" cy="107157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800" b="1" dirty="0" smtClean="0">
                <a:solidFill>
                  <a:schemeClr val="tx2"/>
                </a:solidFill>
              </a:rPr>
              <a:t>Etapy sprawdzania </a:t>
            </a:r>
            <a:br>
              <a:rPr lang="pl-PL" sz="2800" b="1" dirty="0" smtClean="0">
                <a:solidFill>
                  <a:schemeClr val="tx2"/>
                </a:solidFill>
              </a:rPr>
            </a:br>
            <a:r>
              <a:rPr lang="pl-PL" sz="2800" dirty="0" smtClean="0">
                <a:solidFill>
                  <a:schemeClr val="tx2"/>
                </a:solidFill>
              </a:rPr>
              <a:t>cudzoziemców wykonujących pracę </a:t>
            </a:r>
            <a:r>
              <a:rPr lang="pl-PL" sz="2800" dirty="0" smtClean="0">
                <a:solidFill>
                  <a:schemeClr val="accent2"/>
                </a:solidFill>
              </a:rPr>
              <a:t>– PRACA </a:t>
            </a:r>
            <a:endParaRPr lang="pl-PL" sz="2800" dirty="0">
              <a:solidFill>
                <a:schemeClr val="accent2"/>
              </a:solidFill>
            </a:endParaRPr>
          </a:p>
        </p:txBody>
      </p:sp>
      <p:sp>
        <p:nvSpPr>
          <p:cNvPr id="16388" name="Rectangle 7"/>
          <p:cNvSpPr>
            <a:spLocks/>
          </p:cNvSpPr>
          <p:nvPr/>
        </p:nvSpPr>
        <p:spPr bwMode="auto">
          <a:xfrm>
            <a:off x="2987675" y="3284538"/>
            <a:ext cx="56991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pl-PL" sz="2000" baseline="0"/>
              <a:t>	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107950" y="5013325"/>
            <a:ext cx="2232025" cy="1368425"/>
            <a:chOff x="68" y="3158"/>
            <a:chExt cx="1406" cy="862"/>
          </a:xfrm>
        </p:grpSpPr>
        <p:sp>
          <p:nvSpPr>
            <p:cNvPr id="16391" name="pole tekstowe 10"/>
            <p:cNvSpPr txBox="1">
              <a:spLocks noChangeArrowheads="1"/>
            </p:cNvSpPr>
            <p:nvPr/>
          </p:nvSpPr>
          <p:spPr bwMode="auto">
            <a:xfrm>
              <a:off x="68" y="3732"/>
              <a:ext cx="140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1200" baseline="0">
                  <a:solidFill>
                    <a:schemeClr val="bg1"/>
                  </a:solidFill>
                  <a:cs typeface="Arial" charset="0"/>
                </a:rPr>
                <a:t>Morski Oddział</a:t>
              </a:r>
            </a:p>
            <a:p>
              <a:r>
                <a:rPr lang="pl-PL" sz="1200" baseline="0">
                  <a:solidFill>
                    <a:schemeClr val="bg1"/>
                  </a:solidFill>
                  <a:cs typeface="Arial" charset="0"/>
                </a:rPr>
                <a:t>Straży Granicznej</a:t>
              </a:r>
            </a:p>
          </p:txBody>
        </p:sp>
        <p:pic>
          <p:nvPicPr>
            <p:cNvPr id="16392" name="Picture 28" descr="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3" y="3158"/>
              <a:ext cx="436" cy="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1357290" y="1142984"/>
            <a:ext cx="7572428" cy="3071834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ts val="425"/>
              </a:spcBef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dirty="0" smtClean="0">
                <a:solidFill>
                  <a:srgbClr val="000000"/>
                </a:solidFill>
              </a:rPr>
              <a:t>III. </a:t>
            </a:r>
            <a:r>
              <a:rPr lang="pl-PL" sz="2000" b="1" dirty="0" smtClean="0">
                <a:solidFill>
                  <a:srgbClr val="800000"/>
                </a:solidFill>
                <a:latin typeface="Candara" pitchFamily="34" charset="0"/>
              </a:rPr>
              <a:t>Czy dany cudzoziemiec musi mieć zezwolenie na pracę</a:t>
            </a:r>
            <a:r>
              <a:rPr lang="pl-PL" sz="2000" dirty="0" smtClean="0">
                <a:solidFill>
                  <a:srgbClr val="800000"/>
                </a:solidFill>
                <a:latin typeface="Candara" pitchFamily="34" charset="0"/>
              </a:rPr>
              <a:t> </a:t>
            </a:r>
            <a:br>
              <a:rPr lang="pl-PL" sz="2000" dirty="0" smtClean="0">
                <a:solidFill>
                  <a:srgbClr val="800000"/>
                </a:solidFill>
                <a:latin typeface="Candara" pitchFamily="34" charset="0"/>
              </a:rPr>
            </a:br>
            <a:r>
              <a:rPr lang="pl-PL" sz="2000" dirty="0" smtClean="0">
                <a:solidFill>
                  <a:srgbClr val="000000"/>
                </a:solidFill>
                <a:latin typeface="Candara" pitchFamily="34" charset="0"/>
              </a:rPr>
              <a:t>w Polsce, wydane przez właściwego wojewodę?</a:t>
            </a:r>
          </a:p>
          <a:p>
            <a:pPr>
              <a:lnSpc>
                <a:spcPct val="130000"/>
              </a:lnSpc>
              <a:spcBef>
                <a:spcPts val="425"/>
              </a:spcBef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000" dirty="0" smtClean="0">
                <a:solidFill>
                  <a:srgbClr val="000000"/>
                </a:solidFill>
                <a:latin typeface="Candara" pitchFamily="34" charset="0"/>
              </a:rPr>
              <a:t>IV. Jeśli cudzoziemiec jest objęty obowiązkiem posiadania zezwolenia na pracę, </a:t>
            </a:r>
            <a:r>
              <a:rPr lang="pl-PL" sz="2000" b="1" dirty="0" smtClean="0">
                <a:solidFill>
                  <a:srgbClr val="800000"/>
                </a:solidFill>
                <a:latin typeface="Candara" pitchFamily="34" charset="0"/>
              </a:rPr>
              <a:t>czy ma takie – WAŻNE – zezwolenie?</a:t>
            </a:r>
          </a:p>
          <a:p>
            <a:pPr>
              <a:lnSpc>
                <a:spcPct val="130000"/>
              </a:lnSpc>
              <a:spcBef>
                <a:spcPts val="425"/>
              </a:spcBef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000" dirty="0" smtClean="0">
                <a:latin typeface="Candara" pitchFamily="34" charset="0"/>
              </a:rPr>
              <a:t>V. Czy cudzoziemiec posiada </a:t>
            </a:r>
            <a:r>
              <a:rPr lang="pl-PL" sz="2000" b="1" dirty="0" smtClean="0">
                <a:solidFill>
                  <a:srgbClr val="C00000"/>
                </a:solidFill>
                <a:latin typeface="Candara" pitchFamily="34" charset="0"/>
              </a:rPr>
              <a:t>oświadczenie o zamiarze powierzenia wykonywania pracy </a:t>
            </a:r>
            <a:r>
              <a:rPr lang="pl-PL" sz="2000" dirty="0" smtClean="0">
                <a:latin typeface="Candara" pitchFamily="34" charset="0"/>
              </a:rPr>
              <a:t>zarejestrowane w PUP?</a:t>
            </a:r>
            <a:endParaRPr lang="pl-PL" sz="2000" b="1" dirty="0" smtClean="0">
              <a:solidFill>
                <a:srgbClr val="800000"/>
              </a:solidFill>
              <a:latin typeface="Candara" pitchFamily="34" charset="0"/>
            </a:endParaRPr>
          </a:p>
          <a:p>
            <a:pPr>
              <a:lnSpc>
                <a:spcPct val="130000"/>
              </a:lnSpc>
              <a:spcBef>
                <a:spcPts val="425"/>
              </a:spcBef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000" dirty="0" smtClean="0">
                <a:solidFill>
                  <a:srgbClr val="000000"/>
                </a:solidFill>
                <a:latin typeface="Candara" pitchFamily="34" charset="0"/>
              </a:rPr>
              <a:t>V. Czy cudzoziemiec wykonuje pracę </a:t>
            </a:r>
            <a:r>
              <a:rPr lang="pl-PL" sz="2000" b="1" dirty="0" smtClean="0">
                <a:solidFill>
                  <a:srgbClr val="800000"/>
                </a:solidFill>
                <a:latin typeface="Candara" pitchFamily="34" charset="0"/>
              </a:rPr>
              <a:t> na warunkach </a:t>
            </a:r>
            <a:r>
              <a:rPr lang="pl-PL" sz="2000" b="1" dirty="0" smtClean="0">
                <a:solidFill>
                  <a:srgbClr val="800000"/>
                </a:solidFill>
                <a:latin typeface="Candara" pitchFamily="34" charset="0"/>
              </a:rPr>
              <a:t>określonych</a:t>
            </a:r>
            <a:br>
              <a:rPr lang="pl-PL" sz="2000" b="1" dirty="0" smtClean="0">
                <a:solidFill>
                  <a:srgbClr val="800000"/>
                </a:solidFill>
                <a:latin typeface="Candara" pitchFamily="34" charset="0"/>
              </a:rPr>
            </a:br>
            <a:r>
              <a:rPr lang="pl-PL" sz="2000" b="1" dirty="0" smtClean="0">
                <a:solidFill>
                  <a:srgbClr val="800000"/>
                </a:solidFill>
                <a:latin typeface="Candara" pitchFamily="34" charset="0"/>
              </a:rPr>
              <a:t>w </a:t>
            </a:r>
            <a:r>
              <a:rPr lang="pl-PL" sz="2000" b="1" dirty="0" smtClean="0">
                <a:solidFill>
                  <a:srgbClr val="800000"/>
                </a:solidFill>
                <a:latin typeface="Candara" pitchFamily="34" charset="0"/>
              </a:rPr>
              <a:t>zezwoleniu</a:t>
            </a:r>
            <a:r>
              <a:rPr lang="pl-PL" sz="2000" dirty="0" smtClean="0">
                <a:solidFill>
                  <a:srgbClr val="800000"/>
                </a:solidFill>
                <a:latin typeface="Candara" pitchFamily="34" charset="0"/>
              </a:rPr>
              <a:t> / </a:t>
            </a:r>
            <a:r>
              <a:rPr lang="pl-PL" sz="2000" b="1" dirty="0" smtClean="0">
                <a:solidFill>
                  <a:srgbClr val="800000"/>
                </a:solidFill>
                <a:latin typeface="Candara" pitchFamily="34" charset="0"/>
              </a:rPr>
              <a:t>oświadczeniu  </a:t>
            </a:r>
            <a:r>
              <a:rPr lang="pl-PL" sz="2000" dirty="0" smtClean="0">
                <a:solidFill>
                  <a:srgbClr val="000000"/>
                </a:solidFill>
                <a:latin typeface="Candara" pitchFamily="34" charset="0"/>
              </a:rPr>
              <a:t>na pracę?</a:t>
            </a:r>
          </a:p>
          <a:p>
            <a:pPr marL="1609725" indent="-600075" algn="just">
              <a:lnSpc>
                <a:spcPct val="130000"/>
              </a:lnSpc>
              <a:spcBef>
                <a:spcPts val="425"/>
              </a:spcBef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000" dirty="0" smtClean="0">
                <a:solidFill>
                  <a:srgbClr val="000000"/>
                </a:solidFill>
                <a:latin typeface="Candara" pitchFamily="34" charset="0"/>
              </a:rPr>
              <a:t>VI. Czy z cudzoziemcem </a:t>
            </a:r>
            <a:r>
              <a:rPr lang="pl-PL" sz="2000" b="1" dirty="0" smtClean="0">
                <a:solidFill>
                  <a:srgbClr val="800000"/>
                </a:solidFill>
                <a:latin typeface="Candara" pitchFamily="34" charset="0"/>
              </a:rPr>
              <a:t>zawarto umowę o pracę </a:t>
            </a:r>
            <a:r>
              <a:rPr lang="pl-PL" sz="2000" dirty="0" smtClean="0">
                <a:solidFill>
                  <a:srgbClr val="000000"/>
                </a:solidFill>
                <a:latin typeface="Candara" pitchFamily="34" charset="0"/>
              </a:rPr>
              <a:t>lub umowę cywilnoprawną </a:t>
            </a:r>
            <a:r>
              <a:rPr lang="pl-PL" sz="2000" dirty="0" smtClean="0">
                <a:solidFill>
                  <a:srgbClr val="800000"/>
                </a:solidFill>
                <a:latin typeface="Candara" pitchFamily="34" charset="0"/>
              </a:rPr>
              <a:t>(</a:t>
            </a:r>
            <a:r>
              <a:rPr lang="pl-PL" sz="2000" b="1" dirty="0" smtClean="0">
                <a:solidFill>
                  <a:srgbClr val="800000"/>
                </a:solidFill>
                <a:latin typeface="Candara" pitchFamily="34" charset="0"/>
              </a:rPr>
              <a:t>na piśmie</a:t>
            </a:r>
            <a:r>
              <a:rPr lang="pl-PL" sz="2000" dirty="0" smtClean="0">
                <a:solidFill>
                  <a:srgbClr val="800000"/>
                </a:solidFill>
                <a:latin typeface="Candara" pitchFamily="34" charset="0"/>
              </a:rPr>
              <a:t> </a:t>
            </a:r>
            <a:r>
              <a:rPr lang="pl-PL" sz="2000" dirty="0" smtClean="0">
                <a:solidFill>
                  <a:srgbClr val="000000"/>
                </a:solidFill>
                <a:latin typeface="Candara" pitchFamily="34" charset="0"/>
              </a:rPr>
              <a:t>– jeśli jest to cudzoziemiec objęty obowiązkiem posiadania    </a:t>
            </a:r>
          </a:p>
          <a:p>
            <a:pPr marL="1609725" indent="-600075" algn="just">
              <a:lnSpc>
                <a:spcPct val="130000"/>
              </a:lnSpc>
              <a:spcBef>
                <a:spcPts val="425"/>
              </a:spcBef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000" dirty="0" smtClean="0">
                <a:solidFill>
                  <a:srgbClr val="000000"/>
                </a:solidFill>
                <a:latin typeface="Candara" pitchFamily="34" charset="0"/>
              </a:rPr>
              <a:t>				zezwolenia na pracę lub oświadczenia) ?</a:t>
            </a:r>
          </a:p>
          <a:p>
            <a:pPr lvl="1" algn="just">
              <a:buNone/>
              <a:defRPr/>
            </a:pPr>
            <a:endParaRPr lang="pl-PL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714348" y="0"/>
            <a:ext cx="8229600" cy="107157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800" b="1" dirty="0" smtClean="0">
                <a:solidFill>
                  <a:schemeClr val="accent1"/>
                </a:solidFill>
              </a:rPr>
              <a:t>Protokół kontroli i notatka służbowa</a:t>
            </a:r>
            <a:endParaRPr lang="pl-PL" sz="2800" b="1" dirty="0">
              <a:solidFill>
                <a:schemeClr val="accent1"/>
              </a:solidFill>
            </a:endParaRPr>
          </a:p>
        </p:txBody>
      </p:sp>
      <p:sp>
        <p:nvSpPr>
          <p:cNvPr id="16388" name="Rectangle 7"/>
          <p:cNvSpPr>
            <a:spLocks/>
          </p:cNvSpPr>
          <p:nvPr/>
        </p:nvSpPr>
        <p:spPr bwMode="auto">
          <a:xfrm>
            <a:off x="2987675" y="3284538"/>
            <a:ext cx="56991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pl-PL" sz="2000" baseline="0"/>
              <a:t>	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107950" y="5013325"/>
            <a:ext cx="2232025" cy="1368425"/>
            <a:chOff x="68" y="3158"/>
            <a:chExt cx="1406" cy="862"/>
          </a:xfrm>
        </p:grpSpPr>
        <p:sp>
          <p:nvSpPr>
            <p:cNvPr id="16391" name="pole tekstowe 10"/>
            <p:cNvSpPr txBox="1">
              <a:spLocks noChangeArrowheads="1"/>
            </p:cNvSpPr>
            <p:nvPr/>
          </p:nvSpPr>
          <p:spPr bwMode="auto">
            <a:xfrm>
              <a:off x="68" y="3732"/>
              <a:ext cx="140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1200" baseline="0">
                  <a:solidFill>
                    <a:schemeClr val="bg1"/>
                  </a:solidFill>
                  <a:cs typeface="Arial" charset="0"/>
                </a:rPr>
                <a:t>Morski Oddział</a:t>
              </a:r>
            </a:p>
            <a:p>
              <a:r>
                <a:rPr lang="pl-PL" sz="1200" baseline="0">
                  <a:solidFill>
                    <a:schemeClr val="bg1"/>
                  </a:solidFill>
                  <a:cs typeface="Arial" charset="0"/>
                </a:rPr>
                <a:t>Straży Granicznej</a:t>
              </a:r>
            </a:p>
          </p:txBody>
        </p:sp>
        <p:pic>
          <p:nvPicPr>
            <p:cNvPr id="16392" name="Picture 28" descr="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3" y="3158"/>
              <a:ext cx="436" cy="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1285820" y="1052736"/>
            <a:ext cx="7858180" cy="5000660"/>
          </a:xfrm>
        </p:spPr>
        <p:txBody>
          <a:bodyPr/>
          <a:lstStyle/>
          <a:p>
            <a:pPr marL="327025" indent="-327025">
              <a:spcBef>
                <a:spcPts val="500"/>
              </a:spcBef>
              <a:buNone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</a:pPr>
            <a:r>
              <a:rPr lang="pl-PL" sz="1800" dirty="0" smtClean="0">
                <a:solidFill>
                  <a:srgbClr val="000000"/>
                </a:solidFill>
                <a:latin typeface="Candara" pitchFamily="34" charset="0"/>
              </a:rPr>
              <a:t>Po przeprowadzeniu kontroli funkcjonariusz sporządza: </a:t>
            </a:r>
          </a:p>
          <a:p>
            <a:pPr marL="327025" indent="-327025">
              <a:spcBef>
                <a:spcPts val="500"/>
              </a:spcBef>
              <a:buClr>
                <a:srgbClr val="000099"/>
              </a:buClr>
              <a:buFont typeface="Wingdings" pitchFamily="2" charset="2"/>
              <a:buChar char="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</a:pPr>
            <a:r>
              <a:rPr lang="pl-PL" sz="1800" dirty="0" smtClean="0">
                <a:solidFill>
                  <a:srgbClr val="000000"/>
                </a:solidFill>
                <a:latin typeface="Candara" pitchFamily="34" charset="0"/>
              </a:rPr>
              <a:t>w przypadku </a:t>
            </a:r>
            <a:r>
              <a:rPr lang="pl-PL" sz="1800" b="1" dirty="0" smtClean="0">
                <a:solidFill>
                  <a:srgbClr val="800000"/>
                </a:solidFill>
                <a:latin typeface="Candara" pitchFamily="34" charset="0"/>
              </a:rPr>
              <a:t>stwierdzenia uchybień</a:t>
            </a:r>
            <a:r>
              <a:rPr lang="pl-PL" sz="1800" dirty="0" smtClean="0">
                <a:solidFill>
                  <a:srgbClr val="800000"/>
                </a:solidFill>
                <a:latin typeface="Candara" pitchFamily="34" charset="0"/>
              </a:rPr>
              <a:t> </a:t>
            </a:r>
            <a:r>
              <a:rPr lang="pl-PL" sz="1800" dirty="0" smtClean="0">
                <a:solidFill>
                  <a:srgbClr val="000000"/>
                </a:solidFill>
                <a:latin typeface="Candara" pitchFamily="34" charset="0"/>
              </a:rPr>
              <a:t>w toku kontroli – </a:t>
            </a:r>
            <a:r>
              <a:rPr lang="pl-PL" sz="1800" b="1" dirty="0" smtClean="0">
                <a:solidFill>
                  <a:srgbClr val="800000"/>
                </a:solidFill>
                <a:latin typeface="Candara" pitchFamily="34" charset="0"/>
              </a:rPr>
              <a:t>protokół kontroli; </a:t>
            </a:r>
          </a:p>
          <a:p>
            <a:pPr marL="327025" indent="-327025">
              <a:spcBef>
                <a:spcPts val="500"/>
              </a:spcBef>
              <a:buClr>
                <a:srgbClr val="000099"/>
              </a:buClr>
              <a:buFont typeface="Wingdings" pitchFamily="2" charset="2"/>
              <a:buChar char="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</a:pPr>
            <a:r>
              <a:rPr lang="pl-PL" sz="1800" dirty="0" smtClean="0">
                <a:solidFill>
                  <a:srgbClr val="000000"/>
                </a:solidFill>
                <a:latin typeface="Candara" pitchFamily="34" charset="0"/>
              </a:rPr>
              <a:t>w przypadku </a:t>
            </a:r>
            <a:r>
              <a:rPr lang="pl-PL" sz="1800" b="1" dirty="0" smtClean="0">
                <a:solidFill>
                  <a:srgbClr val="800000"/>
                </a:solidFill>
                <a:latin typeface="Candara" pitchFamily="34" charset="0"/>
              </a:rPr>
              <a:t>stwierdzenia legalności</a:t>
            </a:r>
            <a:r>
              <a:rPr lang="pl-PL" sz="1800" dirty="0" smtClean="0">
                <a:solidFill>
                  <a:srgbClr val="800000"/>
                </a:solidFill>
                <a:latin typeface="Candara" pitchFamily="34" charset="0"/>
              </a:rPr>
              <a:t> </a:t>
            </a:r>
            <a:r>
              <a:rPr lang="pl-PL" sz="1800" dirty="0" smtClean="0">
                <a:solidFill>
                  <a:srgbClr val="000000"/>
                </a:solidFill>
                <a:latin typeface="Candara" pitchFamily="34" charset="0"/>
              </a:rPr>
              <a:t>wykonywania pracy przez cudzoziemca, prowadzenia działalności gospodarczej przez cudzoziemca, powierzania wykonywania pracy cudzoziemcowi – </a:t>
            </a:r>
            <a:r>
              <a:rPr lang="pl-PL" sz="1800" b="1" dirty="0" smtClean="0">
                <a:solidFill>
                  <a:srgbClr val="800000"/>
                </a:solidFill>
                <a:latin typeface="Candara" pitchFamily="34" charset="0"/>
              </a:rPr>
              <a:t>notatkę służbową.</a:t>
            </a:r>
            <a:endParaRPr lang="pl-PL" sz="1400" i="1" dirty="0" smtClean="0">
              <a:solidFill>
                <a:srgbClr val="000000"/>
              </a:solidFill>
              <a:latin typeface="Candara" pitchFamily="34" charset="0"/>
            </a:endParaRPr>
          </a:p>
          <a:p>
            <a:pPr marL="327025" indent="-327025">
              <a:lnSpc>
                <a:spcPct val="150000"/>
              </a:lnSpc>
              <a:spcBef>
                <a:spcPts val="500"/>
              </a:spcBef>
              <a:buNone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</a:pPr>
            <a:r>
              <a:rPr lang="pl-PL" sz="1600" b="1" dirty="0" smtClean="0">
                <a:solidFill>
                  <a:srgbClr val="FF0000"/>
                </a:solidFill>
                <a:latin typeface="Candara" pitchFamily="34" charset="0"/>
              </a:rPr>
              <a:t>Zastrzeżenia do protokołu kontroli</a:t>
            </a:r>
          </a:p>
          <a:p>
            <a:pPr marL="982663" indent="0">
              <a:spcBef>
                <a:spcPts val="475"/>
              </a:spcBef>
              <a:buNone/>
              <a:tabLst>
                <a:tab pos="450850" algn="l"/>
                <a:tab pos="774700" algn="l"/>
                <a:tab pos="107791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</a:pPr>
            <a:r>
              <a:rPr lang="pl-PL" sz="1600" dirty="0" smtClean="0">
                <a:solidFill>
                  <a:srgbClr val="000000"/>
                </a:solidFill>
                <a:latin typeface="Candara" pitchFamily="34" charset="0"/>
              </a:rPr>
              <a:t>Kontrolowanemu przysługuje </a:t>
            </a:r>
            <a:r>
              <a:rPr lang="pl-PL" sz="1600" dirty="0" smtClean="0">
                <a:solidFill>
                  <a:srgbClr val="C00000"/>
                </a:solidFill>
                <a:latin typeface="Candara" pitchFamily="34" charset="0"/>
              </a:rPr>
              <a:t>prawo zgłoszenia przed podpisaniem protokołu kontroli zastrzeżeń do ustaleń zawartych w protokole. </a:t>
            </a:r>
          </a:p>
          <a:p>
            <a:pPr marL="1787525" indent="0">
              <a:spcBef>
                <a:spcPts val="475"/>
              </a:spcBef>
              <a:buNone/>
              <a:tabLst>
                <a:tab pos="450850" algn="l"/>
                <a:tab pos="774700" algn="l"/>
                <a:tab pos="90011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</a:pPr>
            <a:r>
              <a:rPr lang="pl-PL" sz="1600" dirty="0" smtClean="0">
                <a:solidFill>
                  <a:srgbClr val="000000"/>
                </a:solidFill>
                <a:latin typeface="Candara" pitchFamily="34" charset="0"/>
              </a:rPr>
              <a:t>Zastrzeżenia należy zgłosić </a:t>
            </a:r>
            <a:r>
              <a:rPr lang="pl-PL" sz="1600" dirty="0" smtClean="0">
                <a:solidFill>
                  <a:srgbClr val="C00000"/>
                </a:solidFill>
                <a:latin typeface="Candara" pitchFamily="34" charset="0"/>
              </a:rPr>
              <a:t>na piśmie w terminie 7 dni</a:t>
            </a:r>
            <a:r>
              <a:rPr lang="pl-PL" sz="1600" dirty="0" smtClean="0">
                <a:solidFill>
                  <a:srgbClr val="800000"/>
                </a:solidFill>
                <a:latin typeface="Candara" pitchFamily="34" charset="0"/>
              </a:rPr>
              <a:t/>
            </a:r>
            <a:br>
              <a:rPr lang="pl-PL" sz="1600" dirty="0" smtClean="0">
                <a:solidFill>
                  <a:srgbClr val="800000"/>
                </a:solidFill>
                <a:latin typeface="Candara" pitchFamily="34" charset="0"/>
              </a:rPr>
            </a:br>
            <a:r>
              <a:rPr lang="pl-PL" sz="1600" dirty="0" smtClean="0">
                <a:solidFill>
                  <a:srgbClr val="000000"/>
                </a:solidFill>
                <a:latin typeface="Candara" pitchFamily="34" charset="0"/>
              </a:rPr>
              <a:t>od dnia przedstawienia protokołu. </a:t>
            </a:r>
          </a:p>
          <a:p>
            <a:pPr marL="2606675" indent="0">
              <a:spcBef>
                <a:spcPts val="475"/>
              </a:spcBef>
              <a:buClr>
                <a:srgbClr val="800000"/>
              </a:buClr>
              <a:buNone/>
              <a:tabLst>
                <a:tab pos="450850" algn="l"/>
                <a:tab pos="774700" algn="l"/>
                <a:tab pos="107791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</a:pPr>
            <a:r>
              <a:rPr lang="pl-PL" sz="1600" dirty="0" smtClean="0">
                <a:solidFill>
                  <a:srgbClr val="C00000"/>
                </a:solidFill>
                <a:latin typeface="Candara" pitchFamily="34" charset="0"/>
              </a:rPr>
              <a:t>Odmowa podpisania </a:t>
            </a:r>
            <a:r>
              <a:rPr lang="pl-PL" sz="1600" dirty="0" smtClean="0">
                <a:solidFill>
                  <a:srgbClr val="000000"/>
                </a:solidFill>
                <a:latin typeface="Candara" pitchFamily="34" charset="0"/>
              </a:rPr>
              <a:t>protokołu kontroli przez kontrolowanego </a:t>
            </a:r>
            <a:r>
              <a:rPr lang="pl-PL" sz="1600" dirty="0" smtClean="0">
                <a:solidFill>
                  <a:srgbClr val="C00000"/>
                </a:solidFill>
                <a:latin typeface="Candara" pitchFamily="34" charset="0"/>
              </a:rPr>
              <a:t>nie stanowi przeszkody  </a:t>
            </a:r>
            <a:r>
              <a:rPr lang="pl-PL" sz="1600" dirty="0" smtClean="0">
                <a:solidFill>
                  <a:srgbClr val="000000"/>
                </a:solidFill>
                <a:latin typeface="Candara" pitchFamily="34" charset="0"/>
              </a:rPr>
              <a:t>do podpisania go przez kontrolującego oraz pozostawienia kontrolowanemu kopii protokołu.</a:t>
            </a:r>
          </a:p>
          <a:p>
            <a:pPr marL="2606675" indent="0">
              <a:spcBef>
                <a:spcPts val="475"/>
              </a:spcBef>
              <a:buClr>
                <a:srgbClr val="800000"/>
              </a:buClr>
              <a:buNone/>
              <a:tabLst>
                <a:tab pos="450850" algn="l"/>
                <a:tab pos="774700" algn="l"/>
                <a:tab pos="107791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</a:pPr>
            <a:r>
              <a:rPr lang="pl-PL" sz="1600" b="1" i="1" dirty="0" smtClean="0">
                <a:solidFill>
                  <a:srgbClr val="00B050"/>
                </a:solidFill>
                <a:latin typeface="Candara" pitchFamily="34" charset="0"/>
              </a:rPr>
              <a:t>Ustosunkowanie do zastrzeżeń sporządzane jest przez kontrolujących na piśmie i przesyłane kontrolowanemu </a:t>
            </a:r>
            <a:r>
              <a:rPr lang="pl-PL" sz="1600" b="1" i="1" dirty="0" smtClean="0">
                <a:solidFill>
                  <a:srgbClr val="00B050"/>
                </a:solidFill>
                <a:latin typeface="Candara" pitchFamily="34" charset="0"/>
              </a:rPr>
              <a:t>niezwłocznie.</a:t>
            </a:r>
            <a:endParaRPr lang="pl-PL" sz="1600" b="1" i="1" dirty="0" smtClean="0">
              <a:solidFill>
                <a:srgbClr val="00B050"/>
              </a:solidFill>
              <a:latin typeface="Candara" pitchFamily="34" charset="0"/>
            </a:endParaRPr>
          </a:p>
          <a:p>
            <a:pPr algn="just"/>
            <a:endParaRPr lang="pl-PL" sz="1600" b="1" dirty="0" smtClean="0">
              <a:solidFill>
                <a:srgbClr val="FF0000"/>
              </a:solidFill>
              <a:latin typeface="Candara" pitchFamily="34" charset="0"/>
              <a:cs typeface="Times New Roman" pitchFamily="18" charset="0"/>
            </a:endParaRPr>
          </a:p>
          <a:p>
            <a:pPr algn="just"/>
            <a:endParaRPr lang="pl-PL" sz="1600" b="1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 algn="just"/>
            <a:endParaRPr lang="pl-PL" sz="1600" dirty="0" smtClean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714348" y="0"/>
            <a:ext cx="8229600" cy="107157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altLang="pl-PL" sz="2000" b="1" dirty="0" smtClean="0">
                <a:solidFill>
                  <a:schemeClr val="tx2"/>
                </a:solidFill>
                <a:latin typeface="Arial" charset="0"/>
              </a:rPr>
              <a:t>Konsekwencje o obszarze wykroczeń</a:t>
            </a:r>
            <a:br>
              <a:rPr lang="pl-PL" altLang="pl-PL" sz="2000" b="1" dirty="0" smtClean="0">
                <a:solidFill>
                  <a:schemeClr val="tx2"/>
                </a:solidFill>
                <a:latin typeface="Arial" charset="0"/>
              </a:rPr>
            </a:br>
            <a:r>
              <a:rPr lang="pl-PL" altLang="pl-PL" sz="2000" b="1" dirty="0" smtClean="0">
                <a:solidFill>
                  <a:schemeClr val="tx2"/>
                </a:solidFill>
                <a:latin typeface="Arial" charset="0"/>
              </a:rPr>
              <a:t>kontroli legalności zatrudnienia  </a:t>
            </a:r>
            <a:endParaRPr lang="pl-PL" sz="2000" b="1" dirty="0">
              <a:solidFill>
                <a:schemeClr val="accent1"/>
              </a:solidFill>
            </a:endParaRPr>
          </a:p>
        </p:txBody>
      </p:sp>
      <p:sp>
        <p:nvSpPr>
          <p:cNvPr id="16388" name="Rectangle 7"/>
          <p:cNvSpPr>
            <a:spLocks/>
          </p:cNvSpPr>
          <p:nvPr/>
        </p:nvSpPr>
        <p:spPr bwMode="auto">
          <a:xfrm>
            <a:off x="2987675" y="3284538"/>
            <a:ext cx="56991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pl-PL" sz="2000" baseline="0"/>
              <a:t>	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107950" y="5013325"/>
            <a:ext cx="2232025" cy="1368425"/>
            <a:chOff x="68" y="3158"/>
            <a:chExt cx="1406" cy="862"/>
          </a:xfrm>
        </p:grpSpPr>
        <p:sp>
          <p:nvSpPr>
            <p:cNvPr id="16391" name="pole tekstowe 10"/>
            <p:cNvSpPr txBox="1">
              <a:spLocks noChangeArrowheads="1"/>
            </p:cNvSpPr>
            <p:nvPr/>
          </p:nvSpPr>
          <p:spPr bwMode="auto">
            <a:xfrm>
              <a:off x="68" y="3732"/>
              <a:ext cx="140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1200" baseline="0">
                  <a:solidFill>
                    <a:schemeClr val="bg1"/>
                  </a:solidFill>
                  <a:cs typeface="Arial" charset="0"/>
                </a:rPr>
                <a:t>Morski Oddział</a:t>
              </a:r>
            </a:p>
            <a:p>
              <a:r>
                <a:rPr lang="pl-PL" sz="1200" baseline="0">
                  <a:solidFill>
                    <a:schemeClr val="bg1"/>
                  </a:solidFill>
                  <a:cs typeface="Arial" charset="0"/>
                </a:rPr>
                <a:t>Straży Granicznej</a:t>
              </a:r>
            </a:p>
          </p:txBody>
        </p:sp>
        <p:pic>
          <p:nvPicPr>
            <p:cNvPr id="16392" name="Picture 28" descr="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3" y="3158"/>
              <a:ext cx="436" cy="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1285820" y="980728"/>
            <a:ext cx="7858180" cy="5000660"/>
          </a:xfrm>
        </p:spPr>
        <p:txBody>
          <a:bodyPr/>
          <a:lstStyle/>
          <a:p>
            <a:pPr marL="64008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l-PL" sz="1800" dirty="0" smtClean="0">
                <a:latin typeface="Candara" pitchFamily="34" charset="0"/>
              </a:rPr>
              <a:t>W przypadku stwierdzenia w toku kontroli naruszenia przepisów </a:t>
            </a:r>
            <a:r>
              <a:rPr lang="pl-PL" sz="1800" i="1" dirty="0" smtClean="0">
                <a:latin typeface="Candara" pitchFamily="34" charset="0"/>
              </a:rPr>
              <a:t>ustawy z dnia 20 kwietnia 2004 r. o promocji zatrudnienia i instytucjach </a:t>
            </a:r>
            <a:r>
              <a:rPr lang="pl-PL" sz="1800" i="1" dirty="0" smtClean="0">
                <a:latin typeface="Candara" pitchFamily="34" charset="0"/>
              </a:rPr>
              <a:t>rynku</a:t>
            </a:r>
            <a:r>
              <a:rPr lang="pl-PL" sz="1800" dirty="0" smtClean="0">
                <a:latin typeface="Candara" pitchFamily="34" charset="0"/>
              </a:rPr>
              <a:t> </a:t>
            </a:r>
            <a:r>
              <a:rPr lang="pl-PL" sz="1800" i="1" dirty="0" smtClean="0">
                <a:latin typeface="Candara" pitchFamily="34" charset="0"/>
              </a:rPr>
              <a:t>pracy,</a:t>
            </a:r>
            <a:r>
              <a:rPr lang="pl-PL" sz="1800" dirty="0" smtClean="0">
                <a:latin typeface="Candara" pitchFamily="34" charset="0"/>
              </a:rPr>
              <a:t> </a:t>
            </a:r>
            <a:r>
              <a:rPr lang="pl-PL" sz="1800" dirty="0" smtClean="0">
                <a:latin typeface="Candara" pitchFamily="34" charset="0"/>
              </a:rPr>
              <a:t>organ Straży Granicznej dokonujący kontroli występuje z wnioskiem do właściwego sądu rejonowego o ukaranie osób odpowiedzialnych za stwierdzone nieprawidłowości. Zasadnicze wykroczenia będące podstawa kierowania wniosków do sądu:</a:t>
            </a:r>
          </a:p>
          <a:p>
            <a:pPr marL="448056" indent="-384048" eaLnBrk="1" fontAlgn="auto" hangingPunct="1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rgbClr val="000099"/>
              </a:buClr>
              <a:buFont typeface="Wingdings" pitchFamily="2" charset="2"/>
              <a:buChar char=""/>
              <a:defRPr/>
            </a:pPr>
            <a:r>
              <a:rPr lang="pl-PL" sz="1800" dirty="0" smtClean="0">
                <a:latin typeface="Candara" pitchFamily="34" charset="0"/>
              </a:rPr>
              <a:t>Kto </a:t>
            </a:r>
            <a:r>
              <a:rPr lang="pl-PL" sz="1800" b="1" dirty="0" smtClean="0">
                <a:latin typeface="Candara" pitchFamily="34" charset="0"/>
              </a:rPr>
              <a:t>powierza </a:t>
            </a:r>
            <a:r>
              <a:rPr lang="pl-PL" sz="1800" dirty="0" smtClean="0">
                <a:latin typeface="Candara" pitchFamily="34" charset="0"/>
              </a:rPr>
              <a:t>cudzoziemcowi nielegalne wykonywanie pracy podlega karze grzywny nie niższej niż </a:t>
            </a:r>
            <a:r>
              <a:rPr lang="pl-PL" sz="1800" dirty="0" smtClean="0">
                <a:solidFill>
                  <a:srgbClr val="FF0000"/>
                </a:solidFill>
                <a:latin typeface="Candara" pitchFamily="34" charset="0"/>
              </a:rPr>
              <a:t>3.000 zł.</a:t>
            </a:r>
          </a:p>
          <a:p>
            <a:pPr marL="448056" indent="-384048" eaLnBrk="1" fontAlgn="auto" hangingPunct="1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rgbClr val="000099"/>
              </a:buClr>
              <a:buFont typeface="Wingdings" pitchFamily="2" charset="2"/>
              <a:buChar char=""/>
              <a:defRPr/>
            </a:pPr>
            <a:r>
              <a:rPr lang="pl-PL" sz="1800" dirty="0" smtClean="0">
                <a:latin typeface="Candara" pitchFamily="34" charset="0"/>
              </a:rPr>
              <a:t>Cudzoziemiec, który nielegalnie </a:t>
            </a:r>
            <a:r>
              <a:rPr lang="pl-PL" sz="1800" b="1" dirty="0" smtClean="0">
                <a:latin typeface="Candara" pitchFamily="34" charset="0"/>
              </a:rPr>
              <a:t>wykonuje</a:t>
            </a:r>
            <a:r>
              <a:rPr lang="pl-PL" sz="1800" dirty="0" smtClean="0">
                <a:latin typeface="Candara" pitchFamily="34" charset="0"/>
              </a:rPr>
              <a:t> pracę,</a:t>
            </a:r>
            <a:r>
              <a:rPr lang="pl-PL" sz="1800" dirty="0" smtClean="0">
                <a:solidFill>
                  <a:srgbClr val="FFC000"/>
                </a:solidFill>
                <a:latin typeface="Candara" pitchFamily="34" charset="0"/>
              </a:rPr>
              <a:t> </a:t>
            </a:r>
            <a:r>
              <a:rPr lang="pl-PL" sz="1800" dirty="0" smtClean="0">
                <a:latin typeface="Candara" pitchFamily="34" charset="0"/>
              </a:rPr>
              <a:t>podlega karze grzywny nie niższej niż </a:t>
            </a:r>
            <a:r>
              <a:rPr lang="pl-PL" sz="1800" dirty="0" smtClean="0">
                <a:solidFill>
                  <a:srgbClr val="FF0000"/>
                </a:solidFill>
                <a:latin typeface="Candara" pitchFamily="34" charset="0"/>
              </a:rPr>
              <a:t>1.000 zł</a:t>
            </a:r>
            <a:r>
              <a:rPr lang="pl-PL" sz="1800" dirty="0" smtClean="0">
                <a:latin typeface="Candara" pitchFamily="34" charset="0"/>
              </a:rPr>
              <a:t>.</a:t>
            </a:r>
          </a:p>
          <a:p>
            <a:pPr marL="848106" lvl="1" indent="-384048" eaLnBrk="1" fontAlgn="auto" hangingPunct="1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rgbClr val="000099"/>
              </a:buClr>
              <a:buFont typeface="Wingdings" pitchFamily="2" charset="2"/>
              <a:buChar char=""/>
              <a:defRPr/>
            </a:pPr>
            <a:r>
              <a:rPr lang="pl-PL" sz="1000" dirty="0" smtClean="0">
                <a:latin typeface="Candara" pitchFamily="34" charset="0"/>
              </a:rPr>
              <a:t>Kto za pomocą wprowadzenia cudzoziemca w błąd, wyzyskania błędu, wykorzystania zależności </a:t>
            </a:r>
            <a:r>
              <a:rPr lang="pl-PL" sz="1000" dirty="0">
                <a:latin typeface="Candara" pitchFamily="34" charset="0"/>
              </a:rPr>
              <a:t>s</a:t>
            </a:r>
            <a:r>
              <a:rPr lang="pl-PL" sz="1000" dirty="0" smtClean="0">
                <a:latin typeface="Candara" pitchFamily="34" charset="0"/>
              </a:rPr>
              <a:t>łużbowej lub niezdolności do należytego pojmowania przedsiębranego działania doprowadza cudzoziemca do nielegalnego wykonywania pracy, podlega karze grzywny do </a:t>
            </a:r>
            <a:r>
              <a:rPr lang="pl-PL" sz="1000" dirty="0" smtClean="0">
                <a:solidFill>
                  <a:srgbClr val="FF0000"/>
                </a:solidFill>
                <a:latin typeface="Candara" pitchFamily="34" charset="0"/>
              </a:rPr>
              <a:t>10 000 zł.</a:t>
            </a:r>
          </a:p>
          <a:p>
            <a:pPr marL="0" indent="0" algn="just">
              <a:buNone/>
            </a:pPr>
            <a:endParaRPr lang="pl-PL" sz="1600" b="1" dirty="0" smtClean="0">
              <a:solidFill>
                <a:srgbClr val="FF0000"/>
              </a:solidFill>
              <a:latin typeface="Candara" pitchFamily="34" charset="0"/>
              <a:cs typeface="Times New Roman" pitchFamily="18" charset="0"/>
            </a:endParaRPr>
          </a:p>
          <a:p>
            <a:pPr algn="just">
              <a:buNone/>
            </a:pPr>
            <a:r>
              <a:rPr lang="pl-PL" sz="1600" dirty="0" smtClean="0">
                <a:solidFill>
                  <a:srgbClr val="800000"/>
                </a:solidFill>
                <a:latin typeface="Candara" pitchFamily="34" charset="0"/>
                <a:cs typeface="Arial" pitchFamily="34" charset="0"/>
              </a:rPr>
              <a:t>                                                         </a:t>
            </a:r>
            <a:r>
              <a:rPr lang="pl-PL" sz="1200" i="1" dirty="0" smtClean="0">
                <a:solidFill>
                  <a:srgbClr val="800000"/>
                </a:solidFill>
                <a:latin typeface="Candara" pitchFamily="34" charset="0"/>
                <a:cs typeface="Arial" pitchFamily="34" charset="0"/>
              </a:rPr>
              <a:t>(art. 120 ust. 1 i 2 oraz 3 ustawy z dnia 20.04.2004 r. o promocji </a:t>
            </a:r>
            <a:r>
              <a:rPr lang="pl-PL" sz="1200" i="1" dirty="0" smtClean="0">
                <a:solidFill>
                  <a:srgbClr val="800000"/>
                </a:solidFill>
                <a:latin typeface="Candara" pitchFamily="34" charset="0"/>
                <a:cs typeface="Arial" pitchFamily="34" charset="0"/>
              </a:rPr>
              <a:t>zatrudnienia </a:t>
            </a:r>
            <a:endParaRPr lang="pl-PL" sz="1200" i="1" dirty="0" smtClean="0">
              <a:solidFill>
                <a:srgbClr val="800000"/>
              </a:solidFill>
              <a:latin typeface="Candara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l-PL" sz="1200" i="1" dirty="0">
                <a:solidFill>
                  <a:srgbClr val="800000"/>
                </a:solidFill>
                <a:latin typeface="Candara" pitchFamily="34" charset="0"/>
                <a:cs typeface="Arial" pitchFamily="34" charset="0"/>
              </a:rPr>
              <a:t>	</a:t>
            </a:r>
            <a:r>
              <a:rPr lang="pl-PL" sz="1200" i="1" dirty="0" smtClean="0">
                <a:solidFill>
                  <a:srgbClr val="800000"/>
                </a:solidFill>
                <a:latin typeface="Candara" pitchFamily="34" charset="0"/>
                <a:cs typeface="Arial" pitchFamily="34" charset="0"/>
              </a:rPr>
              <a:t>						</a:t>
            </a:r>
            <a:r>
              <a:rPr lang="pl-PL" sz="1200" i="1" dirty="0" smtClean="0">
                <a:solidFill>
                  <a:srgbClr val="800000"/>
                </a:solidFill>
                <a:latin typeface="Candara" pitchFamily="34" charset="0"/>
                <a:cs typeface="Arial" pitchFamily="34" charset="0"/>
              </a:rPr>
              <a:t>   i instytucjach </a:t>
            </a:r>
            <a:r>
              <a:rPr lang="pl-PL" sz="1200" i="1" dirty="0" smtClean="0">
                <a:solidFill>
                  <a:srgbClr val="800000"/>
                </a:solidFill>
                <a:latin typeface="Candara" pitchFamily="34" charset="0"/>
                <a:cs typeface="Arial" pitchFamily="34" charset="0"/>
              </a:rPr>
              <a:t>rynku pracy)</a:t>
            </a:r>
          </a:p>
          <a:p>
            <a:pPr algn="just"/>
            <a:endParaRPr lang="pl-PL" sz="1600" b="1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 algn="just">
              <a:buNone/>
            </a:pPr>
            <a:endParaRPr lang="pl-PL" sz="1600" dirty="0" smtClean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4509</TotalTime>
  <Words>1353</Words>
  <Application>Microsoft Office PowerPoint</Application>
  <PresentationFormat>Pokaz na ekranie (4:3)</PresentationFormat>
  <Paragraphs>255</Paragraphs>
  <Slides>26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26</vt:i4>
      </vt:variant>
    </vt:vector>
  </HeadingPairs>
  <TitlesOfParts>
    <vt:vector size="38" baseType="lpstr">
      <vt:lpstr>Microsoft YaHei</vt:lpstr>
      <vt:lpstr>Arial</vt:lpstr>
      <vt:lpstr>Calibri</vt:lpstr>
      <vt:lpstr>Candara</vt:lpstr>
      <vt:lpstr>Tahoma</vt:lpstr>
      <vt:lpstr>Times New Roman</vt:lpstr>
      <vt:lpstr>Wingdings</vt:lpstr>
      <vt:lpstr>Wingdings 2</vt:lpstr>
      <vt:lpstr>ZapfHumnst L2</vt:lpstr>
      <vt:lpstr>Motyw pakietu Office</vt:lpstr>
      <vt:lpstr>2_Motyw pakietu Office</vt:lpstr>
      <vt:lpstr>1_Motyw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KONTROLA LEGALNOŚCI ZATRUDNIENIA</vt:lpstr>
      <vt:lpstr>Etapy sprawdzania  cudzoziemców wykonujących pracę – POBYT </vt:lpstr>
      <vt:lpstr>Etapy sprawdzania  cudzoziemców wykonujących pracę – PRACA </vt:lpstr>
      <vt:lpstr>Protokół kontroli i notatka służbowa</vt:lpstr>
      <vt:lpstr>Konsekwencje o obszarze wykroczeń kontroli legalności zatrudnienia  </vt:lpstr>
      <vt:lpstr>Konsekwencje w obszarze administracyjnym  kontroli legalności zatrudnienia  </vt:lpstr>
      <vt:lpstr>Konsekwencje w obszarze administracyjnym  kontroli legalności zatrudnienia </vt:lpstr>
      <vt:lpstr>Konsekwencje w obszarze administracyjnym  kontroli legalności zatrudnienia - koszty wydalenia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Straz Graniczna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010483</dc:creator>
  <cp:lastModifiedBy>Frygier-Łukanowska Małgorzata</cp:lastModifiedBy>
  <cp:revision>427</cp:revision>
  <dcterms:created xsi:type="dcterms:W3CDTF">2012-07-05T08:08:13Z</dcterms:created>
  <dcterms:modified xsi:type="dcterms:W3CDTF">2017-06-19T12:01:12Z</dcterms:modified>
</cp:coreProperties>
</file>