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80" r:id="rId4"/>
    <p:sldId id="282" r:id="rId5"/>
    <p:sldId id="262" r:id="rId6"/>
    <p:sldId id="263" r:id="rId7"/>
    <p:sldId id="288" r:id="rId8"/>
    <p:sldId id="281" r:id="rId9"/>
    <p:sldId id="286" r:id="rId10"/>
    <p:sldId id="283" r:id="rId11"/>
    <p:sldId id="287" r:id="rId12"/>
    <p:sldId id="284" r:id="rId13"/>
    <p:sldId id="285" r:id="rId14"/>
    <p:sldId id="265" r:id="rId15"/>
    <p:sldId id="266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C8C9C7"/>
    <a:srgbClr val="53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DC4E-6B08-46ED-8D08-6A521AB6AF46}" type="datetimeFigureOut">
              <a:rPr lang="sv-SE" smtClean="0"/>
              <a:t>2023-10-06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CAAE-9961-4CE3-9C52-D0A1DBFF1B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2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CAAE-9961-4CE3-9C52-D0A1DBFF1B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2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6" y="6393416"/>
            <a:ext cx="3492502" cy="213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6/29/2016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6156136"/>
            <a:ext cx="3492502" cy="2127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40569769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445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28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20988551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47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293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“Click to add quote,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1090635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85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 dirty="0"/>
              <a:t>Click to add Company name, Title, Department, Phone number,</a:t>
            </a:r>
            <a:br>
              <a:rPr lang="en-US" dirty="0"/>
            </a:br>
            <a:r>
              <a:rPr lang="en-US" dirty="0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25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036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98"/>
          <a:stretch/>
        </p:blipFill>
        <p:spPr>
          <a:xfrm>
            <a:off x="2948933" y="1447796"/>
            <a:ext cx="6294133" cy="2103971"/>
          </a:xfrm>
          <a:prstGeom prst="rect">
            <a:avLst/>
          </a:prstGeom>
        </p:spPr>
      </p:pic>
      <p:sp>
        <p:nvSpPr>
          <p:cNvPr id="4" name="ScaniaWordmark"/>
          <p:cNvSpPr>
            <a:spLocks noEditPoints="1"/>
          </p:cNvSpPr>
          <p:nvPr userDrawn="1"/>
        </p:nvSpPr>
        <p:spPr bwMode="auto">
          <a:xfrm>
            <a:off x="3276599" y="3768178"/>
            <a:ext cx="5634567" cy="955170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636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36" y="6393416"/>
            <a:ext cx="3492502" cy="213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6/29/2016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6" y="6156136"/>
            <a:ext cx="3492502" cy="2127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7789026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 dirty="0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Slide - Image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515936" y="6393416"/>
            <a:ext cx="3492502" cy="2137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6/29/2016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15936" y="6156136"/>
            <a:ext cx="3492502" cy="21272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25987630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85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18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058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34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69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 dirty="0"/>
              <a:t>Click to add picture or use an </a:t>
            </a:r>
            <a:r>
              <a:rPr lang="en-US" dirty="0"/>
              <a:t>image from Scania Image Bank</a:t>
            </a:r>
            <a:endParaRPr lang="sv-SE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152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6/29/2016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xxLanguageTextBox"/>
          <p:cNvSpPr/>
          <p:nvPr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0D6A03D6-BEC2-AC7B-771E-6CD6F5F9718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pl-PL" sz="2400" dirty="0" err="1"/>
          </a:p>
        </p:txBody>
      </p:sp>
    </p:spTree>
    <p:extLst>
      <p:ext uri="{BB962C8B-B14F-4D97-AF65-F5344CB8AC3E}">
        <p14:creationId xmlns:p14="http://schemas.microsoft.com/office/powerpoint/2010/main" val="28946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 userDrawn="1">
          <p15:clr>
            <a:srgbClr val="F26B43"/>
          </p15:clr>
        </p15:guide>
        <p15:guide id="13" pos="325" userDrawn="1">
          <p15:clr>
            <a:srgbClr val="F26B43"/>
          </p15:clr>
        </p15:guide>
        <p15:guide id="14" pos="7355" userDrawn="1">
          <p15:clr>
            <a:srgbClr val="F26B43"/>
          </p15:clr>
        </p15:guide>
        <p15:guide id="15" pos="2739" userDrawn="1">
          <p15:clr>
            <a:srgbClr val="F26B43"/>
          </p15:clr>
        </p15:guide>
        <p15:guide id="16" pos="5155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  <p15:guide id="18" orient="horz" pos="3748" userDrawn="1">
          <p15:clr>
            <a:srgbClr val="F26B43"/>
          </p15:clr>
        </p15:guide>
        <p15:guide id="19" pos="2525" userDrawn="1">
          <p15:clr>
            <a:srgbClr val="F26B43"/>
          </p15:clr>
        </p15:guide>
        <p15:guide id="20" pos="4941" userDrawn="1">
          <p15:clr>
            <a:srgbClr val="F26B43"/>
          </p15:clr>
        </p15:guide>
        <p15:guide id="21" orient="horz" pos="890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843740" y="3683637"/>
            <a:ext cx="10152062" cy="303117"/>
          </a:xfrm>
        </p:spPr>
        <p:txBody>
          <a:bodyPr/>
          <a:lstStyle/>
          <a:p>
            <a:r>
              <a:rPr lang="pl-PL" sz="2000" dirty="0">
                <a:latin typeface="Scania Office Headline" panose="00000505000000000000" pitchFamily="2" charset="-18"/>
              </a:rPr>
              <a:t>Spotkanie przedsiębiorców</a:t>
            </a:r>
            <a:endParaRPr lang="en-US" sz="2000" dirty="0">
              <a:latin typeface="Scania Office Headline" panose="00000505000000000000" pitchFamily="2" charset="-18"/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843740" y="1418910"/>
            <a:ext cx="10152062" cy="18901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>
                <a:latin typeface="Scania Office Headline Bold" panose="00000805000000000000" pitchFamily="2" charset="-18"/>
              </a:rPr>
              <a:t>targi pracy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>
                <a:latin typeface="Scania Office Headline Bold" panose="00000805000000000000" pitchFamily="2" charset="-18"/>
              </a:rPr>
              <a:t>dla pracowników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4000" dirty="0">
                <a:latin typeface="Scania Office Headline Bold" panose="00000805000000000000" pitchFamily="2" charset="-18"/>
              </a:rPr>
              <a:t>scania production słupsk s.a.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917C8-AC4D-0E2B-2156-8B1057A0116E}"/>
              </a:ext>
            </a:extLst>
          </p:cNvPr>
          <p:cNvSpPr txBox="1"/>
          <p:nvPr/>
        </p:nvSpPr>
        <p:spPr>
          <a:xfrm>
            <a:off x="774729" y="6262021"/>
            <a:ext cx="667734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1400">
                <a:solidFill>
                  <a:schemeClr val="bg1"/>
                </a:solidFill>
                <a:latin typeface="Scania Office Headline" panose="00000505000000000000" pitchFamily="2" charset="-18"/>
              </a:rPr>
              <a:t>Urząd Miasta Słupska</a:t>
            </a:r>
            <a:r>
              <a:rPr lang="pl-PL" sz="1400" dirty="0">
                <a:solidFill>
                  <a:schemeClr val="bg1"/>
                </a:solidFill>
                <a:latin typeface="Scania Office Headline" panose="00000505000000000000" pitchFamily="2" charset="-18"/>
              </a:rPr>
              <a:t>,  28.09.2023 r.</a:t>
            </a:r>
            <a:endParaRPr lang="en-US" sz="1400" dirty="0">
              <a:solidFill>
                <a:schemeClr val="bg1"/>
              </a:solidFill>
              <a:latin typeface="Scania Office Headline" panose="00000505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14686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F56167-2EF3-98F7-109E-C7BA8820F43A}"/>
              </a:ext>
            </a:extLst>
          </p:cNvPr>
          <p:cNvSpPr txBox="1">
            <a:spLocks/>
          </p:cNvSpPr>
          <p:nvPr/>
        </p:nvSpPr>
        <p:spPr>
          <a:xfrm>
            <a:off x="1733910" y="1830244"/>
            <a:ext cx="9358958" cy="15987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Scania Office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+mj-lt"/>
              </a:rPr>
              <a:t>boksy</a:t>
            </a:r>
          </a:p>
          <a:p>
            <a:r>
              <a:rPr lang="pl-PL" sz="5400" dirty="0">
                <a:latin typeface="+mj-lt"/>
              </a:rPr>
              <a:t>wystawiennicze</a:t>
            </a:r>
          </a:p>
        </p:txBody>
      </p:sp>
    </p:spTree>
    <p:extLst>
      <p:ext uri="{BB962C8B-B14F-4D97-AF65-F5344CB8AC3E}">
        <p14:creationId xmlns:p14="http://schemas.microsoft.com/office/powerpoint/2010/main" val="9124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3F5B2-2192-7998-4EE3-B1856D2B2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146" y="2117501"/>
            <a:ext cx="5294665" cy="40635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3A0BF-E80B-87FE-B6B9-60E12476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91" y="1717779"/>
            <a:ext cx="4734518" cy="426340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1C0123B-5D71-14BB-8195-0C8B97566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938" y="365125"/>
            <a:ext cx="10585450" cy="7800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Scania Office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l-PL" sz="4500" dirty="0">
                <a:latin typeface="+mj-lt"/>
              </a:rPr>
              <a:t>boksy wystawiennicze</a:t>
            </a:r>
          </a:p>
        </p:txBody>
      </p:sp>
    </p:spTree>
    <p:extLst>
      <p:ext uri="{BB962C8B-B14F-4D97-AF65-F5344CB8AC3E}">
        <p14:creationId xmlns:p14="http://schemas.microsoft.com/office/powerpoint/2010/main" val="52900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43B839-EFEF-B535-3BA1-83DD872B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357187"/>
            <a:ext cx="834390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F56167-2EF3-98F7-109E-C7BA8820F43A}"/>
              </a:ext>
            </a:extLst>
          </p:cNvPr>
          <p:cNvSpPr txBox="1">
            <a:spLocks/>
          </p:cNvSpPr>
          <p:nvPr/>
        </p:nvSpPr>
        <p:spPr>
          <a:xfrm>
            <a:off x="952666" y="1830244"/>
            <a:ext cx="10585556" cy="15987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Scania Office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+mj-lt"/>
              </a:rPr>
              <a:t>broszura</a:t>
            </a:r>
          </a:p>
          <a:p>
            <a:r>
              <a:rPr lang="pl-PL" sz="5400" dirty="0">
                <a:latin typeface="+mj-lt"/>
              </a:rPr>
              <a:t>informacyjna</a:t>
            </a:r>
          </a:p>
        </p:txBody>
      </p:sp>
    </p:spTree>
    <p:extLst>
      <p:ext uri="{BB962C8B-B14F-4D97-AF65-F5344CB8AC3E}">
        <p14:creationId xmlns:p14="http://schemas.microsoft.com/office/powerpoint/2010/main" val="383334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rochure with a picture of a person&#10;&#10;Description automatically generated">
            <a:extLst>
              <a:ext uri="{FF2B5EF4-FFF2-40B4-BE49-F238E27FC236}">
                <a16:creationId xmlns:a16="http://schemas.microsoft.com/office/drawing/2014/main" id="{4430CC9C-5F79-7BBD-9FCE-FA7106AB6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678" y="1"/>
            <a:ext cx="10288643" cy="6857999"/>
          </a:xfrm>
        </p:spPr>
      </p:pic>
    </p:spTree>
    <p:extLst>
      <p:ext uri="{BB962C8B-B14F-4D97-AF65-F5344CB8AC3E}">
        <p14:creationId xmlns:p14="http://schemas.microsoft.com/office/powerpoint/2010/main" val="335307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heet with blue and red squares&#10;&#10;Description automatically generated with medium confidence">
            <a:extLst>
              <a:ext uri="{FF2B5EF4-FFF2-40B4-BE49-F238E27FC236}">
                <a16:creationId xmlns:a16="http://schemas.microsoft.com/office/drawing/2014/main" id="{FFB5D293-A448-3289-A96A-9A74CA3D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80" y="0"/>
            <a:ext cx="47808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BC59F-004E-CFC1-65A5-610B334AC589}"/>
              </a:ext>
            </a:extLst>
          </p:cNvPr>
          <p:cNvSpPr txBox="1"/>
          <p:nvPr/>
        </p:nvSpPr>
        <p:spPr>
          <a:xfrm>
            <a:off x="5900468" y="1147313"/>
            <a:ext cx="53052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600" dirty="0">
                <a:solidFill>
                  <a:schemeClr val="accent1"/>
                </a:solidFill>
                <a:latin typeface="+mj-lt"/>
              </a:rPr>
              <a:t>Format: JPG / 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714C2-39FA-9E71-ED47-3209636BEC20}"/>
              </a:ext>
            </a:extLst>
          </p:cNvPr>
          <p:cNvSpPr txBox="1"/>
          <p:nvPr/>
        </p:nvSpPr>
        <p:spPr>
          <a:xfrm>
            <a:off x="5900467" y="2078966"/>
            <a:ext cx="58142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600" dirty="0">
                <a:solidFill>
                  <a:schemeClr val="accent1"/>
                </a:solidFill>
                <a:latin typeface="+mj-lt"/>
              </a:rPr>
              <a:t>wysyłka na email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0D2BB-EFB7-C7A5-F909-27D4329F0657}"/>
              </a:ext>
            </a:extLst>
          </p:cNvPr>
          <p:cNvSpPr txBox="1"/>
          <p:nvPr/>
        </p:nvSpPr>
        <p:spPr>
          <a:xfrm>
            <a:off x="5900467" y="3010619"/>
            <a:ext cx="58142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600" dirty="0">
                <a:solidFill>
                  <a:schemeClr val="accent1"/>
                </a:solidFill>
                <a:latin typeface="+mj-lt"/>
              </a:rPr>
              <a:t>do 06.10.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3C0D5-346B-2ACF-C590-579AF7019D0E}"/>
              </a:ext>
            </a:extLst>
          </p:cNvPr>
          <p:cNvSpPr txBox="1"/>
          <p:nvPr/>
        </p:nvSpPr>
        <p:spPr>
          <a:xfrm>
            <a:off x="5900467" y="3942272"/>
            <a:ext cx="581420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600" dirty="0">
                <a:solidFill>
                  <a:schemeClr val="accent1"/>
                </a:solidFill>
                <a:latin typeface="+mj-lt"/>
              </a:rPr>
              <a:t>kolportaż 18.10.</a:t>
            </a:r>
          </a:p>
        </p:txBody>
      </p:sp>
    </p:spTree>
    <p:extLst>
      <p:ext uri="{BB962C8B-B14F-4D97-AF65-F5344CB8AC3E}">
        <p14:creationId xmlns:p14="http://schemas.microsoft.com/office/powerpoint/2010/main" val="19330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214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D7571D-F8AF-FC09-5A2E-B9E2977C3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874" y="1881986"/>
            <a:ext cx="10646643" cy="4162854"/>
          </a:xfrm>
        </p:spPr>
        <p:txBody>
          <a:bodyPr/>
          <a:lstStyle/>
          <a:p>
            <a:r>
              <a:rPr lang="pl-PL" dirty="0"/>
              <a:t>Bieżąca sytuacja w Scania Production Słupsk S.A.</a:t>
            </a:r>
          </a:p>
          <a:p>
            <a:r>
              <a:rPr lang="pl-PL" dirty="0"/>
              <a:t>Profile potencjalnych kandydatów</a:t>
            </a:r>
          </a:p>
          <a:p>
            <a:r>
              <a:rPr lang="pl-PL" dirty="0"/>
              <a:t>Organizacja targów / broszura informacyjna / kwestie techniczne </a:t>
            </a:r>
          </a:p>
          <a:p>
            <a:r>
              <a:rPr lang="pl-PL" dirty="0"/>
              <a:t>Pytania i odpowiedzi</a:t>
            </a:r>
          </a:p>
          <a:p>
            <a:r>
              <a:rPr lang="pl-PL" dirty="0"/>
              <a:t>Przerwa</a:t>
            </a:r>
          </a:p>
          <a:p>
            <a:r>
              <a:rPr lang="pl-PL" dirty="0"/>
              <a:t>Szkolenie informacyjne Powiatowego Urzędu Pracy</a:t>
            </a:r>
          </a:p>
          <a:p>
            <a:r>
              <a:rPr lang="pl-PL" dirty="0"/>
              <a:t>Pytania i odpowiedzi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E7C4B-4EDC-5C35-286E-FE13260D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 spotkania</a:t>
            </a:r>
          </a:p>
        </p:txBody>
      </p:sp>
    </p:spTree>
    <p:extLst>
      <p:ext uri="{BB962C8B-B14F-4D97-AF65-F5344CB8AC3E}">
        <p14:creationId xmlns:p14="http://schemas.microsoft.com/office/powerpoint/2010/main" val="98967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F56167-2EF3-98F7-109E-C7BA8820F43A}"/>
              </a:ext>
            </a:extLst>
          </p:cNvPr>
          <p:cNvSpPr txBox="1">
            <a:spLocks/>
          </p:cNvSpPr>
          <p:nvPr/>
        </p:nvSpPr>
        <p:spPr>
          <a:xfrm>
            <a:off x="990391" y="1591971"/>
            <a:ext cx="10585556" cy="23800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Scania Office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+mj-lt"/>
              </a:rPr>
              <a:t>Bieżąca sytuacja </a:t>
            </a:r>
          </a:p>
          <a:p>
            <a:r>
              <a:rPr lang="pl-PL" sz="5400" dirty="0">
                <a:latin typeface="+mj-lt"/>
              </a:rPr>
              <a:t>w Scania Production Słupsk S.A.</a:t>
            </a:r>
          </a:p>
        </p:txBody>
      </p:sp>
    </p:spTree>
    <p:extLst>
      <p:ext uri="{BB962C8B-B14F-4D97-AF65-F5344CB8AC3E}">
        <p14:creationId xmlns:p14="http://schemas.microsoft.com/office/powerpoint/2010/main" val="110243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F56167-2EF3-98F7-109E-C7BA8820F43A}"/>
              </a:ext>
            </a:extLst>
          </p:cNvPr>
          <p:cNvSpPr txBox="1">
            <a:spLocks/>
          </p:cNvSpPr>
          <p:nvPr/>
        </p:nvSpPr>
        <p:spPr>
          <a:xfrm>
            <a:off x="1053388" y="2088033"/>
            <a:ext cx="10585556" cy="21734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Scania Office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+mj-lt"/>
              </a:rPr>
              <a:t>Profile</a:t>
            </a:r>
          </a:p>
          <a:p>
            <a:r>
              <a:rPr lang="pl-PL" sz="5400" dirty="0">
                <a:latin typeface="+mj-lt"/>
              </a:rPr>
              <a:t>potencjalnych kandydatów</a:t>
            </a:r>
          </a:p>
        </p:txBody>
      </p:sp>
    </p:spTree>
    <p:extLst>
      <p:ext uri="{BB962C8B-B14F-4D97-AF65-F5344CB8AC3E}">
        <p14:creationId xmlns:p14="http://schemas.microsoft.com/office/powerpoint/2010/main" val="420729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5A1F01-01AC-6C9E-D7EB-6D3EB0A13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9113"/>
              </p:ext>
            </p:extLst>
          </p:nvPr>
        </p:nvGraphicFramePr>
        <p:xfrm>
          <a:off x="1623204" y="1548441"/>
          <a:ext cx="8945592" cy="3881888"/>
        </p:xfrm>
        <a:graphic>
          <a:graphicData uri="http://schemas.openxmlformats.org/drawingml/2006/table">
            <a:tbl>
              <a:tblPr/>
              <a:tblGrid>
                <a:gridCol w="7676071">
                  <a:extLst>
                    <a:ext uri="{9D8B030D-6E8A-4147-A177-3AD203B41FA5}">
                      <a16:colId xmlns:a16="http://schemas.microsoft.com/office/drawing/2014/main" val="2297127418"/>
                    </a:ext>
                  </a:extLst>
                </a:gridCol>
                <a:gridCol w="1269521">
                  <a:extLst>
                    <a:ext uri="{9D8B030D-6E8A-4147-A177-3AD203B41FA5}">
                      <a16:colId xmlns:a16="http://schemas.microsoft.com/office/drawing/2014/main" val="227835916"/>
                    </a:ext>
                  </a:extLst>
                </a:gridCol>
              </a:tblGrid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MONTER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306295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ELEKTROMONTER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725499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SPAWACZ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377330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LAKIERNIK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168487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WSPARCIE LAKIERNIKA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559870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MAGAZYNIER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560664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KONTROLER JAKOŚCI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495281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TECHNIK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990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F5B20E-EA11-347F-1593-9673E75DA088}"/>
              </a:ext>
            </a:extLst>
          </p:cNvPr>
          <p:cNvSpPr txBox="1"/>
          <p:nvPr/>
        </p:nvSpPr>
        <p:spPr>
          <a:xfrm>
            <a:off x="597227" y="454267"/>
            <a:ext cx="8945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000" dirty="0">
                <a:solidFill>
                  <a:srgbClr val="041E42"/>
                </a:solidFill>
                <a:latin typeface="+mj-lt"/>
              </a:rPr>
              <a:t>Pracownicy produkcji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24CD96-21FF-E911-8E6F-CEA5A3CF4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86909"/>
              </p:ext>
            </p:extLst>
          </p:nvPr>
        </p:nvGraphicFramePr>
        <p:xfrm>
          <a:off x="1623204" y="5734115"/>
          <a:ext cx="8945592" cy="415702"/>
        </p:xfrm>
        <a:graphic>
          <a:graphicData uri="http://schemas.openxmlformats.org/drawingml/2006/table">
            <a:tbl>
              <a:tblPr/>
              <a:tblGrid>
                <a:gridCol w="7676071">
                  <a:extLst>
                    <a:ext uri="{9D8B030D-6E8A-4147-A177-3AD203B41FA5}">
                      <a16:colId xmlns:a16="http://schemas.microsoft.com/office/drawing/2014/main" val="3063293351"/>
                    </a:ext>
                  </a:extLst>
                </a:gridCol>
                <a:gridCol w="1269521">
                  <a:extLst>
                    <a:ext uri="{9D8B030D-6E8A-4147-A177-3AD203B41FA5}">
                      <a16:colId xmlns:a16="http://schemas.microsoft.com/office/drawing/2014/main" val="3239676226"/>
                    </a:ext>
                  </a:extLst>
                </a:gridCol>
              </a:tblGrid>
              <a:tr h="415702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LIDER GRUPY PRODUKCJA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18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48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6F3B07-DD83-2112-D9B1-D2142148E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00082"/>
              </p:ext>
            </p:extLst>
          </p:nvPr>
        </p:nvGraphicFramePr>
        <p:xfrm>
          <a:off x="1393123" y="1717049"/>
          <a:ext cx="8945592" cy="3643913"/>
        </p:xfrm>
        <a:graphic>
          <a:graphicData uri="http://schemas.openxmlformats.org/drawingml/2006/table">
            <a:tbl>
              <a:tblPr/>
              <a:tblGrid>
                <a:gridCol w="7888900">
                  <a:extLst>
                    <a:ext uri="{9D8B030D-6E8A-4147-A177-3AD203B41FA5}">
                      <a16:colId xmlns:a16="http://schemas.microsoft.com/office/drawing/2014/main" val="587883914"/>
                    </a:ext>
                  </a:extLst>
                </a:gridCol>
                <a:gridCol w="1056692">
                  <a:extLst>
                    <a:ext uri="{9D8B030D-6E8A-4147-A177-3AD203B41FA5}">
                      <a16:colId xmlns:a16="http://schemas.microsoft.com/office/drawing/2014/main" val="2333163964"/>
                    </a:ext>
                  </a:extLst>
                </a:gridCol>
              </a:tblGrid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INŻYNIER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18856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ADMINISTRATOR BADANIA I ROZWÓJ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064358"/>
                  </a:ext>
                </a:extLst>
              </a:tr>
              <a:tr h="484422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KOORDYNATOR: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ZAOPATRZENIE MATERIAŁOWE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Transport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Planowanie produkcji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Dokumentacja techniczna</a:t>
                      </a:r>
                    </a:p>
                    <a:p>
                      <a:pPr marL="742950" lvl="1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Bhp</a:t>
                      </a:r>
                    </a:p>
                    <a:p>
                      <a:pPr marL="457200" lvl="1" indent="0" algn="l" fontAlgn="b">
                        <a:buFont typeface="Arial" panose="020B0604020202020204" pitchFamily="34" charset="0"/>
                        <a:buNone/>
                      </a:pPr>
                      <a:endParaRPr lang="pl-PL" sz="500" b="0" i="0" u="none" strike="noStrike" dirty="0">
                        <a:solidFill>
                          <a:srgbClr val="041E42"/>
                        </a:solidFill>
                        <a:effectLst/>
                        <a:latin typeface="+mj-lt"/>
                      </a:endParaRP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73871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ADMINISTRATOR - MAGAZYN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6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42893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ZAKUPOWIEC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248114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 Pracownik biurowy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4020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9510BF-FF34-375B-CB4C-FBCF5C183B02}"/>
              </a:ext>
            </a:extLst>
          </p:cNvPr>
          <p:cNvSpPr txBox="1"/>
          <p:nvPr/>
        </p:nvSpPr>
        <p:spPr>
          <a:xfrm>
            <a:off x="536276" y="414881"/>
            <a:ext cx="8945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000" dirty="0">
                <a:solidFill>
                  <a:srgbClr val="041E42"/>
                </a:solidFill>
                <a:latin typeface="+mj-lt"/>
              </a:rPr>
              <a:t>Pracownicy ADMINISTRACYJNI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79880F-96E3-3713-8443-7A507AB10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01738"/>
              </p:ext>
            </p:extLst>
          </p:nvPr>
        </p:nvGraphicFramePr>
        <p:xfrm>
          <a:off x="1393907" y="5689023"/>
          <a:ext cx="8944808" cy="691008"/>
        </p:xfrm>
        <a:graphic>
          <a:graphicData uri="http://schemas.openxmlformats.org/drawingml/2006/table">
            <a:tbl>
              <a:tblPr/>
              <a:tblGrid>
                <a:gridCol w="7896742">
                  <a:extLst>
                    <a:ext uri="{9D8B030D-6E8A-4147-A177-3AD203B41FA5}">
                      <a16:colId xmlns:a16="http://schemas.microsoft.com/office/drawing/2014/main" val="135969433"/>
                    </a:ext>
                  </a:extLst>
                </a:gridCol>
                <a:gridCol w="1048066">
                  <a:extLst>
                    <a:ext uri="{9D8B030D-6E8A-4147-A177-3AD203B41FA5}">
                      <a16:colId xmlns:a16="http://schemas.microsoft.com/office/drawing/2014/main" val="3416738926"/>
                    </a:ext>
                  </a:extLst>
                </a:gridCol>
              </a:tblGrid>
              <a:tr h="350982">
                <a:tc>
                  <a:txBody>
                    <a:bodyPr/>
                    <a:lstStyle/>
                    <a:p>
                      <a:pPr algn="l" fontAlgn="b"/>
                      <a:r>
                        <a:rPr lang="pl-PL" sz="2200" b="0" i="0" u="none" strike="noStrike" kern="1200" dirty="0">
                          <a:solidFill>
                            <a:srgbClr val="041E4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KADRA MENEDŻERSKA </a:t>
                      </a:r>
                    </a:p>
                    <a:p>
                      <a:pPr algn="l" fontAlgn="b"/>
                      <a:r>
                        <a:rPr lang="pl-PL" sz="2200" b="0" i="0" u="none" strike="noStrike" kern="1200" dirty="0">
                          <a:solidFill>
                            <a:srgbClr val="041E4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1800" b="0" i="0" u="none" strike="noStrike" kern="1200" dirty="0">
                          <a:solidFill>
                            <a:srgbClr val="041E4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(dyrektor, manager, mistrz)</a:t>
                      </a:r>
                    </a:p>
                  </a:txBody>
                  <a:tcPr marL="20448" marR="20448" marT="20448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20448" marR="20448" marT="20448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01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9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6F3B07-DD83-2112-D9B1-D2142148E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491864"/>
              </p:ext>
            </p:extLst>
          </p:nvPr>
        </p:nvGraphicFramePr>
        <p:xfrm>
          <a:off x="536276" y="1886558"/>
          <a:ext cx="10928230" cy="1564896"/>
        </p:xfrm>
        <a:graphic>
          <a:graphicData uri="http://schemas.openxmlformats.org/drawingml/2006/table">
            <a:tbl>
              <a:tblPr/>
              <a:tblGrid>
                <a:gridCol w="9496245">
                  <a:extLst>
                    <a:ext uri="{9D8B030D-6E8A-4147-A177-3AD203B41FA5}">
                      <a16:colId xmlns:a16="http://schemas.microsoft.com/office/drawing/2014/main" val="587883914"/>
                    </a:ext>
                  </a:extLst>
                </a:gridCol>
                <a:gridCol w="1431985">
                  <a:extLst>
                    <a:ext uri="{9D8B030D-6E8A-4147-A177-3AD203B41FA5}">
                      <a16:colId xmlns:a16="http://schemas.microsoft.com/office/drawing/2014/main" val="2333163964"/>
                    </a:ext>
                  </a:extLst>
                </a:gridCol>
              </a:tblGrid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Pracownicy administracyjni </a:t>
                      </a:r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Scania Office Headline" panose="00000505000000000000" pitchFamily="2" charset="-18"/>
                        </a:rPr>
                        <a:t>(bez kadry zarządzającej)</a:t>
                      </a:r>
                    </a:p>
                    <a:p>
                      <a:pPr marL="1200150" lvl="2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Scania Office Headline" panose="00000505000000000000" pitchFamily="2" charset="-18"/>
                        </a:rPr>
                        <a:t>Z małym doświadczeniem</a:t>
                      </a:r>
                    </a:p>
                    <a:p>
                      <a:pPr marL="1200150" lvl="2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Scania Office Headline" panose="00000505000000000000" pitchFamily="2" charset="-18"/>
                        </a:rPr>
                        <a:t>Specjaliści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kern="1200" dirty="0">
                        <a:solidFill>
                          <a:srgbClr val="041E4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pl-PL" sz="1600" b="0" i="0" u="none" strike="noStrike" kern="1200" dirty="0">
                          <a:solidFill>
                            <a:srgbClr val="041E4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5400 zł</a:t>
                      </a:r>
                    </a:p>
                    <a:p>
                      <a:pPr algn="ctr" fontAlgn="b"/>
                      <a:r>
                        <a:rPr lang="pl-PL" sz="1600" b="0" i="0" u="none" strike="noStrike" kern="1200" dirty="0">
                          <a:solidFill>
                            <a:srgbClr val="041E4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7500 zł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18856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Pracownicy produkcyjni</a:t>
                      </a:r>
                    </a:p>
                    <a:p>
                      <a:pPr marL="1200150" lvl="2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Scania Office Headline" panose="00000505000000000000" pitchFamily="2" charset="-18"/>
                        </a:rPr>
                        <a:t>Monterzy z małym doświadczeniem</a:t>
                      </a:r>
                    </a:p>
                    <a:p>
                      <a:pPr marL="1200150" lvl="2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Scania Office Headline" panose="00000505000000000000" pitchFamily="2" charset="-18"/>
                        </a:rPr>
                        <a:t>specjaliści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l-PL" sz="1600" b="0" i="0" u="none" strike="noStrike" dirty="0">
                        <a:solidFill>
                          <a:srgbClr val="041E42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4800 zł</a:t>
                      </a:r>
                    </a:p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5700 zł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0643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9510BF-FF34-375B-CB4C-FBCF5C183B02}"/>
              </a:ext>
            </a:extLst>
          </p:cNvPr>
          <p:cNvSpPr txBox="1"/>
          <p:nvPr/>
        </p:nvSpPr>
        <p:spPr>
          <a:xfrm>
            <a:off x="536276" y="414881"/>
            <a:ext cx="8945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3000" dirty="0">
                <a:solidFill>
                  <a:srgbClr val="041E42"/>
                </a:solidFill>
                <a:latin typeface="+mj-lt"/>
              </a:rPr>
              <a:t>STATYSTYKI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C30D3-F96D-5FC5-3756-8DE38BAA3F5A}"/>
              </a:ext>
            </a:extLst>
          </p:cNvPr>
          <p:cNvSpPr txBox="1"/>
          <p:nvPr/>
        </p:nvSpPr>
        <p:spPr>
          <a:xfrm>
            <a:off x="536276" y="1461826"/>
            <a:ext cx="89455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2400" dirty="0">
                <a:solidFill>
                  <a:srgbClr val="041E42"/>
                </a:solidFill>
                <a:latin typeface="+mj-lt"/>
              </a:rPr>
              <a:t>średnie zarobki brutto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B587F7-7E66-AED8-F35B-79E521A65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82214"/>
              </p:ext>
            </p:extLst>
          </p:nvPr>
        </p:nvGraphicFramePr>
        <p:xfrm>
          <a:off x="536276" y="4337432"/>
          <a:ext cx="11119448" cy="1840385"/>
        </p:xfrm>
        <a:graphic>
          <a:graphicData uri="http://schemas.openxmlformats.org/drawingml/2006/table">
            <a:tbl>
              <a:tblPr/>
              <a:tblGrid>
                <a:gridCol w="11119448">
                  <a:extLst>
                    <a:ext uri="{9D8B030D-6E8A-4147-A177-3AD203B41FA5}">
                      <a16:colId xmlns:a16="http://schemas.microsoft.com/office/drawing/2014/main" val="587883914"/>
                    </a:ext>
                  </a:extLst>
                </a:gridCol>
              </a:tblGrid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premia frekwencyjna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18856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dodatek stażowy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064358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13. wynagrodzenie wypłacane w 2 transzach (50% lipiec, 50% grudzień)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29241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dofinansowanie pakietu medycznego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680902"/>
                  </a:ext>
                </a:extLst>
              </a:tr>
              <a:tr h="368077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41E42"/>
                          </a:solidFill>
                          <a:effectLst/>
                          <a:latin typeface="+mj-lt"/>
                        </a:rPr>
                        <a:t>	dofinansowanie pakietu sportowego</a:t>
                      </a:r>
                    </a:p>
                  </a:txBody>
                  <a:tcPr marL="20448" marR="20448" marT="204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09682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30FFC5-BBCD-296C-7F6B-19E0F61AB240}"/>
              </a:ext>
            </a:extLst>
          </p:cNvPr>
          <p:cNvSpPr txBox="1"/>
          <p:nvPr/>
        </p:nvSpPr>
        <p:spPr>
          <a:xfrm>
            <a:off x="536276" y="3962176"/>
            <a:ext cx="89455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2400" dirty="0">
                <a:solidFill>
                  <a:srgbClr val="041E42"/>
                </a:solidFill>
                <a:latin typeface="+mj-lt"/>
              </a:rPr>
              <a:t>dodatki</a:t>
            </a:r>
          </a:p>
        </p:txBody>
      </p:sp>
    </p:spTree>
    <p:extLst>
      <p:ext uri="{BB962C8B-B14F-4D97-AF65-F5344CB8AC3E}">
        <p14:creationId xmlns:p14="http://schemas.microsoft.com/office/powerpoint/2010/main" val="254707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9F56167-2EF3-98F7-109E-C7BA8820F43A}"/>
              </a:ext>
            </a:extLst>
          </p:cNvPr>
          <p:cNvSpPr txBox="1">
            <a:spLocks/>
          </p:cNvSpPr>
          <p:nvPr/>
        </p:nvSpPr>
        <p:spPr>
          <a:xfrm>
            <a:off x="1231931" y="2017146"/>
            <a:ext cx="7696409" cy="159875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accent1"/>
                </a:solidFill>
                <a:latin typeface="Scania Office Bold" panose="00000800000000000000" pitchFamily="2" charset="0"/>
                <a:ea typeface="+mj-ea"/>
                <a:cs typeface="+mj-cs"/>
              </a:defRPr>
            </a:lvl1pPr>
          </a:lstStyle>
          <a:p>
            <a:r>
              <a:rPr lang="pl-PL" sz="5400" dirty="0">
                <a:latin typeface="+mj-lt"/>
              </a:rPr>
              <a:t>organizacja</a:t>
            </a:r>
          </a:p>
          <a:p>
            <a:r>
              <a:rPr lang="pl-PL" sz="5400" dirty="0">
                <a:latin typeface="+mj-lt"/>
              </a:rPr>
              <a:t>targów Pracy</a:t>
            </a:r>
          </a:p>
        </p:txBody>
      </p:sp>
    </p:spTree>
    <p:extLst>
      <p:ext uri="{BB962C8B-B14F-4D97-AF65-F5344CB8AC3E}">
        <p14:creationId xmlns:p14="http://schemas.microsoft.com/office/powerpoint/2010/main" val="106824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51F2D-4E11-5280-7445-021069DCF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30" y="204716"/>
            <a:ext cx="4848739" cy="65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7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heme/theme1.xml><?xml version="1.0" encoding="utf-8"?>
<a:theme xmlns:a="http://schemas.openxmlformats.org/drawingml/2006/main" name="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240</Words>
  <Application>Microsoft Office PowerPoint</Application>
  <PresentationFormat>Panoramiczny</PresentationFormat>
  <Paragraphs>90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Scania Office</vt:lpstr>
      <vt:lpstr>Scania Office Bold</vt:lpstr>
      <vt:lpstr>Scania Office Headline</vt:lpstr>
      <vt:lpstr>Scania Office Headline Bold</vt:lpstr>
      <vt:lpstr>Scania</vt:lpstr>
      <vt:lpstr>Spotkanie przedsiębiorców</vt:lpstr>
      <vt:lpstr>Agenda spotkania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boksy wystawiennicze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przedsiębiorców</dc:title>
  <dc:creator>Kornas Maciej</dc:creator>
  <cp:lastModifiedBy>Pracodawcy Pomorza</cp:lastModifiedBy>
  <cp:revision>14</cp:revision>
  <dcterms:created xsi:type="dcterms:W3CDTF">2016-06-16T12:38:47Z</dcterms:created>
  <dcterms:modified xsi:type="dcterms:W3CDTF">2023-10-06T08:04:28Z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etDate">
    <vt:lpwstr>2023-10-03T09:22:48Z</vt:lpwstr>
  </property>
  <property fmtid="{D5CDD505-2E9C-101B-9397-08002B2CF9AE}" pid="4" name="MSIP_Label_a7f2ec83-e677-438d-afb7-4c7c0dbc872b_Method">
    <vt:lpwstr>Standard</vt:lpwstr>
  </property>
  <property fmtid="{D5CDD505-2E9C-101B-9397-08002B2CF9AE}" pid="5" name="MSIP_Label_a7f2ec83-e677-438d-afb7-4c7c0dbc872b_Name">
    <vt:lpwstr>a7f2ec83-e677-438d-afb7-4c7c0dbc872b</vt:lpwstr>
  </property>
  <property fmtid="{D5CDD505-2E9C-101B-9397-08002B2CF9AE}" pid="6" name="MSIP_Label_a7f2ec83-e677-438d-afb7-4c7c0dbc872b_SiteId">
    <vt:lpwstr>3bc062e4-ac9d-4c17-b4dd-3aad637ff1ac</vt:lpwstr>
  </property>
  <property fmtid="{D5CDD505-2E9C-101B-9397-08002B2CF9AE}" pid="7" name="MSIP_Label_a7f2ec83-e677-438d-afb7-4c7c0dbc872b_ActionId">
    <vt:lpwstr>4bf90e03-314c-49c2-91fa-8e3ff597e236</vt:lpwstr>
  </property>
  <property fmtid="{D5CDD505-2E9C-101B-9397-08002B2CF9AE}" pid="8" name="MSIP_Label_a7f2ec83-e677-438d-afb7-4c7c0dbc872b_ContentBits">
    <vt:lpwstr>0</vt:lpwstr>
  </property>
</Properties>
</file>